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70" r:id="rId3"/>
    <p:sldId id="258" r:id="rId4"/>
    <p:sldId id="260" r:id="rId5"/>
    <p:sldId id="259" r:id="rId6"/>
    <p:sldId id="271" r:id="rId7"/>
    <p:sldId id="274" r:id="rId8"/>
    <p:sldId id="276" r:id="rId9"/>
    <p:sldId id="267" r:id="rId10"/>
    <p:sldId id="269"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B8FA9-EB85-47C6-9F92-4E1ABAC98DF5}"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CCE4C14B-D396-44F9-A89B-268C1F7A39FA}">
      <dgm:prSet phldrT="[Text]" custT="1"/>
      <dgm:spPr/>
      <dgm:t>
        <a:bodyPr/>
        <a:lstStyle/>
        <a:p>
          <a:pPr algn="ctr">
            <a:buSzPts val="2000"/>
            <a:buFont typeface="Wingdings" panose="05000000000000000000" pitchFamily="2" charset="2"/>
            <a:buChar char="v"/>
          </a:pPr>
          <a:r>
            <a:rPr lang="en-IN" sz="1400" b="1" dirty="0">
              <a:latin typeface="Roboto" panose="02000000000000000000" pitchFamily="2" charset="0"/>
              <a:ea typeface="Roboto" panose="02000000000000000000" pitchFamily="2" charset="0"/>
              <a:cs typeface="Roboto" panose="02000000000000000000" pitchFamily="2" charset="0"/>
            </a:rPr>
            <a:t>Studying </a:t>
          </a:r>
          <a:r>
            <a:rPr lang="en-IN" sz="1400" b="0" dirty="0">
              <a:latin typeface="Roboto" panose="02000000000000000000" pitchFamily="2" charset="0"/>
              <a:ea typeface="Roboto" panose="02000000000000000000" pitchFamily="2" charset="0"/>
              <a:cs typeface="Roboto" panose="02000000000000000000" pitchFamily="2" charset="0"/>
            </a:rPr>
            <a:t>Trip data to identify specific areas for Improvement. </a:t>
          </a:r>
          <a:endParaRPr lang="en-IN" sz="1400" b="0" dirty="0"/>
        </a:p>
      </dgm:t>
    </dgm:pt>
    <dgm:pt modelId="{9D48D5FF-C82E-4FDE-A66B-E4096E493C98}" type="parTrans" cxnId="{DA412D75-0999-4BDE-936D-58570F726CA1}">
      <dgm:prSet/>
      <dgm:spPr/>
      <dgm:t>
        <a:bodyPr/>
        <a:lstStyle/>
        <a:p>
          <a:endParaRPr lang="en-IN"/>
        </a:p>
      </dgm:t>
    </dgm:pt>
    <dgm:pt modelId="{946D1616-26E7-4242-A6FF-F54721CD4322}" type="sibTrans" cxnId="{DA412D75-0999-4BDE-936D-58570F726CA1}">
      <dgm:prSet/>
      <dgm:spPr/>
      <dgm:t>
        <a:bodyPr/>
        <a:lstStyle/>
        <a:p>
          <a:endParaRPr lang="en-IN"/>
        </a:p>
      </dgm:t>
    </dgm:pt>
    <dgm:pt modelId="{D406B442-7247-4B85-9E92-31849ED8B603}">
      <dgm:prSet phldrT="[Text]" custT="1"/>
      <dgm:spPr/>
      <dgm:t>
        <a:bodyPr/>
        <a:lstStyle/>
        <a:p>
          <a:pPr algn="ctr">
            <a:buSzPts val="2000"/>
            <a:buFont typeface="Wingdings" panose="05000000000000000000" pitchFamily="2" charset="2"/>
            <a:buChar char="v"/>
          </a:pPr>
          <a:r>
            <a:rPr lang="en-US" sz="1400"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Identifying </a:t>
          </a:r>
          <a:r>
            <a:rPr lang="en-US" sz="1400" b="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root causes for the problems of Cancelled trips and Unavailability of Cars.</a:t>
          </a:r>
          <a:endParaRPr lang="en-IN" sz="1400" b="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dgm:t>
    </dgm:pt>
    <dgm:pt modelId="{94140D3C-D487-4428-80D3-D4091196E35F}" type="parTrans" cxnId="{9F1F2EE2-6290-4D98-9DF3-55FFE1895E84}">
      <dgm:prSet/>
      <dgm:spPr/>
      <dgm:t>
        <a:bodyPr/>
        <a:lstStyle/>
        <a:p>
          <a:endParaRPr lang="en-IN"/>
        </a:p>
      </dgm:t>
    </dgm:pt>
    <dgm:pt modelId="{37DC3A7D-4EFB-4F03-9A17-F169D8761D0E}" type="sibTrans" cxnId="{9F1F2EE2-6290-4D98-9DF3-55FFE1895E84}">
      <dgm:prSet/>
      <dgm:spPr/>
      <dgm:t>
        <a:bodyPr/>
        <a:lstStyle/>
        <a:p>
          <a:endParaRPr lang="en-IN"/>
        </a:p>
      </dgm:t>
    </dgm:pt>
    <dgm:pt modelId="{0619A3C0-7357-4967-B278-2A5C1A2CCAC1}">
      <dgm:prSet phldrT="[Text]" custT="1"/>
      <dgm:spPr/>
      <dgm:t>
        <a:bodyPr/>
        <a:lstStyle/>
        <a:p>
          <a:pPr>
            <a:buSzPts val="2000"/>
            <a:buFont typeface="Wingdings" panose="05000000000000000000" pitchFamily="2" charset="2"/>
            <a:buChar char="v"/>
          </a:pPr>
          <a:r>
            <a:rPr lang="en-IN" sz="1400" b="1" dirty="0">
              <a:latin typeface="Roboto" panose="02000000000000000000" pitchFamily="2" charset="0"/>
              <a:ea typeface="Roboto" panose="02000000000000000000" pitchFamily="2" charset="0"/>
              <a:cs typeface="Roboto" panose="02000000000000000000" pitchFamily="2" charset="0"/>
            </a:rPr>
            <a:t>Determining </a:t>
          </a:r>
          <a:r>
            <a:rPr lang="en-IN" sz="1400" b="0" dirty="0">
              <a:latin typeface="Roboto" panose="02000000000000000000" pitchFamily="2" charset="0"/>
              <a:ea typeface="Roboto" panose="02000000000000000000" pitchFamily="2" charset="0"/>
              <a:cs typeface="Roboto" panose="02000000000000000000" pitchFamily="2" charset="0"/>
            </a:rPr>
            <a:t>the Supply &amp; Demand gap in Uber.</a:t>
          </a:r>
          <a:endParaRPr lang="en-IN" sz="1400" b="0" dirty="0"/>
        </a:p>
      </dgm:t>
    </dgm:pt>
    <dgm:pt modelId="{952BEEBB-8ACC-4623-809A-D34C3FC76FC3}" type="parTrans" cxnId="{4A509E36-177E-4CEC-B019-B75570E16289}">
      <dgm:prSet/>
      <dgm:spPr/>
      <dgm:t>
        <a:bodyPr/>
        <a:lstStyle/>
        <a:p>
          <a:endParaRPr lang="en-IN"/>
        </a:p>
      </dgm:t>
    </dgm:pt>
    <dgm:pt modelId="{DF8136F3-2A2B-42FA-B6C6-EE2DAD723630}" type="sibTrans" cxnId="{4A509E36-177E-4CEC-B019-B75570E16289}">
      <dgm:prSet/>
      <dgm:spPr/>
      <dgm:t>
        <a:bodyPr/>
        <a:lstStyle/>
        <a:p>
          <a:endParaRPr lang="en-IN"/>
        </a:p>
      </dgm:t>
    </dgm:pt>
    <dgm:pt modelId="{28AB0144-F271-476D-8F3C-50C7F5E5A6D3}">
      <dgm:prSet phldrT="[Text]" custT="1"/>
      <dgm:spPr/>
      <dgm:t>
        <a:bodyPr/>
        <a:lstStyle/>
        <a:p>
          <a:pPr>
            <a:buSzPts val="2000"/>
            <a:buFont typeface="Wingdings" panose="05000000000000000000" pitchFamily="2" charset="2"/>
            <a:buChar char="v"/>
          </a:pPr>
          <a:r>
            <a:rPr lang="en-IN" sz="1400" b="1" dirty="0">
              <a:latin typeface="Roboto" panose="02000000000000000000" pitchFamily="2" charset="0"/>
              <a:ea typeface="Roboto" panose="02000000000000000000" pitchFamily="2" charset="0"/>
              <a:cs typeface="Roboto" panose="02000000000000000000" pitchFamily="2" charset="0"/>
            </a:rPr>
            <a:t>Analysing </a:t>
          </a:r>
          <a:r>
            <a:rPr lang="en-IN" sz="1400" b="0" dirty="0">
              <a:latin typeface="Roboto" panose="02000000000000000000" pitchFamily="2" charset="0"/>
              <a:ea typeface="Roboto" panose="02000000000000000000" pitchFamily="2" charset="0"/>
              <a:cs typeface="Roboto" panose="02000000000000000000" pitchFamily="2" charset="0"/>
            </a:rPr>
            <a:t>possible reasons for the Supply &amp; Demand gap.</a:t>
          </a:r>
          <a:endParaRPr lang="en-IN" sz="1400" b="0" dirty="0"/>
        </a:p>
      </dgm:t>
    </dgm:pt>
    <dgm:pt modelId="{59877A55-3655-477F-B4ED-BB163F46E35E}" type="parTrans" cxnId="{9FC09267-6CD3-44BF-BE89-EB1959D21B05}">
      <dgm:prSet/>
      <dgm:spPr/>
      <dgm:t>
        <a:bodyPr/>
        <a:lstStyle/>
        <a:p>
          <a:endParaRPr lang="en-IN"/>
        </a:p>
      </dgm:t>
    </dgm:pt>
    <dgm:pt modelId="{A37E02C2-E064-4AA0-BF85-64682E25B2F0}" type="sibTrans" cxnId="{9FC09267-6CD3-44BF-BE89-EB1959D21B05}">
      <dgm:prSet/>
      <dgm:spPr/>
      <dgm:t>
        <a:bodyPr/>
        <a:lstStyle/>
        <a:p>
          <a:endParaRPr lang="en-IN"/>
        </a:p>
      </dgm:t>
    </dgm:pt>
    <dgm:pt modelId="{7652F44E-EEC5-4494-AA3D-F5F15C943618}" type="pres">
      <dgm:prSet presAssocID="{B80B8FA9-EB85-47C6-9F92-4E1ABAC98DF5}" presName="Name0" presStyleCnt="0">
        <dgm:presLayoutVars>
          <dgm:dir/>
          <dgm:resizeHandles val="exact"/>
        </dgm:presLayoutVars>
      </dgm:prSet>
      <dgm:spPr/>
    </dgm:pt>
    <dgm:pt modelId="{179B61B2-625D-49DA-A93F-F7008D9C33AF}" type="pres">
      <dgm:prSet presAssocID="{CCE4C14B-D396-44F9-A89B-268C1F7A39FA}" presName="compNode" presStyleCnt="0"/>
      <dgm:spPr/>
    </dgm:pt>
    <dgm:pt modelId="{8D7EC8F4-DD40-4A54-91B0-2CEF24F6A498}" type="pres">
      <dgm:prSet presAssocID="{CCE4C14B-D396-44F9-A89B-268C1F7A39FA}" presName="pictRect" presStyleLbl="node1" presStyleIdx="0" presStyleCnt="4" custScaleX="92680" custLinFactNeighborY="-24036"/>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E94B108A-1445-4C87-88D3-11DADA2B7A4F}" type="pres">
      <dgm:prSet presAssocID="{CCE4C14B-D396-44F9-A89B-268C1F7A39FA}" presName="textRect" presStyleLbl="revTx" presStyleIdx="0" presStyleCnt="4" custScaleY="102342" custLinFactNeighborY="-20838">
        <dgm:presLayoutVars>
          <dgm:bulletEnabled val="1"/>
        </dgm:presLayoutVars>
      </dgm:prSet>
      <dgm:spPr/>
    </dgm:pt>
    <dgm:pt modelId="{4B6E9E43-74AC-4218-8523-187450D82AF1}" type="pres">
      <dgm:prSet presAssocID="{946D1616-26E7-4242-A6FF-F54721CD4322}" presName="sibTrans" presStyleLbl="sibTrans2D1" presStyleIdx="0" presStyleCnt="0"/>
      <dgm:spPr/>
    </dgm:pt>
    <dgm:pt modelId="{4E422B8C-FE7A-4BB3-96F9-199EC8616DEF}" type="pres">
      <dgm:prSet presAssocID="{D406B442-7247-4B85-9E92-31849ED8B603}" presName="compNode" presStyleCnt="0"/>
      <dgm:spPr/>
    </dgm:pt>
    <dgm:pt modelId="{362EC0B1-238B-49B5-94F8-81AB716CCB39}" type="pres">
      <dgm:prSet presAssocID="{D406B442-7247-4B85-9E92-31849ED8B603}" presName="pictRect" presStyleLbl="node1" presStyleIdx="1" presStyleCnt="4" custLinFactNeighborY="-24351"/>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A275D067-9FAF-4E76-8178-8CE1C3B66CEC}" type="pres">
      <dgm:prSet presAssocID="{D406B442-7247-4B85-9E92-31849ED8B603}" presName="textRect" presStyleLbl="revTx" presStyleIdx="1" presStyleCnt="4" custLinFactNeighborY="-20838">
        <dgm:presLayoutVars>
          <dgm:bulletEnabled val="1"/>
        </dgm:presLayoutVars>
      </dgm:prSet>
      <dgm:spPr/>
    </dgm:pt>
    <dgm:pt modelId="{969A0FD0-B247-44D4-BFE1-1EDC947C78CF}" type="pres">
      <dgm:prSet presAssocID="{37DC3A7D-4EFB-4F03-9A17-F169D8761D0E}" presName="sibTrans" presStyleLbl="sibTrans2D1" presStyleIdx="0" presStyleCnt="0"/>
      <dgm:spPr/>
    </dgm:pt>
    <dgm:pt modelId="{60F71792-0CE9-4E5B-8E13-A6D954B78AEB}" type="pres">
      <dgm:prSet presAssocID="{0619A3C0-7357-4967-B278-2A5C1A2CCAC1}" presName="compNode" presStyleCnt="0"/>
      <dgm:spPr/>
    </dgm:pt>
    <dgm:pt modelId="{D74C609C-CF29-4D3B-860C-00B8E086BE1F}" type="pres">
      <dgm:prSet presAssocID="{0619A3C0-7357-4967-B278-2A5C1A2CCAC1}" presName="pictRect" presStyleLbl="node1" presStyleIdx="2" presStyleCnt="4" custLinFactNeighborY="-24351"/>
      <dgm:spPr>
        <a:blipFill>
          <a:blip xmlns:r="http://schemas.openxmlformats.org/officeDocument/2006/relationships" r:embed="rId3">
            <a:extLst>
              <a:ext uri="{28A0092B-C50C-407E-A947-70E740481C1C}">
                <a14:useLocalDpi xmlns:a14="http://schemas.microsoft.com/office/drawing/2010/main" val="0"/>
              </a:ext>
            </a:extLst>
          </a:blip>
          <a:srcRect/>
          <a:stretch>
            <a:fillRect l="-19000" r="-19000"/>
          </a:stretch>
        </a:blipFill>
      </dgm:spPr>
    </dgm:pt>
    <dgm:pt modelId="{0D2F6732-1BE6-4334-8ECD-BE04B80D6F49}" type="pres">
      <dgm:prSet presAssocID="{0619A3C0-7357-4967-B278-2A5C1A2CCAC1}" presName="textRect" presStyleLbl="revTx" presStyleIdx="2" presStyleCnt="4" custLinFactNeighborY="-20838">
        <dgm:presLayoutVars>
          <dgm:bulletEnabled val="1"/>
        </dgm:presLayoutVars>
      </dgm:prSet>
      <dgm:spPr/>
    </dgm:pt>
    <dgm:pt modelId="{ADBE3BA7-86EF-4200-94E4-A7CC83F9FD88}" type="pres">
      <dgm:prSet presAssocID="{DF8136F3-2A2B-42FA-B6C6-EE2DAD723630}" presName="sibTrans" presStyleLbl="sibTrans2D1" presStyleIdx="0" presStyleCnt="0"/>
      <dgm:spPr/>
    </dgm:pt>
    <dgm:pt modelId="{BCDDE71F-D0F2-4B75-9586-10C68B614FB1}" type="pres">
      <dgm:prSet presAssocID="{28AB0144-F271-476D-8F3C-50C7F5E5A6D3}" presName="compNode" presStyleCnt="0"/>
      <dgm:spPr/>
    </dgm:pt>
    <dgm:pt modelId="{931AC0CB-9E54-43DA-8DE4-3943E53DCE4C}" type="pres">
      <dgm:prSet presAssocID="{28AB0144-F271-476D-8F3C-50C7F5E5A6D3}" presName="pictRect" presStyleLbl="node1" presStyleIdx="3" presStyleCnt="4" custLinFactNeighborY="-24351"/>
      <dgm:spPr>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dgm:spPr>
    </dgm:pt>
    <dgm:pt modelId="{257F8145-94F8-4D51-8861-87C9E962FC15}" type="pres">
      <dgm:prSet presAssocID="{28AB0144-F271-476D-8F3C-50C7F5E5A6D3}" presName="textRect" presStyleLbl="revTx" presStyleIdx="3" presStyleCnt="4" custLinFactNeighborY="-20838">
        <dgm:presLayoutVars>
          <dgm:bulletEnabled val="1"/>
        </dgm:presLayoutVars>
      </dgm:prSet>
      <dgm:spPr/>
    </dgm:pt>
  </dgm:ptLst>
  <dgm:cxnLst>
    <dgm:cxn modelId="{4A509E36-177E-4CEC-B019-B75570E16289}" srcId="{B80B8FA9-EB85-47C6-9F92-4E1ABAC98DF5}" destId="{0619A3C0-7357-4967-B278-2A5C1A2CCAC1}" srcOrd="2" destOrd="0" parTransId="{952BEEBB-8ACC-4623-809A-D34C3FC76FC3}" sibTransId="{DF8136F3-2A2B-42FA-B6C6-EE2DAD723630}"/>
    <dgm:cxn modelId="{43A98D5B-172B-486B-BDFD-06B69CBFDD40}" type="presOf" srcId="{D406B442-7247-4B85-9E92-31849ED8B603}" destId="{A275D067-9FAF-4E76-8178-8CE1C3B66CEC}" srcOrd="0" destOrd="0" presId="urn:microsoft.com/office/officeart/2005/8/layout/pList1"/>
    <dgm:cxn modelId="{9FC09267-6CD3-44BF-BE89-EB1959D21B05}" srcId="{B80B8FA9-EB85-47C6-9F92-4E1ABAC98DF5}" destId="{28AB0144-F271-476D-8F3C-50C7F5E5A6D3}" srcOrd="3" destOrd="0" parTransId="{59877A55-3655-477F-B4ED-BB163F46E35E}" sibTransId="{A37E02C2-E064-4AA0-BF85-64682E25B2F0}"/>
    <dgm:cxn modelId="{DE1DE64A-7675-452D-9A11-49CEB7E380A0}" type="presOf" srcId="{B80B8FA9-EB85-47C6-9F92-4E1ABAC98DF5}" destId="{7652F44E-EEC5-4494-AA3D-F5F15C943618}" srcOrd="0" destOrd="0" presId="urn:microsoft.com/office/officeart/2005/8/layout/pList1"/>
    <dgm:cxn modelId="{5E3E0475-70B8-47A0-B367-D8E572D73E4C}" type="presOf" srcId="{28AB0144-F271-476D-8F3C-50C7F5E5A6D3}" destId="{257F8145-94F8-4D51-8861-87C9E962FC15}" srcOrd="0" destOrd="0" presId="urn:microsoft.com/office/officeart/2005/8/layout/pList1"/>
    <dgm:cxn modelId="{DA412D75-0999-4BDE-936D-58570F726CA1}" srcId="{B80B8FA9-EB85-47C6-9F92-4E1ABAC98DF5}" destId="{CCE4C14B-D396-44F9-A89B-268C1F7A39FA}" srcOrd="0" destOrd="0" parTransId="{9D48D5FF-C82E-4FDE-A66B-E4096E493C98}" sibTransId="{946D1616-26E7-4242-A6FF-F54721CD4322}"/>
    <dgm:cxn modelId="{4EF52479-0A60-493B-BB41-9F894DABD7C2}" type="presOf" srcId="{DF8136F3-2A2B-42FA-B6C6-EE2DAD723630}" destId="{ADBE3BA7-86EF-4200-94E4-A7CC83F9FD88}" srcOrd="0" destOrd="0" presId="urn:microsoft.com/office/officeart/2005/8/layout/pList1"/>
    <dgm:cxn modelId="{BF98D797-3218-46AF-A8CF-BD3C74E35325}" type="presOf" srcId="{CCE4C14B-D396-44F9-A89B-268C1F7A39FA}" destId="{E94B108A-1445-4C87-88D3-11DADA2B7A4F}" srcOrd="0" destOrd="0" presId="urn:microsoft.com/office/officeart/2005/8/layout/pList1"/>
    <dgm:cxn modelId="{05CAD8B0-2CBD-45B7-811C-7533AB6758EE}" type="presOf" srcId="{946D1616-26E7-4242-A6FF-F54721CD4322}" destId="{4B6E9E43-74AC-4218-8523-187450D82AF1}" srcOrd="0" destOrd="0" presId="urn:microsoft.com/office/officeart/2005/8/layout/pList1"/>
    <dgm:cxn modelId="{6BB84ACB-7BFA-4E02-B408-1ED6E0EC950E}" type="presOf" srcId="{37DC3A7D-4EFB-4F03-9A17-F169D8761D0E}" destId="{969A0FD0-B247-44D4-BFE1-1EDC947C78CF}" srcOrd="0" destOrd="0" presId="urn:microsoft.com/office/officeart/2005/8/layout/pList1"/>
    <dgm:cxn modelId="{CE295CDB-9B80-4BF5-ADA5-BA0A323EAFED}" type="presOf" srcId="{0619A3C0-7357-4967-B278-2A5C1A2CCAC1}" destId="{0D2F6732-1BE6-4334-8ECD-BE04B80D6F49}" srcOrd="0" destOrd="0" presId="urn:microsoft.com/office/officeart/2005/8/layout/pList1"/>
    <dgm:cxn modelId="{9F1F2EE2-6290-4D98-9DF3-55FFE1895E84}" srcId="{B80B8FA9-EB85-47C6-9F92-4E1ABAC98DF5}" destId="{D406B442-7247-4B85-9E92-31849ED8B603}" srcOrd="1" destOrd="0" parTransId="{94140D3C-D487-4428-80D3-D4091196E35F}" sibTransId="{37DC3A7D-4EFB-4F03-9A17-F169D8761D0E}"/>
    <dgm:cxn modelId="{9AF375C3-0E86-4D8B-9741-24DE1B8C4896}" type="presParOf" srcId="{7652F44E-EEC5-4494-AA3D-F5F15C943618}" destId="{179B61B2-625D-49DA-A93F-F7008D9C33AF}" srcOrd="0" destOrd="0" presId="urn:microsoft.com/office/officeart/2005/8/layout/pList1"/>
    <dgm:cxn modelId="{D88DBE05-AA47-4B93-A948-09112959D954}" type="presParOf" srcId="{179B61B2-625D-49DA-A93F-F7008D9C33AF}" destId="{8D7EC8F4-DD40-4A54-91B0-2CEF24F6A498}" srcOrd="0" destOrd="0" presId="urn:microsoft.com/office/officeart/2005/8/layout/pList1"/>
    <dgm:cxn modelId="{B44E763D-AB18-48B4-B994-4B4596AB25A8}" type="presParOf" srcId="{179B61B2-625D-49DA-A93F-F7008D9C33AF}" destId="{E94B108A-1445-4C87-88D3-11DADA2B7A4F}" srcOrd="1" destOrd="0" presId="urn:microsoft.com/office/officeart/2005/8/layout/pList1"/>
    <dgm:cxn modelId="{DC09ABFE-5420-4A59-9F62-9C84438B450E}" type="presParOf" srcId="{7652F44E-EEC5-4494-AA3D-F5F15C943618}" destId="{4B6E9E43-74AC-4218-8523-187450D82AF1}" srcOrd="1" destOrd="0" presId="urn:microsoft.com/office/officeart/2005/8/layout/pList1"/>
    <dgm:cxn modelId="{12B5E012-A2A0-45D1-80B3-2471F4261B78}" type="presParOf" srcId="{7652F44E-EEC5-4494-AA3D-F5F15C943618}" destId="{4E422B8C-FE7A-4BB3-96F9-199EC8616DEF}" srcOrd="2" destOrd="0" presId="urn:microsoft.com/office/officeart/2005/8/layout/pList1"/>
    <dgm:cxn modelId="{B9FC5723-D06C-45AA-95BE-F2C968CA0299}" type="presParOf" srcId="{4E422B8C-FE7A-4BB3-96F9-199EC8616DEF}" destId="{362EC0B1-238B-49B5-94F8-81AB716CCB39}" srcOrd="0" destOrd="0" presId="urn:microsoft.com/office/officeart/2005/8/layout/pList1"/>
    <dgm:cxn modelId="{E1AFC60E-7E1F-49ED-9E6A-DA5D4051F7CC}" type="presParOf" srcId="{4E422B8C-FE7A-4BB3-96F9-199EC8616DEF}" destId="{A275D067-9FAF-4E76-8178-8CE1C3B66CEC}" srcOrd="1" destOrd="0" presId="urn:microsoft.com/office/officeart/2005/8/layout/pList1"/>
    <dgm:cxn modelId="{5C7AC931-DB1D-4ED3-A85F-7CCBD64AD1DE}" type="presParOf" srcId="{7652F44E-EEC5-4494-AA3D-F5F15C943618}" destId="{969A0FD0-B247-44D4-BFE1-1EDC947C78CF}" srcOrd="3" destOrd="0" presId="urn:microsoft.com/office/officeart/2005/8/layout/pList1"/>
    <dgm:cxn modelId="{064F9DF9-5B7D-48E3-99D8-42EF1BC9E8BF}" type="presParOf" srcId="{7652F44E-EEC5-4494-AA3D-F5F15C943618}" destId="{60F71792-0CE9-4E5B-8E13-A6D954B78AEB}" srcOrd="4" destOrd="0" presId="urn:microsoft.com/office/officeart/2005/8/layout/pList1"/>
    <dgm:cxn modelId="{48015483-219B-4B1C-B3A0-7259CD57CA76}" type="presParOf" srcId="{60F71792-0CE9-4E5B-8E13-A6D954B78AEB}" destId="{D74C609C-CF29-4D3B-860C-00B8E086BE1F}" srcOrd="0" destOrd="0" presId="urn:microsoft.com/office/officeart/2005/8/layout/pList1"/>
    <dgm:cxn modelId="{C2A0C108-77B1-4A31-91AD-E9E089C5D665}" type="presParOf" srcId="{60F71792-0CE9-4E5B-8E13-A6D954B78AEB}" destId="{0D2F6732-1BE6-4334-8ECD-BE04B80D6F49}" srcOrd="1" destOrd="0" presId="urn:microsoft.com/office/officeart/2005/8/layout/pList1"/>
    <dgm:cxn modelId="{E9AFA4D4-8788-4FA5-BD8E-20E2D400068B}" type="presParOf" srcId="{7652F44E-EEC5-4494-AA3D-F5F15C943618}" destId="{ADBE3BA7-86EF-4200-94E4-A7CC83F9FD88}" srcOrd="5" destOrd="0" presId="urn:microsoft.com/office/officeart/2005/8/layout/pList1"/>
    <dgm:cxn modelId="{3076C3C7-711F-4E7A-B8E4-70A594185DFD}" type="presParOf" srcId="{7652F44E-EEC5-4494-AA3D-F5F15C943618}" destId="{BCDDE71F-D0F2-4B75-9586-10C68B614FB1}" srcOrd="6" destOrd="0" presId="urn:microsoft.com/office/officeart/2005/8/layout/pList1"/>
    <dgm:cxn modelId="{21E0F968-CE0A-496C-885E-C6ACAB920CC1}" type="presParOf" srcId="{BCDDE71F-D0F2-4B75-9586-10C68B614FB1}" destId="{931AC0CB-9E54-43DA-8DE4-3943E53DCE4C}" srcOrd="0" destOrd="0" presId="urn:microsoft.com/office/officeart/2005/8/layout/pList1"/>
    <dgm:cxn modelId="{B6C8DAC7-7A46-40C8-B76C-A4AD819CA9E1}" type="presParOf" srcId="{BCDDE71F-D0F2-4B75-9586-10C68B614FB1}" destId="{257F8145-94F8-4D51-8861-87C9E962FC15}"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46CC6D-5011-4FD0-83AA-685735385595}"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79A52AEC-F893-4288-AD21-A5E8DD228E5C}">
      <dgm:prSet custT="1"/>
      <dgm:spPr/>
      <dgm:t>
        <a:bodyPr/>
        <a:lstStyle/>
        <a:p>
          <a:r>
            <a:rPr lang="en-IN" sz="1400" b="1" i="0" dirty="0">
              <a:latin typeface="Roboto" panose="02000000000000000000" pitchFamily="2" charset="0"/>
              <a:ea typeface="Roboto" panose="02000000000000000000" pitchFamily="2" charset="0"/>
              <a:cs typeface="Roboto" panose="02000000000000000000" pitchFamily="2" charset="0"/>
            </a:rPr>
            <a:t>Using Pie-Chart to Recognise Supply &amp; Demand gap</a:t>
          </a:r>
          <a:endParaRPr lang="en-IN" sz="1400" b="1" dirty="0">
            <a:latin typeface="Roboto" panose="02000000000000000000" pitchFamily="2" charset="0"/>
            <a:ea typeface="Roboto" panose="02000000000000000000" pitchFamily="2" charset="0"/>
            <a:cs typeface="Roboto" panose="02000000000000000000" pitchFamily="2" charset="0"/>
          </a:endParaRPr>
        </a:p>
      </dgm:t>
    </dgm:pt>
    <dgm:pt modelId="{4403CE11-4C26-418C-8433-C25D26C3EFC9}" type="parTrans" cxnId="{ED7CD0A5-8E98-4FC4-9057-7BA4724D8482}">
      <dgm:prSet/>
      <dgm:spPr/>
      <dgm:t>
        <a:bodyPr/>
        <a:lstStyle/>
        <a:p>
          <a:endParaRPr lang="en-IN"/>
        </a:p>
      </dgm:t>
    </dgm:pt>
    <dgm:pt modelId="{159B1AFF-CBBA-41E1-AE64-7E7C03B825C3}" type="sibTrans" cxnId="{ED7CD0A5-8E98-4FC4-9057-7BA4724D8482}">
      <dgm:prSet/>
      <dgm:spPr/>
      <dgm:t>
        <a:bodyPr/>
        <a:lstStyle/>
        <a:p>
          <a:endParaRPr lang="en-IN"/>
        </a:p>
      </dgm:t>
    </dgm:pt>
    <dgm:pt modelId="{1882740B-F4BA-4737-998E-68F8B62E9145}">
      <dgm:prSet custT="1"/>
      <dgm:spPr/>
      <dgm:t>
        <a:bodyPr/>
        <a:lstStyle/>
        <a:p>
          <a:r>
            <a:rPr lang="en-US" sz="1400" b="1" i="0" dirty="0">
              <a:latin typeface="Roboto" panose="02000000000000000000" pitchFamily="2" charset="0"/>
              <a:ea typeface="Roboto" panose="02000000000000000000" pitchFamily="2" charset="0"/>
              <a:cs typeface="Roboto" panose="02000000000000000000" pitchFamily="2" charset="0"/>
            </a:rPr>
            <a:t>Finding Types of Requests (Airport or City) and Recognizing Gaps During the 24-hour Time</a:t>
          </a:r>
          <a:endParaRPr lang="en-IN" sz="1400" b="1" dirty="0">
            <a:latin typeface="Roboto" panose="02000000000000000000" pitchFamily="2" charset="0"/>
            <a:ea typeface="Roboto" panose="02000000000000000000" pitchFamily="2" charset="0"/>
            <a:cs typeface="Roboto" panose="02000000000000000000" pitchFamily="2" charset="0"/>
          </a:endParaRPr>
        </a:p>
      </dgm:t>
    </dgm:pt>
    <dgm:pt modelId="{27FF5D66-62A6-4CAF-AA58-9E91D50FDD33}" type="parTrans" cxnId="{16212BBC-1A63-4CC3-BFAE-9B8D2539176A}">
      <dgm:prSet/>
      <dgm:spPr/>
      <dgm:t>
        <a:bodyPr/>
        <a:lstStyle/>
        <a:p>
          <a:endParaRPr lang="en-IN"/>
        </a:p>
      </dgm:t>
    </dgm:pt>
    <dgm:pt modelId="{4938C76F-25EA-4EF5-8712-EC30F7DAB15E}" type="sibTrans" cxnId="{16212BBC-1A63-4CC3-BFAE-9B8D2539176A}">
      <dgm:prSet/>
      <dgm:spPr/>
      <dgm:t>
        <a:bodyPr/>
        <a:lstStyle/>
        <a:p>
          <a:endParaRPr lang="en-IN"/>
        </a:p>
      </dgm:t>
    </dgm:pt>
    <dgm:pt modelId="{2CB4F6BA-0634-4400-B17C-04C9F14422BE}">
      <dgm:prSet custT="1"/>
      <dgm:spPr/>
      <dgm:t>
        <a:bodyPr/>
        <a:lstStyle/>
        <a:p>
          <a:r>
            <a:rPr lang="en-US" sz="1400" b="1" i="0" dirty="0">
              <a:latin typeface="Roboto" panose="02000000000000000000" pitchFamily="2" charset="0"/>
              <a:ea typeface="Roboto" panose="02000000000000000000" pitchFamily="2" charset="0"/>
              <a:cs typeface="Roboto" panose="02000000000000000000" pitchFamily="2" charset="0"/>
            </a:rPr>
            <a:t>Establishing Possible Reasons and Suggesting Various Ways to Improve the Supply &amp; Demand Gap</a:t>
          </a:r>
          <a:endParaRPr lang="en-IN" sz="1400" b="1" dirty="0">
            <a:latin typeface="Roboto" panose="02000000000000000000" pitchFamily="2" charset="0"/>
            <a:ea typeface="Roboto" panose="02000000000000000000" pitchFamily="2" charset="0"/>
            <a:cs typeface="Roboto" panose="02000000000000000000" pitchFamily="2" charset="0"/>
          </a:endParaRPr>
        </a:p>
      </dgm:t>
    </dgm:pt>
    <dgm:pt modelId="{0F934DE5-01CC-480C-828D-616D13CE0323}" type="parTrans" cxnId="{6750574B-AFE5-4256-AAF9-8C9A317B0336}">
      <dgm:prSet/>
      <dgm:spPr/>
      <dgm:t>
        <a:bodyPr/>
        <a:lstStyle/>
        <a:p>
          <a:endParaRPr lang="en-IN"/>
        </a:p>
      </dgm:t>
    </dgm:pt>
    <dgm:pt modelId="{D084E9A5-D884-4EA8-BD2C-22D6F44AADE0}" type="sibTrans" cxnId="{6750574B-AFE5-4256-AAF9-8C9A317B0336}">
      <dgm:prSet/>
      <dgm:spPr/>
      <dgm:t>
        <a:bodyPr/>
        <a:lstStyle/>
        <a:p>
          <a:endParaRPr lang="en-IN"/>
        </a:p>
      </dgm:t>
    </dgm:pt>
    <dgm:pt modelId="{1C380AD4-0CCB-45A7-84ED-9CFAFC3106CA}" type="pres">
      <dgm:prSet presAssocID="{EF46CC6D-5011-4FD0-83AA-685735385595}" presName="compositeShape" presStyleCnt="0">
        <dgm:presLayoutVars>
          <dgm:dir/>
          <dgm:resizeHandles/>
        </dgm:presLayoutVars>
      </dgm:prSet>
      <dgm:spPr/>
    </dgm:pt>
    <dgm:pt modelId="{9E58D508-4F8C-4F0A-84FB-922F1F57097E}" type="pres">
      <dgm:prSet presAssocID="{EF46CC6D-5011-4FD0-83AA-685735385595}" presName="pyramid" presStyleLbl="node1" presStyleIdx="0" presStyleCnt="1"/>
      <dgm:spPr/>
    </dgm:pt>
    <dgm:pt modelId="{EF18D0E9-F872-41E1-A1B6-7C189324C4AE}" type="pres">
      <dgm:prSet presAssocID="{EF46CC6D-5011-4FD0-83AA-685735385595}" presName="theList" presStyleCnt="0"/>
      <dgm:spPr/>
    </dgm:pt>
    <dgm:pt modelId="{4F7B0B59-5ADF-46C5-86EF-950F78ADC773}" type="pres">
      <dgm:prSet presAssocID="{79A52AEC-F893-4288-AD21-A5E8DD228E5C}" presName="aNode" presStyleLbl="fgAcc1" presStyleIdx="0" presStyleCnt="3">
        <dgm:presLayoutVars>
          <dgm:bulletEnabled val="1"/>
        </dgm:presLayoutVars>
      </dgm:prSet>
      <dgm:spPr/>
    </dgm:pt>
    <dgm:pt modelId="{B963AE38-CB24-442C-9190-32F5FC775438}" type="pres">
      <dgm:prSet presAssocID="{79A52AEC-F893-4288-AD21-A5E8DD228E5C}" presName="aSpace" presStyleCnt="0"/>
      <dgm:spPr/>
    </dgm:pt>
    <dgm:pt modelId="{F7AB6E50-C0A9-463D-B541-C2332D1C69DC}" type="pres">
      <dgm:prSet presAssocID="{1882740B-F4BA-4737-998E-68F8B62E9145}" presName="aNode" presStyleLbl="fgAcc1" presStyleIdx="1" presStyleCnt="3">
        <dgm:presLayoutVars>
          <dgm:bulletEnabled val="1"/>
        </dgm:presLayoutVars>
      </dgm:prSet>
      <dgm:spPr/>
    </dgm:pt>
    <dgm:pt modelId="{D40EB949-C9BE-4393-9DC8-4E36BDEDF44E}" type="pres">
      <dgm:prSet presAssocID="{1882740B-F4BA-4737-998E-68F8B62E9145}" presName="aSpace" presStyleCnt="0"/>
      <dgm:spPr/>
    </dgm:pt>
    <dgm:pt modelId="{59970B11-2DD7-4975-9484-308D53AA64D6}" type="pres">
      <dgm:prSet presAssocID="{2CB4F6BA-0634-4400-B17C-04C9F14422BE}" presName="aNode" presStyleLbl="fgAcc1" presStyleIdx="2" presStyleCnt="3">
        <dgm:presLayoutVars>
          <dgm:bulletEnabled val="1"/>
        </dgm:presLayoutVars>
      </dgm:prSet>
      <dgm:spPr/>
    </dgm:pt>
    <dgm:pt modelId="{4CFB0261-7CA0-43CB-A2B6-4D4811890805}" type="pres">
      <dgm:prSet presAssocID="{2CB4F6BA-0634-4400-B17C-04C9F14422BE}" presName="aSpace" presStyleCnt="0"/>
      <dgm:spPr/>
    </dgm:pt>
  </dgm:ptLst>
  <dgm:cxnLst>
    <dgm:cxn modelId="{C8372914-1B1B-4B0A-8E14-1E75F3D20067}" type="presOf" srcId="{EF46CC6D-5011-4FD0-83AA-685735385595}" destId="{1C380AD4-0CCB-45A7-84ED-9CFAFC3106CA}" srcOrd="0" destOrd="0" presId="urn:microsoft.com/office/officeart/2005/8/layout/pyramid2"/>
    <dgm:cxn modelId="{6750574B-AFE5-4256-AAF9-8C9A317B0336}" srcId="{EF46CC6D-5011-4FD0-83AA-685735385595}" destId="{2CB4F6BA-0634-4400-B17C-04C9F14422BE}" srcOrd="2" destOrd="0" parTransId="{0F934DE5-01CC-480C-828D-616D13CE0323}" sibTransId="{D084E9A5-D884-4EA8-BD2C-22D6F44AADE0}"/>
    <dgm:cxn modelId="{EB0CBC8F-FFB2-433F-94F3-B1D3008496D7}" type="presOf" srcId="{79A52AEC-F893-4288-AD21-A5E8DD228E5C}" destId="{4F7B0B59-5ADF-46C5-86EF-950F78ADC773}" srcOrd="0" destOrd="0" presId="urn:microsoft.com/office/officeart/2005/8/layout/pyramid2"/>
    <dgm:cxn modelId="{43A7E29E-1161-4A05-AF02-3B65CD30DEF2}" type="presOf" srcId="{2CB4F6BA-0634-4400-B17C-04C9F14422BE}" destId="{59970B11-2DD7-4975-9484-308D53AA64D6}" srcOrd="0" destOrd="0" presId="urn:microsoft.com/office/officeart/2005/8/layout/pyramid2"/>
    <dgm:cxn modelId="{ED7CD0A5-8E98-4FC4-9057-7BA4724D8482}" srcId="{EF46CC6D-5011-4FD0-83AA-685735385595}" destId="{79A52AEC-F893-4288-AD21-A5E8DD228E5C}" srcOrd="0" destOrd="0" parTransId="{4403CE11-4C26-418C-8433-C25D26C3EFC9}" sibTransId="{159B1AFF-CBBA-41E1-AE64-7E7C03B825C3}"/>
    <dgm:cxn modelId="{16212BBC-1A63-4CC3-BFAE-9B8D2539176A}" srcId="{EF46CC6D-5011-4FD0-83AA-685735385595}" destId="{1882740B-F4BA-4737-998E-68F8B62E9145}" srcOrd="1" destOrd="0" parTransId="{27FF5D66-62A6-4CAF-AA58-9E91D50FDD33}" sibTransId="{4938C76F-25EA-4EF5-8712-EC30F7DAB15E}"/>
    <dgm:cxn modelId="{7E2F11F0-6984-46D5-8FEE-38250E3D7C9C}" type="presOf" srcId="{1882740B-F4BA-4737-998E-68F8B62E9145}" destId="{F7AB6E50-C0A9-463D-B541-C2332D1C69DC}" srcOrd="0" destOrd="0" presId="urn:microsoft.com/office/officeart/2005/8/layout/pyramid2"/>
    <dgm:cxn modelId="{33FC37E0-E48C-4397-8310-D508B2B1FBD1}" type="presParOf" srcId="{1C380AD4-0CCB-45A7-84ED-9CFAFC3106CA}" destId="{9E58D508-4F8C-4F0A-84FB-922F1F57097E}" srcOrd="0" destOrd="0" presId="urn:microsoft.com/office/officeart/2005/8/layout/pyramid2"/>
    <dgm:cxn modelId="{44033B0A-8DD6-4B1F-B0B3-78FCA0226DD1}" type="presParOf" srcId="{1C380AD4-0CCB-45A7-84ED-9CFAFC3106CA}" destId="{EF18D0E9-F872-41E1-A1B6-7C189324C4AE}" srcOrd="1" destOrd="0" presId="urn:microsoft.com/office/officeart/2005/8/layout/pyramid2"/>
    <dgm:cxn modelId="{49D0DA50-0D88-497D-8534-15E45866A785}" type="presParOf" srcId="{EF18D0E9-F872-41E1-A1B6-7C189324C4AE}" destId="{4F7B0B59-5ADF-46C5-86EF-950F78ADC773}" srcOrd="0" destOrd="0" presId="urn:microsoft.com/office/officeart/2005/8/layout/pyramid2"/>
    <dgm:cxn modelId="{457F6C2B-0E30-4DF7-A3CF-A05AAFF2C0AA}" type="presParOf" srcId="{EF18D0E9-F872-41E1-A1B6-7C189324C4AE}" destId="{B963AE38-CB24-442C-9190-32F5FC775438}" srcOrd="1" destOrd="0" presId="urn:microsoft.com/office/officeart/2005/8/layout/pyramid2"/>
    <dgm:cxn modelId="{426C2166-8900-4BBB-9F68-BFFF0A84D949}" type="presParOf" srcId="{EF18D0E9-F872-41E1-A1B6-7C189324C4AE}" destId="{F7AB6E50-C0A9-463D-B541-C2332D1C69DC}" srcOrd="2" destOrd="0" presId="urn:microsoft.com/office/officeart/2005/8/layout/pyramid2"/>
    <dgm:cxn modelId="{CDD57005-6290-42C2-A292-C18BE7C19E0C}" type="presParOf" srcId="{EF18D0E9-F872-41E1-A1B6-7C189324C4AE}" destId="{D40EB949-C9BE-4393-9DC8-4E36BDEDF44E}" srcOrd="3" destOrd="0" presId="urn:microsoft.com/office/officeart/2005/8/layout/pyramid2"/>
    <dgm:cxn modelId="{309850EC-407C-4532-BC4F-D3FF691DBC93}" type="presParOf" srcId="{EF18D0E9-F872-41E1-A1B6-7C189324C4AE}" destId="{59970B11-2DD7-4975-9484-308D53AA64D6}" srcOrd="4" destOrd="0" presId="urn:microsoft.com/office/officeart/2005/8/layout/pyramid2"/>
    <dgm:cxn modelId="{26C2772E-AC92-46DB-8430-456651AD5F0A}" type="presParOf" srcId="{EF18D0E9-F872-41E1-A1B6-7C189324C4AE}" destId="{4CFB0261-7CA0-43CB-A2B6-4D4811890805}"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EC8F4-DD40-4A54-91B0-2CEF24F6A498}">
      <dsp:nvSpPr>
        <dsp:cNvPr id="0" name=""/>
        <dsp:cNvSpPr/>
      </dsp:nvSpPr>
      <dsp:spPr>
        <a:xfrm>
          <a:off x="82216" y="121425"/>
          <a:ext cx="1968868" cy="146369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4B108A-1445-4C87-88D3-11DADA2B7A4F}">
      <dsp:nvSpPr>
        <dsp:cNvPr id="0" name=""/>
        <dsp:cNvSpPr/>
      </dsp:nvSpPr>
      <dsp:spPr>
        <a:xfrm>
          <a:off x="4464" y="1763469"/>
          <a:ext cx="2124373" cy="80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SzPts val="2000"/>
            <a:buFont typeface="Wingdings" panose="05000000000000000000" pitchFamily="2" charset="2"/>
            <a:buNone/>
          </a:pPr>
          <a:r>
            <a:rPr lang="en-IN" sz="1400" b="1" kern="1200" dirty="0">
              <a:latin typeface="Roboto" panose="02000000000000000000" pitchFamily="2" charset="0"/>
              <a:ea typeface="Roboto" panose="02000000000000000000" pitchFamily="2" charset="0"/>
              <a:cs typeface="Roboto" panose="02000000000000000000" pitchFamily="2" charset="0"/>
            </a:rPr>
            <a:t>Studying </a:t>
          </a:r>
          <a:r>
            <a:rPr lang="en-IN" sz="1400" b="0" kern="1200" dirty="0">
              <a:latin typeface="Roboto" panose="02000000000000000000" pitchFamily="2" charset="0"/>
              <a:ea typeface="Roboto" panose="02000000000000000000" pitchFamily="2" charset="0"/>
              <a:cs typeface="Roboto" panose="02000000000000000000" pitchFamily="2" charset="0"/>
            </a:rPr>
            <a:t>Trip data to identify specific areas for Improvement. </a:t>
          </a:r>
          <a:endParaRPr lang="en-IN" sz="1400" b="0" kern="1200" dirty="0"/>
        </a:p>
      </dsp:txBody>
      <dsp:txXfrm>
        <a:off x="4464" y="1763469"/>
        <a:ext cx="2124373" cy="806600"/>
      </dsp:txXfrm>
    </dsp:sp>
    <dsp:sp modelId="{362EC0B1-238B-49B5-94F8-81AB716CCB39}">
      <dsp:nvSpPr>
        <dsp:cNvPr id="0" name=""/>
        <dsp:cNvSpPr/>
      </dsp:nvSpPr>
      <dsp:spPr>
        <a:xfrm>
          <a:off x="2341363" y="121429"/>
          <a:ext cx="2124373" cy="1463693"/>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75D067-9FAF-4E76-8178-8CE1C3B66CEC}">
      <dsp:nvSpPr>
        <dsp:cNvPr id="0" name=""/>
        <dsp:cNvSpPr/>
      </dsp:nvSpPr>
      <dsp:spPr>
        <a:xfrm>
          <a:off x="2341363" y="1777313"/>
          <a:ext cx="2124373" cy="788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SzPts val="2000"/>
            <a:buFont typeface="Wingdings" panose="05000000000000000000" pitchFamily="2" charset="2"/>
            <a:buNone/>
          </a:pPr>
          <a:r>
            <a:rPr lang="en-US" sz="1400"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Identifying </a:t>
          </a:r>
          <a:r>
            <a:rPr lang="en-US" sz="1400" b="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root causes for the problems of Cancelled trips and Unavailability of Cars.</a:t>
          </a:r>
          <a:endParaRPr lang="en-IN" sz="1400" b="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dsp:txBody>
      <dsp:txXfrm>
        <a:off x="2341363" y="1777313"/>
        <a:ext cx="2124373" cy="788142"/>
      </dsp:txXfrm>
    </dsp:sp>
    <dsp:sp modelId="{D74C609C-CF29-4D3B-860C-00B8E086BE1F}">
      <dsp:nvSpPr>
        <dsp:cNvPr id="0" name=""/>
        <dsp:cNvSpPr/>
      </dsp:nvSpPr>
      <dsp:spPr>
        <a:xfrm>
          <a:off x="4678263" y="121429"/>
          <a:ext cx="2124373" cy="1463693"/>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2F6732-1BE6-4334-8ECD-BE04B80D6F49}">
      <dsp:nvSpPr>
        <dsp:cNvPr id="0" name=""/>
        <dsp:cNvSpPr/>
      </dsp:nvSpPr>
      <dsp:spPr>
        <a:xfrm>
          <a:off x="4678263" y="1777313"/>
          <a:ext cx="2124373" cy="788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SzPts val="2000"/>
            <a:buFont typeface="Wingdings" panose="05000000000000000000" pitchFamily="2" charset="2"/>
            <a:buNone/>
          </a:pPr>
          <a:r>
            <a:rPr lang="en-IN" sz="1400" b="1" kern="1200" dirty="0">
              <a:latin typeface="Roboto" panose="02000000000000000000" pitchFamily="2" charset="0"/>
              <a:ea typeface="Roboto" panose="02000000000000000000" pitchFamily="2" charset="0"/>
              <a:cs typeface="Roboto" panose="02000000000000000000" pitchFamily="2" charset="0"/>
            </a:rPr>
            <a:t>Determining </a:t>
          </a:r>
          <a:r>
            <a:rPr lang="en-IN" sz="1400" b="0" kern="1200" dirty="0">
              <a:latin typeface="Roboto" panose="02000000000000000000" pitchFamily="2" charset="0"/>
              <a:ea typeface="Roboto" panose="02000000000000000000" pitchFamily="2" charset="0"/>
              <a:cs typeface="Roboto" panose="02000000000000000000" pitchFamily="2" charset="0"/>
            </a:rPr>
            <a:t>the Supply &amp; Demand gap in Uber.</a:t>
          </a:r>
          <a:endParaRPr lang="en-IN" sz="1400" b="0" kern="1200" dirty="0"/>
        </a:p>
      </dsp:txBody>
      <dsp:txXfrm>
        <a:off x="4678263" y="1777313"/>
        <a:ext cx="2124373" cy="788142"/>
      </dsp:txXfrm>
    </dsp:sp>
    <dsp:sp modelId="{931AC0CB-9E54-43DA-8DE4-3943E53DCE4C}">
      <dsp:nvSpPr>
        <dsp:cNvPr id="0" name=""/>
        <dsp:cNvSpPr/>
      </dsp:nvSpPr>
      <dsp:spPr>
        <a:xfrm>
          <a:off x="7015162" y="121429"/>
          <a:ext cx="2124373" cy="1463693"/>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F8145-94F8-4D51-8861-87C9E962FC15}">
      <dsp:nvSpPr>
        <dsp:cNvPr id="0" name=""/>
        <dsp:cNvSpPr/>
      </dsp:nvSpPr>
      <dsp:spPr>
        <a:xfrm>
          <a:off x="7015162" y="1777313"/>
          <a:ext cx="2124373" cy="788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SzPts val="2000"/>
            <a:buFont typeface="Wingdings" panose="05000000000000000000" pitchFamily="2" charset="2"/>
            <a:buNone/>
          </a:pPr>
          <a:r>
            <a:rPr lang="en-IN" sz="1400" b="1" kern="1200" dirty="0">
              <a:latin typeface="Roboto" panose="02000000000000000000" pitchFamily="2" charset="0"/>
              <a:ea typeface="Roboto" panose="02000000000000000000" pitchFamily="2" charset="0"/>
              <a:cs typeface="Roboto" panose="02000000000000000000" pitchFamily="2" charset="0"/>
            </a:rPr>
            <a:t>Analysing </a:t>
          </a:r>
          <a:r>
            <a:rPr lang="en-IN" sz="1400" b="0" kern="1200" dirty="0">
              <a:latin typeface="Roboto" panose="02000000000000000000" pitchFamily="2" charset="0"/>
              <a:ea typeface="Roboto" panose="02000000000000000000" pitchFamily="2" charset="0"/>
              <a:cs typeface="Roboto" panose="02000000000000000000" pitchFamily="2" charset="0"/>
            </a:rPr>
            <a:t>possible reasons for the Supply &amp; Demand gap.</a:t>
          </a:r>
          <a:endParaRPr lang="en-IN" sz="1400" b="0" kern="1200" dirty="0"/>
        </a:p>
      </dsp:txBody>
      <dsp:txXfrm>
        <a:off x="7015162" y="1777313"/>
        <a:ext cx="2124373" cy="788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8D508-4F8C-4F0A-84FB-922F1F57097E}">
      <dsp:nvSpPr>
        <dsp:cNvPr id="0" name=""/>
        <dsp:cNvSpPr/>
      </dsp:nvSpPr>
      <dsp:spPr>
        <a:xfrm>
          <a:off x="2272920" y="0"/>
          <a:ext cx="3998400" cy="39984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B0B59-5ADF-46C5-86EF-950F78ADC773}">
      <dsp:nvSpPr>
        <dsp:cNvPr id="0" name=""/>
        <dsp:cNvSpPr/>
      </dsp:nvSpPr>
      <dsp:spPr>
        <a:xfrm>
          <a:off x="4272119" y="401987"/>
          <a:ext cx="2598960" cy="94649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kern="1200" dirty="0">
              <a:latin typeface="Roboto" panose="02000000000000000000" pitchFamily="2" charset="0"/>
              <a:ea typeface="Roboto" panose="02000000000000000000" pitchFamily="2" charset="0"/>
              <a:cs typeface="Roboto" panose="02000000000000000000" pitchFamily="2" charset="0"/>
            </a:rPr>
            <a:t>Using Pie-Chart to Recognise Supply &amp; Demand gap</a:t>
          </a:r>
          <a:endParaRPr lang="en-IN" sz="1400" b="1" kern="1200" dirty="0">
            <a:latin typeface="Roboto" panose="02000000000000000000" pitchFamily="2" charset="0"/>
            <a:ea typeface="Roboto" panose="02000000000000000000" pitchFamily="2" charset="0"/>
            <a:cs typeface="Roboto" panose="02000000000000000000" pitchFamily="2" charset="0"/>
          </a:endParaRPr>
        </a:p>
      </dsp:txBody>
      <dsp:txXfrm>
        <a:off x="4318323" y="448191"/>
        <a:ext cx="2506552" cy="854088"/>
      </dsp:txXfrm>
    </dsp:sp>
    <dsp:sp modelId="{F7AB6E50-C0A9-463D-B541-C2332D1C69DC}">
      <dsp:nvSpPr>
        <dsp:cNvPr id="0" name=""/>
        <dsp:cNvSpPr/>
      </dsp:nvSpPr>
      <dsp:spPr>
        <a:xfrm>
          <a:off x="4272119" y="1466795"/>
          <a:ext cx="2598960" cy="94649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Roboto" panose="02000000000000000000" pitchFamily="2" charset="0"/>
              <a:ea typeface="Roboto" panose="02000000000000000000" pitchFamily="2" charset="0"/>
              <a:cs typeface="Roboto" panose="02000000000000000000" pitchFamily="2" charset="0"/>
            </a:rPr>
            <a:t>Finding Types of Requests (Airport or City) and Recognizing Gaps During the 24-hour Time</a:t>
          </a:r>
          <a:endParaRPr lang="en-IN" sz="1400" b="1" kern="1200" dirty="0">
            <a:latin typeface="Roboto" panose="02000000000000000000" pitchFamily="2" charset="0"/>
            <a:ea typeface="Roboto" panose="02000000000000000000" pitchFamily="2" charset="0"/>
            <a:cs typeface="Roboto" panose="02000000000000000000" pitchFamily="2" charset="0"/>
          </a:endParaRPr>
        </a:p>
      </dsp:txBody>
      <dsp:txXfrm>
        <a:off x="4318323" y="1512999"/>
        <a:ext cx="2506552" cy="854088"/>
      </dsp:txXfrm>
    </dsp:sp>
    <dsp:sp modelId="{59970B11-2DD7-4975-9484-308D53AA64D6}">
      <dsp:nvSpPr>
        <dsp:cNvPr id="0" name=""/>
        <dsp:cNvSpPr/>
      </dsp:nvSpPr>
      <dsp:spPr>
        <a:xfrm>
          <a:off x="4272119" y="2531604"/>
          <a:ext cx="2598960" cy="94649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Roboto" panose="02000000000000000000" pitchFamily="2" charset="0"/>
              <a:ea typeface="Roboto" panose="02000000000000000000" pitchFamily="2" charset="0"/>
              <a:cs typeface="Roboto" panose="02000000000000000000" pitchFamily="2" charset="0"/>
            </a:rPr>
            <a:t>Establishing Possible Reasons and Suggesting Various Ways to Improve the Supply &amp; Demand Gap</a:t>
          </a:r>
          <a:endParaRPr lang="en-IN" sz="1400" b="1" kern="1200" dirty="0">
            <a:latin typeface="Roboto" panose="02000000000000000000" pitchFamily="2" charset="0"/>
            <a:ea typeface="Roboto" panose="02000000000000000000" pitchFamily="2" charset="0"/>
            <a:cs typeface="Roboto" panose="02000000000000000000" pitchFamily="2" charset="0"/>
          </a:endParaRPr>
        </a:p>
      </dsp:txBody>
      <dsp:txXfrm>
        <a:off x="4318323" y="2577808"/>
        <a:ext cx="2506552" cy="854088"/>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77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72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94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40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10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99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49" y="767393"/>
            <a:ext cx="8520600" cy="137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5300" b="1" dirty="0">
                <a:solidFill>
                  <a:schemeClr val="tx1"/>
                </a:solidFill>
                <a:latin typeface="Roboto" panose="02000000000000000000" pitchFamily="2" charset="0"/>
                <a:ea typeface="Roboto" panose="02000000000000000000" pitchFamily="2" charset="0"/>
                <a:cs typeface="Roboto" panose="02000000000000000000" pitchFamily="2" charset="0"/>
              </a:rPr>
              <a:t>Uber Data Analysis</a:t>
            </a:r>
            <a:endParaRPr sz="5300"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708812" y="4013570"/>
            <a:ext cx="2379276" cy="307777"/>
          </a:xfrm>
          <a:prstGeom prst="rect">
            <a:avLst/>
          </a:prstGeom>
          <a:noFill/>
        </p:spPr>
        <p:txBody>
          <a:bodyPr wrap="square" rtlCol="0">
            <a:spAutoFit/>
          </a:bodyPr>
          <a:lstStyle/>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Rakshita Thawkar</a:t>
            </a:r>
            <a:endParaRPr lang="en-IN" b="1"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pic>
        <p:nvPicPr>
          <p:cNvPr id="5" name="Picture 4">
            <a:extLst>
              <a:ext uri="{FF2B5EF4-FFF2-40B4-BE49-F238E27FC236}">
                <a16:creationId xmlns:a16="http://schemas.microsoft.com/office/drawing/2014/main" id="{7ED1A31D-A836-C7FE-B0F7-A778B07C3732}"/>
              </a:ext>
            </a:extLst>
          </p:cNvPr>
          <p:cNvPicPr>
            <a:picLocks noChangeAspect="1"/>
          </p:cNvPicPr>
          <p:nvPr/>
        </p:nvPicPr>
        <p:blipFill>
          <a:blip r:embed="rId4"/>
          <a:stretch>
            <a:fillRect/>
          </a:stretch>
        </p:blipFill>
        <p:spPr>
          <a:xfrm>
            <a:off x="1603055" y="2017160"/>
            <a:ext cx="4998600" cy="21688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296889" marR="4456" indent="-285750">
              <a:lnSpc>
                <a:spcPts val="1719"/>
              </a:lnSpc>
              <a:buFont typeface="Arial" panose="020B0604020202020204" pitchFamily="34" charset="0"/>
              <a:buChar char="•"/>
              <a:tabLst>
                <a:tab pos="217771" algn="l"/>
              </a:tabLst>
            </a:pPr>
            <a:endParaRPr lang="en-US" sz="1500" dirty="0">
              <a:latin typeface="Roboto" panose="02000000000000000000" pitchFamily="2" charset="0"/>
              <a:ea typeface="Roboto" panose="02000000000000000000" pitchFamily="2" charset="0"/>
              <a:cs typeface="Roboto" panose="02000000000000000000" pitchFamily="2" charset="0"/>
            </a:endParaRPr>
          </a:p>
          <a:p>
            <a:pPr marL="11139" marR="4456">
              <a:lnSpc>
                <a:spcPts val="1719"/>
              </a:lnSpc>
              <a:tabLst>
                <a:tab pos="217771" algn="l"/>
              </a:tabLst>
            </a:pPr>
            <a:r>
              <a:rPr lang="en-US" sz="1500" dirty="0">
                <a:latin typeface="Roboto" panose="02000000000000000000" pitchFamily="2" charset="0"/>
                <a:ea typeface="Roboto" panose="02000000000000000000" pitchFamily="2" charset="0"/>
                <a:cs typeface="Roboto" panose="02000000000000000000" pitchFamily="2" charset="0"/>
              </a:rPr>
              <a:t>An incentive for cab drivers to work at peak demand hours, usually achieved by increasing tariffs for;</a:t>
            </a:r>
          </a:p>
          <a:p>
            <a:pPr marL="411189" marR="4456" indent="-400050">
              <a:lnSpc>
                <a:spcPts val="1719"/>
              </a:lnSpc>
              <a:buAutoNum type="romanLcParenBoth"/>
              <a:tabLst>
                <a:tab pos="217771" algn="l"/>
              </a:tabLst>
            </a:pPr>
            <a:r>
              <a:rPr lang="en-US" sz="1500" b="1" dirty="0">
                <a:latin typeface="Roboto" panose="02000000000000000000" pitchFamily="2" charset="0"/>
                <a:ea typeface="Roboto" panose="02000000000000000000" pitchFamily="2" charset="0"/>
                <a:cs typeface="Roboto" panose="02000000000000000000" pitchFamily="2" charset="0"/>
              </a:rPr>
              <a:t>City-to-airport</a:t>
            </a:r>
            <a:r>
              <a:rPr lang="en-US" sz="1500" dirty="0">
                <a:latin typeface="Roboto" panose="02000000000000000000" pitchFamily="2" charset="0"/>
                <a:ea typeface="Roboto" panose="02000000000000000000" pitchFamily="2" charset="0"/>
                <a:cs typeface="Roboto" panose="02000000000000000000" pitchFamily="2" charset="0"/>
              </a:rPr>
              <a:t> during the </a:t>
            </a:r>
            <a:r>
              <a:rPr lang="en-US" sz="1500" b="1" dirty="0">
                <a:latin typeface="Roboto" panose="02000000000000000000" pitchFamily="2" charset="0"/>
                <a:ea typeface="Roboto" panose="02000000000000000000" pitchFamily="2" charset="0"/>
                <a:cs typeface="Roboto" panose="02000000000000000000" pitchFamily="2" charset="0"/>
              </a:rPr>
              <a:t>early morning hours </a:t>
            </a:r>
          </a:p>
          <a:p>
            <a:pPr marL="411189" marR="4456" indent="-400050">
              <a:lnSpc>
                <a:spcPts val="1719"/>
              </a:lnSpc>
              <a:buFont typeface="Arial"/>
              <a:buAutoNum type="romanLcParenBoth"/>
              <a:tabLst>
                <a:tab pos="217771" algn="l"/>
              </a:tabLst>
            </a:pPr>
            <a:r>
              <a:rPr lang="en-US" sz="1500" b="1" dirty="0">
                <a:latin typeface="Roboto" panose="02000000000000000000" pitchFamily="2" charset="0"/>
                <a:ea typeface="Roboto" panose="02000000000000000000" pitchFamily="2" charset="0"/>
                <a:cs typeface="Roboto" panose="02000000000000000000" pitchFamily="2" charset="0"/>
              </a:rPr>
              <a:t>Airport-to-city</a:t>
            </a:r>
            <a:r>
              <a:rPr lang="en-US" sz="1500" dirty="0">
                <a:latin typeface="Roboto" panose="02000000000000000000" pitchFamily="2" charset="0"/>
                <a:ea typeface="Roboto" panose="02000000000000000000" pitchFamily="2" charset="0"/>
                <a:cs typeface="Roboto" panose="02000000000000000000" pitchFamily="2" charset="0"/>
              </a:rPr>
              <a:t> during the </a:t>
            </a:r>
            <a:r>
              <a:rPr lang="en-US" sz="1500" b="1" dirty="0">
                <a:latin typeface="Roboto" panose="02000000000000000000" pitchFamily="2" charset="0"/>
                <a:ea typeface="Roboto" panose="02000000000000000000" pitchFamily="2" charset="0"/>
                <a:cs typeface="Roboto" panose="02000000000000000000" pitchFamily="2" charset="0"/>
              </a:rPr>
              <a:t>evening and night hours.</a:t>
            </a:r>
          </a:p>
          <a:p>
            <a:pPr marL="11139" marR="4456">
              <a:lnSpc>
                <a:spcPts val="1719"/>
              </a:lnSpc>
              <a:tabLst>
                <a:tab pos="217771" algn="l"/>
              </a:tabLst>
            </a:pPr>
            <a:endParaRPr lang="en-US" sz="1500" dirty="0">
              <a:latin typeface="Roboto" panose="02000000000000000000" pitchFamily="2" charset="0"/>
              <a:ea typeface="Roboto" panose="02000000000000000000" pitchFamily="2" charset="0"/>
              <a:cs typeface="Roboto" panose="02000000000000000000" pitchFamily="2" charset="0"/>
            </a:endParaRPr>
          </a:p>
          <a:p>
            <a:pPr marL="296889" marR="4456" indent="-285750">
              <a:lnSpc>
                <a:spcPts val="1719"/>
              </a:lnSpc>
              <a:buFont typeface="Arial" panose="020B0604020202020204" pitchFamily="34" charset="0"/>
              <a:buChar char="•"/>
              <a:tabLst>
                <a:tab pos="217771" algn="l"/>
              </a:tabLst>
            </a:pPr>
            <a:r>
              <a:rPr lang="en-US" sz="1500" b="1" dirty="0">
                <a:latin typeface="Roboto" panose="02000000000000000000" pitchFamily="2" charset="0"/>
                <a:ea typeface="Roboto" panose="02000000000000000000" pitchFamily="2" charset="0"/>
                <a:cs typeface="Roboto" panose="02000000000000000000" pitchFamily="2" charset="0"/>
              </a:rPr>
              <a:t>Direct cars </a:t>
            </a:r>
            <a:r>
              <a:rPr lang="en-US" sz="1500" dirty="0">
                <a:latin typeface="Roboto" panose="02000000000000000000" pitchFamily="2" charset="0"/>
                <a:ea typeface="Roboto" panose="02000000000000000000" pitchFamily="2" charset="0"/>
                <a:cs typeface="Roboto" panose="02000000000000000000" pitchFamily="2" charset="0"/>
              </a:rPr>
              <a:t>from city-to-airport late afternoon to combat the unavailability of cars.</a:t>
            </a:r>
          </a:p>
          <a:p>
            <a:pPr marL="11139" marR="4456">
              <a:lnSpc>
                <a:spcPts val="1719"/>
              </a:lnSpc>
              <a:tabLst>
                <a:tab pos="217771" algn="l"/>
              </a:tabLst>
            </a:pPr>
            <a:endParaRPr lang="en-US" sz="1500" dirty="0">
              <a:latin typeface="Roboto" panose="02000000000000000000" pitchFamily="2" charset="0"/>
              <a:ea typeface="Roboto" panose="02000000000000000000" pitchFamily="2" charset="0"/>
              <a:cs typeface="Roboto" panose="02000000000000000000" pitchFamily="2" charset="0"/>
            </a:endParaRPr>
          </a:p>
          <a:p>
            <a:pPr marL="296889" marR="4456" indent="-285750">
              <a:lnSpc>
                <a:spcPts val="1719"/>
              </a:lnSpc>
              <a:buFont typeface="Arial" panose="020B0604020202020204" pitchFamily="34" charset="0"/>
              <a:buChar char="•"/>
              <a:tabLst>
                <a:tab pos="217771" algn="l"/>
              </a:tabLst>
            </a:pPr>
            <a:r>
              <a:rPr lang="en-US" sz="1500" b="1" dirty="0">
                <a:latin typeface="Roboto" panose="02000000000000000000" pitchFamily="2" charset="0"/>
                <a:ea typeface="Roboto" panose="02000000000000000000" pitchFamily="2" charset="0"/>
                <a:cs typeface="Roboto" panose="02000000000000000000" pitchFamily="2" charset="0"/>
              </a:rPr>
              <a:t>Extra cars </a:t>
            </a:r>
            <a:r>
              <a:rPr lang="en-US" sz="1500" dirty="0">
                <a:latin typeface="Roboto" panose="02000000000000000000" pitchFamily="2" charset="0"/>
                <a:ea typeface="Roboto" panose="02000000000000000000" pitchFamily="2" charset="0"/>
                <a:cs typeface="Roboto" panose="02000000000000000000" pitchFamily="2" charset="0"/>
              </a:rPr>
              <a:t>in the city to supply high early morning demand.</a:t>
            </a:r>
          </a:p>
          <a:p>
            <a:pPr marL="296889" marR="4456" indent="-285750">
              <a:lnSpc>
                <a:spcPts val="1719"/>
              </a:lnSpc>
              <a:buFont typeface="Arial" panose="020B0604020202020204" pitchFamily="34" charset="0"/>
              <a:buChar char="•"/>
              <a:tabLst>
                <a:tab pos="217771" algn="l"/>
              </a:tabLst>
            </a:pPr>
            <a:endParaRPr lang="en-US" sz="1500" dirty="0">
              <a:latin typeface="Roboto" panose="02000000000000000000" pitchFamily="2" charset="0"/>
              <a:ea typeface="Roboto" panose="02000000000000000000" pitchFamily="2" charset="0"/>
              <a:cs typeface="Roboto" panose="02000000000000000000" pitchFamily="2" charset="0"/>
            </a:endParaRPr>
          </a:p>
          <a:p>
            <a:pPr marL="296889" marR="4456" indent="-285750">
              <a:lnSpc>
                <a:spcPts val="1719"/>
              </a:lnSpc>
              <a:buFont typeface="Arial" panose="020B0604020202020204" pitchFamily="34" charset="0"/>
              <a:buChar char="•"/>
              <a:tabLst>
                <a:tab pos="217771" algn="l"/>
              </a:tabLst>
            </a:pPr>
            <a:r>
              <a:rPr lang="en-US" sz="1500" b="1" dirty="0">
                <a:latin typeface="Roboto" panose="02000000000000000000" pitchFamily="2" charset="0"/>
                <a:ea typeface="Roboto" panose="02000000000000000000" pitchFamily="2" charset="0"/>
                <a:cs typeface="Roboto" panose="02000000000000000000" pitchFamily="2" charset="0"/>
              </a:rPr>
              <a:t>Consumer surveys </a:t>
            </a:r>
            <a:r>
              <a:rPr lang="en-US" sz="1500" dirty="0">
                <a:latin typeface="Roboto" panose="02000000000000000000" pitchFamily="2" charset="0"/>
                <a:ea typeface="Roboto" panose="02000000000000000000" pitchFamily="2" charset="0"/>
                <a:cs typeface="Roboto" panose="02000000000000000000" pitchFamily="2" charset="0"/>
              </a:rPr>
              <a:t>to understand cancellation.</a:t>
            </a:r>
          </a:p>
          <a:p>
            <a:pPr marL="296889" marR="4456" indent="-285750">
              <a:lnSpc>
                <a:spcPts val="1719"/>
              </a:lnSpc>
              <a:buFont typeface="Arial" panose="020B0604020202020204" pitchFamily="34" charset="0"/>
              <a:buChar char="•"/>
              <a:tabLst>
                <a:tab pos="217771" algn="l"/>
              </a:tabLst>
            </a:pPr>
            <a:endParaRPr lang="en-US" sz="1500" dirty="0">
              <a:latin typeface="Roboto" panose="02000000000000000000" pitchFamily="2" charset="0"/>
              <a:ea typeface="Roboto" panose="02000000000000000000" pitchFamily="2" charset="0"/>
              <a:cs typeface="Roboto" panose="02000000000000000000" pitchFamily="2" charset="0"/>
            </a:endParaRPr>
          </a:p>
          <a:p>
            <a:pPr marL="11139" marR="4456">
              <a:lnSpc>
                <a:spcPts val="1719"/>
              </a:lnSpc>
              <a:tabLst>
                <a:tab pos="217771" algn="l"/>
              </a:tabLst>
            </a:pPr>
            <a:r>
              <a:rPr lang="en-US" sz="1500" b="1" u="sng" dirty="0">
                <a:latin typeface="Roboto" panose="02000000000000000000" pitchFamily="2" charset="0"/>
                <a:ea typeface="Roboto" panose="02000000000000000000" pitchFamily="2" charset="0"/>
                <a:cs typeface="Roboto" panose="02000000000000000000" pitchFamily="2" charset="0"/>
              </a:rPr>
              <a:t>Additional:</a:t>
            </a:r>
          </a:p>
          <a:p>
            <a:pPr marL="11139" marR="4456">
              <a:lnSpc>
                <a:spcPts val="1719"/>
              </a:lnSpc>
              <a:tabLst>
                <a:tab pos="217771" algn="l"/>
              </a:tabLst>
            </a:pPr>
            <a:r>
              <a:rPr lang="en-US" sz="1500" b="1" dirty="0">
                <a:latin typeface="Roboto" panose="02000000000000000000" pitchFamily="2" charset="0"/>
                <a:ea typeface="Roboto" panose="02000000000000000000" pitchFamily="2" charset="0"/>
                <a:cs typeface="Roboto" panose="02000000000000000000" pitchFamily="2" charset="0"/>
              </a:rPr>
              <a:t>Uber can incorporate a feature to suggest pooling of privately booked rides for passengers having same or near drop locations.</a:t>
            </a:r>
            <a:endParaRPr lang="en-US" sz="2000" b="1"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18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rPr>
              <a:t>Problem Statement</a:t>
            </a:r>
            <a:endParaRPr sz="30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endParaRPr>
          </a:p>
        </p:txBody>
      </p:sp>
      <p:graphicFrame>
        <p:nvGraphicFramePr>
          <p:cNvPr id="11" name="Diagram 10">
            <a:extLst>
              <a:ext uri="{FF2B5EF4-FFF2-40B4-BE49-F238E27FC236}">
                <a16:creationId xmlns:a16="http://schemas.microsoft.com/office/drawing/2014/main" id="{BF7E012B-56CB-C02D-A35C-1B6875B8EB53}"/>
              </a:ext>
            </a:extLst>
          </p:cNvPr>
          <p:cNvGraphicFramePr/>
          <p:nvPr>
            <p:extLst>
              <p:ext uri="{D42A27DB-BD31-4B8C-83A1-F6EECF244321}">
                <p14:modId xmlns:p14="http://schemas.microsoft.com/office/powerpoint/2010/main" val="2110492163"/>
              </p:ext>
            </p:extLst>
          </p:nvPr>
        </p:nvGraphicFramePr>
        <p:xfrm>
          <a:off x="0" y="1593055"/>
          <a:ext cx="9144000" cy="320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panose="02000000000000000000" pitchFamily="2" charset="0"/>
                <a:ea typeface="Roboto" panose="02000000000000000000" pitchFamily="2" charset="0"/>
                <a:cs typeface="Roboto" panose="02000000000000000000" pitchFamily="2" charset="0"/>
                <a:sym typeface="Roboto"/>
              </a:rPr>
              <a:t>© All rights reserved by Fireblaze Technologies Pvt. Ltd.</a:t>
            </a:r>
            <a:endParaRPr sz="1200">
              <a:solidFill>
                <a:srgbClr val="FFFFFF"/>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BF88218F-BC7F-37A8-E8BA-1C104B33BA58}"/>
              </a:ext>
            </a:extLst>
          </p:cNvPr>
          <p:cNvSpPr txBox="1"/>
          <p:nvPr/>
        </p:nvSpPr>
        <p:spPr>
          <a:xfrm>
            <a:off x="135731" y="892969"/>
            <a:ext cx="8879682" cy="646331"/>
          </a:xfrm>
          <a:prstGeom prst="rect">
            <a:avLst/>
          </a:prstGeom>
          <a:noFill/>
        </p:spPr>
        <p:txBody>
          <a:bodyPr wrap="square" rtlCol="0">
            <a:spAutoFit/>
          </a:bodyPr>
          <a:lstStyle/>
          <a:p>
            <a:pPr algn="ctr"/>
            <a:r>
              <a:rPr lang="en-IN" sz="1800" b="1" dirty="0">
                <a:latin typeface="Roboto" panose="02000000000000000000" pitchFamily="2" charset="0"/>
                <a:ea typeface="Roboto" panose="02000000000000000000" pitchFamily="2" charset="0"/>
                <a:cs typeface="Roboto" panose="02000000000000000000" pitchFamily="2" charset="0"/>
              </a:rPr>
              <a:t>Analysing Uber Data and </a:t>
            </a:r>
          </a:p>
          <a:p>
            <a:pPr algn="ctr"/>
            <a:r>
              <a:rPr lang="en-IN" sz="1800" b="1" dirty="0">
                <a:latin typeface="Roboto" panose="02000000000000000000" pitchFamily="2" charset="0"/>
                <a:ea typeface="Roboto" panose="02000000000000000000" pitchFamily="2" charset="0"/>
                <a:cs typeface="Roboto" panose="02000000000000000000" pitchFamily="2" charset="0"/>
              </a:rPr>
              <a:t>Identification of Improvement Areas with Possible Solutions </a:t>
            </a:r>
          </a:p>
        </p:txBody>
      </p:sp>
    </p:spTree>
    <p:extLst>
      <p:ext uri="{BB962C8B-B14F-4D97-AF65-F5344CB8AC3E}">
        <p14:creationId xmlns:p14="http://schemas.microsoft.com/office/powerpoint/2010/main" val="259034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graphicFrame>
        <p:nvGraphicFramePr>
          <p:cNvPr id="5" name="Diagram 4">
            <a:extLst>
              <a:ext uri="{FF2B5EF4-FFF2-40B4-BE49-F238E27FC236}">
                <a16:creationId xmlns:a16="http://schemas.microsoft.com/office/drawing/2014/main" id="{F50B5AA1-F3DF-D8AC-FBD1-8855FF4F426D}"/>
              </a:ext>
            </a:extLst>
          </p:cNvPr>
          <p:cNvGraphicFramePr/>
          <p:nvPr>
            <p:extLst>
              <p:ext uri="{D42A27DB-BD31-4B8C-83A1-F6EECF244321}">
                <p14:modId xmlns:p14="http://schemas.microsoft.com/office/powerpoint/2010/main" val="201548968"/>
              </p:ext>
            </p:extLst>
          </p:nvPr>
        </p:nvGraphicFramePr>
        <p:xfrm>
          <a:off x="0" y="802200"/>
          <a:ext cx="9144000" cy="39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3745E00B-2515-159F-A2FB-85755FFEA336}"/>
              </a:ext>
            </a:extLst>
          </p:cNvPr>
          <p:cNvPicPr>
            <a:picLocks noChangeAspect="1"/>
          </p:cNvPicPr>
          <p:nvPr/>
        </p:nvPicPr>
        <p:blipFill>
          <a:blip r:embed="rId8">
            <a:biLevel thresh="75000"/>
          </a:blip>
          <a:stretch>
            <a:fillRect/>
          </a:stretch>
        </p:blipFill>
        <p:spPr>
          <a:xfrm>
            <a:off x="2224850" y="1981962"/>
            <a:ext cx="1865376" cy="1865376"/>
          </a:xfrm>
          <a:prstGeom prst="rect">
            <a:avLst/>
          </a:prstGeom>
          <a:solidFill>
            <a:schemeClr val="accent1"/>
          </a:solidFill>
          <a:ln>
            <a:solidFill>
              <a:schemeClr val="accent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8076"/>
            <a:ext cx="9144000" cy="71688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Data 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2700">
              <a:lnSpc>
                <a:spcPts val="2620"/>
              </a:lnSpc>
              <a:spcBef>
                <a:spcPts val="100"/>
              </a:spcBef>
              <a:buSzPct val="79545"/>
              <a:tabLst>
                <a:tab pos="195580" algn="l"/>
              </a:tabLst>
            </a:pPr>
            <a:r>
              <a:rPr lang="en-IN"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The Data Set Contained Six Columns:</a:t>
            </a:r>
          </a:p>
          <a:p>
            <a:pPr marL="698500" lvl="1" indent="-457200">
              <a:lnSpc>
                <a:spcPts val="2380"/>
              </a:lnSpc>
              <a:buSzPct val="80000"/>
              <a:buAutoNum type="arabicPeriod"/>
              <a:tabLst>
                <a:tab pos="697865" algn="l"/>
                <a:tab pos="698500" algn="l"/>
              </a:tabLst>
            </a:pPr>
            <a:r>
              <a:rPr lang="en-IN" kern="1200" dirty="0" err="1">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Request_ID</a:t>
            </a:r>
            <a:endParaRPr lang="en-IN"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698500" lvl="1" indent="-457200">
              <a:lnSpc>
                <a:spcPct val="100000"/>
              </a:lnSpc>
              <a:spcBef>
                <a:spcPts val="365"/>
              </a:spcBef>
              <a:buSzPct val="80000"/>
              <a:buAutoNum type="arabicPeriod"/>
              <a:tabLst>
                <a:tab pos="697865" algn="l"/>
                <a:tab pos="698500" algn="l"/>
              </a:tabLst>
            </a:pPr>
            <a:r>
              <a:rPr lang="en-IN" kern="1200" dirty="0" err="1">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Pickup_Point</a:t>
            </a:r>
            <a:endParaRPr lang="en-IN"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698500" lvl="1" indent="-457200">
              <a:lnSpc>
                <a:spcPct val="100000"/>
              </a:lnSpc>
              <a:spcBef>
                <a:spcPts val="365"/>
              </a:spcBef>
              <a:buSzPct val="80000"/>
              <a:buAutoNum type="arabicPeriod"/>
              <a:tabLst>
                <a:tab pos="697865" algn="l"/>
                <a:tab pos="698500" algn="l"/>
              </a:tabLst>
            </a:pPr>
            <a:r>
              <a:rPr lang="en-IN" kern="1200" dirty="0" err="1">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Driver_Id</a:t>
            </a:r>
            <a:endParaRPr lang="en-IN"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698500" lvl="1" indent="-457200">
              <a:lnSpc>
                <a:spcPct val="100000"/>
              </a:lnSpc>
              <a:spcBef>
                <a:spcPts val="370"/>
              </a:spcBef>
              <a:buSzPct val="80000"/>
              <a:buAutoNum type="arabicPeriod"/>
              <a:tabLst>
                <a:tab pos="697865" algn="l"/>
                <a:tab pos="698500" algn="l"/>
              </a:tabLst>
            </a:pPr>
            <a:r>
              <a:rPr lang="en-IN"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Status</a:t>
            </a:r>
          </a:p>
          <a:p>
            <a:pPr marL="698500" lvl="1" indent="-457200">
              <a:lnSpc>
                <a:spcPct val="100000"/>
              </a:lnSpc>
              <a:spcBef>
                <a:spcPts val="330"/>
              </a:spcBef>
              <a:buSzPct val="80000"/>
              <a:buAutoNum type="arabicPeriod"/>
              <a:tabLst>
                <a:tab pos="697865" algn="l"/>
                <a:tab pos="698500" algn="l"/>
              </a:tabLst>
            </a:pPr>
            <a:r>
              <a:rPr lang="en-IN" kern="1200" dirty="0" err="1">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Request_Timestamp</a:t>
            </a:r>
            <a:endParaRPr lang="en-IN"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698500" lvl="1" indent="-457200">
              <a:lnSpc>
                <a:spcPct val="100000"/>
              </a:lnSpc>
              <a:spcBef>
                <a:spcPts val="370"/>
              </a:spcBef>
              <a:buSzPct val="80000"/>
              <a:buAutoNum type="arabicPeriod"/>
              <a:tabLst>
                <a:tab pos="697865" algn="l"/>
                <a:tab pos="698500" algn="l"/>
              </a:tabLst>
            </a:pPr>
            <a:r>
              <a:rPr lang="en-IN" kern="1200" dirty="0" err="1">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Drop_Timestamp</a:t>
            </a:r>
            <a:endParaRPr lang="en-IN"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698500" lvl="1" indent="-457200">
              <a:spcBef>
                <a:spcPts val="370"/>
              </a:spcBef>
              <a:buSzPct val="80000"/>
              <a:buFont typeface="Arial"/>
              <a:buAutoNum type="arabicPeriod"/>
              <a:tabLst>
                <a:tab pos="697865" algn="l"/>
                <a:tab pos="698500" algn="l"/>
              </a:tabLst>
            </a:pPr>
            <a:endParaRPr lang="en-IN"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527050" lvl="1" indent="-285750">
              <a:spcBef>
                <a:spcPts val="365"/>
              </a:spcBef>
              <a:buSzPct val="80000"/>
              <a:buFont typeface="Arial" panose="020B0604020202020204" pitchFamily="34" charset="0"/>
              <a:buChar char="•"/>
              <a:tabLst>
                <a:tab pos="697865" algn="l"/>
                <a:tab pos="698500" algn="l"/>
              </a:tabLst>
            </a:pPr>
            <a:r>
              <a:rPr lang="en-IN"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Renamed Columns. (For Clarity)</a:t>
            </a:r>
          </a:p>
          <a:p>
            <a:pPr marL="527050" lvl="1" indent="-285750">
              <a:spcBef>
                <a:spcPts val="365"/>
              </a:spcBef>
              <a:buSzPct val="80000"/>
              <a:buFont typeface="Arial" panose="020B0604020202020204" pitchFamily="34" charset="0"/>
              <a:buChar char="•"/>
              <a:tabLst>
                <a:tab pos="697865" algn="l"/>
                <a:tab pos="698500" algn="l"/>
              </a:tabLst>
            </a:pPr>
            <a:r>
              <a:rPr lang="en-US"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Converted Timestamp Datatype to Object.</a:t>
            </a:r>
          </a:p>
          <a:p>
            <a:pPr marL="527050" lvl="1" indent="-285750">
              <a:spcBef>
                <a:spcPts val="365"/>
              </a:spcBef>
              <a:buSzPct val="80000"/>
              <a:buFont typeface="Arial" panose="020B0604020202020204" pitchFamily="34" charset="0"/>
              <a:buChar char="•"/>
              <a:tabLst>
                <a:tab pos="697865" algn="l"/>
                <a:tab pos="698500" algn="l"/>
              </a:tabLst>
            </a:pPr>
            <a:r>
              <a:rPr lang="en-US"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Converted Hours Column to List Format.</a:t>
            </a:r>
            <a:endParaRPr lang="en-IN"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527050" lvl="1" indent="-285750">
              <a:spcBef>
                <a:spcPts val="365"/>
              </a:spcBef>
              <a:buSzPct val="80000"/>
              <a:buFont typeface="Arial" panose="020B0604020202020204" pitchFamily="34" charset="0"/>
              <a:buChar char="•"/>
              <a:tabLst>
                <a:tab pos="697865" algn="l"/>
                <a:tab pos="698500" algn="l"/>
              </a:tabLst>
            </a:pPr>
            <a:r>
              <a:rPr lang="en-US"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Converted Hour From the Timestamp to Plot Time Slots.</a:t>
            </a:r>
            <a:endParaRPr lang="en-IN"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marL="101600" lvl="0" algn="just" rtl="0">
              <a:lnSpc>
                <a:spcPct val="150000"/>
              </a:lnSpc>
              <a:spcBef>
                <a:spcPts val="0"/>
              </a:spcBef>
              <a:spcAft>
                <a:spcPts val="0"/>
              </a:spcAft>
              <a:buSzPts val="2000"/>
            </a:pPr>
            <a:endParaRPr sz="20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DFE28853-8079-6869-AB7F-208F6A13ACB4}"/>
              </a:ext>
            </a:extLst>
          </p:cNvPr>
          <p:cNvPicPr>
            <a:picLocks noChangeAspect="1"/>
          </p:cNvPicPr>
          <p:nvPr/>
        </p:nvPicPr>
        <p:blipFill>
          <a:blip r:embed="rId3"/>
          <a:stretch>
            <a:fillRect/>
          </a:stretch>
        </p:blipFill>
        <p:spPr>
          <a:xfrm>
            <a:off x="3824690" y="1000125"/>
            <a:ext cx="4812910" cy="2400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a:lnSpc>
                <a:spcPct val="150000"/>
              </a:lnSpc>
              <a:spcAft>
                <a:spcPts val="1600"/>
              </a:spcAft>
            </a:pPr>
            <a:r>
              <a:rPr lang="en-GB" sz="2400" b="1" dirty="0">
                <a:solidFill>
                  <a:srgbClr val="FFFFFF"/>
                </a:solidFill>
                <a:latin typeface="Roboto"/>
                <a:ea typeface="Roboto"/>
                <a:cs typeface="Roboto"/>
                <a:sym typeface="Roboto"/>
              </a:rPr>
              <a:t>Descriptive Analysis: </a:t>
            </a:r>
            <a:r>
              <a:rPr lang="en-IN" sz="2400" b="1" dirty="0">
                <a:solidFill>
                  <a:srgbClr val="FFFFFF"/>
                </a:solidFill>
                <a:latin typeface="Roboto"/>
                <a:ea typeface="Roboto"/>
                <a:cs typeface="Roboto"/>
              </a:rPr>
              <a:t>Supply &amp; Demand</a:t>
            </a:r>
            <a:br>
              <a:rPr lang="en-IN" sz="900" b="1" i="0" dirty="0">
                <a:effectLst/>
                <a:latin typeface="-apple-system"/>
              </a:rPr>
            </a:br>
            <a:endParaRPr sz="2400" b="1" dirty="0">
              <a:solidFill>
                <a:srgbClr val="FFFFFF"/>
              </a:solidFill>
              <a:latin typeface="Roboto"/>
              <a:ea typeface="Roboto"/>
              <a:cs typeface="Roboto"/>
              <a:sym typeface="Roboto"/>
            </a:endParaRPr>
          </a:p>
        </p:txBody>
      </p:sp>
      <p:sp>
        <p:nvSpPr>
          <p:cNvPr id="362" name="Google Shape;362;p16"/>
          <p:cNvSpPr txBox="1"/>
          <p:nvPr/>
        </p:nvSpPr>
        <p:spPr>
          <a:xfrm>
            <a:off x="0" y="747774"/>
            <a:ext cx="9144000" cy="4052826"/>
          </a:xfrm>
          <a:prstGeom prst="rect">
            <a:avLst/>
          </a:prstGeom>
          <a:noFill/>
          <a:ln>
            <a:noFill/>
          </a:ln>
        </p:spPr>
        <p:txBody>
          <a:bodyPr spcFirstLastPara="1" wrap="square" lIns="274300" tIns="274300" rIns="274300" bIns="274300" numCol="2" anchor="t" anchorCtr="0">
            <a:noAutofit/>
          </a:bodyPr>
          <a:lstStyle/>
          <a:p>
            <a:pPr marL="12700" marR="5080">
              <a:lnSpc>
                <a:spcPts val="2370"/>
              </a:lnSpc>
              <a:spcBef>
                <a:spcPts val="400"/>
              </a:spcBef>
              <a:buSzPct val="79545"/>
              <a:tabLst>
                <a:tab pos="195580" algn="l"/>
              </a:tabLst>
            </a:pPr>
            <a:endParaRPr lang="en-IN" sz="1300" kern="1200" dirty="0">
              <a:solidFill>
                <a:srgbClr val="000000">
                  <a:hueOff val="0"/>
                  <a:satOff val="0"/>
                  <a:lumOff val="0"/>
                  <a:alphaOff val="0"/>
                </a:srgbClr>
              </a:solidFill>
              <a:ea typeface="+mn-ea"/>
              <a:cs typeface="+mn-cs"/>
            </a:endParaRPr>
          </a:p>
          <a:p>
            <a:pPr marL="101600" lvl="0" algn="just" rtl="0">
              <a:lnSpc>
                <a:spcPct val="150000"/>
              </a:lnSpc>
              <a:spcBef>
                <a:spcPts val="0"/>
              </a:spcBef>
              <a:spcAft>
                <a:spcPts val="0"/>
              </a:spcAft>
              <a:buSzPts val="2000"/>
            </a:pPr>
            <a:endParaRPr sz="1300" kern="1200" dirty="0">
              <a:solidFill>
                <a:srgbClr val="000000">
                  <a:hueOff val="0"/>
                  <a:satOff val="0"/>
                  <a:lumOff val="0"/>
                  <a:alphaOff val="0"/>
                </a:srgbClr>
              </a:solidFill>
              <a:ea typeface="+mn-ea"/>
              <a:cs typeface="+mn-cs"/>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8FE50B0F-B685-BD07-D9BD-12B3749746AD}"/>
              </a:ext>
            </a:extLst>
          </p:cNvPr>
          <p:cNvSpPr txBox="1"/>
          <p:nvPr/>
        </p:nvSpPr>
        <p:spPr>
          <a:xfrm>
            <a:off x="83776" y="3191833"/>
            <a:ext cx="2905596" cy="1169551"/>
          </a:xfrm>
          <a:prstGeom prst="rect">
            <a:avLst/>
          </a:prstGeom>
          <a:noFill/>
        </p:spPr>
        <p:txBody>
          <a:bodyPr wrap="square" rtlCol="0">
            <a:spAutoFit/>
          </a:bodyPr>
          <a:lstStyle/>
          <a:p>
            <a:pPr marL="12700" marR="5080" algn="ctr">
              <a:spcBef>
                <a:spcPts val="400"/>
              </a:spcBef>
              <a:buSzPct val="79545"/>
              <a:tabLst>
                <a:tab pos="195580" algn="l"/>
              </a:tabLst>
            </a:pPr>
            <a:r>
              <a:rPr lang="en-US"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Pie-chart clearly shows that uber is losing considerable amount of rides due to shortage posed by unavailability of cars.</a:t>
            </a:r>
            <a:endParaRPr lang="en-IN" sz="140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101A86A9-3407-D68A-4C5E-6741A8E86CA8}"/>
              </a:ext>
            </a:extLst>
          </p:cNvPr>
          <p:cNvSpPr txBox="1"/>
          <p:nvPr/>
        </p:nvSpPr>
        <p:spPr>
          <a:xfrm>
            <a:off x="5867740" y="3197880"/>
            <a:ext cx="2905596" cy="954107"/>
          </a:xfrm>
          <a:prstGeom prst="rect">
            <a:avLst/>
          </a:prstGeom>
          <a:noFill/>
        </p:spPr>
        <p:txBody>
          <a:bodyPr wrap="square" rtlCol="0">
            <a:spAutoFit/>
          </a:bodyPr>
          <a:lstStyle/>
          <a:p>
            <a:pPr marL="12700" marR="5080" algn="ctr">
              <a:spcBef>
                <a:spcPts val="400"/>
              </a:spcBef>
              <a:buSzPct val="79545"/>
              <a:tabLst>
                <a:tab pos="195580" algn="l"/>
              </a:tabLst>
            </a:pPr>
            <a:r>
              <a:rPr lang="en-US"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Demand &amp; supply are market forces that determine prices and should be met accordingly.</a:t>
            </a:r>
            <a:endParaRPr lang="en-IN" sz="140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pPr algn="ct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395BABCF-DE38-6336-5B00-9AFC33493269}"/>
              </a:ext>
            </a:extLst>
          </p:cNvPr>
          <p:cNvSpPr txBox="1"/>
          <p:nvPr/>
        </p:nvSpPr>
        <p:spPr>
          <a:xfrm>
            <a:off x="2979330" y="3200538"/>
            <a:ext cx="2905596" cy="954107"/>
          </a:xfrm>
          <a:prstGeom prst="rect">
            <a:avLst/>
          </a:prstGeom>
          <a:noFill/>
        </p:spPr>
        <p:txBody>
          <a:bodyPr wrap="square" rtlCol="0">
            <a:spAutoFit/>
          </a:bodyPr>
          <a:lstStyle/>
          <a:p>
            <a:pPr marL="12700" marR="5080" algn="ctr">
              <a:spcBef>
                <a:spcPts val="400"/>
              </a:spcBef>
              <a:buSzPct val="79545"/>
              <a:tabLst>
                <a:tab pos="195580" algn="l"/>
              </a:tabLst>
            </a:pPr>
            <a:r>
              <a:rPr lang="en-US" b="1"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rPr>
              <a:t>It is evident that under uber, types of ride requests, namely city and airport are almost equal.</a:t>
            </a:r>
            <a:endParaRPr lang="en-IN" sz="140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a:p>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B2A42C63-4E9D-C4EF-1F04-C5AC6E75A667}"/>
              </a:ext>
            </a:extLst>
          </p:cNvPr>
          <p:cNvPicPr>
            <a:picLocks noChangeAspect="1"/>
          </p:cNvPicPr>
          <p:nvPr/>
        </p:nvPicPr>
        <p:blipFill>
          <a:blip r:embed="rId3"/>
          <a:stretch>
            <a:fillRect/>
          </a:stretch>
        </p:blipFill>
        <p:spPr>
          <a:xfrm>
            <a:off x="83776" y="1317805"/>
            <a:ext cx="2813240" cy="1562160"/>
          </a:xfrm>
          <a:prstGeom prst="rect">
            <a:avLst/>
          </a:prstGeom>
        </p:spPr>
      </p:pic>
      <p:pic>
        <p:nvPicPr>
          <p:cNvPr id="7" name="Picture 6">
            <a:extLst>
              <a:ext uri="{FF2B5EF4-FFF2-40B4-BE49-F238E27FC236}">
                <a16:creationId xmlns:a16="http://schemas.microsoft.com/office/drawing/2014/main" id="{BABBF8A5-D9F9-57ED-5500-AFE9DD600885}"/>
              </a:ext>
            </a:extLst>
          </p:cNvPr>
          <p:cNvPicPr>
            <a:picLocks noChangeAspect="1"/>
          </p:cNvPicPr>
          <p:nvPr/>
        </p:nvPicPr>
        <p:blipFill>
          <a:blip r:embed="rId4"/>
          <a:stretch>
            <a:fillRect/>
          </a:stretch>
        </p:blipFill>
        <p:spPr>
          <a:xfrm>
            <a:off x="2896500" y="1280597"/>
            <a:ext cx="2303048" cy="1612133"/>
          </a:xfrm>
          <a:prstGeom prst="rect">
            <a:avLst/>
          </a:prstGeom>
        </p:spPr>
      </p:pic>
      <p:pic>
        <p:nvPicPr>
          <p:cNvPr id="13" name="Picture 12">
            <a:extLst>
              <a:ext uri="{FF2B5EF4-FFF2-40B4-BE49-F238E27FC236}">
                <a16:creationId xmlns:a16="http://schemas.microsoft.com/office/drawing/2014/main" id="{27861691-73E7-9238-9070-8156F2BED47F}"/>
              </a:ext>
            </a:extLst>
          </p:cNvPr>
          <p:cNvPicPr>
            <a:picLocks noChangeAspect="1"/>
          </p:cNvPicPr>
          <p:nvPr/>
        </p:nvPicPr>
        <p:blipFill>
          <a:blip r:embed="rId5"/>
          <a:stretch>
            <a:fillRect/>
          </a:stretch>
        </p:blipFill>
        <p:spPr>
          <a:xfrm>
            <a:off x="4293394" y="1335098"/>
            <a:ext cx="4850606" cy="15453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a:lnSpc>
                <a:spcPct val="150000"/>
              </a:lnSpc>
              <a:spcAft>
                <a:spcPts val="1600"/>
              </a:spcAft>
            </a:pPr>
            <a:r>
              <a:rPr lang="en-GB" sz="2400" b="1" dirty="0">
                <a:solidFill>
                  <a:srgbClr val="FFFFFF"/>
                </a:solidFill>
                <a:latin typeface="Roboto"/>
                <a:ea typeface="Roboto"/>
                <a:cs typeface="Roboto"/>
                <a:sym typeface="Roboto"/>
              </a:rPr>
              <a:t>Preliminary Analysis: </a:t>
            </a:r>
            <a:r>
              <a:rPr lang="en-IN" sz="2400" b="1" dirty="0">
                <a:solidFill>
                  <a:srgbClr val="FFFFFF"/>
                </a:solidFill>
                <a:latin typeface="Roboto"/>
                <a:ea typeface="Roboto"/>
                <a:cs typeface="Roboto"/>
                <a:sym typeface="Roboto"/>
              </a:rPr>
              <a:t>Recognising Gaps</a:t>
            </a:r>
            <a:br>
              <a:rPr lang="en-IN" sz="1050" b="1" i="0" dirty="0">
                <a:effectLst/>
                <a:latin typeface="-apple-system"/>
              </a:rPr>
            </a:b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66152"/>
            <a:ext cx="9039750" cy="4106003"/>
          </a:xfrm>
          <a:prstGeom prst="rect">
            <a:avLst/>
          </a:prstGeom>
          <a:noFill/>
          <a:ln>
            <a:noFill/>
          </a:ln>
        </p:spPr>
        <p:txBody>
          <a:bodyPr spcFirstLastPara="1" wrap="square" lIns="274300" tIns="274300" rIns="274300" bIns="274300" numCol="2" anchor="t" anchorCtr="0">
            <a:noAutofit/>
          </a:bodyPr>
          <a:lstStyle/>
          <a:p>
            <a:endParaRPr lang="en-IN" sz="1200" dirty="0"/>
          </a:p>
          <a:p>
            <a:pPr marL="101600" lvl="0" algn="just" rtl="0">
              <a:lnSpc>
                <a:spcPct val="150000"/>
              </a:lnSpc>
              <a:spcBef>
                <a:spcPts val="0"/>
              </a:spcBef>
              <a:spcAft>
                <a:spcPts val="0"/>
              </a:spcAft>
              <a:buSzPts val="2000"/>
            </a:pPr>
            <a:endParaRPr sz="1300" kern="1200" dirty="0">
              <a:solidFill>
                <a:srgbClr val="000000">
                  <a:hueOff val="0"/>
                  <a:satOff val="0"/>
                  <a:lumOff val="0"/>
                  <a:alphaOff val="0"/>
                </a:srgbClr>
              </a:solidFill>
              <a:ea typeface="+mn-ea"/>
              <a:cs typeface="+mn-cs"/>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18BA693B-0A21-9FBE-1C9E-6FE4F32ECD72}"/>
              </a:ext>
            </a:extLst>
          </p:cNvPr>
          <p:cNvSpPr txBox="1"/>
          <p:nvPr/>
        </p:nvSpPr>
        <p:spPr>
          <a:xfrm>
            <a:off x="163198" y="3103066"/>
            <a:ext cx="4388177" cy="1477328"/>
          </a:xfrm>
          <a:prstGeom prst="rect">
            <a:avLst/>
          </a:prstGeom>
          <a:noFill/>
        </p:spPr>
        <p:txBody>
          <a:bodyPr wrap="square" rtlCol="0">
            <a:spAutoFit/>
          </a:bodyPr>
          <a:lstStyle/>
          <a:p>
            <a:pPr marL="12700" marR="5080">
              <a:lnSpc>
                <a:spcPts val="2370"/>
              </a:lnSpc>
              <a:spcBef>
                <a:spcPts val="400"/>
              </a:spcBef>
              <a:buSzPct val="79545"/>
              <a:tabLst>
                <a:tab pos="195580" algn="l"/>
              </a:tabLst>
            </a:pPr>
            <a:r>
              <a:rPr lang="en-IN" sz="1400" b="1" dirty="0">
                <a:latin typeface="Roboto" panose="02000000000000000000" pitchFamily="2" charset="0"/>
                <a:ea typeface="Roboto" panose="02000000000000000000" pitchFamily="2" charset="0"/>
                <a:cs typeface="Roboto" panose="02000000000000000000" pitchFamily="2" charset="0"/>
              </a:rPr>
              <a:t>City:</a:t>
            </a:r>
          </a:p>
          <a:p>
            <a:pPr>
              <a:buFont typeface="Arial"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 Trips within the city usually get </a:t>
            </a:r>
            <a:r>
              <a:rPr lang="en-US" b="1" dirty="0">
                <a:latin typeface="Roboto" panose="02000000000000000000" pitchFamily="2" charset="0"/>
                <a:ea typeface="Roboto" panose="02000000000000000000" pitchFamily="2" charset="0"/>
                <a:cs typeface="Roboto" panose="02000000000000000000" pitchFamily="2" charset="0"/>
              </a:rPr>
              <a:t>cancelled</a:t>
            </a:r>
            <a:r>
              <a:rPr lang="en-US" dirty="0">
                <a:latin typeface="Roboto" panose="02000000000000000000" pitchFamily="2" charset="0"/>
                <a:ea typeface="Roboto" panose="02000000000000000000" pitchFamily="2" charset="0"/>
                <a:cs typeface="Roboto" panose="02000000000000000000" pitchFamily="2" charset="0"/>
              </a:rPr>
              <a:t> as drivers prefer the nearest passenger booking.</a:t>
            </a:r>
          </a:p>
          <a:p>
            <a:endParaRPr lang="en-IN" sz="1400" dirty="0">
              <a:latin typeface="Roboto" panose="02000000000000000000" pitchFamily="2" charset="0"/>
              <a:ea typeface="Roboto" panose="02000000000000000000" pitchFamily="2" charset="0"/>
              <a:cs typeface="Roboto" panose="02000000000000000000" pitchFamily="2" charset="0"/>
            </a:endParaRPr>
          </a:p>
          <a:p>
            <a:pPr>
              <a:buFont typeface="Arial"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Cars are </a:t>
            </a:r>
            <a:r>
              <a:rPr lang="en-US" b="1" dirty="0">
                <a:latin typeface="Roboto" panose="02000000000000000000" pitchFamily="2" charset="0"/>
                <a:ea typeface="Roboto" panose="02000000000000000000" pitchFamily="2" charset="0"/>
                <a:cs typeface="Roboto" panose="02000000000000000000" pitchFamily="2" charset="0"/>
              </a:rPr>
              <a:t>unavailable</a:t>
            </a:r>
            <a:r>
              <a:rPr lang="en-US" dirty="0">
                <a:latin typeface="Roboto" panose="02000000000000000000" pitchFamily="2" charset="0"/>
                <a:ea typeface="Roboto" panose="02000000000000000000" pitchFamily="2" charset="0"/>
                <a:cs typeface="Roboto" panose="02000000000000000000" pitchFamily="2" charset="0"/>
              </a:rPr>
              <a:t> at specific locations due to the less frequent movement of passengers.</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3292F801-C1A6-C405-DC1F-579EDCB8E21A}"/>
              </a:ext>
            </a:extLst>
          </p:cNvPr>
          <p:cNvSpPr txBox="1"/>
          <p:nvPr/>
        </p:nvSpPr>
        <p:spPr>
          <a:xfrm>
            <a:off x="193738" y="1584308"/>
            <a:ext cx="4388178" cy="1600438"/>
          </a:xfrm>
          <a:prstGeom prst="rect">
            <a:avLst/>
          </a:prstGeom>
          <a:noFill/>
        </p:spPr>
        <p:txBody>
          <a:bodyPr wrap="square" rtlCol="0">
            <a:spAutoFit/>
          </a:bodyPr>
          <a:lstStyle/>
          <a:p>
            <a:r>
              <a:rPr lang="en-IN" sz="1400" b="1" dirty="0">
                <a:latin typeface="Roboto" panose="02000000000000000000" pitchFamily="2" charset="0"/>
                <a:ea typeface="Roboto" panose="02000000000000000000" pitchFamily="2" charset="0"/>
                <a:cs typeface="Roboto" panose="02000000000000000000" pitchFamily="2" charset="0"/>
              </a:rPr>
              <a:t>Airport:</a:t>
            </a:r>
          </a:p>
          <a:p>
            <a:pPr>
              <a:buFont typeface="Arial"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Trips from airport are </a:t>
            </a:r>
            <a:r>
              <a:rPr lang="en-US" b="1" dirty="0">
                <a:latin typeface="Roboto" panose="02000000000000000000" pitchFamily="2" charset="0"/>
                <a:ea typeface="Roboto" panose="02000000000000000000" pitchFamily="2" charset="0"/>
                <a:cs typeface="Roboto" panose="02000000000000000000" pitchFamily="2" charset="0"/>
              </a:rPr>
              <a:t>cancelled</a:t>
            </a:r>
            <a:r>
              <a:rPr lang="en-US" dirty="0">
                <a:latin typeface="Roboto" panose="02000000000000000000" pitchFamily="2" charset="0"/>
                <a:ea typeface="Roboto" panose="02000000000000000000" pitchFamily="2" charset="0"/>
                <a:cs typeface="Roboto" panose="02000000000000000000" pitchFamily="2" charset="0"/>
              </a:rPr>
              <a:t> primarily due to availability of fair-priced airport cabs at arrival.</a:t>
            </a:r>
          </a:p>
          <a:p>
            <a:endParaRPr lang="en-IN" dirty="0">
              <a:latin typeface="Roboto" panose="02000000000000000000" pitchFamily="2" charset="0"/>
              <a:ea typeface="Roboto" panose="02000000000000000000" pitchFamily="2" charset="0"/>
              <a:cs typeface="Roboto" panose="02000000000000000000" pitchFamily="2" charset="0"/>
            </a:endParaRPr>
          </a:p>
          <a:p>
            <a:pPr>
              <a:buFont typeface="Arial"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 </a:t>
            </a:r>
            <a:r>
              <a:rPr lang="en-US" dirty="0">
                <a:latin typeface="Roboto" panose="02000000000000000000" pitchFamily="2" charset="0"/>
                <a:ea typeface="Roboto" panose="02000000000000000000" pitchFamily="2" charset="0"/>
                <a:cs typeface="Roboto" panose="02000000000000000000" pitchFamily="2" charset="0"/>
              </a:rPr>
              <a:t>Cars may be </a:t>
            </a:r>
            <a:r>
              <a:rPr lang="en-US" b="1" dirty="0">
                <a:latin typeface="Roboto" panose="02000000000000000000" pitchFamily="2" charset="0"/>
                <a:ea typeface="Roboto" panose="02000000000000000000" pitchFamily="2" charset="0"/>
                <a:cs typeface="Roboto" panose="02000000000000000000" pitchFamily="2" charset="0"/>
              </a:rPr>
              <a:t>unavailable</a:t>
            </a:r>
            <a:r>
              <a:rPr lang="en-US" dirty="0">
                <a:latin typeface="Roboto" panose="02000000000000000000" pitchFamily="2" charset="0"/>
                <a:ea typeface="Roboto" panose="02000000000000000000" pitchFamily="2" charset="0"/>
                <a:cs typeface="Roboto" panose="02000000000000000000" pitchFamily="2" charset="0"/>
              </a:rPr>
              <a:t> at airport due to strict competition within the defined airport premises boundary.</a:t>
            </a:r>
            <a:endParaRPr lang="en-IN" sz="1600" kern="1200" dirty="0">
              <a:solidFill>
                <a:srgbClr val="000000">
                  <a:hueOff val="0"/>
                  <a:satOff val="0"/>
                  <a:lumOff val="0"/>
                  <a:alphaOff val="0"/>
                </a:srgbClr>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B5269DA4-8366-6BAA-3FBD-EFAAECEDBF52}"/>
              </a:ext>
            </a:extLst>
          </p:cNvPr>
          <p:cNvSpPr txBox="1"/>
          <p:nvPr/>
        </p:nvSpPr>
        <p:spPr>
          <a:xfrm>
            <a:off x="227420" y="785686"/>
            <a:ext cx="8607361" cy="646331"/>
          </a:xfrm>
          <a:prstGeom prst="rect">
            <a:avLst/>
          </a:prstGeom>
          <a:noFill/>
        </p:spPr>
        <p:txBody>
          <a:bodyPr wrap="square" rtlCol="0">
            <a:spAutoFit/>
          </a:bodyPr>
          <a:lstStyle/>
          <a:p>
            <a:pPr algn="ctr"/>
            <a:r>
              <a:rPr lang="en-US" sz="1800" b="1" dirty="0">
                <a:latin typeface="Roboto" panose="02000000000000000000" pitchFamily="2" charset="0"/>
                <a:ea typeface="Roboto" panose="02000000000000000000" pitchFamily="2" charset="0"/>
                <a:cs typeface="Roboto" panose="02000000000000000000" pitchFamily="2" charset="0"/>
              </a:rPr>
              <a:t>(Failed Trips = Cars Unavailability + Cancelled Trips) </a:t>
            </a:r>
          </a:p>
          <a:p>
            <a:pPr algn="ctr"/>
            <a:r>
              <a:rPr lang="en-US" sz="1800" b="1" dirty="0">
                <a:latin typeface="Roboto" panose="02000000000000000000" pitchFamily="2" charset="0"/>
                <a:ea typeface="Roboto" panose="02000000000000000000" pitchFamily="2" charset="0"/>
                <a:cs typeface="Roboto" panose="02000000000000000000" pitchFamily="2" charset="0"/>
              </a:rPr>
              <a:t>Correspond equally from Both </a:t>
            </a:r>
            <a:r>
              <a:rPr lang="en-IN" sz="1800" b="1" dirty="0">
                <a:latin typeface="Roboto" panose="02000000000000000000" pitchFamily="2" charset="0"/>
                <a:ea typeface="Roboto" panose="02000000000000000000" pitchFamily="2" charset="0"/>
                <a:cs typeface="Roboto" panose="02000000000000000000" pitchFamily="2" charset="0"/>
              </a:rPr>
              <a:t>Airport &amp; City R</a:t>
            </a:r>
            <a:r>
              <a:rPr lang="en-US" sz="1800" b="1" dirty="0">
                <a:latin typeface="Roboto" panose="02000000000000000000" pitchFamily="2" charset="0"/>
                <a:ea typeface="Roboto" panose="02000000000000000000" pitchFamily="2" charset="0"/>
                <a:cs typeface="Roboto" panose="02000000000000000000" pitchFamily="2" charset="0"/>
              </a:rPr>
              <a:t>equest Locations</a:t>
            </a:r>
          </a:p>
        </p:txBody>
      </p:sp>
      <p:pic>
        <p:nvPicPr>
          <p:cNvPr id="5" name="Picture 4">
            <a:extLst>
              <a:ext uri="{FF2B5EF4-FFF2-40B4-BE49-F238E27FC236}">
                <a16:creationId xmlns:a16="http://schemas.microsoft.com/office/drawing/2014/main" id="{0CE64E5D-A256-8E0A-35B4-BE6636E6A0D0}"/>
              </a:ext>
            </a:extLst>
          </p:cNvPr>
          <p:cNvPicPr>
            <a:picLocks noChangeAspect="1"/>
          </p:cNvPicPr>
          <p:nvPr/>
        </p:nvPicPr>
        <p:blipFill>
          <a:blip r:embed="rId3"/>
          <a:stretch>
            <a:fillRect/>
          </a:stretch>
        </p:blipFill>
        <p:spPr>
          <a:xfrm>
            <a:off x="4935042" y="1890044"/>
            <a:ext cx="3769202" cy="2315653"/>
          </a:xfrm>
          <a:prstGeom prst="rect">
            <a:avLst/>
          </a:prstGeom>
        </p:spPr>
      </p:pic>
    </p:spTree>
    <p:extLst>
      <p:ext uri="{BB962C8B-B14F-4D97-AF65-F5344CB8AC3E}">
        <p14:creationId xmlns:p14="http://schemas.microsoft.com/office/powerpoint/2010/main" val="191395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a:lnSpc>
                <a:spcPct val="150000"/>
              </a:lnSpc>
              <a:spcAft>
                <a:spcPts val="1600"/>
              </a:spcAft>
            </a:pPr>
            <a:r>
              <a:rPr lang="en-GB" sz="20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rPr>
              <a:t>Descriptive Analysis:</a:t>
            </a:r>
            <a:r>
              <a:rPr lang="en-GB" sz="8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rPr>
              <a:t>  </a:t>
            </a:r>
            <a:r>
              <a:rPr lang="en-IN" sz="2000" b="1" dirty="0">
                <a:solidFill>
                  <a:srgbClr val="FFFFFF"/>
                </a:solidFill>
                <a:latin typeface="Roboto" panose="02000000000000000000" pitchFamily="2" charset="0"/>
                <a:ea typeface="Roboto" panose="02000000000000000000" pitchFamily="2" charset="0"/>
                <a:cs typeface="Roboto" panose="02000000000000000000" pitchFamily="2" charset="0"/>
              </a:rPr>
              <a:t>Establishing Possible Reasons (City)</a:t>
            </a:r>
            <a:br>
              <a:rPr lang="en-IN" sz="800" b="1" i="0" dirty="0">
                <a:effectLst/>
                <a:latin typeface="Roboto" panose="02000000000000000000" pitchFamily="2" charset="0"/>
                <a:ea typeface="Roboto" panose="02000000000000000000" pitchFamily="2" charset="0"/>
                <a:cs typeface="Roboto" panose="02000000000000000000" pitchFamily="2" charset="0"/>
              </a:rPr>
            </a:br>
            <a:endParaRPr sz="20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0A3BE04-81A7-5359-4D17-0BE8934B5882}"/>
              </a:ext>
            </a:extLst>
          </p:cNvPr>
          <p:cNvSpPr txBox="1"/>
          <p:nvPr/>
        </p:nvSpPr>
        <p:spPr>
          <a:xfrm>
            <a:off x="907256" y="3553584"/>
            <a:ext cx="3307557" cy="1569660"/>
          </a:xfrm>
          <a:prstGeom prst="rect">
            <a:avLst/>
          </a:prstGeom>
          <a:noFill/>
        </p:spPr>
        <p:txBody>
          <a:bodyPr wrap="square" rtlCol="0">
            <a:spAutoFit/>
          </a:bodyPr>
          <a:lstStyle/>
          <a:p>
            <a:pPr algn="ctr"/>
            <a:r>
              <a:rPr lang="en-US" sz="1200" b="1" dirty="0">
                <a:latin typeface="Roboto" panose="02000000000000000000" pitchFamily="2" charset="0"/>
                <a:ea typeface="Roboto" panose="02000000000000000000" pitchFamily="2" charset="0"/>
                <a:cs typeface="Roboto" panose="02000000000000000000" pitchFamily="2" charset="0"/>
              </a:rPr>
              <a:t>Time of Cancelled Trips</a:t>
            </a:r>
          </a:p>
          <a:p>
            <a:pPr algn="ctr"/>
            <a:r>
              <a:rPr lang="en-IN" sz="1200" b="1" i="1" dirty="0">
                <a:latin typeface="Roboto" panose="02000000000000000000" pitchFamily="2" charset="0"/>
                <a:ea typeface="Roboto" panose="02000000000000000000" pitchFamily="2" charset="0"/>
                <a:cs typeface="Roboto" panose="02000000000000000000" pitchFamily="2" charset="0"/>
              </a:rPr>
              <a:t>(</a:t>
            </a:r>
            <a:r>
              <a:rPr lang="en-IN" sz="1200" b="1" i="1" dirty="0">
                <a:highlight>
                  <a:srgbClr val="FFFF00"/>
                </a:highlight>
                <a:latin typeface="Roboto" panose="02000000000000000000" pitchFamily="2" charset="0"/>
                <a:ea typeface="Roboto" panose="02000000000000000000" pitchFamily="2" charset="0"/>
                <a:cs typeface="Roboto" panose="02000000000000000000" pitchFamily="2" charset="0"/>
              </a:rPr>
              <a:t>Majority Between 4:00 am to 9:00 am</a:t>
            </a:r>
            <a:r>
              <a:rPr lang="en-IN" sz="1200" b="1" i="1" dirty="0">
                <a:latin typeface="Roboto" panose="02000000000000000000" pitchFamily="2" charset="0"/>
                <a:ea typeface="Roboto" panose="02000000000000000000" pitchFamily="2" charset="0"/>
                <a:cs typeface="Roboto" panose="02000000000000000000" pitchFamily="2" charset="0"/>
              </a:rPr>
              <a:t>)</a:t>
            </a:r>
          </a:p>
          <a:p>
            <a:pPr algn="ctr"/>
            <a:endParaRPr lang="en-US" sz="1200" dirty="0">
              <a:latin typeface="Roboto" panose="02000000000000000000" pitchFamily="2" charset="0"/>
              <a:ea typeface="Roboto" panose="02000000000000000000" pitchFamily="2" charset="0"/>
              <a:cs typeface="Roboto" panose="02000000000000000000" pitchFamily="2" charset="0"/>
            </a:endParaRPr>
          </a:p>
          <a:p>
            <a:pPr algn="ctr"/>
            <a:r>
              <a:rPr lang="en-US" sz="1200" dirty="0">
                <a:latin typeface="Roboto" panose="02000000000000000000" pitchFamily="2" charset="0"/>
                <a:ea typeface="Roboto" panose="02000000000000000000" pitchFamily="2" charset="0"/>
                <a:cs typeface="Roboto" panose="02000000000000000000" pitchFamily="2" charset="0"/>
              </a:rPr>
              <a:t>Working hours usually start late, for some partner drivers since they have family obligations before leaving for work.</a:t>
            </a:r>
          </a:p>
          <a:p>
            <a:pPr algn="ctr"/>
            <a:endParaRPr lang="en-IN" sz="1200" b="1" i="1" dirty="0">
              <a:latin typeface="Roboto" panose="02000000000000000000" pitchFamily="2" charset="0"/>
              <a:ea typeface="Roboto" panose="02000000000000000000" pitchFamily="2" charset="0"/>
              <a:cs typeface="Roboto" panose="02000000000000000000" pitchFamily="2" charset="0"/>
            </a:endParaRPr>
          </a:p>
          <a:p>
            <a:pPr algn="ctr"/>
            <a:r>
              <a:rPr lang="en-IN" sz="1200" b="1" i="1" dirty="0">
                <a:latin typeface="Roboto" panose="02000000000000000000" pitchFamily="2" charset="0"/>
                <a:ea typeface="Roboto" panose="02000000000000000000" pitchFamily="2" charset="0"/>
                <a:cs typeface="Roboto" panose="02000000000000000000" pitchFamily="2" charset="0"/>
              </a:rPr>
              <a:t> `</a:t>
            </a:r>
          </a:p>
        </p:txBody>
      </p:sp>
      <p:sp>
        <p:nvSpPr>
          <p:cNvPr id="3" name="TextBox 2">
            <a:extLst>
              <a:ext uri="{FF2B5EF4-FFF2-40B4-BE49-F238E27FC236}">
                <a16:creationId xmlns:a16="http://schemas.microsoft.com/office/drawing/2014/main" id="{CFC9CA99-1376-75F6-5F7F-2EE1C01517C3}"/>
              </a:ext>
            </a:extLst>
          </p:cNvPr>
          <p:cNvSpPr txBox="1"/>
          <p:nvPr/>
        </p:nvSpPr>
        <p:spPr>
          <a:xfrm>
            <a:off x="5247200" y="3551388"/>
            <a:ext cx="2989544" cy="1200329"/>
          </a:xfrm>
          <a:prstGeom prst="rect">
            <a:avLst/>
          </a:prstGeom>
          <a:noFill/>
        </p:spPr>
        <p:txBody>
          <a:bodyPr wrap="square" rtlCol="0">
            <a:spAutoFit/>
          </a:bodyPr>
          <a:lstStyle/>
          <a:p>
            <a:pPr algn="ctr"/>
            <a:r>
              <a:rPr lang="en-US"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Peak Time </a:t>
            </a:r>
            <a:r>
              <a:rPr lang="en-US" sz="1200" b="1" dirty="0">
                <a:latin typeface="Roboto" panose="02000000000000000000" pitchFamily="2" charset="0"/>
                <a:ea typeface="Roboto" panose="02000000000000000000" pitchFamily="2" charset="0"/>
                <a:cs typeface="Roboto" panose="02000000000000000000" pitchFamily="2" charset="0"/>
              </a:rPr>
              <a:t>of </a:t>
            </a:r>
            <a:r>
              <a:rPr lang="en-US"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Unavailability of Cars</a:t>
            </a:r>
          </a:p>
          <a:p>
            <a:pPr algn="ctr"/>
            <a:r>
              <a:rPr lang="en-IN" sz="1200" b="1" i="1" dirty="0">
                <a:latin typeface="Roboto" panose="02000000000000000000" pitchFamily="2" charset="0"/>
                <a:ea typeface="Roboto" panose="02000000000000000000" pitchFamily="2" charset="0"/>
                <a:cs typeface="Roboto" panose="02000000000000000000" pitchFamily="2" charset="0"/>
              </a:rPr>
              <a:t>(</a:t>
            </a:r>
            <a:r>
              <a:rPr lang="en-IN" sz="1200" b="1" i="1" dirty="0">
                <a:highlight>
                  <a:srgbClr val="FFFF00"/>
                </a:highlight>
                <a:latin typeface="Roboto" panose="02000000000000000000" pitchFamily="2" charset="0"/>
                <a:ea typeface="Roboto" panose="02000000000000000000" pitchFamily="2" charset="0"/>
                <a:cs typeface="Roboto" panose="02000000000000000000" pitchFamily="2" charset="0"/>
              </a:rPr>
              <a:t>Majority Between 5:00 am to 10:00 am</a:t>
            </a:r>
            <a:r>
              <a:rPr lang="en-IN" sz="1200" b="1" i="1" dirty="0">
                <a:latin typeface="Roboto" panose="02000000000000000000" pitchFamily="2" charset="0"/>
                <a:ea typeface="Roboto" panose="02000000000000000000" pitchFamily="2" charset="0"/>
                <a:cs typeface="Roboto" panose="02000000000000000000" pitchFamily="2" charset="0"/>
              </a:rPr>
              <a:t>) </a:t>
            </a:r>
          </a:p>
          <a:p>
            <a:pPr algn="ctr"/>
            <a:endParaRPr lang="en-US" sz="1200" dirty="0">
              <a:latin typeface="Roboto" panose="02000000000000000000" pitchFamily="2" charset="0"/>
              <a:ea typeface="Roboto" panose="02000000000000000000" pitchFamily="2" charset="0"/>
              <a:cs typeface="Roboto" panose="02000000000000000000" pitchFamily="2" charset="0"/>
            </a:endParaRPr>
          </a:p>
          <a:p>
            <a:pPr algn="ctr"/>
            <a:r>
              <a:rPr lang="en-US" sz="1200" dirty="0">
                <a:latin typeface="Roboto" panose="02000000000000000000" pitchFamily="2" charset="0"/>
                <a:ea typeface="Roboto" panose="02000000000000000000" pitchFamily="2" charset="0"/>
                <a:cs typeface="Roboto" panose="02000000000000000000" pitchFamily="2" charset="0"/>
              </a:rPr>
              <a:t>The supply by partner-drivers is in no way sufficient to meet the passenger demands.</a:t>
            </a:r>
            <a:endParaRPr lang="en-IN" sz="1200" b="1" i="1"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991F63A5-227C-393D-A2CD-282057632160}"/>
              </a:ext>
            </a:extLst>
          </p:cNvPr>
          <p:cNvPicPr>
            <a:picLocks noChangeAspect="1"/>
          </p:cNvPicPr>
          <p:nvPr/>
        </p:nvPicPr>
        <p:blipFill>
          <a:blip r:embed="rId3"/>
          <a:stretch>
            <a:fillRect/>
          </a:stretch>
        </p:blipFill>
        <p:spPr>
          <a:xfrm>
            <a:off x="540713" y="891161"/>
            <a:ext cx="3733601" cy="2514662"/>
          </a:xfrm>
          <a:prstGeom prst="rect">
            <a:avLst/>
          </a:prstGeom>
        </p:spPr>
      </p:pic>
      <p:pic>
        <p:nvPicPr>
          <p:cNvPr id="9" name="Picture 8">
            <a:extLst>
              <a:ext uri="{FF2B5EF4-FFF2-40B4-BE49-F238E27FC236}">
                <a16:creationId xmlns:a16="http://schemas.microsoft.com/office/drawing/2014/main" id="{097886A6-D50F-8A83-ADF0-E4B77C07D083}"/>
              </a:ext>
            </a:extLst>
          </p:cNvPr>
          <p:cNvPicPr>
            <a:picLocks noChangeAspect="1"/>
          </p:cNvPicPr>
          <p:nvPr/>
        </p:nvPicPr>
        <p:blipFill>
          <a:blip r:embed="rId4"/>
          <a:stretch>
            <a:fillRect/>
          </a:stretch>
        </p:blipFill>
        <p:spPr>
          <a:xfrm>
            <a:off x="4717457" y="891161"/>
            <a:ext cx="3666416" cy="2514662"/>
          </a:xfrm>
          <a:prstGeom prst="rect">
            <a:avLst/>
          </a:prstGeom>
        </p:spPr>
      </p:pic>
    </p:spTree>
    <p:extLst>
      <p:ext uri="{BB962C8B-B14F-4D97-AF65-F5344CB8AC3E}">
        <p14:creationId xmlns:p14="http://schemas.microsoft.com/office/powerpoint/2010/main" val="185974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a:lnSpc>
                <a:spcPct val="150000"/>
              </a:lnSpc>
              <a:spcAft>
                <a:spcPts val="1600"/>
              </a:spcAft>
            </a:pPr>
            <a:r>
              <a:rPr lang="en-GB" sz="20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rPr>
              <a:t>Descriptive Analysis: </a:t>
            </a:r>
            <a:r>
              <a:rPr lang="en-GB" sz="8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rPr>
              <a:t> </a:t>
            </a:r>
            <a:r>
              <a:rPr lang="en-IN" sz="2000" b="1" dirty="0">
                <a:solidFill>
                  <a:srgbClr val="FFFFFF"/>
                </a:solidFill>
                <a:latin typeface="Roboto" panose="02000000000000000000" pitchFamily="2" charset="0"/>
                <a:ea typeface="Roboto" panose="02000000000000000000" pitchFamily="2" charset="0"/>
                <a:cs typeface="Roboto" panose="02000000000000000000" pitchFamily="2" charset="0"/>
              </a:rPr>
              <a:t>Establishing Possible Reasons (Airport)</a:t>
            </a:r>
            <a:br>
              <a:rPr lang="en-IN" sz="800" b="1" i="0" dirty="0">
                <a:effectLst/>
                <a:latin typeface="Roboto" panose="02000000000000000000" pitchFamily="2" charset="0"/>
                <a:ea typeface="Roboto" panose="02000000000000000000" pitchFamily="2" charset="0"/>
                <a:cs typeface="Roboto" panose="02000000000000000000" pitchFamily="2" charset="0"/>
              </a:rPr>
            </a:br>
            <a:endParaRPr sz="2000" b="1" dirty="0">
              <a:solidFill>
                <a:srgbClr val="FFFFFF"/>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23800EF-C103-1ACA-CA9A-C5F482771106}"/>
              </a:ext>
            </a:extLst>
          </p:cNvPr>
          <p:cNvSpPr txBox="1"/>
          <p:nvPr/>
        </p:nvSpPr>
        <p:spPr>
          <a:xfrm>
            <a:off x="656789" y="3164851"/>
            <a:ext cx="3565168" cy="1231106"/>
          </a:xfrm>
          <a:prstGeom prst="rect">
            <a:avLst/>
          </a:prstGeom>
          <a:noFill/>
        </p:spPr>
        <p:txBody>
          <a:bodyPr wrap="square" rtlCol="0">
            <a:spAutoFit/>
          </a:bodyPr>
          <a:lstStyle/>
          <a:p>
            <a:pPr algn="ctr"/>
            <a:r>
              <a:rPr lang="en-US" sz="1300" b="1" dirty="0">
                <a:latin typeface="Roboto" panose="02000000000000000000" pitchFamily="2" charset="0"/>
                <a:ea typeface="Roboto" panose="02000000000000000000" pitchFamily="2" charset="0"/>
                <a:cs typeface="Roboto" panose="02000000000000000000" pitchFamily="2" charset="0"/>
              </a:rPr>
              <a:t>Time of Cancelled Trips</a:t>
            </a:r>
          </a:p>
          <a:p>
            <a:pPr algn="ctr"/>
            <a:r>
              <a:rPr lang="en-IN" sz="1300" b="1" i="1" dirty="0">
                <a:latin typeface="Roboto" panose="02000000000000000000" pitchFamily="2" charset="0"/>
                <a:ea typeface="Roboto" panose="02000000000000000000" pitchFamily="2" charset="0"/>
                <a:cs typeface="Roboto" panose="02000000000000000000" pitchFamily="2" charset="0"/>
              </a:rPr>
              <a:t>(</a:t>
            </a:r>
            <a:r>
              <a:rPr lang="en-IN" sz="1300" b="1" i="1" dirty="0">
                <a:highlight>
                  <a:srgbClr val="FFFF00"/>
                </a:highlight>
                <a:latin typeface="Roboto" panose="02000000000000000000" pitchFamily="2" charset="0"/>
                <a:ea typeface="Roboto" panose="02000000000000000000" pitchFamily="2" charset="0"/>
                <a:cs typeface="Roboto" panose="02000000000000000000" pitchFamily="2" charset="0"/>
              </a:rPr>
              <a:t>Majority Between 7:00 pm to 9:00 pm</a:t>
            </a:r>
            <a:r>
              <a:rPr lang="en-IN" sz="1300" b="1" i="1" dirty="0">
                <a:latin typeface="Roboto" panose="02000000000000000000" pitchFamily="2" charset="0"/>
                <a:ea typeface="Roboto" panose="02000000000000000000" pitchFamily="2" charset="0"/>
                <a:cs typeface="Roboto" panose="02000000000000000000" pitchFamily="2" charset="0"/>
              </a:rPr>
              <a:t>) </a:t>
            </a: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High demand from city leads to high wait time for cars at the airport that results in the cancellation of trips.</a:t>
            </a:r>
            <a:endParaRPr lang="en-IN" dirty="0"/>
          </a:p>
        </p:txBody>
      </p:sp>
      <p:sp>
        <p:nvSpPr>
          <p:cNvPr id="3" name="TextBox 2">
            <a:extLst>
              <a:ext uri="{FF2B5EF4-FFF2-40B4-BE49-F238E27FC236}">
                <a16:creationId xmlns:a16="http://schemas.microsoft.com/office/drawing/2014/main" id="{6CD7878D-5E48-F7C9-0237-8C39DEF8DA53}"/>
              </a:ext>
            </a:extLst>
          </p:cNvPr>
          <p:cNvSpPr txBox="1"/>
          <p:nvPr/>
        </p:nvSpPr>
        <p:spPr>
          <a:xfrm>
            <a:off x="4722019" y="3167878"/>
            <a:ext cx="4007643" cy="1492716"/>
          </a:xfrm>
          <a:prstGeom prst="rect">
            <a:avLst/>
          </a:prstGeom>
          <a:noFill/>
        </p:spPr>
        <p:txBody>
          <a:bodyPr wrap="square" rtlCol="0">
            <a:spAutoFit/>
          </a:bodyPr>
          <a:lstStyle/>
          <a:p>
            <a:pPr algn="ctr"/>
            <a:r>
              <a:rPr lang="en-US" sz="13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Time </a:t>
            </a:r>
            <a:r>
              <a:rPr lang="en-US" sz="1300" b="1" dirty="0">
                <a:latin typeface="Roboto" panose="02000000000000000000" pitchFamily="2" charset="0"/>
                <a:ea typeface="Roboto" panose="02000000000000000000" pitchFamily="2" charset="0"/>
                <a:cs typeface="Roboto" panose="02000000000000000000" pitchFamily="2" charset="0"/>
              </a:rPr>
              <a:t>of </a:t>
            </a:r>
            <a:r>
              <a:rPr lang="en-US" sz="13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Unavailable Cars</a:t>
            </a:r>
          </a:p>
          <a:p>
            <a:pPr algn="ctr"/>
            <a:r>
              <a:rPr lang="en-IN" sz="1300" b="1" i="1" dirty="0">
                <a:latin typeface="Roboto" panose="02000000000000000000" pitchFamily="2" charset="0"/>
                <a:ea typeface="Roboto" panose="02000000000000000000" pitchFamily="2" charset="0"/>
                <a:cs typeface="Roboto" panose="02000000000000000000" pitchFamily="2" charset="0"/>
              </a:rPr>
              <a:t>(</a:t>
            </a:r>
            <a:r>
              <a:rPr lang="en-IN" sz="1300" b="1" i="1" dirty="0">
                <a:highlight>
                  <a:srgbClr val="FFFF00"/>
                </a:highlight>
                <a:latin typeface="Roboto" panose="02000000000000000000" pitchFamily="2" charset="0"/>
                <a:ea typeface="Roboto" panose="02000000000000000000" pitchFamily="2" charset="0"/>
                <a:cs typeface="Roboto" panose="02000000000000000000" pitchFamily="2" charset="0"/>
              </a:rPr>
              <a:t>Majority Between 5:00 pm to 9:00 pm</a:t>
            </a:r>
            <a:r>
              <a:rPr lang="en-IN" sz="1300" b="1" i="1" dirty="0">
                <a:latin typeface="Roboto" panose="02000000000000000000" pitchFamily="2" charset="0"/>
                <a:ea typeface="Roboto" panose="02000000000000000000" pitchFamily="2" charset="0"/>
                <a:cs typeface="Roboto" panose="02000000000000000000" pitchFamily="2" charset="0"/>
              </a:rPr>
              <a:t>) </a:t>
            </a:r>
          </a:p>
          <a:p>
            <a:pPr algn="just"/>
            <a:endParaRPr lang="en-US" sz="1300" dirty="0">
              <a:latin typeface="Roboto" panose="02000000000000000000" pitchFamily="2" charset="0"/>
              <a:ea typeface="Roboto" panose="02000000000000000000" pitchFamily="2" charset="0"/>
              <a:cs typeface="Roboto" panose="02000000000000000000" pitchFamily="2" charset="0"/>
            </a:endParaRPr>
          </a:p>
          <a:p>
            <a:pPr algn="just"/>
            <a:r>
              <a:rPr lang="en-US" sz="1300" dirty="0">
                <a:latin typeface="Roboto" panose="02000000000000000000" pitchFamily="2" charset="0"/>
                <a:ea typeface="Roboto" panose="02000000000000000000" pitchFamily="2" charset="0"/>
                <a:cs typeface="Roboto" panose="02000000000000000000" pitchFamily="2" charset="0"/>
              </a:rPr>
              <a:t>This is the time where majority of the cars are  unavailable from airport premises. (Around this time most of the passengers use cabs in the city to return home from work and to visit leisure places)</a:t>
            </a:r>
            <a:endParaRPr lang="en-IN" sz="1300" dirty="0">
              <a:latin typeface="Roboto" panose="02000000000000000000" pitchFamily="2" charset="0"/>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CA2B2B70-33A0-E9F0-F376-E0835AB2278E}"/>
              </a:ext>
            </a:extLst>
          </p:cNvPr>
          <p:cNvPicPr>
            <a:picLocks noChangeAspect="1"/>
          </p:cNvPicPr>
          <p:nvPr/>
        </p:nvPicPr>
        <p:blipFill>
          <a:blip r:embed="rId3"/>
          <a:stretch>
            <a:fillRect/>
          </a:stretch>
        </p:blipFill>
        <p:spPr>
          <a:xfrm>
            <a:off x="4572000" y="838538"/>
            <a:ext cx="3343275" cy="2251769"/>
          </a:xfrm>
          <a:prstGeom prst="rect">
            <a:avLst/>
          </a:prstGeom>
        </p:spPr>
      </p:pic>
      <p:pic>
        <p:nvPicPr>
          <p:cNvPr id="8" name="Picture 7">
            <a:extLst>
              <a:ext uri="{FF2B5EF4-FFF2-40B4-BE49-F238E27FC236}">
                <a16:creationId xmlns:a16="http://schemas.microsoft.com/office/drawing/2014/main" id="{A222E20C-C92E-4C9B-0002-81D79A8AEEFE}"/>
              </a:ext>
            </a:extLst>
          </p:cNvPr>
          <p:cNvPicPr>
            <a:picLocks noChangeAspect="1"/>
          </p:cNvPicPr>
          <p:nvPr/>
        </p:nvPicPr>
        <p:blipFill>
          <a:blip r:embed="rId4"/>
          <a:stretch>
            <a:fillRect/>
          </a:stretch>
        </p:blipFill>
        <p:spPr>
          <a:xfrm>
            <a:off x="656790" y="832789"/>
            <a:ext cx="3250842" cy="2238145"/>
          </a:xfrm>
          <a:prstGeom prst="rect">
            <a:avLst/>
          </a:prstGeom>
        </p:spPr>
      </p:pic>
    </p:spTree>
    <p:extLst>
      <p:ext uri="{BB962C8B-B14F-4D97-AF65-F5344CB8AC3E}">
        <p14:creationId xmlns:p14="http://schemas.microsoft.com/office/powerpoint/2010/main" val="185458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2200" b="1" dirty="0">
                <a:solidFill>
                  <a:srgbClr val="FFFFFF"/>
                </a:solidFill>
                <a:latin typeface="Roboto"/>
                <a:ea typeface="Roboto"/>
                <a:cs typeface="Roboto"/>
                <a:sym typeface="Roboto"/>
              </a:rPr>
              <a:t>Conclusion</a:t>
            </a:r>
            <a:r>
              <a:rPr lang="en-US" sz="2200" b="1" dirty="0">
                <a:solidFill>
                  <a:srgbClr val="FFFFFF"/>
                </a:solidFill>
                <a:latin typeface="Roboto"/>
                <a:ea typeface="Roboto"/>
                <a:cs typeface="Roboto"/>
                <a:sym typeface="Roboto"/>
              </a:rPr>
              <a:t>: S</a:t>
            </a:r>
            <a:r>
              <a:rPr lang="en-US" sz="2200" b="1" dirty="0">
                <a:solidFill>
                  <a:srgbClr val="FFFFFF"/>
                </a:solidFill>
                <a:latin typeface="Roboto"/>
                <a:ea typeface="Roboto"/>
                <a:cs typeface="Roboto"/>
              </a:rPr>
              <a:t>uggesting ways to Improve the Supply &amp; Demand </a:t>
            </a:r>
            <a:endParaRPr sz="22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a:tabLst>
                <a:tab pos="184353" algn="l"/>
              </a:tabLst>
            </a:pPr>
            <a:r>
              <a:rPr lang="en-US" sz="1450" b="1" dirty="0">
                <a:latin typeface="Roboto" panose="02000000000000000000" pitchFamily="2" charset="0"/>
                <a:ea typeface="Roboto" panose="02000000000000000000" pitchFamily="2" charset="0"/>
                <a:cs typeface="Roboto" panose="02000000000000000000" pitchFamily="2" charset="0"/>
              </a:rPr>
              <a:t>Airport (</a:t>
            </a:r>
            <a:r>
              <a:rPr lang="en-US" sz="1450" b="1" u="sng" dirty="0">
                <a:highlight>
                  <a:srgbClr val="FFFF00"/>
                </a:highlight>
                <a:latin typeface="Roboto" panose="02000000000000000000" pitchFamily="2" charset="0"/>
                <a:ea typeface="Roboto" panose="02000000000000000000" pitchFamily="2" charset="0"/>
                <a:cs typeface="Roboto" panose="02000000000000000000" pitchFamily="2" charset="0"/>
              </a:rPr>
              <a:t>Major Cancellation During Evening</a:t>
            </a:r>
            <a:r>
              <a:rPr lang="en-US" sz="1450" b="1" dirty="0">
                <a:latin typeface="Roboto" panose="02000000000000000000" pitchFamily="2" charset="0"/>
                <a:ea typeface="Roboto" panose="02000000000000000000" pitchFamily="2" charset="0"/>
                <a:cs typeface="Roboto" panose="02000000000000000000" pitchFamily="2" charset="0"/>
              </a:rPr>
              <a:t>):</a:t>
            </a:r>
          </a:p>
          <a:p>
            <a:pPr marL="285750" indent="-285750">
              <a:buFont typeface="Arial" panose="020B0604020202020204" pitchFamily="34" charset="0"/>
              <a:buChar char="•"/>
              <a:tabLst>
                <a:tab pos="184353" algn="l"/>
              </a:tabLst>
            </a:pPr>
            <a:endParaRPr lang="en-US" sz="1450" dirty="0">
              <a:latin typeface="Roboto" panose="02000000000000000000" pitchFamily="2" charset="0"/>
              <a:ea typeface="Roboto" panose="02000000000000000000" pitchFamily="2" charset="0"/>
              <a:cs typeface="Roboto" panose="02000000000000000000" pitchFamily="2" charset="0"/>
            </a:endParaRPr>
          </a:p>
          <a:p>
            <a:pPr marL="285750" lvl="1" indent="-285750">
              <a:buFont typeface="Arial" panose="020B0604020202020204" pitchFamily="34" charset="0"/>
              <a:buChar char="•"/>
              <a:tabLst>
                <a:tab pos="518528" algn="l"/>
              </a:tabLst>
            </a:pPr>
            <a:r>
              <a:rPr lang="en-US" sz="1450" dirty="0">
                <a:latin typeface="Roboto" panose="02000000000000000000" pitchFamily="2" charset="0"/>
                <a:ea typeface="Roboto" panose="02000000000000000000" pitchFamily="2" charset="0"/>
                <a:cs typeface="Roboto" panose="02000000000000000000" pitchFamily="2" charset="0"/>
              </a:rPr>
              <a:t>End of working hours, thus, Uber drivers with families prefer returning home.</a:t>
            </a:r>
          </a:p>
          <a:p>
            <a:pPr lvl="1">
              <a:tabLst>
                <a:tab pos="518528" algn="l"/>
              </a:tabLst>
            </a:pPr>
            <a:endParaRPr lang="en-US" sz="1450" dirty="0">
              <a:latin typeface="Roboto" panose="02000000000000000000" pitchFamily="2" charset="0"/>
              <a:ea typeface="Roboto" panose="02000000000000000000" pitchFamily="2" charset="0"/>
              <a:cs typeface="Roboto" panose="02000000000000000000" pitchFamily="2" charset="0"/>
            </a:endParaRPr>
          </a:p>
          <a:p>
            <a:pPr marL="285750" lvl="1" indent="-285750">
              <a:buFont typeface="Arial" panose="020B0604020202020204" pitchFamily="34" charset="0"/>
              <a:buChar char="•"/>
              <a:tabLst>
                <a:tab pos="518528" algn="l"/>
              </a:tabLst>
            </a:pPr>
            <a:r>
              <a:rPr lang="en-US" sz="1450" dirty="0">
                <a:latin typeface="Roboto" panose="02000000000000000000" pitchFamily="2" charset="0"/>
                <a:ea typeface="Roboto" panose="02000000000000000000" pitchFamily="2" charset="0"/>
                <a:cs typeface="Roboto" panose="02000000000000000000" pitchFamily="2" charset="0"/>
              </a:rPr>
              <a:t>The waiting period between arrival and departure of flights is more in the evening hours; thus Uber drivers are reluctant to wait long hours.</a:t>
            </a:r>
          </a:p>
          <a:p>
            <a:pPr lvl="1">
              <a:tabLst>
                <a:tab pos="518528" algn="l"/>
              </a:tabLst>
            </a:pPr>
            <a:endParaRPr lang="en-US" sz="1450" dirty="0">
              <a:latin typeface="Roboto" panose="02000000000000000000" pitchFamily="2" charset="0"/>
              <a:ea typeface="Roboto" panose="02000000000000000000" pitchFamily="2" charset="0"/>
              <a:cs typeface="Roboto" panose="02000000000000000000" pitchFamily="2" charset="0"/>
            </a:endParaRPr>
          </a:p>
          <a:p>
            <a:pPr>
              <a:tabLst>
                <a:tab pos="184353" algn="l"/>
              </a:tabLst>
            </a:pPr>
            <a:r>
              <a:rPr lang="en-US" sz="1450" b="1" dirty="0">
                <a:latin typeface="Roboto" panose="02000000000000000000" pitchFamily="2" charset="0"/>
                <a:ea typeface="Roboto" panose="02000000000000000000" pitchFamily="2" charset="0"/>
                <a:cs typeface="Roboto" panose="02000000000000000000" pitchFamily="2" charset="0"/>
              </a:rPr>
              <a:t>City (</a:t>
            </a:r>
            <a:r>
              <a:rPr lang="en-US" sz="1450" b="1" u="sng" dirty="0">
                <a:highlight>
                  <a:srgbClr val="FFFF00"/>
                </a:highlight>
                <a:latin typeface="Roboto" panose="02000000000000000000" pitchFamily="2" charset="0"/>
                <a:ea typeface="Roboto" panose="02000000000000000000" pitchFamily="2" charset="0"/>
                <a:cs typeface="Roboto" panose="02000000000000000000" pitchFamily="2" charset="0"/>
              </a:rPr>
              <a:t>Major Non-Availability of Cars During Morning</a:t>
            </a:r>
            <a:r>
              <a:rPr lang="en-US" sz="1450" b="1" dirty="0">
                <a:latin typeface="Roboto" panose="02000000000000000000" pitchFamily="2" charset="0"/>
                <a:ea typeface="Roboto" panose="02000000000000000000" pitchFamily="2" charset="0"/>
                <a:cs typeface="Roboto" panose="02000000000000000000" pitchFamily="2" charset="0"/>
              </a:rPr>
              <a:t>):</a:t>
            </a:r>
          </a:p>
          <a:p>
            <a:pPr lvl="1">
              <a:tabLst>
                <a:tab pos="518528" algn="l"/>
              </a:tabLst>
            </a:pPr>
            <a:endParaRPr lang="en-US" sz="1450" dirty="0">
              <a:latin typeface="Roboto" panose="02000000000000000000" pitchFamily="2" charset="0"/>
              <a:ea typeface="Roboto" panose="02000000000000000000" pitchFamily="2" charset="0"/>
              <a:cs typeface="Roboto" panose="02000000000000000000" pitchFamily="2" charset="0"/>
            </a:endParaRPr>
          </a:p>
          <a:p>
            <a:pPr marL="285750" lvl="1" indent="-285750">
              <a:buFont typeface="Arial" panose="020B0604020202020204" pitchFamily="34" charset="0"/>
              <a:buChar char="•"/>
              <a:tabLst>
                <a:tab pos="518528" algn="l"/>
              </a:tabLst>
            </a:pPr>
            <a:r>
              <a:rPr lang="en-US" sz="1450" dirty="0">
                <a:latin typeface="Roboto" panose="02000000000000000000" pitchFamily="2" charset="0"/>
                <a:ea typeface="Roboto" panose="02000000000000000000" pitchFamily="2" charset="0"/>
                <a:cs typeface="Roboto" panose="02000000000000000000" pitchFamily="2" charset="0"/>
              </a:rPr>
              <a:t>Working hours usually start late for some Uber drivers since some have family obligations and others have long night shifts.</a:t>
            </a:r>
          </a:p>
          <a:p>
            <a:pPr lvl="1">
              <a:tabLst>
                <a:tab pos="518528" algn="l"/>
              </a:tabLst>
            </a:pPr>
            <a:endParaRPr lang="en-US" sz="1450" dirty="0">
              <a:latin typeface="Roboto" panose="02000000000000000000" pitchFamily="2" charset="0"/>
              <a:ea typeface="Roboto" panose="02000000000000000000" pitchFamily="2" charset="0"/>
              <a:cs typeface="Roboto" panose="02000000000000000000" pitchFamily="2" charset="0"/>
            </a:endParaRPr>
          </a:p>
          <a:p>
            <a:pPr marL="285750" lvl="1" indent="-285750">
              <a:buFont typeface="Arial" panose="020B0604020202020204" pitchFamily="34" charset="0"/>
              <a:buChar char="•"/>
              <a:tabLst>
                <a:tab pos="518528" algn="l"/>
              </a:tabLst>
            </a:pPr>
            <a:r>
              <a:rPr lang="en-US" sz="1450" dirty="0">
                <a:latin typeface="Roboto" panose="02000000000000000000" pitchFamily="2" charset="0"/>
                <a:ea typeface="Roboto" panose="02000000000000000000" pitchFamily="2" charset="0"/>
                <a:cs typeface="Roboto" panose="02000000000000000000" pitchFamily="2" charset="0"/>
              </a:rPr>
              <a:t>The supply by Uber drivers is in no way sufficient to meet the passenger demands.</a:t>
            </a:r>
          </a:p>
          <a:p>
            <a:endParaRPr lang="en-US" dirty="0">
              <a:latin typeface="Roboto" panose="02000000000000000000" pitchFamily="2" charset="0"/>
              <a:ea typeface="Roboto" panose="02000000000000000000" pitchFamily="2" charset="0"/>
              <a:cs typeface="Roboto" panose="02000000000000000000" pitchFamily="2" charset="0"/>
            </a:endParaRPr>
          </a:p>
          <a:p>
            <a:pPr>
              <a:buFont typeface="Courier New" pitchFamily="49" charset="0"/>
              <a:buChar char="o"/>
            </a:pPr>
            <a:endParaRPr lang="en-US" sz="2000" dirty="0">
              <a:latin typeface="Roboto" panose="02000000000000000000" pitchFamily="2" charset="0"/>
              <a:ea typeface="Roboto" panose="02000000000000000000" pitchFamily="2" charset="0"/>
              <a:cs typeface="Roboto" panose="02000000000000000000" pitchFamily="2" charset="0"/>
            </a:endParaRPr>
          </a:p>
          <a:p>
            <a:endParaRPr lang="en-IN" sz="2000" dirty="0">
              <a:latin typeface="Roboto" panose="02000000000000000000" pitchFamily="2" charset="0"/>
              <a:ea typeface="Roboto" panose="02000000000000000000" pitchFamily="2" charset="0"/>
              <a:cs typeface="Roboto" panose="02000000000000000000" pitchFamily="2" charset="0"/>
            </a:endParaRPr>
          </a:p>
          <a:p>
            <a:pPr marL="457200" lvl="0" indent="0" algn="just" rtl="0">
              <a:lnSpc>
                <a:spcPct val="150000"/>
              </a:lnSpc>
              <a:spcBef>
                <a:spcPts val="1600"/>
              </a:spcBef>
              <a:spcAft>
                <a:spcPts val="1600"/>
              </a:spcAft>
              <a:buNone/>
            </a:pPr>
            <a:endParaRPr sz="20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2764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1038</TotalTime>
  <Words>790</Words>
  <Application>Microsoft Office PowerPoint</Application>
  <PresentationFormat>On-screen Show (16:9)</PresentationFormat>
  <Paragraphs>99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Wingdings</vt:lpstr>
      <vt:lpstr>Roboto</vt:lpstr>
      <vt:lpstr>Courier New</vt:lpstr>
      <vt:lpstr>Simple Light</vt:lpstr>
      <vt:lpstr>PowerPoint Presentation</vt:lpstr>
      <vt:lpstr>Problem Statement</vt:lpstr>
      <vt:lpstr>Proposed Solution</vt:lpstr>
      <vt:lpstr>Data Pre-Processing</vt:lpstr>
      <vt:lpstr>Descriptive Analysis: Supply &amp; Demand </vt:lpstr>
      <vt:lpstr>Preliminary Analysis: Recognising Gaps </vt:lpstr>
      <vt:lpstr>Descriptive Analysis:  Establishing Possible Reasons (City) </vt:lpstr>
      <vt:lpstr>Descriptive Analysis:  Establishing Possible Reasons (Airport) </vt:lpstr>
      <vt:lpstr>Conclusion: Suggesting ways to Improve the Supply &amp; Demand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Rakshita Thawkar</cp:lastModifiedBy>
  <cp:revision>38</cp:revision>
  <dcterms:modified xsi:type="dcterms:W3CDTF">2022-12-23T15:14:16Z</dcterms:modified>
</cp:coreProperties>
</file>