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09" autoAdjust="0"/>
  </p:normalViewPr>
  <p:slideViewPr>
    <p:cSldViewPr snapToGrid="0">
      <p:cViewPr>
        <p:scale>
          <a:sx n="90" d="100"/>
          <a:sy n="90" d="100"/>
        </p:scale>
        <p:origin x="732" y="-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c07ede411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c07ede411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c07ede41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c07ede41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/>
        </p:nvSpPr>
        <p:spPr>
          <a:xfrm>
            <a:off x="246019" y="544095"/>
            <a:ext cx="8520600" cy="13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Zomato Data Analysis</a:t>
            </a:r>
            <a:endParaRPr sz="40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-1005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"/>
          <p:cNvSpPr txBox="1"/>
          <p:nvPr/>
        </p:nvSpPr>
        <p:spPr>
          <a:xfrm>
            <a:off x="6879426" y="4157755"/>
            <a:ext cx="23792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Rakshita Thawkar</a:t>
            </a:r>
            <a:endParaRPr sz="1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55446" y="129243"/>
            <a:ext cx="636607" cy="550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98893" y="1742649"/>
            <a:ext cx="4614852" cy="2415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c07ede4111_0_12"/>
          <p:cNvSpPr txBox="1">
            <a:spLocks noGrp="1"/>
          </p:cNvSpPr>
          <p:nvPr>
            <p:ph type="ctrTitle"/>
          </p:nvPr>
        </p:nvSpPr>
        <p:spPr>
          <a:xfrm>
            <a:off x="0" y="-4253"/>
            <a:ext cx="9144000" cy="74010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5200"/>
              <a:buNone/>
            </a:pPr>
            <a:r>
              <a:rPr lang="en-US" sz="3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Descriptive Analysis: Cuisines in Nagpur</a:t>
            </a:r>
            <a:endParaRPr sz="34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g1c07ede4111_0_12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g1c07ede4111_0_12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1c07ede4111_0_12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1c07ede4111_0_12"/>
          <p:cNvSpPr txBox="1"/>
          <p:nvPr/>
        </p:nvSpPr>
        <p:spPr>
          <a:xfrm>
            <a:off x="326399" y="3608275"/>
            <a:ext cx="8520145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Graph shows </a:t>
            </a: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Types of Cuisines 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offered by all the listed restaurants in </a:t>
            </a: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Nagpur City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lang="en-US" b="1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 Nagpur, </a:t>
            </a: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Chinese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the </a:t>
            </a: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most common cuisine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served followed by North Indian and Continental.</a:t>
            </a:r>
          </a:p>
        </p:txBody>
      </p:sp>
      <p:pic>
        <p:nvPicPr>
          <p:cNvPr id="160" name="Google Shape;160;g1c07ede4111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9669" y="1089503"/>
            <a:ext cx="1717882" cy="1943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E56746-CFAE-81AB-E1D6-056368C7C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37" y="849436"/>
            <a:ext cx="7210064" cy="2520813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5749769C-E795-42BA-2B08-9F36B66DA909}"/>
              </a:ext>
            </a:extLst>
          </p:cNvPr>
          <p:cNvSpPr/>
          <p:nvPr/>
        </p:nvSpPr>
        <p:spPr>
          <a:xfrm>
            <a:off x="1366091" y="1432193"/>
            <a:ext cx="418641" cy="1322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E29D8EF-E2AD-E8C2-1847-A2B4A4C9B05D}"/>
              </a:ext>
            </a:extLst>
          </p:cNvPr>
          <p:cNvSpPr/>
          <p:nvPr/>
        </p:nvSpPr>
        <p:spPr>
          <a:xfrm>
            <a:off x="413260" y="1846986"/>
            <a:ext cx="418641" cy="1322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7298CE3-59E4-F69F-0096-CEC8A364E85D}"/>
              </a:ext>
            </a:extLst>
          </p:cNvPr>
          <p:cNvSpPr/>
          <p:nvPr/>
        </p:nvSpPr>
        <p:spPr>
          <a:xfrm>
            <a:off x="1020303" y="1749339"/>
            <a:ext cx="418641" cy="1322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5988ED-0977-8E74-6B32-908C602F6A78}"/>
              </a:ext>
            </a:extLst>
          </p:cNvPr>
          <p:cNvSpPr/>
          <p:nvPr/>
        </p:nvSpPr>
        <p:spPr>
          <a:xfrm>
            <a:off x="1575411" y="2190104"/>
            <a:ext cx="418641" cy="1322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9D7D0F-2DDB-BF03-F39B-AE8679FD1482}"/>
              </a:ext>
            </a:extLst>
          </p:cNvPr>
          <p:cNvSpPr/>
          <p:nvPr/>
        </p:nvSpPr>
        <p:spPr>
          <a:xfrm>
            <a:off x="810982" y="2378768"/>
            <a:ext cx="418641" cy="1322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1BB356-586E-83E1-D08E-74D337651622}"/>
              </a:ext>
            </a:extLst>
          </p:cNvPr>
          <p:cNvSpPr/>
          <p:nvPr/>
        </p:nvSpPr>
        <p:spPr>
          <a:xfrm>
            <a:off x="1637760" y="2616428"/>
            <a:ext cx="418641" cy="1322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592596-56EA-7548-E272-3DD933720A0A}"/>
              </a:ext>
            </a:extLst>
          </p:cNvPr>
          <p:cNvSpPr/>
          <p:nvPr/>
        </p:nvSpPr>
        <p:spPr>
          <a:xfrm>
            <a:off x="7264372" y="1110768"/>
            <a:ext cx="864238" cy="143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5F2E9A-5E45-0E7C-FA8F-CF0544903480}"/>
              </a:ext>
            </a:extLst>
          </p:cNvPr>
          <p:cNvSpPr/>
          <p:nvPr/>
        </p:nvSpPr>
        <p:spPr>
          <a:xfrm>
            <a:off x="1637760" y="2839178"/>
            <a:ext cx="418641" cy="1322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3F37B6D-8D7A-78B9-3117-56A57D416F12}"/>
              </a:ext>
            </a:extLst>
          </p:cNvPr>
          <p:cNvSpPr/>
          <p:nvPr/>
        </p:nvSpPr>
        <p:spPr>
          <a:xfrm>
            <a:off x="1637759" y="2309793"/>
            <a:ext cx="418641" cy="1322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5200"/>
              <a:buNone/>
            </a:pPr>
            <a:r>
              <a:rPr lang="en-US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10"/>
          <p:cNvSpPr txBox="1"/>
          <p:nvPr/>
        </p:nvSpPr>
        <p:spPr>
          <a:xfrm>
            <a:off x="10050" y="738406"/>
            <a:ext cx="9144000" cy="406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marR="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10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10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0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41039" y="836089"/>
            <a:ext cx="2596635" cy="133295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DDB35F-C1B9-6854-CF37-0EE5F1CED4A5}"/>
              </a:ext>
            </a:extLst>
          </p:cNvPr>
          <p:cNvSpPr txBox="1"/>
          <p:nvPr/>
        </p:nvSpPr>
        <p:spPr>
          <a:xfrm>
            <a:off x="243685" y="812662"/>
            <a:ext cx="619735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Roboto" panose="02000000000000000000"/>
              </a:rPr>
              <a:t>Majority of the restaurants in the analysis are un-rated.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Roboto" panose="02000000000000000000"/>
              </a:rPr>
              <a:t>This </a:t>
            </a:r>
            <a:r>
              <a:rPr lang="en-IN" b="1" i="0" dirty="0">
                <a:effectLst/>
                <a:latin typeface="Roboto" panose="02000000000000000000"/>
              </a:rPr>
              <a:t>data is biased </a:t>
            </a:r>
            <a:r>
              <a:rPr lang="en-IN" b="0" i="0" dirty="0">
                <a:effectLst/>
                <a:latin typeface="Roboto" panose="02000000000000000000"/>
              </a:rPr>
              <a:t>as we have a maximum number of restaurants from India. Thus, the dataset is skewed towards India and doesn't represent the complete data of restaurants worldwide.</a:t>
            </a:r>
          </a:p>
          <a:p>
            <a:endParaRPr lang="en-IN" b="0" i="0" dirty="0">
              <a:effectLst/>
              <a:latin typeface="Roboto" panose="020000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u="sng" dirty="0">
                <a:effectLst/>
                <a:latin typeface="Roboto" panose="02000000000000000000"/>
              </a:rPr>
              <a:t>Restaurants </a:t>
            </a:r>
            <a:r>
              <a:rPr lang="en-IN" b="1" i="0" u="sng" dirty="0">
                <a:effectLst/>
                <a:latin typeface="Roboto" panose="02000000000000000000"/>
              </a:rPr>
              <a:t>rating</a:t>
            </a:r>
            <a:r>
              <a:rPr lang="en-IN" b="0" i="0" u="sng" dirty="0">
                <a:effectLst/>
                <a:latin typeface="Roboto" panose="02000000000000000000"/>
              </a:rPr>
              <a:t> is categorized under:</a:t>
            </a:r>
          </a:p>
          <a:p>
            <a:pPr marL="457200" lvl="1" algn="l"/>
            <a:r>
              <a:rPr lang="en-IN" sz="1100" b="1" i="1" dirty="0">
                <a:effectLst/>
                <a:latin typeface="Roboto" panose="02000000000000000000"/>
              </a:rPr>
              <a:t>Not Rated</a:t>
            </a:r>
          </a:p>
          <a:p>
            <a:pPr marL="457200" lvl="1" algn="l"/>
            <a:r>
              <a:rPr lang="en-IN" sz="1100" b="1" i="1" dirty="0">
                <a:effectLst/>
                <a:latin typeface="Roboto" panose="02000000000000000000"/>
              </a:rPr>
              <a:t>Average</a:t>
            </a:r>
          </a:p>
          <a:p>
            <a:pPr marL="457200" lvl="1" algn="l"/>
            <a:r>
              <a:rPr lang="en-IN" sz="1100" b="1" i="1" dirty="0">
                <a:effectLst/>
                <a:latin typeface="Roboto" panose="02000000000000000000"/>
              </a:rPr>
              <a:t>Good</a:t>
            </a:r>
          </a:p>
          <a:p>
            <a:pPr marL="457200" lvl="1" algn="l"/>
            <a:r>
              <a:rPr lang="en-IN" sz="1100" b="1" i="1" dirty="0">
                <a:effectLst/>
                <a:latin typeface="Roboto" panose="02000000000000000000"/>
              </a:rPr>
              <a:t>Very Good</a:t>
            </a:r>
          </a:p>
          <a:p>
            <a:pPr marL="457200" lvl="1" algn="l"/>
            <a:r>
              <a:rPr lang="en-IN" sz="1100" b="1" i="1" dirty="0">
                <a:effectLst/>
                <a:latin typeface="Roboto" panose="02000000000000000000"/>
              </a:rPr>
              <a:t>Excellent</a:t>
            </a:r>
          </a:p>
          <a:p>
            <a:pPr marL="457200" lvl="1" algn="l"/>
            <a:endParaRPr lang="en-IN" sz="1100" b="1" dirty="0">
              <a:latin typeface="Roboto" panose="0200000000000000000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Roboto" panose="02000000000000000000"/>
              </a:rPr>
              <a:t>In </a:t>
            </a:r>
            <a:r>
              <a:rPr lang="en-IN" b="1" dirty="0">
                <a:latin typeface="Roboto" panose="02000000000000000000"/>
              </a:rPr>
              <a:t>Nagpur,</a:t>
            </a:r>
            <a:r>
              <a:rPr lang="en-IN" dirty="0">
                <a:latin typeface="Roboto" panose="02000000000000000000"/>
              </a:rPr>
              <a:t> </a:t>
            </a:r>
            <a:r>
              <a:rPr lang="en-IN" b="1" dirty="0">
                <a:latin typeface="Roboto" panose="02000000000000000000"/>
              </a:rPr>
              <a:t>Bajaj Nagar</a:t>
            </a:r>
            <a:r>
              <a:rPr lang="en-IN" b="1" i="0" dirty="0">
                <a:effectLst/>
                <a:latin typeface="Roboto" panose="02000000000000000000"/>
              </a:rPr>
              <a:t> </a:t>
            </a:r>
            <a:r>
              <a:rPr lang="en-IN" b="0" i="0" dirty="0">
                <a:effectLst/>
                <a:latin typeface="Roboto" panose="02000000000000000000"/>
              </a:rPr>
              <a:t>has the maximum number of restaurants listed with Zomato.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effectLst/>
              <a:latin typeface="Roboto" panose="0200000000000000000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Roboto" panose="02000000000000000000"/>
              </a:rPr>
              <a:t>    </a:t>
            </a:r>
            <a:r>
              <a:rPr lang="en-IN" b="0" i="0" u="sng" dirty="0">
                <a:effectLst/>
                <a:latin typeface="Roboto" panose="02000000000000000000"/>
              </a:rPr>
              <a:t>The top </a:t>
            </a:r>
            <a:r>
              <a:rPr lang="en-IN" b="1" i="0" u="sng" dirty="0">
                <a:effectLst/>
                <a:latin typeface="Roboto" panose="02000000000000000000"/>
              </a:rPr>
              <a:t>cuisines</a:t>
            </a:r>
            <a:r>
              <a:rPr lang="en-IN" b="0" i="0" u="sng" dirty="0">
                <a:effectLst/>
                <a:latin typeface="Roboto" panose="02000000000000000000"/>
              </a:rPr>
              <a:t> are:</a:t>
            </a:r>
          </a:p>
          <a:p>
            <a:pPr marL="457200" lvl="1" algn="l"/>
            <a:r>
              <a:rPr lang="en-IN" sz="1100" b="1" i="1" dirty="0">
                <a:effectLst/>
                <a:latin typeface="Roboto" panose="02000000000000000000"/>
              </a:rPr>
              <a:t>North Indian</a:t>
            </a:r>
          </a:p>
          <a:p>
            <a:pPr marL="457200" lvl="1" algn="l"/>
            <a:r>
              <a:rPr lang="en-IN" sz="1100" b="1" i="1" dirty="0">
                <a:effectLst/>
                <a:latin typeface="Roboto" panose="02000000000000000000"/>
              </a:rPr>
              <a:t>Chinese</a:t>
            </a:r>
          </a:p>
          <a:p>
            <a:pPr marL="457200" lvl="1" algn="l"/>
            <a:r>
              <a:rPr lang="en-IN" sz="1100" b="1" i="1" dirty="0">
                <a:latin typeface="Roboto" panose="02000000000000000000"/>
              </a:rPr>
              <a:t>Mughlai</a:t>
            </a:r>
            <a:endParaRPr lang="en-IN" sz="1100" b="1" i="1" dirty="0">
              <a:effectLst/>
              <a:latin typeface="Roboto" panose="02000000000000000000"/>
            </a:endParaRPr>
          </a:p>
          <a:p>
            <a:pPr marL="457200" lvl="1" algn="l"/>
            <a:r>
              <a:rPr lang="en-IN" sz="1100" b="1" i="1" dirty="0" err="1">
                <a:effectLst/>
                <a:latin typeface="Roboto" panose="02000000000000000000"/>
              </a:rPr>
              <a:t>Fastfood</a:t>
            </a:r>
            <a:endParaRPr lang="en-IN" sz="1100" b="1" i="1" dirty="0">
              <a:effectLst/>
              <a:latin typeface="Roboto" panose="020000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Roboto" panose="0200000000000000000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5200"/>
              <a:buNone/>
            </a:pPr>
            <a:r>
              <a:rPr lang="en-US" sz="2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Future Scope</a:t>
            </a:r>
            <a:endParaRPr sz="24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0" y="766150"/>
            <a:ext cx="9144000" cy="403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marR="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endParaRPr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11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1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34716" y="848063"/>
            <a:ext cx="2341821" cy="133936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8D42AF-197B-6CB5-8DCA-556CBD17CDC4}"/>
              </a:ext>
            </a:extLst>
          </p:cNvPr>
          <p:cNvSpPr txBox="1"/>
          <p:nvPr/>
        </p:nvSpPr>
        <p:spPr>
          <a:xfrm>
            <a:off x="21849" y="1169065"/>
            <a:ext cx="658133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  <a:latin typeface="Roboto" panose="02000000000000000000"/>
              </a:rPr>
              <a:t>India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/>
              </a:rPr>
              <a:t> represents nearly </a:t>
            </a:r>
            <a:r>
              <a:rPr lang="en-IN" b="1" i="0" dirty="0">
                <a:solidFill>
                  <a:schemeClr val="tx1"/>
                </a:solidFill>
                <a:effectLst/>
                <a:latin typeface="Roboto" panose="02000000000000000000"/>
              </a:rPr>
              <a:t>90%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/>
              </a:rPr>
              <a:t> of the total data available in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Roboto" panose="020000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/>
              </a:rPr>
              <a:t>The data </a:t>
            </a:r>
            <a:r>
              <a:rPr lang="en-IN" b="1" i="0" dirty="0">
                <a:solidFill>
                  <a:schemeClr val="tx1"/>
                </a:solidFill>
                <a:effectLst/>
                <a:latin typeface="Roboto" panose="02000000000000000000"/>
              </a:rPr>
              <a:t>should have contained more variables 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/>
              </a:rPr>
              <a:t>which would have resulted in a clearer picture regarding the </a:t>
            </a:r>
            <a:r>
              <a:rPr lang="en-IN" b="1" i="0" dirty="0">
                <a:solidFill>
                  <a:schemeClr val="tx1"/>
                </a:solidFill>
                <a:effectLst/>
                <a:latin typeface="Roboto" panose="02000000000000000000"/>
              </a:rPr>
              <a:t>restaurant earnings 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/>
              </a:rPr>
              <a:t>as per available cuisines and </a:t>
            </a:r>
            <a:r>
              <a:rPr lang="en-IN" b="1" i="0" dirty="0">
                <a:solidFill>
                  <a:schemeClr val="tx1"/>
                </a:solidFill>
                <a:effectLst/>
                <a:latin typeface="Roboto" panose="02000000000000000000"/>
              </a:rPr>
              <a:t>overall market domination 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/>
              </a:rPr>
              <a:t>by restaurant category.</a:t>
            </a:r>
            <a:endParaRPr lang="en-GB" b="0" i="0" dirty="0">
              <a:solidFill>
                <a:schemeClr val="tx1"/>
              </a:solidFill>
              <a:effectLst/>
              <a:latin typeface="Roboto" panose="020000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  <a:latin typeface="Roboto" panose="020000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i="0" dirty="0">
              <a:solidFill>
                <a:schemeClr val="tx1"/>
              </a:solidFill>
              <a:effectLst/>
              <a:latin typeface="Roboto" panose="020000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ctrTitle"/>
          </p:nvPr>
        </p:nvSpPr>
        <p:spPr>
          <a:xfrm>
            <a:off x="0" y="91440"/>
            <a:ext cx="9144000" cy="71076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5200"/>
              <a:buNone/>
            </a:pPr>
            <a:r>
              <a:rPr lang="en-US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-30150" y="776490"/>
            <a:ext cx="9144000" cy="3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1016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2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C7829A-92C0-7A7B-BDCD-C2F0FAC800DC}"/>
              </a:ext>
            </a:extLst>
          </p:cNvPr>
          <p:cNvSpPr txBox="1"/>
          <p:nvPr/>
        </p:nvSpPr>
        <p:spPr>
          <a:xfrm>
            <a:off x="202019" y="1010092"/>
            <a:ext cx="862300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Roboto" panose="02000000000000000000"/>
              </a:rPr>
              <a:t>A</a:t>
            </a:r>
            <a:r>
              <a:rPr lang="en-IN" b="1" i="0" dirty="0">
                <a:effectLst/>
                <a:latin typeface="Roboto" panose="02000000000000000000"/>
              </a:rPr>
              <a:t>nalysing Zomato dataset to study about the different restaurants at different locations in the world.</a:t>
            </a:r>
          </a:p>
          <a:p>
            <a:endParaRPr lang="en-IN" b="0" i="0" dirty="0">
              <a:effectLst/>
              <a:latin typeface="Roboto" panose="020000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0" dirty="0">
                <a:effectLst/>
                <a:latin typeface="Roboto" panose="02000000000000000000"/>
              </a:rPr>
              <a:t>As </a:t>
            </a:r>
            <a:r>
              <a:rPr lang="en-IN" b="1" i="0" dirty="0">
                <a:effectLst/>
                <a:latin typeface="Roboto" panose="02000000000000000000"/>
              </a:rPr>
              <a:t>Zomato is a start-up from India,</a:t>
            </a:r>
            <a:r>
              <a:rPr lang="en-IN" i="0" dirty="0">
                <a:effectLst/>
                <a:latin typeface="Roboto" panose="02000000000000000000"/>
              </a:rPr>
              <a:t> it has maximum business spread across Indian restaurants.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i="0" dirty="0">
              <a:effectLst/>
              <a:latin typeface="Roboto" panose="020000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Roboto" panose="02000000000000000000"/>
              </a:rPr>
              <a:t>In pre-processing we will gain several insights about the restaurants in the dataset, </a:t>
            </a:r>
            <a:r>
              <a:rPr lang="en-IN" b="1" i="0" dirty="0">
                <a:effectLst/>
                <a:latin typeface="Roboto" panose="02000000000000000000"/>
              </a:rPr>
              <a:t>e.g., </a:t>
            </a:r>
            <a:r>
              <a:rPr lang="en-IN" b="1" i="0" dirty="0">
                <a:solidFill>
                  <a:srgbClr val="292929"/>
                </a:solidFill>
                <a:effectLst/>
                <a:latin typeface="Roboto" panose="02000000000000000000"/>
              </a:rPr>
              <a:t>restaurant’s major locational spread, their ratings, their Cuisines…etc.</a:t>
            </a:r>
            <a:endParaRPr lang="en-IN" b="1" i="0" dirty="0">
              <a:effectLst/>
              <a:latin typeface="Roboto" panose="02000000000000000000"/>
            </a:endParaRPr>
          </a:p>
          <a:p>
            <a:endParaRPr lang="en-IN" b="0" i="0" dirty="0">
              <a:effectLst/>
              <a:latin typeface="Roboto" panose="02000000000000000000"/>
            </a:endParaRPr>
          </a:p>
          <a:p>
            <a:r>
              <a:rPr lang="en-IN" u="sng" dirty="0">
                <a:latin typeface="Roboto" panose="02000000000000000000"/>
              </a:rPr>
              <a:t>S</a:t>
            </a:r>
            <a:r>
              <a:rPr lang="en-IN" i="0" u="sng" dirty="0">
                <a:effectLst/>
                <a:latin typeface="Roboto" panose="02000000000000000000"/>
              </a:rPr>
              <a:t>ome specific questions to answer using Exploratory Data Analysis and Visualisations</a:t>
            </a:r>
            <a:r>
              <a:rPr lang="en-IN" u="sng" dirty="0">
                <a:latin typeface="Roboto" panose="02000000000000000000"/>
              </a:rPr>
              <a:t>:</a:t>
            </a:r>
          </a:p>
          <a:p>
            <a:endParaRPr lang="en-IN" b="1" i="0" dirty="0">
              <a:solidFill>
                <a:srgbClr val="24292F"/>
              </a:solidFill>
              <a:effectLst/>
              <a:latin typeface="Roboto" panose="020000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24292F"/>
                </a:solidFill>
                <a:effectLst/>
                <a:latin typeface="Roboto" panose="02000000000000000000"/>
              </a:rPr>
              <a:t>What kind of food is most popular in a locality?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24292F"/>
                </a:solidFill>
                <a:latin typeface="Roboto" panose="02000000000000000000"/>
              </a:rPr>
              <a:t>Localities with major number of restaurants?</a:t>
            </a:r>
            <a:endParaRPr lang="en-IN" b="1" i="0" dirty="0">
              <a:effectLst/>
              <a:latin typeface="Roboto" panose="020000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>
            <a:spLocks noGrp="1"/>
          </p:cNvSpPr>
          <p:nvPr>
            <p:ph type="ctrTitle"/>
          </p:nvPr>
        </p:nvSpPr>
        <p:spPr>
          <a:xfrm>
            <a:off x="0" y="9534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5200"/>
              <a:buNone/>
            </a:pPr>
            <a:r>
              <a:rPr lang="en-US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Pre-Processing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0" y="802200"/>
            <a:ext cx="9144000" cy="3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lang="en-US" sz="1400" b="1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lang="en-US" sz="1400" b="1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just" rtl="0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b="1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just" rtl="0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b="1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just" rtl="0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Renamed Columns. (For Clarity)</a:t>
            </a:r>
          </a:p>
          <a:p>
            <a:pPr marL="285750" marR="0" lvl="0" indent="-285750" algn="just" rtl="0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Merged </a:t>
            </a: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Z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omato dataset and country</a:t>
            </a: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code dataset with Country Code as a basis. </a:t>
            </a:r>
          </a:p>
          <a:p>
            <a:pPr marL="285750" marR="0" lvl="0" indent="-285750" algn="just" rtl="0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have 9551 rows which are the listed restaurants on </a:t>
            </a: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Z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omato worldwide, and corresponding to those restaurants, we have 21 columns which give us </a:t>
            </a: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specific detail about the restaurant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320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3200"/>
              </a:spcBef>
              <a:spcAft>
                <a:spcPts val="1600"/>
              </a:spcAft>
              <a:buNone/>
            </a:pPr>
            <a:endParaRPr sz="2000" b="1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4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4"/>
          <p:cNvSpPr/>
          <p:nvPr/>
        </p:nvSpPr>
        <p:spPr>
          <a:xfrm rot="10800000">
            <a:off x="8637600" y="31648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E87CFA-42CE-AF10-0F01-BB38B4CE7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00" y="830787"/>
            <a:ext cx="8311200" cy="20225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>
            <a:spLocks noGrp="1"/>
          </p:cNvSpPr>
          <p:nvPr>
            <p:ph type="ctrTitle"/>
          </p:nvPr>
        </p:nvSpPr>
        <p:spPr>
          <a:xfrm>
            <a:off x="0" y="-26287"/>
            <a:ext cx="9144000" cy="7399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5200"/>
              <a:buNone/>
            </a:pPr>
            <a:r>
              <a:rPr lang="en-US" sz="17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Descriptive Analysis: Zomato's Presence in the World with Restaurant Count</a:t>
            </a:r>
            <a:endParaRPr sz="17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10050" y="664149"/>
            <a:ext cx="9144000" cy="399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1016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5"/>
          <p:cNvSpPr/>
          <p:nvPr/>
        </p:nvSpPr>
        <p:spPr>
          <a:xfrm rot="10800000">
            <a:off x="8637600" y="9614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6399" y="927092"/>
            <a:ext cx="5374313" cy="256307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/>
          <p:nvPr/>
        </p:nvSpPr>
        <p:spPr>
          <a:xfrm>
            <a:off x="228600" y="3681550"/>
            <a:ext cx="8722519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Spread across 15 Countries, It is clearly visible from the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bar chart that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Zomato is based in India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as India accounts for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8652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of the total 9491 restaurants listed on Zomato worldwide.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ea typeface="Robo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United States is second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with only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434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of the total number of restaurants. </a:t>
            </a:r>
            <a:endParaRPr sz="14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93911" y="1026201"/>
            <a:ext cx="1614157" cy="2251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 txBox="1">
            <a:spLocks noGrp="1"/>
          </p:cNvSpPr>
          <p:nvPr>
            <p:ph type="ctrTitle"/>
          </p:nvPr>
        </p:nvSpPr>
        <p:spPr>
          <a:xfrm>
            <a:off x="0" y="-4253"/>
            <a:ext cx="9144000" cy="7399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5200"/>
              <a:buNone/>
            </a:pPr>
            <a:r>
              <a:rPr lang="en-US" sz="23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Descriptive Analysis: Top 5 Cities on Zomato by Restaurant</a:t>
            </a:r>
            <a:endParaRPr sz="23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-10050" y="735705"/>
            <a:ext cx="9144000" cy="4052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1016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6"/>
          <p:cNvSpPr/>
          <p:nvPr/>
        </p:nvSpPr>
        <p:spPr>
          <a:xfrm rot="10800000">
            <a:off x="8637600" y="20631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6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2440" y="819329"/>
            <a:ext cx="3568304" cy="26029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D7409D-AA2A-B72D-2098-ECCD03FF9440}"/>
              </a:ext>
            </a:extLst>
          </p:cNvPr>
          <p:cNvSpPr txBox="1"/>
          <p:nvPr/>
        </p:nvSpPr>
        <p:spPr>
          <a:xfrm>
            <a:off x="326400" y="3337197"/>
            <a:ext cx="84099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Roboto" panose="02000000000000000000"/>
              </a:rPr>
              <a:t>The data is skewed majorly towards the following Indian cities namely </a:t>
            </a:r>
            <a:r>
              <a:rPr lang="en-IN" b="1" i="0" dirty="0">
                <a:effectLst/>
                <a:latin typeface="Roboto" panose="02000000000000000000"/>
              </a:rPr>
              <a:t>New Delhi</a:t>
            </a:r>
            <a:r>
              <a:rPr lang="en-IN" b="0" i="0" dirty="0">
                <a:effectLst/>
                <a:latin typeface="Roboto" panose="02000000000000000000"/>
              </a:rPr>
              <a:t>, </a:t>
            </a:r>
            <a:r>
              <a:rPr lang="en-IN" b="1" i="0" dirty="0">
                <a:effectLst/>
                <a:latin typeface="Roboto" panose="02000000000000000000"/>
              </a:rPr>
              <a:t>Gurgaon</a:t>
            </a:r>
            <a:r>
              <a:rPr lang="en-IN" b="0" i="0" dirty="0">
                <a:effectLst/>
                <a:latin typeface="Roboto" panose="02000000000000000000"/>
              </a:rPr>
              <a:t> and </a:t>
            </a:r>
            <a:r>
              <a:rPr lang="en-IN" b="1" i="0" dirty="0">
                <a:effectLst/>
                <a:latin typeface="Roboto" panose="02000000000000000000"/>
              </a:rPr>
              <a:t>Noida</a:t>
            </a:r>
            <a:r>
              <a:rPr lang="en-IN" b="0" i="0" dirty="0">
                <a:effectLst/>
                <a:latin typeface="Roboto" panose="0200000000000000000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i="0" dirty="0">
              <a:effectLst/>
              <a:latin typeface="Roboto" panose="020000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Roboto" panose="02000000000000000000"/>
              </a:rPr>
              <a:t>M</a:t>
            </a:r>
            <a:r>
              <a:rPr lang="en-IN" b="0" i="0" dirty="0">
                <a:effectLst/>
                <a:latin typeface="Roboto" panose="02000000000000000000"/>
              </a:rPr>
              <a:t>inimal data is available for other cities.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Roboto" panose="020000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Roboto" panose="02000000000000000000"/>
              </a:rPr>
              <a:t>Since I am from Nagpur, in the later part of the presentation my focus would be on </a:t>
            </a:r>
            <a:r>
              <a:rPr lang="en-IN" b="1" dirty="0">
                <a:latin typeface="Roboto" panose="02000000000000000000"/>
              </a:rPr>
              <a:t>Nagpur City.</a:t>
            </a:r>
            <a:endParaRPr lang="en-GB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>
            <a:spLocks noGrp="1"/>
          </p:cNvSpPr>
          <p:nvPr>
            <p:ph type="ctrTitle"/>
          </p:nvPr>
        </p:nvSpPr>
        <p:spPr>
          <a:xfrm>
            <a:off x="-10050" y="-27079"/>
            <a:ext cx="9144000" cy="7399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5200"/>
              <a:buNone/>
            </a:pPr>
            <a:r>
              <a:rPr lang="en-US" sz="2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Descriptive Analysis: Top 5 Cuisines on Zomato</a:t>
            </a:r>
            <a:br>
              <a:rPr lang="en-US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7"/>
          <p:cNvSpPr txBox="1"/>
          <p:nvPr/>
        </p:nvSpPr>
        <p:spPr>
          <a:xfrm>
            <a:off x="10050" y="747774"/>
            <a:ext cx="9144000" cy="4052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1016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7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7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3143" y="803647"/>
            <a:ext cx="3947646" cy="244378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7BD2CD-ADAE-CFF0-997D-36929845A7E4}"/>
              </a:ext>
            </a:extLst>
          </p:cNvPr>
          <p:cNvSpPr txBox="1"/>
          <p:nvPr/>
        </p:nvSpPr>
        <p:spPr>
          <a:xfrm>
            <a:off x="326399" y="3303301"/>
            <a:ext cx="84135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Roboto" panose="02000000000000000000"/>
              </a:rPr>
              <a:t>.These are the Top Cuisines served by the restaurants under Zomato. Which apparently are accounted from </a:t>
            </a:r>
            <a:r>
              <a:rPr lang="en-IN" b="1" i="0" dirty="0">
                <a:effectLst/>
                <a:latin typeface="Roboto" panose="02000000000000000000"/>
              </a:rPr>
              <a:t>Indian restaurants</a:t>
            </a:r>
            <a:r>
              <a:rPr lang="en-IN" i="0" dirty="0">
                <a:effectLst/>
                <a:latin typeface="Roboto" panose="02000000000000000000"/>
              </a:rPr>
              <a:t>.</a:t>
            </a:r>
            <a:endParaRPr lang="en-IN" b="1" i="0" dirty="0">
              <a:effectLst/>
              <a:latin typeface="Roboto" panose="0200000000000000000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>
            <a:spLocks noGrp="1"/>
          </p:cNvSpPr>
          <p:nvPr>
            <p:ph type="ctrTitle"/>
          </p:nvPr>
        </p:nvSpPr>
        <p:spPr>
          <a:xfrm>
            <a:off x="0" y="-4253"/>
            <a:ext cx="9144000" cy="7399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5200"/>
              <a:buNone/>
            </a:pPr>
            <a:r>
              <a:rPr lang="en-US" sz="2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Descriptive Analysis: Rating Count Classification</a:t>
            </a:r>
            <a:endParaRPr sz="26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8"/>
          <p:cNvSpPr txBox="1"/>
          <p:nvPr/>
        </p:nvSpPr>
        <p:spPr>
          <a:xfrm>
            <a:off x="-39287" y="735711"/>
            <a:ext cx="9144000" cy="40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1016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8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8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8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8"/>
          <p:cNvSpPr txBox="1"/>
          <p:nvPr/>
        </p:nvSpPr>
        <p:spPr>
          <a:xfrm>
            <a:off x="336451" y="3423350"/>
            <a:ext cx="8477940" cy="160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Observation: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Not rated count is very high comparatively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Clearly, for all restaurants</a:t>
            </a:r>
            <a:r>
              <a:rPr lang="en-US" sz="1400" i="0" u="none" strike="noStrike" cap="none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/>
              </a:rPr>
              <a:t>, </a:t>
            </a:r>
            <a:r>
              <a:rPr lang="en-US" b="1" dirty="0">
                <a:latin typeface="Roboto" panose="02000000000000000000"/>
                <a:ea typeface="Roboto" panose="02000000000000000000"/>
                <a:cs typeface="Roboto" panose="02000000000000000000"/>
                <a:sym typeface="Roboto"/>
              </a:rPr>
              <a:t>A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/>
              </a:rPr>
              <a:t>verage</a:t>
            </a:r>
            <a:r>
              <a:rPr lang="en-US" sz="1400" i="0" u="none" strike="noStrike" cap="none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/>
              </a:rPr>
              <a:t>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/>
              </a:rPr>
              <a:t>(</a:t>
            </a:r>
            <a:r>
              <a:rPr lang="en-US" sz="1400" b="0" i="0" u="none" strike="noStrike" cap="none" dirty="0">
                <a:latin typeface="Roboto" panose="02000000000000000000"/>
                <a:ea typeface="Roboto" panose="02000000000000000000"/>
                <a:cs typeface="Roboto" panose="02000000000000000000"/>
                <a:sym typeface="Roboto"/>
              </a:rPr>
              <a:t>Orange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/>
              </a:rPr>
              <a:t>) &amp; </a:t>
            </a:r>
            <a:r>
              <a:rPr lang="en-US" b="1" dirty="0">
                <a:latin typeface="Roboto" panose="02000000000000000000"/>
                <a:ea typeface="Roboto" panose="02000000000000000000"/>
                <a:cs typeface="Roboto" panose="02000000000000000000"/>
                <a:sym typeface="Roboto"/>
              </a:rPr>
              <a:t>G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/>
              </a:rPr>
              <a:t>ood</a:t>
            </a:r>
            <a:r>
              <a:rPr lang="en-US" dirty="0">
                <a:latin typeface="Roboto" panose="02000000000000000000"/>
                <a:ea typeface="Roboto" panose="02000000000000000000"/>
                <a:cs typeface="Roboto" panose="02000000000000000000"/>
                <a:sym typeface="Roboto"/>
              </a:rPr>
              <a:t> (Yellow)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/>
              </a:rPr>
              <a:t> are the most common ratings.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Roboto" panose="02000000000000000000"/>
              </a:rPr>
              <a:t>Major </a:t>
            </a:r>
            <a:r>
              <a:rPr lang="en-IN" i="0" dirty="0">
                <a:effectLst/>
                <a:latin typeface="Roboto" panose="02000000000000000000"/>
              </a:rPr>
              <a:t>restaurants</a:t>
            </a:r>
            <a:r>
              <a:rPr lang="en-IN" b="1" i="0" dirty="0">
                <a:effectLst/>
                <a:latin typeface="Roboto" panose="02000000000000000000"/>
              </a:rPr>
              <a:t> </a:t>
            </a:r>
            <a:r>
              <a:rPr lang="en-IN" b="0" i="0" dirty="0">
                <a:effectLst/>
                <a:latin typeface="Roboto" panose="02000000000000000000"/>
              </a:rPr>
              <a:t>have average ratings between </a:t>
            </a:r>
            <a:r>
              <a:rPr lang="en-IN" b="1" i="0" dirty="0">
                <a:effectLst/>
                <a:latin typeface="Roboto" panose="02000000000000000000"/>
              </a:rPr>
              <a:t>2.5 to 3.9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Roboto" panose="02000000000000000000"/>
              </a:rPr>
              <a:t>Fewer </a:t>
            </a:r>
            <a:r>
              <a:rPr lang="en-IN" i="0" dirty="0">
                <a:effectLst/>
                <a:latin typeface="Roboto" panose="02000000000000000000"/>
              </a:rPr>
              <a:t>restaurants</a:t>
            </a:r>
            <a:r>
              <a:rPr lang="en-IN" b="1" i="0" dirty="0">
                <a:effectLst/>
                <a:latin typeface="Roboto" panose="02000000000000000000"/>
              </a:rPr>
              <a:t> </a:t>
            </a:r>
            <a:r>
              <a:rPr lang="en-IN" b="0" i="0" dirty="0">
                <a:effectLst/>
                <a:latin typeface="Roboto" panose="02000000000000000000"/>
              </a:rPr>
              <a:t>have ratings </a:t>
            </a:r>
            <a:r>
              <a:rPr lang="en-IN" b="1" i="0" dirty="0">
                <a:effectLst/>
                <a:latin typeface="Roboto" panose="02000000000000000000"/>
              </a:rPr>
              <a:t>less than 2.5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Roboto" panose="02000000000000000000"/>
              </a:rPr>
              <a:t>    </a:t>
            </a:r>
            <a:r>
              <a:rPr lang="en-IN" b="1" i="0" dirty="0">
                <a:effectLst/>
                <a:latin typeface="Roboto" panose="02000000000000000000"/>
              </a:rPr>
              <a:t>Very few </a:t>
            </a:r>
            <a:r>
              <a:rPr lang="en-IN" b="0" i="0" dirty="0">
                <a:effectLst/>
                <a:latin typeface="Roboto" panose="02000000000000000000"/>
              </a:rPr>
              <a:t>restaurants have ratings </a:t>
            </a:r>
            <a:r>
              <a:rPr lang="en-IN" b="1" i="0" dirty="0">
                <a:effectLst/>
                <a:latin typeface="Roboto" panose="02000000000000000000"/>
              </a:rPr>
              <a:t>greater than 4.4</a:t>
            </a:r>
            <a:endParaRPr lang="en-US" b="1" dirty="0">
              <a:ea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8074" y="1071100"/>
            <a:ext cx="3269450" cy="20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41F755-B31C-473C-3D58-9F4583EB8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587" y="891098"/>
            <a:ext cx="4847298" cy="26182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>
            <a:spLocks noGrp="1"/>
          </p:cNvSpPr>
          <p:nvPr>
            <p:ph type="ctrTitle"/>
          </p:nvPr>
        </p:nvSpPr>
        <p:spPr>
          <a:xfrm>
            <a:off x="0" y="-4253"/>
            <a:ext cx="9144000" cy="7399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5200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Descriptive Analysis: Aggregate Rating vs Number of Votes</a:t>
            </a:r>
            <a:br>
              <a:rPr lang="en-US" sz="2000" b="1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9"/>
          <p:cNvSpPr txBox="1"/>
          <p:nvPr/>
        </p:nvSpPr>
        <p:spPr>
          <a:xfrm>
            <a:off x="10050" y="747774"/>
            <a:ext cx="9144000" cy="4052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1016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9"/>
          <p:cNvSpPr txBox="1"/>
          <p:nvPr/>
        </p:nvSpPr>
        <p:spPr>
          <a:xfrm>
            <a:off x="462708" y="3608267"/>
            <a:ext cx="8174892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Scatter plot shows the relationship between the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Number of Votes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Aggregate Rating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see that the maximum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volume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of ratings lie between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3.5 to 4.8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for the maximum votes received in the range of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0-2000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6BA168-00B2-6136-1371-34017D259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48" y="857388"/>
            <a:ext cx="5165704" cy="272956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c07ede4111_0_0"/>
          <p:cNvSpPr txBox="1">
            <a:spLocks noGrp="1"/>
          </p:cNvSpPr>
          <p:nvPr>
            <p:ph type="ctrTitle"/>
          </p:nvPr>
        </p:nvSpPr>
        <p:spPr>
          <a:xfrm>
            <a:off x="0" y="-4253"/>
            <a:ext cx="9144000" cy="74010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5200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Descriptive Analysis: Restaurants in Nagpur as per Locality</a:t>
            </a:r>
            <a:endParaRPr sz="2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g1c07ede4111_0_0"/>
          <p:cNvSpPr txBox="1"/>
          <p:nvPr/>
        </p:nvSpPr>
        <p:spPr>
          <a:xfrm>
            <a:off x="10050" y="747774"/>
            <a:ext cx="9144000" cy="40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1016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g1c07ede4111_0_0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g1c07ede4111_0_0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1c07ede4111_0_0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1c07ede4111_0_0"/>
          <p:cNvSpPr txBox="1"/>
          <p:nvPr/>
        </p:nvSpPr>
        <p:spPr>
          <a:xfrm>
            <a:off x="373238" y="3400430"/>
            <a:ext cx="8517562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 pitchFamily="2" charset="0"/>
                <a:cs typeface="Roboto" panose="02000000000000000000" pitchFamily="2" charset="0"/>
                <a:sym typeface="Helvetica Neue"/>
              </a:rPr>
              <a:t>The Bar Chart displays </a:t>
            </a: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 pitchFamily="2" charset="0"/>
                <a:cs typeface="Roboto" panose="02000000000000000000" pitchFamily="2" charset="0"/>
                <a:sym typeface="Helvetica Neue"/>
              </a:rPr>
              <a:t>Locality-wise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 pitchFamily="2" charset="0"/>
                <a:cs typeface="Roboto" panose="02000000000000000000" pitchFamily="2" charset="0"/>
                <a:sym typeface="Helvetica Neue"/>
              </a:rPr>
              <a:t> listed Restaurants on Zomato for </a:t>
            </a: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 pitchFamily="2" charset="0"/>
                <a:cs typeface="Roboto" panose="02000000000000000000" pitchFamily="2" charset="0"/>
                <a:sym typeface="Helvetica Neue"/>
              </a:rPr>
              <a:t>Nagpur City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Roboto" panose="02000000000000000000"/>
                <a:ea typeface="Helvetica Neue"/>
                <a:cs typeface="Helvetica Neue"/>
                <a:sym typeface="Helvetica Neue"/>
              </a:rPr>
              <a:t>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highlight>
                <a:srgbClr val="FFFFFF"/>
              </a:highlight>
              <a:latin typeface="Roboto" panose="02000000000000000000"/>
              <a:ea typeface="Helvetica Neue"/>
              <a:cs typeface="Helvetica Neue"/>
              <a:sym typeface="Helvetica Neue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1" dirty="0">
                <a:latin typeface="Roboto" panose="02000000000000000000"/>
              </a:rPr>
              <a:t>Bajaj Nagar</a:t>
            </a:r>
            <a:r>
              <a:rPr lang="en-IN" b="1" i="0" dirty="0">
                <a:effectLst/>
                <a:latin typeface="Roboto" panose="02000000000000000000"/>
              </a:rPr>
              <a:t> </a:t>
            </a:r>
            <a:r>
              <a:rPr lang="en-IN" b="0" i="0" dirty="0">
                <a:effectLst/>
                <a:latin typeface="Roboto" panose="02000000000000000000"/>
              </a:rPr>
              <a:t>seems to have the </a:t>
            </a:r>
            <a:r>
              <a:rPr lang="en-IN" b="1" i="0" dirty="0">
                <a:effectLst/>
                <a:latin typeface="Roboto" panose="02000000000000000000"/>
              </a:rPr>
              <a:t>highest</a:t>
            </a:r>
            <a:r>
              <a:rPr lang="en-IN" b="0" i="0" dirty="0">
                <a:effectLst/>
                <a:latin typeface="Roboto" panose="02000000000000000000"/>
              </a:rPr>
              <a:t> no of restaurants registered with Zomato in Nagpur.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b="0" i="0" dirty="0">
              <a:effectLst/>
              <a:latin typeface="Roboto" panose="0200000000000000000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907762-31EE-9D74-3CFC-BFDCB0CE3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461" y="819471"/>
            <a:ext cx="6791078" cy="23504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756</Words>
  <Application>Microsoft Office PowerPoint</Application>
  <PresentationFormat>On-screen Show (16:9)</PresentationFormat>
  <Paragraphs>86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Helvetica Neue</vt:lpstr>
      <vt:lpstr>Roboto</vt:lpstr>
      <vt:lpstr>Simple Light</vt:lpstr>
      <vt:lpstr>PowerPoint Presentation</vt:lpstr>
      <vt:lpstr>Problem Statement</vt:lpstr>
      <vt:lpstr>Data Pre-Processing</vt:lpstr>
      <vt:lpstr>Descriptive Analysis: Zomato's Presence in the World with Restaurant Count</vt:lpstr>
      <vt:lpstr>Descriptive Analysis: Top 5 Cities on Zomato by Restaurant</vt:lpstr>
      <vt:lpstr>Descriptive Analysis: Top 5 Cuisines on Zomato </vt:lpstr>
      <vt:lpstr>Descriptive Analysis: Rating Count Classification</vt:lpstr>
      <vt:lpstr>Descriptive Analysis: Aggregate Rating vs Number of Votes </vt:lpstr>
      <vt:lpstr>Descriptive Analysis: Restaurants in Nagpur as per Locality</vt:lpstr>
      <vt:lpstr>Descriptive Analysis: Cuisines in Nagpur</vt:lpstr>
      <vt:lpstr>Conclusion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Abhilash Vishwakarma</cp:lastModifiedBy>
  <cp:revision>36</cp:revision>
  <dcterms:modified xsi:type="dcterms:W3CDTF">2022-12-23T18:09:50Z</dcterms:modified>
</cp:coreProperties>
</file>