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82" r:id="rId3"/>
    <p:sldId id="261" r:id="rId4"/>
    <p:sldId id="262" r:id="rId5"/>
    <p:sldId id="266" r:id="rId6"/>
    <p:sldId id="268" r:id="rId7"/>
    <p:sldId id="263" r:id="rId8"/>
    <p:sldId id="264" r:id="rId9"/>
    <p:sldId id="275" r:id="rId10"/>
    <p:sldId id="276" r:id="rId11"/>
    <p:sldId id="279" r:id="rId12"/>
    <p:sldId id="280" r:id="rId13"/>
    <p:sldId id="281" r:id="rId14"/>
    <p:sldId id="277" r:id="rId15"/>
    <p:sldId id="278" r:id="rId16"/>
    <p:sldId id="267"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A46DB-BACC-65F0-CD45-E88759078D38}" v="119" dt="2025-06-11T17:31:28.6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009650"/>
          </a:xfrm>
          <a:custGeom>
            <a:avLst/>
            <a:gdLst/>
            <a:ahLst/>
            <a:cxnLst/>
            <a:rect l="l" t="t" r="r" b="b"/>
            <a:pathLst>
              <a:path w="12192000" h="1009650">
                <a:moveTo>
                  <a:pt x="12192000" y="0"/>
                </a:moveTo>
                <a:lnTo>
                  <a:pt x="0" y="0"/>
                </a:lnTo>
                <a:lnTo>
                  <a:pt x="0" y="1009650"/>
                </a:lnTo>
                <a:lnTo>
                  <a:pt x="12192000" y="1009650"/>
                </a:lnTo>
                <a:lnTo>
                  <a:pt x="12192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12192000" cy="1009650"/>
          </a:xfrm>
          <a:custGeom>
            <a:avLst/>
            <a:gdLst/>
            <a:ahLst/>
            <a:cxnLst/>
            <a:rect l="l" t="t" r="r" b="b"/>
            <a:pathLst>
              <a:path w="12192000" h="1009650">
                <a:moveTo>
                  <a:pt x="0" y="1009650"/>
                </a:moveTo>
                <a:lnTo>
                  <a:pt x="12192000" y="1009650"/>
                </a:lnTo>
                <a:lnTo>
                  <a:pt x="12192000" y="0"/>
                </a:lnTo>
                <a:lnTo>
                  <a:pt x="0" y="0"/>
                </a:lnTo>
                <a:lnTo>
                  <a:pt x="0" y="1009650"/>
                </a:lnTo>
                <a:close/>
              </a:path>
            </a:pathLst>
          </a:custGeom>
          <a:ln w="19050">
            <a:solidFill>
              <a:srgbClr val="000000"/>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171450" y="85725"/>
            <a:ext cx="914400" cy="828675"/>
          </a:xfrm>
          <a:prstGeom prst="rect">
            <a:avLst/>
          </a:prstGeom>
        </p:spPr>
      </p:pic>
      <p:sp>
        <p:nvSpPr>
          <p:cNvPr id="2" name="Holder 2"/>
          <p:cNvSpPr>
            <a:spLocks noGrp="1"/>
          </p:cNvSpPr>
          <p:nvPr>
            <p:ph type="title"/>
          </p:nvPr>
        </p:nvSpPr>
        <p:spPr>
          <a:xfrm>
            <a:off x="1126172" y="189166"/>
            <a:ext cx="10572750" cy="754380"/>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descr="A group of people standing in front of a company logo&#10;&#10;AI-generated content may be incorrect.">
            <a:extLst>
              <a:ext uri="{FF2B5EF4-FFF2-40B4-BE49-F238E27FC236}">
                <a16:creationId xmlns:a16="http://schemas.microsoft.com/office/drawing/2014/main" id="{D951CE24-1858-A7B2-DC43-96D5B185FED9}"/>
              </a:ext>
            </a:extLst>
          </p:cNvPr>
          <p:cNvPicPr>
            <a:picLocks noChangeAspect="1"/>
          </p:cNvPicPr>
          <p:nvPr/>
        </p:nvPicPr>
        <p:blipFill>
          <a:blip r:embed="rId2"/>
          <a:stretch>
            <a:fillRect/>
          </a:stretch>
        </p:blipFill>
        <p:spPr>
          <a:xfrm>
            <a:off x="4763" y="4762"/>
            <a:ext cx="12182475" cy="6848475"/>
          </a:xfrm>
          <a:prstGeom prst="rect">
            <a:avLst/>
          </a:prstGeom>
        </p:spPr>
      </p:pic>
    </p:spTree>
    <p:extLst>
      <p:ext uri="{BB962C8B-B14F-4D97-AF65-F5344CB8AC3E}">
        <p14:creationId xmlns:p14="http://schemas.microsoft.com/office/powerpoint/2010/main" val="420907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CF4264-4AB7-22EE-C167-EB9FD0F80BDB}"/>
            </a:ext>
          </a:extLst>
        </p:cNvPr>
        <p:cNvGrpSpPr/>
        <p:nvPr/>
      </p:nvGrpSpPr>
      <p:grpSpPr>
        <a:xfrm>
          <a:off x="0" y="0"/>
          <a:ext cx="0" cy="0"/>
          <a:chOff x="0" y="0"/>
          <a:chExt cx="0" cy="0"/>
        </a:xfrm>
      </p:grpSpPr>
      <p:pic>
        <p:nvPicPr>
          <p:cNvPr id="5" name="Picture 4" descr="A logo of a company&#10;&#10;AI-generated content may be incorrect.">
            <a:extLst>
              <a:ext uri="{FF2B5EF4-FFF2-40B4-BE49-F238E27FC236}">
                <a16:creationId xmlns:a16="http://schemas.microsoft.com/office/drawing/2014/main" id="{A6B8CA1B-0771-1385-8E89-74947402D44E}"/>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3BFF213C-75AD-9BBB-674E-D396938DE389}"/>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E180ABC5-6142-95FF-2EA3-E4EBED92CDCA}"/>
              </a:ext>
            </a:extLst>
          </p:cNvPr>
          <p:cNvSpPr txBox="1">
            <a:spLocks noGrp="1"/>
          </p:cNvSpPr>
          <p:nvPr>
            <p:ph type="title"/>
          </p:nvPr>
        </p:nvSpPr>
        <p:spPr>
          <a:xfrm>
            <a:off x="1388253" y="4284"/>
            <a:ext cx="10572750" cy="742126"/>
          </a:xfrm>
          <a:prstGeom prst="rect">
            <a:avLst/>
          </a:prstGeom>
        </p:spPr>
        <p:txBody>
          <a:bodyPr vert="horz" wrap="square" lIns="0" tIns="308229" rIns="0" bIns="0" rtlCol="0" anchor="t">
            <a:spAutoFit/>
          </a:bodyPr>
          <a:lstStyle/>
          <a:p>
            <a:pPr algn="l"/>
            <a:r>
              <a:rPr lang="en-US" sz="2800" b="1" spc="-10" dirty="0">
                <a:solidFill>
                  <a:schemeClr val="tx1"/>
                </a:solidFill>
                <a:latin typeface="Times New Roman"/>
                <a:cs typeface="Times New Roman"/>
              </a:rPr>
              <a:t>Accuracy of MobileNetV3 Model </a:t>
            </a:r>
            <a:endParaRPr lang="en-US" sz="2800" spc="-10" dirty="0">
              <a:solidFill>
                <a:schemeClr val="tx1"/>
              </a:solidFill>
              <a:latin typeface="Times New Roman"/>
              <a:cs typeface="Times New Roman"/>
            </a:endParaRPr>
          </a:p>
        </p:txBody>
      </p:sp>
      <p:sp>
        <p:nvSpPr>
          <p:cNvPr id="7" name="object 7">
            <a:extLst>
              <a:ext uri="{FF2B5EF4-FFF2-40B4-BE49-F238E27FC236}">
                <a16:creationId xmlns:a16="http://schemas.microsoft.com/office/drawing/2014/main" id="{DDDD4EC4-6D77-E9C4-37BA-4CF39A6F4506}"/>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4FBA4FBD-4C9F-C07E-A34F-F582D87B6AF3}"/>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5FFD3AC8-0941-595C-70D8-18B59908F520}"/>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1A6520FF-3BE0-94CE-B81E-0240A5B23658}"/>
              </a:ext>
            </a:extLst>
          </p:cNvPr>
          <p:cNvSpPr txBox="1"/>
          <p:nvPr/>
        </p:nvSpPr>
        <p:spPr>
          <a:xfrm>
            <a:off x="759791" y="1080053"/>
            <a:ext cx="49960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without Augmentation : 89.71%</a:t>
            </a:r>
            <a:r>
              <a:rPr lang="en-US" sz="2400" dirty="0">
                <a:latin typeface="Times New Roman"/>
                <a:cs typeface="Times New Roman"/>
              </a:rPr>
              <a:t>​</a:t>
            </a:r>
            <a:endParaRPr lang="en-US" dirty="0"/>
          </a:p>
        </p:txBody>
      </p:sp>
      <p:sp>
        <p:nvSpPr>
          <p:cNvPr id="13" name="TextBox 12">
            <a:extLst>
              <a:ext uri="{FF2B5EF4-FFF2-40B4-BE49-F238E27FC236}">
                <a16:creationId xmlns:a16="http://schemas.microsoft.com/office/drawing/2014/main" id="{BD1A2308-9FAC-5EBF-3092-ECB234DC2A48}"/>
              </a:ext>
            </a:extLst>
          </p:cNvPr>
          <p:cNvSpPr txBox="1"/>
          <p:nvPr/>
        </p:nvSpPr>
        <p:spPr>
          <a:xfrm>
            <a:off x="6568660" y="1080053"/>
            <a:ext cx="49629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with Augmentation : 65.68%</a:t>
            </a:r>
            <a:r>
              <a:rPr lang="en-US" sz="2400" dirty="0">
                <a:latin typeface="Times New Roman"/>
                <a:cs typeface="Times New Roman"/>
              </a:rPr>
              <a:t>​</a:t>
            </a:r>
            <a:endParaRPr lang="en-US" dirty="0"/>
          </a:p>
        </p:txBody>
      </p:sp>
      <p:pic>
        <p:nvPicPr>
          <p:cNvPr id="4" name="Picture 3"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DC8A68CF-A9D2-4DBB-D6C7-858A978416A5}"/>
              </a:ext>
            </a:extLst>
          </p:cNvPr>
          <p:cNvPicPr>
            <a:picLocks noChangeAspect="1"/>
          </p:cNvPicPr>
          <p:nvPr/>
        </p:nvPicPr>
        <p:blipFill>
          <a:blip r:embed="rId4"/>
          <a:srcRect l="393" t="1397" r="49803" b="297"/>
          <a:stretch>
            <a:fillRect/>
          </a:stretch>
        </p:blipFill>
        <p:spPr>
          <a:xfrm>
            <a:off x="423129" y="1708246"/>
            <a:ext cx="5469346" cy="45497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descr="A graph of blue and orange lines&#10;&#10;AI-generated content may be incorrect.">
            <a:extLst>
              <a:ext uri="{FF2B5EF4-FFF2-40B4-BE49-F238E27FC236}">
                <a16:creationId xmlns:a16="http://schemas.microsoft.com/office/drawing/2014/main" id="{2957A9DF-87A0-1C5A-6E9D-EE926F9AA422}"/>
              </a:ext>
            </a:extLst>
          </p:cNvPr>
          <p:cNvPicPr>
            <a:picLocks noChangeAspect="1"/>
          </p:cNvPicPr>
          <p:nvPr/>
        </p:nvPicPr>
        <p:blipFill>
          <a:blip r:embed="rId5"/>
          <a:srcRect l="85" t="1266" r="49891" b="297"/>
          <a:stretch>
            <a:fillRect/>
          </a:stretch>
        </p:blipFill>
        <p:spPr>
          <a:xfrm>
            <a:off x="6469126" y="1703571"/>
            <a:ext cx="5267519" cy="45544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2191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A26E320-24A5-217D-C0EA-1E808843FDC9}"/>
            </a:ext>
          </a:extLst>
        </p:cNvPr>
        <p:cNvGrpSpPr/>
        <p:nvPr/>
      </p:nvGrpSpPr>
      <p:grpSpPr>
        <a:xfrm>
          <a:off x="0" y="0"/>
          <a:ext cx="0" cy="0"/>
          <a:chOff x="0" y="0"/>
          <a:chExt cx="0" cy="0"/>
        </a:xfrm>
      </p:grpSpPr>
      <p:pic>
        <p:nvPicPr>
          <p:cNvPr id="9" name="Picture 8" descr="A logo of a company&#10;&#10;AI-generated content may be incorrect.">
            <a:extLst>
              <a:ext uri="{FF2B5EF4-FFF2-40B4-BE49-F238E27FC236}">
                <a16:creationId xmlns:a16="http://schemas.microsoft.com/office/drawing/2014/main" id="{7EFD91CF-46D0-F5D0-0DDD-033B6219E423}"/>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63265044-7BCC-5D3E-45AB-BF83CC348E3A}"/>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A9E1569E-73CD-1103-E107-42C71A38F30B}"/>
              </a:ext>
            </a:extLst>
          </p:cNvPr>
          <p:cNvSpPr txBox="1">
            <a:spLocks noGrp="1"/>
          </p:cNvSpPr>
          <p:nvPr>
            <p:ph type="title"/>
          </p:nvPr>
        </p:nvSpPr>
        <p:spPr>
          <a:xfrm>
            <a:off x="1522118" y="-4984"/>
            <a:ext cx="10572750" cy="742126"/>
          </a:xfrm>
          <a:prstGeom prst="rect">
            <a:avLst/>
          </a:prstGeom>
        </p:spPr>
        <p:txBody>
          <a:bodyPr vert="horz" wrap="square" lIns="0" tIns="308229" rIns="0" bIns="0" rtlCol="0" anchor="t">
            <a:spAutoFit/>
          </a:bodyPr>
          <a:lstStyle/>
          <a:p>
            <a:pPr algn="l"/>
            <a:r>
              <a:rPr lang="en-US" sz="2800" b="1" spc="-10" dirty="0">
                <a:solidFill>
                  <a:schemeClr val="tx1"/>
                </a:solidFill>
                <a:latin typeface="Times New Roman"/>
                <a:cs typeface="Times New Roman"/>
              </a:rPr>
              <a:t>Website of gear contact pattern checker</a:t>
            </a:r>
          </a:p>
        </p:txBody>
      </p:sp>
      <p:sp>
        <p:nvSpPr>
          <p:cNvPr id="7" name="object 7">
            <a:extLst>
              <a:ext uri="{FF2B5EF4-FFF2-40B4-BE49-F238E27FC236}">
                <a16:creationId xmlns:a16="http://schemas.microsoft.com/office/drawing/2014/main" id="{A2325089-311E-D332-B7D0-21E234E5F857}"/>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FB9374B8-CB33-ACCB-D954-7ADC70518A58}"/>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D889172C-9A7E-3718-D049-BD2493B04FD6}"/>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4" name="Picture 3" descr="A screenshot of a computer&#10;&#10;AI-generated content may be incorrect.">
            <a:extLst>
              <a:ext uri="{FF2B5EF4-FFF2-40B4-BE49-F238E27FC236}">
                <a16:creationId xmlns:a16="http://schemas.microsoft.com/office/drawing/2014/main" id="{EA351CE0-8390-DC52-035E-62D7FB5F5DAE}"/>
              </a:ext>
            </a:extLst>
          </p:cNvPr>
          <p:cNvPicPr>
            <a:picLocks noChangeAspect="1"/>
          </p:cNvPicPr>
          <p:nvPr/>
        </p:nvPicPr>
        <p:blipFill>
          <a:blip r:embed="rId4"/>
          <a:stretch>
            <a:fillRect/>
          </a:stretch>
        </p:blipFill>
        <p:spPr>
          <a:xfrm>
            <a:off x="577084" y="1162506"/>
            <a:ext cx="10737274" cy="5132595"/>
          </a:xfrm>
          <a:prstGeom prst="rect">
            <a:avLst/>
          </a:prstGeom>
        </p:spPr>
      </p:pic>
    </p:spTree>
    <p:extLst>
      <p:ext uri="{BB962C8B-B14F-4D97-AF65-F5344CB8AC3E}">
        <p14:creationId xmlns:p14="http://schemas.microsoft.com/office/powerpoint/2010/main" val="176316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BE8ADB0-BC9E-AFDD-0E36-ABB3CC43889C}"/>
            </a:ext>
          </a:extLst>
        </p:cNvPr>
        <p:cNvGrpSpPr/>
        <p:nvPr/>
      </p:nvGrpSpPr>
      <p:grpSpPr>
        <a:xfrm>
          <a:off x="0" y="0"/>
          <a:ext cx="0" cy="0"/>
          <a:chOff x="0" y="0"/>
          <a:chExt cx="0" cy="0"/>
        </a:xfrm>
      </p:grpSpPr>
      <p:pic>
        <p:nvPicPr>
          <p:cNvPr id="9" name="Picture 8" descr="A logo of a company&#10;&#10;AI-generated content may be incorrect.">
            <a:extLst>
              <a:ext uri="{FF2B5EF4-FFF2-40B4-BE49-F238E27FC236}">
                <a16:creationId xmlns:a16="http://schemas.microsoft.com/office/drawing/2014/main" id="{8866B20A-30D5-B442-A457-D5782F2F5C2F}"/>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261440BB-0808-99BE-E99A-AF8D40FCEC67}"/>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CC5FA95E-EFB8-C748-D9A1-7A6BE7ADB7F5}"/>
              </a:ext>
            </a:extLst>
          </p:cNvPr>
          <p:cNvSpPr txBox="1">
            <a:spLocks noGrp="1"/>
          </p:cNvSpPr>
          <p:nvPr>
            <p:ph type="title"/>
          </p:nvPr>
        </p:nvSpPr>
        <p:spPr>
          <a:xfrm>
            <a:off x="1421891" y="36892"/>
            <a:ext cx="10572750" cy="742126"/>
          </a:xfrm>
          <a:prstGeom prst="rect">
            <a:avLst/>
          </a:prstGeom>
        </p:spPr>
        <p:txBody>
          <a:bodyPr vert="horz" wrap="square" lIns="0" tIns="308229" rIns="0" bIns="0" rtlCol="0" anchor="t">
            <a:spAutoFit/>
          </a:bodyPr>
          <a:lstStyle/>
          <a:p>
            <a:pPr algn="l"/>
            <a:r>
              <a:rPr lang="en-US" sz="2800" b="1" spc="-10" dirty="0">
                <a:solidFill>
                  <a:schemeClr val="tx1"/>
                </a:solidFill>
                <a:latin typeface="Times New Roman"/>
                <a:cs typeface="Times New Roman"/>
              </a:rPr>
              <a:t>Website of gear contact pattern checker</a:t>
            </a:r>
          </a:p>
        </p:txBody>
      </p:sp>
      <p:sp>
        <p:nvSpPr>
          <p:cNvPr id="7" name="object 7">
            <a:extLst>
              <a:ext uri="{FF2B5EF4-FFF2-40B4-BE49-F238E27FC236}">
                <a16:creationId xmlns:a16="http://schemas.microsoft.com/office/drawing/2014/main" id="{3FF8F766-B2AA-0EDB-9399-748B0F1B27C3}"/>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E47C0830-9C25-A151-6A4A-4595DED96B1B}"/>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D3AEC228-6898-F55E-6DB3-86B7104A62EF}"/>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61299BE5-38FB-8A23-2C96-A246472955A1}"/>
              </a:ext>
            </a:extLst>
          </p:cNvPr>
          <p:cNvPicPr>
            <a:picLocks noChangeAspect="1"/>
          </p:cNvPicPr>
          <p:nvPr/>
        </p:nvPicPr>
        <p:blipFill>
          <a:blip r:embed="rId4"/>
          <a:stretch>
            <a:fillRect/>
          </a:stretch>
        </p:blipFill>
        <p:spPr>
          <a:xfrm>
            <a:off x="1039829" y="1176407"/>
            <a:ext cx="10575637" cy="5134544"/>
          </a:xfrm>
          <a:prstGeom prst="rect">
            <a:avLst/>
          </a:prstGeom>
        </p:spPr>
      </p:pic>
    </p:spTree>
    <p:extLst>
      <p:ext uri="{BB962C8B-B14F-4D97-AF65-F5344CB8AC3E}">
        <p14:creationId xmlns:p14="http://schemas.microsoft.com/office/powerpoint/2010/main" val="112584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629FCD-5B0E-3056-7D94-33A20417C151}"/>
            </a:ext>
          </a:extLst>
        </p:cNvPr>
        <p:cNvGrpSpPr/>
        <p:nvPr/>
      </p:nvGrpSpPr>
      <p:grpSpPr>
        <a:xfrm>
          <a:off x="0" y="0"/>
          <a:ext cx="0" cy="0"/>
          <a:chOff x="0" y="0"/>
          <a:chExt cx="0" cy="0"/>
        </a:xfrm>
      </p:grpSpPr>
      <p:pic>
        <p:nvPicPr>
          <p:cNvPr id="11" name="Picture 10" descr="A logo of a company&#10;&#10;AI-generated content may be incorrect.">
            <a:extLst>
              <a:ext uri="{FF2B5EF4-FFF2-40B4-BE49-F238E27FC236}">
                <a16:creationId xmlns:a16="http://schemas.microsoft.com/office/drawing/2014/main" id="{DF50CA61-E345-B9BE-A0CB-87A2366CEF9A}"/>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F021AFBE-8BE5-B335-6941-984CE5DC3339}"/>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D57F804A-6258-E517-72E8-7C986335443E}"/>
              </a:ext>
            </a:extLst>
          </p:cNvPr>
          <p:cNvSpPr txBox="1">
            <a:spLocks noGrp="1"/>
          </p:cNvSpPr>
          <p:nvPr>
            <p:ph type="title"/>
          </p:nvPr>
        </p:nvSpPr>
        <p:spPr>
          <a:xfrm>
            <a:off x="1531042" y="-4984"/>
            <a:ext cx="10572750" cy="742126"/>
          </a:xfrm>
          <a:prstGeom prst="rect">
            <a:avLst/>
          </a:prstGeom>
        </p:spPr>
        <p:txBody>
          <a:bodyPr vert="horz" wrap="square" lIns="0" tIns="308229" rIns="0" bIns="0" rtlCol="0" anchor="t">
            <a:spAutoFit/>
          </a:bodyPr>
          <a:lstStyle/>
          <a:p>
            <a:pPr algn="l"/>
            <a:r>
              <a:rPr lang="en-US" sz="2800" b="1" spc="-10">
                <a:solidFill>
                  <a:schemeClr val="tx1"/>
                </a:solidFill>
                <a:latin typeface="Times New Roman"/>
                <a:cs typeface="Times New Roman"/>
              </a:rPr>
              <a:t>Working of Website </a:t>
            </a:r>
            <a:endParaRPr lang="en-US">
              <a:solidFill>
                <a:schemeClr val="tx1"/>
              </a:solidFill>
            </a:endParaRPr>
          </a:p>
        </p:txBody>
      </p:sp>
      <p:sp>
        <p:nvSpPr>
          <p:cNvPr id="7" name="object 7">
            <a:extLst>
              <a:ext uri="{FF2B5EF4-FFF2-40B4-BE49-F238E27FC236}">
                <a16:creationId xmlns:a16="http://schemas.microsoft.com/office/drawing/2014/main" id="{5E06BBA2-6F04-71BC-7148-6EEC04DF58D5}"/>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FBE5BD59-A1A9-0B72-1AD5-7A90F86EEB82}"/>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74D5DD1A-5CEB-82BD-9B97-28F24D728468}"/>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9" name="Picture 8" descr="A screenshot of a computer&#10;&#10;AI-generated content may be incorrect.">
            <a:extLst>
              <a:ext uri="{FF2B5EF4-FFF2-40B4-BE49-F238E27FC236}">
                <a16:creationId xmlns:a16="http://schemas.microsoft.com/office/drawing/2014/main" id="{ED720786-CD8D-84C6-E38A-4864B8BB7863}"/>
              </a:ext>
            </a:extLst>
          </p:cNvPr>
          <p:cNvPicPr>
            <a:picLocks noChangeAspect="1"/>
          </p:cNvPicPr>
          <p:nvPr/>
        </p:nvPicPr>
        <p:blipFill>
          <a:blip r:embed="rId4"/>
          <a:srcRect l="23048" t="16923" r="29219" b="1538"/>
          <a:stretch/>
        </p:blipFill>
        <p:spPr>
          <a:xfrm>
            <a:off x="427578" y="985427"/>
            <a:ext cx="5214774" cy="2611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descr="A screenshot of a computer&#10;&#10;AI-generated content may be incorrect.">
            <a:extLst>
              <a:ext uri="{FF2B5EF4-FFF2-40B4-BE49-F238E27FC236}">
                <a16:creationId xmlns:a16="http://schemas.microsoft.com/office/drawing/2014/main" id="{1B6C1F21-F644-D856-4114-A0F027A5183B}"/>
              </a:ext>
            </a:extLst>
          </p:cNvPr>
          <p:cNvPicPr>
            <a:picLocks noChangeAspect="1"/>
          </p:cNvPicPr>
          <p:nvPr/>
        </p:nvPicPr>
        <p:blipFill>
          <a:blip r:embed="rId5"/>
          <a:stretch>
            <a:fillRect/>
          </a:stretch>
        </p:blipFill>
        <p:spPr>
          <a:xfrm>
            <a:off x="6096289" y="984972"/>
            <a:ext cx="5437332" cy="2613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omputer&#10;&#10;AI-generated content may be incorrect.">
            <a:extLst>
              <a:ext uri="{FF2B5EF4-FFF2-40B4-BE49-F238E27FC236}">
                <a16:creationId xmlns:a16="http://schemas.microsoft.com/office/drawing/2014/main" id="{97F75980-45D2-F9C6-41B5-F19EB77FE523}"/>
              </a:ext>
            </a:extLst>
          </p:cNvPr>
          <p:cNvPicPr>
            <a:picLocks noChangeAspect="1"/>
          </p:cNvPicPr>
          <p:nvPr/>
        </p:nvPicPr>
        <p:blipFill>
          <a:blip r:embed="rId6"/>
          <a:stretch>
            <a:fillRect/>
          </a:stretch>
        </p:blipFill>
        <p:spPr>
          <a:xfrm>
            <a:off x="3253962" y="3722603"/>
            <a:ext cx="5393171" cy="26150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319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6E054F-1246-CB67-C466-B5F410BACA3B}"/>
            </a:ext>
          </a:extLst>
        </p:cNvPr>
        <p:cNvGrpSpPr/>
        <p:nvPr/>
      </p:nvGrpSpPr>
      <p:grpSpPr>
        <a:xfrm>
          <a:off x="0" y="0"/>
          <a:ext cx="0" cy="0"/>
          <a:chOff x="0" y="0"/>
          <a:chExt cx="0" cy="0"/>
        </a:xfrm>
      </p:grpSpPr>
      <p:pic>
        <p:nvPicPr>
          <p:cNvPr id="5" name="Picture 4" descr="A logo of a company&#10;&#10;AI-generated content may be incorrect.">
            <a:extLst>
              <a:ext uri="{FF2B5EF4-FFF2-40B4-BE49-F238E27FC236}">
                <a16:creationId xmlns:a16="http://schemas.microsoft.com/office/drawing/2014/main" id="{70A3B725-C3AF-5A9B-DFD6-6E1CD84498FC}"/>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A2CC7A62-1CE8-1D6F-04C4-3035D75537AE}"/>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E097D7ED-FD02-B228-8AD6-601648184189}"/>
              </a:ext>
            </a:extLst>
          </p:cNvPr>
          <p:cNvSpPr txBox="1">
            <a:spLocks noGrp="1"/>
          </p:cNvSpPr>
          <p:nvPr>
            <p:ph type="title"/>
          </p:nvPr>
        </p:nvSpPr>
        <p:spPr>
          <a:xfrm>
            <a:off x="1531386" y="-4297"/>
            <a:ext cx="10572750" cy="803682"/>
          </a:xfrm>
          <a:prstGeom prst="rect">
            <a:avLst/>
          </a:prstGeom>
        </p:spPr>
        <p:txBody>
          <a:bodyPr vert="horz" wrap="square" lIns="0" tIns="308229" rIns="0" bIns="0" rtlCol="0" anchor="t">
            <a:spAutoFit/>
          </a:bodyPr>
          <a:lstStyle/>
          <a:p>
            <a:pPr algn="l"/>
            <a:r>
              <a:rPr lang="en-US" sz="3200" b="1" spc="-10" dirty="0">
                <a:solidFill>
                  <a:schemeClr val="tx1"/>
                </a:solidFill>
                <a:latin typeface="Times New Roman"/>
                <a:cs typeface="Times New Roman"/>
              </a:rPr>
              <a:t>Challenges Faced</a:t>
            </a:r>
            <a:endParaRPr lang="en-US" sz="3200" spc="-10" dirty="0">
              <a:solidFill>
                <a:schemeClr val="tx1"/>
              </a:solidFill>
              <a:latin typeface="Times New Roman"/>
              <a:cs typeface="Times New Roman"/>
            </a:endParaRPr>
          </a:p>
        </p:txBody>
      </p:sp>
      <p:sp>
        <p:nvSpPr>
          <p:cNvPr id="7" name="object 7">
            <a:extLst>
              <a:ext uri="{FF2B5EF4-FFF2-40B4-BE49-F238E27FC236}">
                <a16:creationId xmlns:a16="http://schemas.microsoft.com/office/drawing/2014/main" id="{4D20088F-ED77-A4A4-81CC-0CC54A80F04A}"/>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65AE899C-AAF7-FC91-DA0F-74CB0EEA6985}"/>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DB3662AE-C7DC-AC3E-2E45-2C8160440429}"/>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7DE9B5A9-E33F-BB28-71E9-2EE9A16AA83B}"/>
              </a:ext>
            </a:extLst>
          </p:cNvPr>
          <p:cNvSpPr txBox="1"/>
          <p:nvPr/>
        </p:nvSpPr>
        <p:spPr>
          <a:xfrm>
            <a:off x="460076" y="1163607"/>
            <a:ext cx="1124021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US" sz="2400" b="1" dirty="0">
                <a:solidFill>
                  <a:schemeClr val="tx2"/>
                </a:solidFill>
                <a:latin typeface="Times New Roman"/>
                <a:cs typeface="Times New Roman"/>
              </a:rPr>
              <a:t>Class Imbalance in Dataset</a:t>
            </a:r>
            <a:endParaRPr lang="en-US" dirty="0">
              <a:solidFill>
                <a:schemeClr val="tx2"/>
              </a:solidFill>
            </a:endParaRPr>
          </a:p>
          <a:p>
            <a:pPr algn="l"/>
            <a:endParaRPr lang="en-US"/>
          </a:p>
          <a:p>
            <a:pPr algn="l"/>
            <a:r>
              <a:rPr lang="en-US" sz="2400" dirty="0">
                <a:latin typeface="Times New Roman"/>
                <a:cs typeface="Times New Roman"/>
              </a:rPr>
              <a:t>The current dataset provided includes:</a:t>
            </a:r>
            <a:endParaRPr lang="en-US" dirty="0"/>
          </a:p>
          <a:p>
            <a:pPr algn="l"/>
            <a:r>
              <a:rPr lang="en-US" sz="2400" dirty="0">
                <a:latin typeface="Times New Roman"/>
                <a:cs typeface="Times New Roman"/>
              </a:rPr>
              <a:t>400 OK images and</a:t>
            </a:r>
            <a:endParaRPr lang="en-US" dirty="0"/>
          </a:p>
          <a:p>
            <a:pPr algn="l"/>
            <a:r>
              <a:rPr lang="en-US" sz="2400" dirty="0">
                <a:latin typeface="Times New Roman"/>
                <a:cs typeface="Times New Roman"/>
              </a:rPr>
              <a:t>Only 47 NOT_OK images.</a:t>
            </a:r>
            <a:endParaRPr lang="en-US" dirty="0"/>
          </a:p>
          <a:p>
            <a:pPr algn="l"/>
            <a:r>
              <a:rPr lang="en-US" sz="2400" dirty="0">
                <a:latin typeface="Times New Roman"/>
                <a:cs typeface="Times New Roman"/>
              </a:rPr>
              <a:t>This results in a </a:t>
            </a:r>
            <a:r>
              <a:rPr lang="en-US" sz="2400" b="1" dirty="0">
                <a:latin typeface="Times New Roman"/>
                <a:cs typeface="Times New Roman"/>
              </a:rPr>
              <a:t>severe class imbalance</a:t>
            </a:r>
            <a:r>
              <a:rPr lang="en-US" sz="2400" dirty="0">
                <a:latin typeface="Times New Roman"/>
                <a:cs typeface="Times New Roman"/>
              </a:rPr>
              <a:t>, causing the model to learn predominantly from OK examples, which leads to poor generalization on NOT_OK cases.</a:t>
            </a:r>
          </a:p>
        </p:txBody>
      </p:sp>
      <p:sp>
        <p:nvSpPr>
          <p:cNvPr id="12" name="TextBox 11">
            <a:extLst>
              <a:ext uri="{FF2B5EF4-FFF2-40B4-BE49-F238E27FC236}">
                <a16:creationId xmlns:a16="http://schemas.microsoft.com/office/drawing/2014/main" id="{1C8E72DF-9810-A7C7-D8CA-EA349A156B37}"/>
              </a:ext>
            </a:extLst>
          </p:cNvPr>
          <p:cNvSpPr txBox="1"/>
          <p:nvPr/>
        </p:nvSpPr>
        <p:spPr>
          <a:xfrm>
            <a:off x="460795" y="4012720"/>
            <a:ext cx="112402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US" sz="2400" b="1">
                <a:solidFill>
                  <a:schemeClr val="tx2"/>
                </a:solidFill>
                <a:latin typeface="Times New Roman"/>
                <a:cs typeface="Times New Roman"/>
              </a:rPr>
              <a:t>Impact on Model Performance:</a:t>
            </a:r>
          </a:p>
          <a:p>
            <a:pPr marL="342900" indent="-342900" algn="l">
              <a:buFont typeface="Wingdings"/>
              <a:buChar char="Ø"/>
            </a:pPr>
            <a:endParaRPr lang="en-US" sz="2400" b="1">
              <a:latin typeface="Times New Roman"/>
              <a:cs typeface="Times New Roman"/>
            </a:endParaRPr>
          </a:p>
          <a:p>
            <a:pPr algn="l"/>
            <a:r>
              <a:rPr lang="en-US" sz="2400">
                <a:latin typeface="Times New Roman"/>
                <a:cs typeface="Times New Roman"/>
              </a:rPr>
              <a:t>Despite achieving high accuracy on training/validation (as seen in MobileNetV2), the model tends to </a:t>
            </a:r>
            <a:r>
              <a:rPr lang="en-US" sz="2400" b="1">
                <a:latin typeface="Times New Roman"/>
                <a:cs typeface="Times New Roman"/>
              </a:rPr>
              <a:t>predict 'Not OK' for most inputs</a:t>
            </a:r>
            <a:r>
              <a:rPr lang="en-US" sz="2400">
                <a:latin typeface="Times New Roman"/>
                <a:cs typeface="Times New Roman"/>
              </a:rPr>
              <a:t>, even when it's Ok.</a:t>
            </a:r>
          </a:p>
          <a:p>
            <a:pPr algn="l"/>
            <a:r>
              <a:rPr lang="en-US" sz="2400">
                <a:latin typeface="Times New Roman"/>
                <a:cs typeface="Times New Roman"/>
              </a:rPr>
              <a:t>MobileNetV2 showed better convergence, but </a:t>
            </a:r>
            <a:r>
              <a:rPr lang="en-US" sz="2400" b="1">
                <a:latin typeface="Times New Roman"/>
                <a:cs typeface="Times New Roman"/>
              </a:rPr>
              <a:t>OK detection is still weak</a:t>
            </a:r>
            <a:r>
              <a:rPr lang="en-US" sz="2400">
                <a:latin typeface="Times New Roman"/>
                <a:cs typeface="Times New Roman"/>
              </a:rPr>
              <a:t> due to data imbalance.</a:t>
            </a:r>
          </a:p>
        </p:txBody>
      </p:sp>
    </p:spTree>
    <p:extLst>
      <p:ext uri="{BB962C8B-B14F-4D97-AF65-F5344CB8AC3E}">
        <p14:creationId xmlns:p14="http://schemas.microsoft.com/office/powerpoint/2010/main" val="211013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68130B-6F59-0CA9-4586-FA1E9A52A7A4}"/>
            </a:ext>
          </a:extLst>
        </p:cNvPr>
        <p:cNvGrpSpPr/>
        <p:nvPr/>
      </p:nvGrpSpPr>
      <p:grpSpPr>
        <a:xfrm>
          <a:off x="0" y="0"/>
          <a:ext cx="0" cy="0"/>
          <a:chOff x="0" y="0"/>
          <a:chExt cx="0" cy="0"/>
        </a:xfrm>
      </p:grpSpPr>
      <p:pic>
        <p:nvPicPr>
          <p:cNvPr id="9" name="Picture 8" descr="A logo of a company&#10;&#10;AI-generated content may be incorrect.">
            <a:extLst>
              <a:ext uri="{FF2B5EF4-FFF2-40B4-BE49-F238E27FC236}">
                <a16:creationId xmlns:a16="http://schemas.microsoft.com/office/drawing/2014/main" id="{AD8386A5-4434-CD86-0F90-5711095BD11E}"/>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D69AD6F7-B6F2-3C9D-DAC2-CC48F9CF6F07}"/>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3B1499B7-6C00-F66C-5183-AA00A9035BBD}"/>
              </a:ext>
            </a:extLst>
          </p:cNvPr>
          <p:cNvSpPr txBox="1">
            <a:spLocks noGrp="1"/>
          </p:cNvSpPr>
          <p:nvPr>
            <p:ph type="title"/>
          </p:nvPr>
        </p:nvSpPr>
        <p:spPr>
          <a:xfrm>
            <a:off x="1524178" y="6000"/>
            <a:ext cx="10572750" cy="803682"/>
          </a:xfrm>
          <a:prstGeom prst="rect">
            <a:avLst/>
          </a:prstGeom>
        </p:spPr>
        <p:txBody>
          <a:bodyPr vert="horz" wrap="square" lIns="0" tIns="308229" rIns="0" bIns="0" rtlCol="0" anchor="t">
            <a:spAutoFit/>
          </a:bodyPr>
          <a:lstStyle/>
          <a:p>
            <a:pPr algn="l"/>
            <a:r>
              <a:rPr lang="en-US" sz="3200" b="1" spc="-10" dirty="0">
                <a:solidFill>
                  <a:schemeClr val="tx1"/>
                </a:solidFill>
                <a:latin typeface="Times New Roman"/>
                <a:cs typeface="Times New Roman"/>
              </a:rPr>
              <a:t>Solution ?</a:t>
            </a:r>
            <a:endParaRPr lang="en-US" sz="3200" spc="-10" dirty="0">
              <a:solidFill>
                <a:schemeClr val="tx1"/>
              </a:solidFill>
              <a:latin typeface="Times New Roman"/>
              <a:cs typeface="Times New Roman"/>
            </a:endParaRPr>
          </a:p>
        </p:txBody>
      </p:sp>
      <p:sp>
        <p:nvSpPr>
          <p:cNvPr id="7" name="object 7">
            <a:extLst>
              <a:ext uri="{FF2B5EF4-FFF2-40B4-BE49-F238E27FC236}">
                <a16:creationId xmlns:a16="http://schemas.microsoft.com/office/drawing/2014/main" id="{D2A59BD2-43FA-B276-53B1-4FF1610C62C6}"/>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F84011F9-8160-7E94-F298-0D156A32873C}"/>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640FECA5-A9BC-EF4A-2C9C-999D2E5BD388}"/>
              </a:ext>
            </a:extLst>
          </p:cNvPr>
          <p:cNvCxnSpPr/>
          <p:nvPr/>
        </p:nvCxnSpPr>
        <p:spPr>
          <a:xfrm flipV="1">
            <a:off x="33202" y="859669"/>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51F5FBD0-E7DC-3A15-5E3D-AD7B12E04C99}"/>
              </a:ext>
            </a:extLst>
          </p:cNvPr>
          <p:cNvSpPr txBox="1"/>
          <p:nvPr/>
        </p:nvSpPr>
        <p:spPr>
          <a:xfrm>
            <a:off x="492268" y="1162327"/>
            <a:ext cx="11311063" cy="5296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en-US" sz="2400" b="1">
                <a:solidFill>
                  <a:schemeClr val="tx2"/>
                </a:solidFill>
                <a:latin typeface="Times New Roman"/>
                <a:cs typeface="Times New Roman"/>
              </a:rPr>
              <a:t>Need More NOT_OK Samples:</a:t>
            </a:r>
          </a:p>
          <a:p>
            <a:pPr algn="l"/>
            <a:r>
              <a:rPr lang="en-US" sz="2400">
                <a:latin typeface="Times New Roman"/>
                <a:cs typeface="Times New Roman"/>
              </a:rPr>
              <a:t>To develop a reliable and production-ready classification system that can detect defects patterns effectively, a balanced dataset is crucial.</a:t>
            </a:r>
          </a:p>
          <a:p>
            <a:pPr algn="l"/>
            <a:endParaRPr lang="en-US" sz="2400">
              <a:latin typeface="Times New Roman"/>
              <a:cs typeface="Times New Roman"/>
            </a:endParaRPr>
          </a:p>
          <a:p>
            <a:pPr marL="342900" indent="-342900" algn="l">
              <a:buFont typeface="Wingdings"/>
              <a:buChar char="Ø"/>
            </a:pPr>
            <a:r>
              <a:rPr lang="en-US" sz="2400" b="1">
                <a:solidFill>
                  <a:schemeClr val="tx2"/>
                </a:solidFill>
                <a:latin typeface="Times New Roman"/>
                <a:cs typeface="Times New Roman"/>
              </a:rPr>
              <a:t>What We Need:</a:t>
            </a:r>
          </a:p>
          <a:p>
            <a:pPr algn="l"/>
            <a:r>
              <a:rPr lang="en-US" sz="2400">
                <a:latin typeface="Times New Roman"/>
                <a:cs typeface="Times New Roman"/>
              </a:rPr>
              <a:t>At least 300-350 additional NOT_OK images to ensure Class balance.</a:t>
            </a:r>
          </a:p>
          <a:p>
            <a:pPr algn="l"/>
            <a:r>
              <a:rPr lang="en-US" sz="2400">
                <a:latin typeface="Times New Roman"/>
                <a:cs typeface="Times New Roman"/>
              </a:rPr>
              <a:t>Ideally, maintain at least 1:3 ratio of  NOT_OK to OK for improved performance.</a:t>
            </a:r>
          </a:p>
          <a:p>
            <a:pPr marL="342900" indent="-342900" algn="l">
              <a:buFont typeface="Wingdings"/>
              <a:buChar char="Ø"/>
            </a:pPr>
            <a:endParaRPr lang="en-US" sz="2400">
              <a:latin typeface="Times New Roman"/>
              <a:cs typeface="Times New Roman"/>
            </a:endParaRPr>
          </a:p>
          <a:p>
            <a:pPr marL="342900" indent="-342900" algn="l">
              <a:buFont typeface="Wingdings"/>
              <a:buChar char="Ø"/>
            </a:pPr>
            <a:r>
              <a:rPr lang="en-US" sz="2400" b="1">
                <a:solidFill>
                  <a:schemeClr val="tx2"/>
                </a:solidFill>
                <a:latin typeface="Times New Roman"/>
                <a:cs typeface="Times New Roman"/>
              </a:rPr>
              <a:t>Why This Matters:</a:t>
            </a:r>
          </a:p>
          <a:p>
            <a:pPr algn="l"/>
            <a:r>
              <a:rPr lang="en-US" sz="2400">
                <a:latin typeface="Times New Roman"/>
                <a:cs typeface="Times New Roman"/>
              </a:rPr>
              <a:t>A better-balanced dataset will allow:</a:t>
            </a:r>
          </a:p>
          <a:p>
            <a:pPr marL="342900" lvl="1" indent="-342900" algn="l">
              <a:buChar char="•"/>
            </a:pPr>
            <a:r>
              <a:rPr lang="en-US" sz="2400">
                <a:latin typeface="Times New Roman"/>
                <a:cs typeface="Times New Roman"/>
              </a:rPr>
              <a:t>Improved recall on NOT_OK images (fewer false negatives).</a:t>
            </a:r>
          </a:p>
          <a:p>
            <a:pPr marL="342900" lvl="1" indent="-342900" algn="l">
              <a:buChar char="•"/>
            </a:pPr>
            <a:r>
              <a:rPr lang="en-US" sz="2400">
                <a:latin typeface="Times New Roman"/>
                <a:cs typeface="Times New Roman"/>
              </a:rPr>
              <a:t>More trustworthy model predictions in a real-world setting.</a:t>
            </a:r>
          </a:p>
          <a:p>
            <a:pPr marL="342900" lvl="1" indent="-342900" algn="l">
              <a:buChar char="•"/>
            </a:pPr>
            <a:r>
              <a:rPr lang="en-US" sz="2400">
                <a:latin typeface="Times New Roman"/>
                <a:cs typeface="Times New Roman"/>
              </a:rPr>
              <a:t>Better feature learning from actual gear defects.</a:t>
            </a:r>
          </a:p>
          <a:p>
            <a:pPr algn="l"/>
            <a:endParaRPr lang="en-US" sz="2400">
              <a:latin typeface="Times New Roman"/>
              <a:cs typeface="Times New Roman"/>
            </a:endParaRPr>
          </a:p>
        </p:txBody>
      </p:sp>
    </p:spTree>
    <p:extLst>
      <p:ext uri="{BB962C8B-B14F-4D97-AF65-F5344CB8AC3E}">
        <p14:creationId xmlns:p14="http://schemas.microsoft.com/office/powerpoint/2010/main" val="211222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3F61E8-FB52-2E17-DB01-C50D80CEC69C}"/>
            </a:ext>
          </a:extLst>
        </p:cNvPr>
        <p:cNvGrpSpPr/>
        <p:nvPr/>
      </p:nvGrpSpPr>
      <p:grpSpPr>
        <a:xfrm>
          <a:off x="0" y="0"/>
          <a:ext cx="0" cy="0"/>
          <a:chOff x="0" y="0"/>
          <a:chExt cx="0" cy="0"/>
        </a:xfrm>
      </p:grpSpPr>
      <p:pic>
        <p:nvPicPr>
          <p:cNvPr id="5" name="Picture 4" descr="A logo of a company&#10;&#10;AI-generated content may be incorrect.">
            <a:extLst>
              <a:ext uri="{FF2B5EF4-FFF2-40B4-BE49-F238E27FC236}">
                <a16:creationId xmlns:a16="http://schemas.microsoft.com/office/drawing/2014/main" id="{D0C4C637-DF8B-644A-8A2C-619E94882838}"/>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9F2D15F5-370F-6C88-C952-82A23E6EAB3E}"/>
              </a:ext>
            </a:extLst>
          </p:cNvPr>
          <p:cNvPicPr/>
          <p:nvPr/>
        </p:nvPicPr>
        <p:blipFill>
          <a:blip r:embed="rId3" cstate="print"/>
          <a:stretch>
            <a:fillRect/>
          </a:stretch>
        </p:blipFill>
        <p:spPr>
          <a:xfrm>
            <a:off x="9067801" y="127776"/>
            <a:ext cx="2985524" cy="741598"/>
          </a:xfrm>
          <a:prstGeom prst="rect">
            <a:avLst/>
          </a:prstGeom>
        </p:spPr>
      </p:pic>
      <p:sp>
        <p:nvSpPr>
          <p:cNvPr id="3" name="object 3">
            <a:extLst>
              <a:ext uri="{FF2B5EF4-FFF2-40B4-BE49-F238E27FC236}">
                <a16:creationId xmlns:a16="http://schemas.microsoft.com/office/drawing/2014/main" id="{DCB3DC2E-7D1C-6A7A-FD05-E62AD39C107D}"/>
              </a:ext>
            </a:extLst>
          </p:cNvPr>
          <p:cNvSpPr txBox="1">
            <a:spLocks noGrp="1"/>
          </p:cNvSpPr>
          <p:nvPr>
            <p:ph type="title"/>
          </p:nvPr>
        </p:nvSpPr>
        <p:spPr>
          <a:xfrm>
            <a:off x="1474564" y="-51447"/>
            <a:ext cx="10572750" cy="803682"/>
          </a:xfrm>
          <a:prstGeom prst="rect">
            <a:avLst/>
          </a:prstGeom>
        </p:spPr>
        <p:txBody>
          <a:bodyPr vert="horz" wrap="square" lIns="0" tIns="308229" rIns="0" bIns="0" rtlCol="0" anchor="t">
            <a:spAutoFit/>
          </a:bodyPr>
          <a:lstStyle/>
          <a:p>
            <a:pPr algn="l"/>
            <a:r>
              <a:rPr lang="en-US" sz="3200" b="1" spc="-10" dirty="0">
                <a:solidFill>
                  <a:schemeClr val="tx1"/>
                </a:solidFill>
                <a:latin typeface="Times New Roman"/>
              </a:rPr>
              <a:t>Conclusion</a:t>
            </a:r>
            <a:endParaRPr lang="en-US" sz="3200" b="1" dirty="0">
              <a:solidFill>
                <a:schemeClr val="tx1"/>
              </a:solidFill>
              <a:latin typeface="Times New Roman"/>
            </a:endParaRPr>
          </a:p>
        </p:txBody>
      </p:sp>
      <p:sp>
        <p:nvSpPr>
          <p:cNvPr id="7" name="object 7">
            <a:extLst>
              <a:ext uri="{FF2B5EF4-FFF2-40B4-BE49-F238E27FC236}">
                <a16:creationId xmlns:a16="http://schemas.microsoft.com/office/drawing/2014/main" id="{A2C931BF-4EFA-3AFE-8EB6-2247740D482C}"/>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61DF782A-8AAB-4FDE-21B4-E192B567DDCB}"/>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6" name="Straight Arrow Connector 5">
            <a:extLst>
              <a:ext uri="{FF2B5EF4-FFF2-40B4-BE49-F238E27FC236}">
                <a16:creationId xmlns:a16="http://schemas.microsoft.com/office/drawing/2014/main" id="{0D26A5FB-C1D6-4D4C-6FAF-FDCD3BAA1DB0}"/>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29E289AF-EBAD-E1D5-17FD-444FAEA94FE6}"/>
              </a:ext>
            </a:extLst>
          </p:cNvPr>
          <p:cNvSpPr txBox="1"/>
          <p:nvPr/>
        </p:nvSpPr>
        <p:spPr>
          <a:xfrm>
            <a:off x="406400" y="1149927"/>
            <a:ext cx="11379198" cy="3903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latin typeface="Times New Roman"/>
                <a:cs typeface="Times New Roman"/>
              </a:rPr>
              <a:t>The creation of an automated gear contact patten classifier is substantial move towards advancing quality control in differential gear production. By preventing human error and making inspections routine, the platform guarantees consistent and dependable evaluations. Not only does it enhance efficiency in operations, but it also maximizes product quality and longevity. The platform facilitates real-time monitoring and knowledge-based decision-making through clear reporting. Ultimately, it lends itself to lower rates of failure and greater reliability in gear assemblies.</a:t>
            </a:r>
            <a:endParaRPr lang="en-US" sz="2400" dirty="0">
              <a:solidFill>
                <a:srgbClr val="000000"/>
              </a:solidFill>
              <a:latin typeface="Times New Roman"/>
              <a:cs typeface="Times New Roman"/>
            </a:endParaRPr>
          </a:p>
        </p:txBody>
      </p:sp>
    </p:spTree>
    <p:extLst>
      <p:ext uri="{BB962C8B-B14F-4D97-AF65-F5344CB8AC3E}">
        <p14:creationId xmlns:p14="http://schemas.microsoft.com/office/powerpoint/2010/main" val="52375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E36815-1A1A-FDE2-A9EE-B420412BDBD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14787CEE-71F8-684D-153F-F8724C882224}"/>
              </a:ext>
            </a:extLst>
          </p:cNvPr>
          <p:cNvPicPr/>
          <p:nvPr/>
        </p:nvPicPr>
        <p:blipFill>
          <a:blip r:embed="rId2" cstate="print"/>
          <a:stretch>
            <a:fillRect/>
          </a:stretch>
        </p:blipFill>
        <p:spPr>
          <a:xfrm>
            <a:off x="9369564" y="112283"/>
            <a:ext cx="2563335" cy="648978"/>
          </a:xfrm>
          <a:prstGeom prst="rect">
            <a:avLst/>
          </a:prstGeom>
        </p:spPr>
      </p:pic>
      <p:sp>
        <p:nvSpPr>
          <p:cNvPr id="8" name="object 8">
            <a:extLst>
              <a:ext uri="{FF2B5EF4-FFF2-40B4-BE49-F238E27FC236}">
                <a16:creationId xmlns:a16="http://schemas.microsoft.com/office/drawing/2014/main" id="{7411E598-4056-A224-E230-21ECF5D3BA21}"/>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5" name="object 5">
            <a:extLst>
              <a:ext uri="{FF2B5EF4-FFF2-40B4-BE49-F238E27FC236}">
                <a16:creationId xmlns:a16="http://schemas.microsoft.com/office/drawing/2014/main" id="{626EEDB8-5E0E-96CD-1E14-8EE089AF1469}"/>
              </a:ext>
            </a:extLst>
          </p:cNvPr>
          <p:cNvSpPr txBox="1"/>
          <p:nvPr/>
        </p:nvSpPr>
        <p:spPr>
          <a:xfrm>
            <a:off x="4257973" y="5822815"/>
            <a:ext cx="3695657" cy="324448"/>
          </a:xfrm>
          <a:prstGeom prst="rect">
            <a:avLst/>
          </a:prstGeom>
        </p:spPr>
        <p:txBody>
          <a:bodyPr vert="horz" wrap="square" lIns="0" tIns="16510" rIns="0" bIns="0" rtlCol="0" anchor="t">
            <a:spAutoFit/>
          </a:bodyPr>
          <a:lstStyle/>
          <a:p>
            <a:pPr marL="12700">
              <a:spcBef>
                <a:spcPts val="130"/>
              </a:spcBef>
            </a:pPr>
            <a:r>
              <a:rPr lang="en-US" sz="2000" b="1" dirty="0">
                <a:latin typeface="Times New Roman"/>
                <a:cs typeface="Times New Roman"/>
              </a:rPr>
              <a:t>Guide:</a:t>
            </a:r>
            <a:r>
              <a:rPr lang="en-US" sz="2000" b="1" spc="10" dirty="0">
                <a:latin typeface="Times New Roman"/>
                <a:cs typeface="Times New Roman"/>
              </a:rPr>
              <a:t> </a:t>
            </a:r>
            <a:r>
              <a:rPr lang="en-US" sz="2000" b="1" spc="-10" dirty="0">
                <a:latin typeface="Times New Roman"/>
                <a:cs typeface="Times New Roman"/>
              </a:rPr>
              <a:t>Mrs. </a:t>
            </a:r>
            <a:r>
              <a:rPr lang="en-US" sz="2000" b="1" spc="-10" dirty="0" err="1">
                <a:latin typeface="Times New Roman"/>
                <a:cs typeface="Times New Roman"/>
              </a:rPr>
              <a:t>Nagaratna</a:t>
            </a:r>
            <a:r>
              <a:rPr lang="en-US" sz="2000" b="1" spc="-10" dirty="0">
                <a:latin typeface="Times New Roman"/>
                <a:cs typeface="Times New Roman"/>
              </a:rPr>
              <a:t> </a:t>
            </a:r>
            <a:r>
              <a:rPr lang="en-US" sz="2000" b="1" spc="-10" dirty="0" err="1">
                <a:latin typeface="Times New Roman"/>
                <a:cs typeface="Times New Roman"/>
              </a:rPr>
              <a:t>Yaligar</a:t>
            </a:r>
            <a:endParaRPr lang="en-US" sz="2000" b="1" dirty="0" err="1">
              <a:latin typeface="Times New Roman"/>
              <a:cs typeface="Times New Roman"/>
            </a:endParaRPr>
          </a:p>
        </p:txBody>
      </p:sp>
      <p:sp>
        <p:nvSpPr>
          <p:cNvPr id="6" name="object 6">
            <a:extLst>
              <a:ext uri="{FF2B5EF4-FFF2-40B4-BE49-F238E27FC236}">
                <a16:creationId xmlns:a16="http://schemas.microsoft.com/office/drawing/2014/main" id="{A405CE29-5B2D-0E31-466D-3B38B80DE124}"/>
              </a:ext>
            </a:extLst>
          </p:cNvPr>
          <p:cNvSpPr txBox="1">
            <a:spLocks noGrp="1"/>
          </p:cNvSpPr>
          <p:nvPr>
            <p:ph type="title"/>
          </p:nvPr>
        </p:nvSpPr>
        <p:spPr>
          <a:xfrm>
            <a:off x="4049662" y="811237"/>
            <a:ext cx="4094646" cy="693780"/>
          </a:xfrm>
          <a:prstGeom prst="rect">
            <a:avLst/>
          </a:prstGeom>
        </p:spPr>
        <p:txBody>
          <a:bodyPr vert="horz" wrap="square" lIns="0" tIns="16510" rIns="0" bIns="0" rtlCol="0" anchor="t">
            <a:spAutoFit/>
          </a:bodyPr>
          <a:lstStyle/>
          <a:p>
            <a:pPr marL="12700">
              <a:lnSpc>
                <a:spcPct val="100000"/>
              </a:lnSpc>
              <a:spcBef>
                <a:spcPts val="130"/>
              </a:spcBef>
            </a:pPr>
            <a:r>
              <a:rPr sz="4400" b="1">
                <a:solidFill>
                  <a:srgbClr val="385622"/>
                </a:solidFill>
                <a:latin typeface="Times New Roman"/>
                <a:cs typeface="Calibri"/>
              </a:rPr>
              <a:t>Industry</a:t>
            </a:r>
            <a:r>
              <a:rPr sz="4400" b="1" spc="-150">
                <a:solidFill>
                  <a:srgbClr val="385622"/>
                </a:solidFill>
                <a:latin typeface="Times New Roman"/>
                <a:cs typeface="Calibri"/>
              </a:rPr>
              <a:t> </a:t>
            </a:r>
            <a:r>
              <a:rPr sz="4400" b="1" spc="-10">
                <a:solidFill>
                  <a:srgbClr val="385622"/>
                </a:solidFill>
                <a:latin typeface="Times New Roman"/>
                <a:cs typeface="Calibri"/>
              </a:rPr>
              <a:t>Spicer</a:t>
            </a:r>
            <a:endParaRPr lang="en-US" sz="4400" b="1">
              <a:latin typeface="Times New Roman"/>
              <a:cs typeface="Calibri"/>
            </a:endParaRPr>
          </a:p>
        </p:txBody>
      </p:sp>
      <p:sp>
        <p:nvSpPr>
          <p:cNvPr id="7" name="object 7">
            <a:extLst>
              <a:ext uri="{FF2B5EF4-FFF2-40B4-BE49-F238E27FC236}">
                <a16:creationId xmlns:a16="http://schemas.microsoft.com/office/drawing/2014/main" id="{2C56F27D-F26B-9C2F-3086-084A6DFC5D07}"/>
              </a:ext>
            </a:extLst>
          </p:cNvPr>
          <p:cNvSpPr txBox="1"/>
          <p:nvPr/>
        </p:nvSpPr>
        <p:spPr>
          <a:xfrm>
            <a:off x="3192750" y="1714016"/>
            <a:ext cx="5812155" cy="1667764"/>
          </a:xfrm>
          <a:prstGeom prst="rect">
            <a:avLst/>
          </a:prstGeom>
        </p:spPr>
        <p:txBody>
          <a:bodyPr vert="horz" wrap="square" lIns="0" tIns="15875" rIns="0" bIns="0" rtlCol="0" anchor="t">
            <a:spAutoFit/>
          </a:bodyPr>
          <a:lstStyle/>
          <a:p>
            <a:pPr algn="ctr">
              <a:lnSpc>
                <a:spcPct val="100000"/>
              </a:lnSpc>
              <a:spcBef>
                <a:spcPts val="125"/>
              </a:spcBef>
            </a:pPr>
            <a:r>
              <a:rPr lang="en-US" sz="3200" b="1" spc="-20" dirty="0">
                <a:solidFill>
                  <a:srgbClr val="385622"/>
                </a:solidFill>
                <a:latin typeface="Times New Roman"/>
                <a:ea typeface="Calibri"/>
                <a:cs typeface="Calibri"/>
              </a:rPr>
              <a:t>Minor-</a:t>
            </a:r>
            <a:r>
              <a:rPr lang="en-US" sz="3200" b="1" spc="-10" dirty="0">
                <a:solidFill>
                  <a:srgbClr val="385622"/>
                </a:solidFill>
                <a:latin typeface="Times New Roman"/>
                <a:ea typeface="Calibri"/>
                <a:cs typeface="Calibri"/>
              </a:rPr>
              <a:t>Project</a:t>
            </a:r>
          </a:p>
          <a:p>
            <a:pPr algn="ctr">
              <a:spcBef>
                <a:spcPts val="125"/>
              </a:spcBef>
            </a:pPr>
            <a:r>
              <a:rPr lang="en-US" sz="2800" b="1" dirty="0">
                <a:solidFill>
                  <a:srgbClr val="6FAC46"/>
                </a:solidFill>
                <a:latin typeface="Times New Roman"/>
                <a:cs typeface="Times New Roman"/>
              </a:rPr>
              <a:t>Gear Contact Pattern Inspection </a:t>
            </a:r>
            <a:endParaRPr lang="en-US" sz="3200" spc="-10" dirty="0">
              <a:solidFill>
                <a:srgbClr val="385622"/>
              </a:solidFill>
              <a:latin typeface="Times New Roman"/>
              <a:ea typeface="Calibri"/>
              <a:cs typeface="Calibri"/>
            </a:endParaRPr>
          </a:p>
          <a:p>
            <a:pPr algn="ctr">
              <a:lnSpc>
                <a:spcPts val="2865"/>
              </a:lnSpc>
              <a:spcBef>
                <a:spcPts val="112"/>
              </a:spcBef>
            </a:pPr>
            <a:endParaRPr lang="en-US" sz="2800" b="1">
              <a:solidFill>
                <a:srgbClr val="6FAC46"/>
              </a:solidFill>
              <a:latin typeface="Times New Roman"/>
              <a:cs typeface="Times New Roman"/>
            </a:endParaRPr>
          </a:p>
          <a:p>
            <a:pPr marR="504825" algn="ctr">
              <a:lnSpc>
                <a:spcPct val="100000"/>
              </a:lnSpc>
            </a:pPr>
            <a:r>
              <a:rPr sz="2150" b="1" dirty="0">
                <a:solidFill>
                  <a:srgbClr val="000000"/>
                </a:solidFill>
                <a:latin typeface="Times New Roman"/>
                <a:cs typeface="Times New Roman"/>
              </a:rPr>
              <a:t>Team</a:t>
            </a:r>
            <a:r>
              <a:rPr sz="2150" b="1" spc="-114" dirty="0">
                <a:solidFill>
                  <a:srgbClr val="000000"/>
                </a:solidFill>
                <a:latin typeface="Times New Roman"/>
                <a:cs typeface="Times New Roman"/>
              </a:rPr>
              <a:t> </a:t>
            </a:r>
            <a:r>
              <a:rPr lang="en-US" sz="2150" b="1" spc="-114" dirty="0">
                <a:solidFill>
                  <a:srgbClr val="000000"/>
                </a:solidFill>
                <a:latin typeface="Times New Roman"/>
                <a:cs typeface="Times New Roman"/>
              </a:rPr>
              <a:t>17</a:t>
            </a:r>
          </a:p>
        </p:txBody>
      </p:sp>
      <p:graphicFrame>
        <p:nvGraphicFramePr>
          <p:cNvPr id="9" name="Table 8">
            <a:extLst>
              <a:ext uri="{FF2B5EF4-FFF2-40B4-BE49-F238E27FC236}">
                <a16:creationId xmlns:a16="http://schemas.microsoft.com/office/drawing/2014/main" id="{F948DA1F-755F-AE84-E802-B78801B795A3}"/>
              </a:ext>
            </a:extLst>
          </p:cNvPr>
          <p:cNvGraphicFramePr>
            <a:graphicFrameLocks noGrp="1"/>
          </p:cNvGraphicFramePr>
          <p:nvPr>
            <p:extLst>
              <p:ext uri="{D42A27DB-BD31-4B8C-83A1-F6EECF244321}">
                <p14:modId xmlns:p14="http://schemas.microsoft.com/office/powerpoint/2010/main" val="3549891142"/>
              </p:ext>
            </p:extLst>
          </p:nvPr>
        </p:nvGraphicFramePr>
        <p:xfrm>
          <a:off x="1426766" y="3430350"/>
          <a:ext cx="9352645" cy="2098895"/>
        </p:xfrm>
        <a:graphic>
          <a:graphicData uri="http://schemas.openxmlformats.org/drawingml/2006/table">
            <a:tbl>
              <a:tblPr firstRow="1" bandRow="1">
                <a:tableStyleId>{5C22544A-7EE6-4342-B048-85BDC9FD1C3A}</a:tableStyleId>
              </a:tblPr>
              <a:tblGrid>
                <a:gridCol w="1714298">
                  <a:extLst>
                    <a:ext uri="{9D8B030D-6E8A-4147-A177-3AD203B41FA5}">
                      <a16:colId xmlns:a16="http://schemas.microsoft.com/office/drawing/2014/main" val="425594461"/>
                    </a:ext>
                  </a:extLst>
                </a:gridCol>
                <a:gridCol w="3748852">
                  <a:extLst>
                    <a:ext uri="{9D8B030D-6E8A-4147-A177-3AD203B41FA5}">
                      <a16:colId xmlns:a16="http://schemas.microsoft.com/office/drawing/2014/main" val="3885396902"/>
                    </a:ext>
                  </a:extLst>
                </a:gridCol>
                <a:gridCol w="3889495">
                  <a:extLst>
                    <a:ext uri="{9D8B030D-6E8A-4147-A177-3AD203B41FA5}">
                      <a16:colId xmlns:a16="http://schemas.microsoft.com/office/drawing/2014/main" val="2226875055"/>
                    </a:ext>
                  </a:extLst>
                </a:gridCol>
              </a:tblGrid>
              <a:tr h="419779">
                <a:tc>
                  <a:txBody>
                    <a:bodyPr/>
                    <a:lstStyle/>
                    <a:p>
                      <a:r>
                        <a:rPr lang="en-US" dirty="0" err="1">
                          <a:latin typeface="Times New Roman"/>
                        </a:rPr>
                        <a:t>SL.No</a:t>
                      </a:r>
                      <a:r>
                        <a:rPr lang="en-US" dirty="0">
                          <a:latin typeface="Times New Roman"/>
                        </a:rPr>
                        <a:t>.</a:t>
                      </a:r>
                    </a:p>
                  </a:txBody>
                  <a:tcPr/>
                </a:tc>
                <a:tc>
                  <a:txBody>
                    <a:bodyPr/>
                    <a:lstStyle/>
                    <a:p>
                      <a:r>
                        <a:rPr lang="en-US" dirty="0">
                          <a:latin typeface="Times New Roman"/>
                        </a:rPr>
                        <a:t>Name</a:t>
                      </a:r>
                    </a:p>
                  </a:txBody>
                  <a:tcPr/>
                </a:tc>
                <a:tc>
                  <a:txBody>
                    <a:bodyPr/>
                    <a:lstStyle/>
                    <a:p>
                      <a:r>
                        <a:rPr lang="en-US" dirty="0">
                          <a:latin typeface="Times New Roman"/>
                        </a:rPr>
                        <a:t>USN</a:t>
                      </a:r>
                    </a:p>
                  </a:txBody>
                  <a:tcPr/>
                </a:tc>
                <a:extLst>
                  <a:ext uri="{0D108BD9-81ED-4DB2-BD59-A6C34878D82A}">
                    <a16:rowId xmlns:a16="http://schemas.microsoft.com/office/drawing/2014/main" val="31639141"/>
                  </a:ext>
                </a:extLst>
              </a:tr>
              <a:tr h="419779">
                <a:tc>
                  <a:txBody>
                    <a:bodyPr/>
                    <a:lstStyle/>
                    <a:p>
                      <a:r>
                        <a:rPr lang="en-US" dirty="0">
                          <a:latin typeface="Times New Roman"/>
                        </a:rPr>
                        <a:t>1.</a:t>
                      </a:r>
                    </a:p>
                  </a:txBody>
                  <a:tcPr/>
                </a:tc>
                <a:tc>
                  <a:txBody>
                    <a:bodyPr/>
                    <a:lstStyle/>
                    <a:p>
                      <a:pPr lvl="0">
                        <a:buNone/>
                      </a:pPr>
                      <a:r>
                        <a:rPr lang="en-US" sz="1800" b="0" i="0" u="none" strike="noStrike" noProof="0" dirty="0">
                          <a:solidFill>
                            <a:srgbClr val="000000"/>
                          </a:solidFill>
                          <a:latin typeface="Times New Roman"/>
                        </a:rPr>
                        <a:t>Rakshita </a:t>
                      </a:r>
                      <a:r>
                        <a:rPr lang="en-US" sz="1800" b="0" i="0" u="none" strike="noStrike" noProof="0" dirty="0" err="1">
                          <a:solidFill>
                            <a:srgbClr val="000000"/>
                          </a:solidFill>
                          <a:latin typeface="Times New Roman"/>
                        </a:rPr>
                        <a:t>Belakoppa</a:t>
                      </a:r>
                      <a:endParaRPr lang="en-US" dirty="0">
                        <a:latin typeface="Times New Roman"/>
                      </a:endParaRPr>
                    </a:p>
                  </a:txBody>
                  <a:tcPr/>
                </a:tc>
                <a:tc>
                  <a:txBody>
                    <a:bodyPr/>
                    <a:lstStyle/>
                    <a:p>
                      <a:pPr lvl="0">
                        <a:buNone/>
                      </a:pPr>
                      <a:r>
                        <a:rPr lang="en-US" sz="1800" b="0" i="0" u="none" strike="noStrike" noProof="0" dirty="0">
                          <a:solidFill>
                            <a:srgbClr val="000000"/>
                          </a:solidFill>
                          <a:latin typeface="Times New Roman"/>
                        </a:rPr>
                        <a:t>01FE22BCI058</a:t>
                      </a:r>
                    </a:p>
                  </a:txBody>
                  <a:tcPr/>
                </a:tc>
                <a:extLst>
                  <a:ext uri="{0D108BD9-81ED-4DB2-BD59-A6C34878D82A}">
                    <a16:rowId xmlns:a16="http://schemas.microsoft.com/office/drawing/2014/main" val="2263141790"/>
                  </a:ext>
                </a:extLst>
              </a:tr>
              <a:tr h="419779">
                <a:tc>
                  <a:txBody>
                    <a:bodyPr/>
                    <a:lstStyle/>
                    <a:p>
                      <a:r>
                        <a:rPr lang="en-US" dirty="0">
                          <a:latin typeface="Times New Roman"/>
                        </a:rPr>
                        <a:t>2.</a:t>
                      </a:r>
                    </a:p>
                  </a:txBody>
                  <a:tcPr/>
                </a:tc>
                <a:tc>
                  <a:txBody>
                    <a:bodyPr/>
                    <a:lstStyle/>
                    <a:p>
                      <a:pPr lvl="0">
                        <a:buNone/>
                      </a:pPr>
                      <a:r>
                        <a:rPr lang="en-US" sz="1800" b="0" i="0" u="none" strike="noStrike" noProof="0" dirty="0" err="1">
                          <a:solidFill>
                            <a:srgbClr val="000000"/>
                          </a:solidFill>
                          <a:latin typeface="Times New Roman"/>
                        </a:rPr>
                        <a:t>Drakshayani</a:t>
                      </a:r>
                      <a:r>
                        <a:rPr lang="en-US" sz="1800" b="0" i="0" u="none" strike="noStrike" noProof="0" dirty="0">
                          <a:solidFill>
                            <a:srgbClr val="000000"/>
                          </a:solidFill>
                          <a:latin typeface="Times New Roman"/>
                        </a:rPr>
                        <a:t> R C</a:t>
                      </a:r>
                      <a:endParaRPr lang="en-US" dirty="0">
                        <a:latin typeface="Times New Roman"/>
                      </a:endParaRPr>
                    </a:p>
                  </a:txBody>
                  <a:tcPr/>
                </a:tc>
                <a:tc>
                  <a:txBody>
                    <a:bodyPr/>
                    <a:lstStyle/>
                    <a:p>
                      <a:r>
                        <a:rPr lang="en-US" dirty="0">
                          <a:latin typeface="Times New Roman"/>
                        </a:rPr>
                        <a:t>01FE22BCI028</a:t>
                      </a:r>
                    </a:p>
                  </a:txBody>
                  <a:tcPr/>
                </a:tc>
                <a:extLst>
                  <a:ext uri="{0D108BD9-81ED-4DB2-BD59-A6C34878D82A}">
                    <a16:rowId xmlns:a16="http://schemas.microsoft.com/office/drawing/2014/main" val="2641344911"/>
                  </a:ext>
                </a:extLst>
              </a:tr>
              <a:tr h="419779">
                <a:tc>
                  <a:txBody>
                    <a:bodyPr/>
                    <a:lstStyle/>
                    <a:p>
                      <a:r>
                        <a:rPr lang="en-US" dirty="0">
                          <a:latin typeface="Times New Roman"/>
                        </a:rPr>
                        <a:t>3.</a:t>
                      </a:r>
                    </a:p>
                  </a:txBody>
                  <a:tcPr/>
                </a:tc>
                <a:tc>
                  <a:txBody>
                    <a:bodyPr/>
                    <a:lstStyle/>
                    <a:p>
                      <a:pPr lvl="0">
                        <a:buNone/>
                      </a:pPr>
                      <a:r>
                        <a:rPr lang="en-US" sz="1800" b="0" i="0" u="none" strike="noStrike" noProof="0" dirty="0">
                          <a:solidFill>
                            <a:srgbClr val="000000"/>
                          </a:solidFill>
                          <a:latin typeface="Times New Roman"/>
                        </a:rPr>
                        <a:t>Nikhita Mane</a:t>
                      </a:r>
                      <a:endParaRPr lang="en-US" dirty="0">
                        <a:latin typeface="Times New Roman"/>
                      </a:endParaRPr>
                    </a:p>
                  </a:txBody>
                  <a:tcPr/>
                </a:tc>
                <a:tc>
                  <a:txBody>
                    <a:bodyPr/>
                    <a:lstStyle/>
                    <a:p>
                      <a:r>
                        <a:rPr lang="en-US" dirty="0">
                          <a:latin typeface="Times New Roman"/>
                        </a:rPr>
                        <a:t>01FE22BCS284</a:t>
                      </a:r>
                    </a:p>
                  </a:txBody>
                  <a:tcPr/>
                </a:tc>
                <a:extLst>
                  <a:ext uri="{0D108BD9-81ED-4DB2-BD59-A6C34878D82A}">
                    <a16:rowId xmlns:a16="http://schemas.microsoft.com/office/drawing/2014/main" val="3615369899"/>
                  </a:ext>
                </a:extLst>
              </a:tr>
              <a:tr h="419779">
                <a:tc>
                  <a:txBody>
                    <a:bodyPr/>
                    <a:lstStyle/>
                    <a:p>
                      <a:pPr lvl="0">
                        <a:buNone/>
                      </a:pPr>
                      <a:r>
                        <a:rPr lang="en-US" dirty="0">
                          <a:latin typeface="Times New Roman"/>
                        </a:rPr>
                        <a:t>4.</a:t>
                      </a:r>
                    </a:p>
                  </a:txBody>
                  <a:tcPr/>
                </a:tc>
                <a:tc>
                  <a:txBody>
                    <a:bodyPr/>
                    <a:lstStyle/>
                    <a:p>
                      <a:pPr lvl="0">
                        <a:buNone/>
                      </a:pPr>
                      <a:r>
                        <a:rPr lang="en-US" sz="1800" b="0" i="0" u="none" strike="noStrike" noProof="0" dirty="0">
                          <a:solidFill>
                            <a:srgbClr val="000000"/>
                          </a:solidFill>
                          <a:latin typeface="Times New Roman"/>
                        </a:rPr>
                        <a:t>Pooja Karagi</a:t>
                      </a:r>
                      <a:endParaRPr lang="en-US" dirty="0">
                        <a:latin typeface="Times New Roman"/>
                      </a:endParaRPr>
                    </a:p>
                  </a:txBody>
                  <a:tcPr/>
                </a:tc>
                <a:tc>
                  <a:txBody>
                    <a:bodyPr/>
                    <a:lstStyle/>
                    <a:p>
                      <a:pPr lvl="0">
                        <a:buNone/>
                      </a:pPr>
                      <a:r>
                        <a:rPr lang="en-US" dirty="0">
                          <a:latin typeface="Times New Roman"/>
                        </a:rPr>
                        <a:t>01FE22BCS214</a:t>
                      </a:r>
                    </a:p>
                  </a:txBody>
                  <a:tcPr/>
                </a:tc>
                <a:extLst>
                  <a:ext uri="{0D108BD9-81ED-4DB2-BD59-A6C34878D82A}">
                    <a16:rowId xmlns:a16="http://schemas.microsoft.com/office/drawing/2014/main" val="3216951135"/>
                  </a:ext>
                </a:extLst>
              </a:tr>
            </a:tbl>
          </a:graphicData>
        </a:graphic>
      </p:graphicFrame>
      <p:cxnSp>
        <p:nvCxnSpPr>
          <p:cNvPr id="4" name="Straight Arrow Connector 3">
            <a:extLst>
              <a:ext uri="{FF2B5EF4-FFF2-40B4-BE49-F238E27FC236}">
                <a16:creationId xmlns:a16="http://schemas.microsoft.com/office/drawing/2014/main" id="{CBF82FA9-1A54-1E88-1A94-FC6F453478C0}"/>
              </a:ext>
            </a:extLst>
          </p:cNvPr>
          <p:cNvCxnSpPr/>
          <p:nvPr/>
        </p:nvCxnSpPr>
        <p:spPr>
          <a:xfrm>
            <a:off x="14801" y="717483"/>
            <a:ext cx="9352801" cy="28239"/>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3868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logo of a company&#10;&#10;AI-generated content may be incorrect.">
            <a:extLst>
              <a:ext uri="{FF2B5EF4-FFF2-40B4-BE49-F238E27FC236}">
                <a16:creationId xmlns:a16="http://schemas.microsoft.com/office/drawing/2014/main" id="{58678EF0-F42E-E01E-5AEF-FAF54086166D}"/>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p:cNvPicPr/>
          <p:nvPr/>
        </p:nvPicPr>
        <p:blipFill>
          <a:blip r:embed="rId3" cstate="print"/>
          <a:stretch>
            <a:fillRect/>
          </a:stretch>
        </p:blipFill>
        <p:spPr>
          <a:xfrm>
            <a:off x="9067801" y="127776"/>
            <a:ext cx="2985524" cy="741598"/>
          </a:xfrm>
          <a:prstGeom prst="rect">
            <a:avLst/>
          </a:prstGeom>
        </p:spPr>
      </p:pic>
      <p:sp>
        <p:nvSpPr>
          <p:cNvPr id="3" name="object 3"/>
          <p:cNvSpPr txBox="1">
            <a:spLocks noGrp="1"/>
          </p:cNvSpPr>
          <p:nvPr>
            <p:ph type="title"/>
          </p:nvPr>
        </p:nvSpPr>
        <p:spPr>
          <a:xfrm>
            <a:off x="1343788" y="-49045"/>
            <a:ext cx="10572750" cy="803682"/>
          </a:xfrm>
          <a:prstGeom prst="rect">
            <a:avLst/>
          </a:prstGeom>
        </p:spPr>
        <p:txBody>
          <a:bodyPr vert="horz" wrap="square" lIns="0" tIns="308229" rIns="0" bIns="0" rtlCol="0" anchor="t">
            <a:spAutoFit/>
          </a:bodyPr>
          <a:lstStyle/>
          <a:p>
            <a:pPr algn="l"/>
            <a:r>
              <a:rPr lang="en-US" sz="3200" b="1" spc="-10">
                <a:solidFill>
                  <a:schemeClr val="tx1"/>
                </a:solidFill>
                <a:latin typeface="Times New Roman"/>
              </a:rPr>
              <a:t> Problem Statement:</a:t>
            </a:r>
          </a:p>
        </p:txBody>
      </p:sp>
      <p:sp>
        <p:nvSpPr>
          <p:cNvPr id="7" name="object 7"/>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cxnSp>
        <p:nvCxnSpPr>
          <p:cNvPr id="10" name="Straight Arrow Connector 9">
            <a:extLst>
              <a:ext uri="{FF2B5EF4-FFF2-40B4-BE49-F238E27FC236}">
                <a16:creationId xmlns:a16="http://schemas.microsoft.com/office/drawing/2014/main" id="{10769694-703B-512F-3145-6404E3FA7011}"/>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E6E8DD78-1C74-89E9-13A1-7F2811CE4084}"/>
              </a:ext>
            </a:extLst>
          </p:cNvPr>
          <p:cNvSpPr txBox="1"/>
          <p:nvPr/>
        </p:nvSpPr>
        <p:spPr>
          <a:xfrm>
            <a:off x="282864" y="1267691"/>
            <a:ext cx="11633198" cy="22398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latin typeface="Times New Roman"/>
                <a:cs typeface="Times New Roman"/>
              </a:rPr>
              <a:t>Manual inspection of gear contact patterns is time-consuming and error-prone.</a:t>
            </a:r>
            <a:br>
              <a:rPr lang="en-US" sz="2400" dirty="0">
                <a:latin typeface="Times New Roman"/>
                <a:cs typeface="Times New Roman"/>
              </a:rPr>
            </a:br>
            <a:r>
              <a:rPr lang="en-US" sz="2400" dirty="0">
                <a:latin typeface="Times New Roman"/>
                <a:cs typeface="Times New Roman"/>
              </a:rPr>
              <a:t>Existing automated solutions are limited, costly, or not tailored for contact pattern classification. This leads to inconsistent quality control and reduced efficiency. We propose a scalable ML-based system to automate gear pattern inspection.</a:t>
            </a:r>
          </a:p>
        </p:txBody>
      </p:sp>
      <p:pic>
        <p:nvPicPr>
          <p:cNvPr id="5" name="Picture 4" descr="A close-up of a gear&#10;&#10;AI-generated content may be incorrect.">
            <a:extLst>
              <a:ext uri="{FF2B5EF4-FFF2-40B4-BE49-F238E27FC236}">
                <a16:creationId xmlns:a16="http://schemas.microsoft.com/office/drawing/2014/main" id="{0A83216C-3D2F-6878-D2F7-0DF76531297A}"/>
              </a:ext>
            </a:extLst>
          </p:cNvPr>
          <p:cNvPicPr>
            <a:picLocks noChangeAspect="1"/>
          </p:cNvPicPr>
          <p:nvPr/>
        </p:nvPicPr>
        <p:blipFill>
          <a:blip r:embed="rId4"/>
          <a:stretch>
            <a:fillRect/>
          </a:stretch>
        </p:blipFill>
        <p:spPr>
          <a:xfrm>
            <a:off x="6408394" y="3600193"/>
            <a:ext cx="5306454" cy="2870369"/>
          </a:xfrm>
          <a:prstGeom prst="rect">
            <a:avLst/>
          </a:prstGeom>
        </p:spPr>
      </p:pic>
    </p:spTree>
    <p:extLst>
      <p:ext uri="{BB962C8B-B14F-4D97-AF65-F5344CB8AC3E}">
        <p14:creationId xmlns:p14="http://schemas.microsoft.com/office/powerpoint/2010/main" val="17609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3AE2388-3521-D2DF-73A5-6BB99C1349D8}"/>
            </a:ext>
          </a:extLst>
        </p:cNvPr>
        <p:cNvGrpSpPr/>
        <p:nvPr/>
      </p:nvGrpSpPr>
      <p:grpSpPr>
        <a:xfrm>
          <a:off x="0" y="0"/>
          <a:ext cx="0" cy="0"/>
          <a:chOff x="0" y="0"/>
          <a:chExt cx="0" cy="0"/>
        </a:xfrm>
      </p:grpSpPr>
      <p:pic>
        <p:nvPicPr>
          <p:cNvPr id="9" name="Picture 8" descr="A logo of a company&#10;&#10;AI-generated content may be incorrect.">
            <a:extLst>
              <a:ext uri="{FF2B5EF4-FFF2-40B4-BE49-F238E27FC236}">
                <a16:creationId xmlns:a16="http://schemas.microsoft.com/office/drawing/2014/main" id="{CAC7072E-4499-93D5-3B40-5A618446C052}"/>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9FE409FB-CE6D-E745-2BAD-21E32705865F}"/>
              </a:ext>
            </a:extLst>
          </p:cNvPr>
          <p:cNvPicPr/>
          <p:nvPr/>
        </p:nvPicPr>
        <p:blipFill>
          <a:blip r:embed="rId3" cstate="print"/>
          <a:stretch>
            <a:fillRect/>
          </a:stretch>
        </p:blipFill>
        <p:spPr>
          <a:xfrm>
            <a:off x="8964828" y="86587"/>
            <a:ext cx="2985524" cy="741598"/>
          </a:xfrm>
          <a:prstGeom prst="rect">
            <a:avLst/>
          </a:prstGeom>
        </p:spPr>
      </p:pic>
      <p:sp>
        <p:nvSpPr>
          <p:cNvPr id="7" name="object 7">
            <a:extLst>
              <a:ext uri="{FF2B5EF4-FFF2-40B4-BE49-F238E27FC236}">
                <a16:creationId xmlns:a16="http://schemas.microsoft.com/office/drawing/2014/main" id="{D26CC936-4166-6EC2-E77D-1A80383C3517}"/>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6BA3C5E0-A9D2-1F65-24E0-8F693E340E14}"/>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4" name="TextBox 3">
            <a:extLst>
              <a:ext uri="{FF2B5EF4-FFF2-40B4-BE49-F238E27FC236}">
                <a16:creationId xmlns:a16="http://schemas.microsoft.com/office/drawing/2014/main" id="{2142FA3A-B565-C48B-E736-0E60A3E49EBD}"/>
              </a:ext>
            </a:extLst>
          </p:cNvPr>
          <p:cNvSpPr txBox="1"/>
          <p:nvPr/>
        </p:nvSpPr>
        <p:spPr>
          <a:xfrm>
            <a:off x="1429851" y="241242"/>
            <a:ext cx="75354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Times New Roman"/>
                <a:cs typeface="Times New Roman"/>
              </a:rPr>
              <a:t>Introduction</a:t>
            </a:r>
            <a:endParaRPr lang="en-US" sz="3200" b="1">
              <a:solidFill>
                <a:srgbClr val="000000"/>
              </a:solidFill>
              <a:latin typeface="Times New Roman"/>
              <a:cs typeface="Times New Roman"/>
            </a:endParaRPr>
          </a:p>
        </p:txBody>
      </p:sp>
      <p:cxnSp>
        <p:nvCxnSpPr>
          <p:cNvPr id="5" name="Straight Arrow Connector 4">
            <a:extLst>
              <a:ext uri="{FF2B5EF4-FFF2-40B4-BE49-F238E27FC236}">
                <a16:creationId xmlns:a16="http://schemas.microsoft.com/office/drawing/2014/main" id="{EBA85CDD-94F5-770C-F5AC-18635C73BC2A}"/>
              </a:ext>
            </a:extLst>
          </p:cNvPr>
          <p:cNvCxnSpPr/>
          <p:nvPr/>
        </p:nvCxnSpPr>
        <p:spPr>
          <a:xfrm flipV="1">
            <a:off x="2310" y="831273"/>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B85637EB-4C6E-45AA-6A08-7F3BDF1E458A}"/>
              </a:ext>
            </a:extLst>
          </p:cNvPr>
          <p:cNvSpPr txBox="1"/>
          <p:nvPr/>
        </p:nvSpPr>
        <p:spPr>
          <a:xfrm>
            <a:off x="273230" y="1279862"/>
            <a:ext cx="11656290" cy="3903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solidFill>
                  <a:schemeClr val="tx1"/>
                </a:solidFill>
                <a:latin typeface="Times New Roman"/>
                <a:cs typeface="Times New Roman"/>
              </a:rPr>
              <a:t>This project focuses on developing an automated classification system for gear contact patterns using deep learning. It aims to classify patterns as "OK" or "NOT OK", replacing traditional manual inspections. Manual methods are prone to subjectivity, human error, and inefficiency. By automating this process, the system ensures faster, more accurate, and consistent evaluations. It enhances quality control in differential gear assemblies and supports real-time decision-making. The approach also reduces dependency on skilled human inspectors, improving scalability.</a:t>
            </a:r>
            <a:endParaRPr lang="en-US" sz="2400">
              <a:solidFill>
                <a:schemeClr val="tx1"/>
              </a:solidFill>
              <a:latin typeface="Times New Roman"/>
              <a:cs typeface="Times New Roman"/>
            </a:endParaRPr>
          </a:p>
        </p:txBody>
      </p:sp>
    </p:spTree>
    <p:extLst>
      <p:ext uri="{BB962C8B-B14F-4D97-AF65-F5344CB8AC3E}">
        <p14:creationId xmlns:p14="http://schemas.microsoft.com/office/powerpoint/2010/main" val="153695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FF5ACB9-59B2-973C-C4D7-A55AA0EEF2CD}"/>
            </a:ext>
          </a:extLst>
        </p:cNvPr>
        <p:cNvGrpSpPr/>
        <p:nvPr/>
      </p:nvGrpSpPr>
      <p:grpSpPr>
        <a:xfrm>
          <a:off x="0" y="0"/>
          <a:ext cx="0" cy="0"/>
          <a:chOff x="0" y="0"/>
          <a:chExt cx="0" cy="0"/>
        </a:xfrm>
      </p:grpSpPr>
      <p:pic>
        <p:nvPicPr>
          <p:cNvPr id="10" name="Picture 9" descr="A logo of a company&#10;&#10;AI-generated content may be incorrect.">
            <a:extLst>
              <a:ext uri="{FF2B5EF4-FFF2-40B4-BE49-F238E27FC236}">
                <a16:creationId xmlns:a16="http://schemas.microsoft.com/office/drawing/2014/main" id="{A86A1EBA-C912-72BD-12E6-6AC324C6FDC5}"/>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BA0681EC-4FBA-1F6F-396A-C9E4BB9356C0}"/>
              </a:ext>
            </a:extLst>
          </p:cNvPr>
          <p:cNvPicPr/>
          <p:nvPr/>
        </p:nvPicPr>
        <p:blipFill>
          <a:blip r:embed="rId3" cstate="print"/>
          <a:stretch>
            <a:fillRect/>
          </a:stretch>
        </p:blipFill>
        <p:spPr>
          <a:xfrm>
            <a:off x="9067801" y="127776"/>
            <a:ext cx="2985524" cy="741598"/>
          </a:xfrm>
          <a:prstGeom prst="rect">
            <a:avLst/>
          </a:prstGeom>
        </p:spPr>
      </p:pic>
      <p:sp>
        <p:nvSpPr>
          <p:cNvPr id="3" name="object 3">
            <a:extLst>
              <a:ext uri="{FF2B5EF4-FFF2-40B4-BE49-F238E27FC236}">
                <a16:creationId xmlns:a16="http://schemas.microsoft.com/office/drawing/2014/main" id="{7E661A65-E2E1-6DC7-5FC9-7F05828E12B6}"/>
              </a:ext>
            </a:extLst>
          </p:cNvPr>
          <p:cNvSpPr txBox="1">
            <a:spLocks noGrp="1"/>
          </p:cNvSpPr>
          <p:nvPr>
            <p:ph type="title"/>
          </p:nvPr>
        </p:nvSpPr>
        <p:spPr>
          <a:xfrm>
            <a:off x="1377426" y="-2364"/>
            <a:ext cx="10572750" cy="803682"/>
          </a:xfrm>
          <a:prstGeom prst="rect">
            <a:avLst/>
          </a:prstGeom>
        </p:spPr>
        <p:txBody>
          <a:bodyPr vert="horz" wrap="square" lIns="0" tIns="308229" rIns="0" bIns="0" rtlCol="0" anchor="t">
            <a:spAutoFit/>
          </a:bodyPr>
          <a:lstStyle/>
          <a:p>
            <a:pPr algn="l"/>
            <a:r>
              <a:rPr lang="en-US" sz="3200" b="1" spc="-10">
                <a:solidFill>
                  <a:schemeClr val="tx1"/>
                </a:solidFill>
                <a:latin typeface="Times New Roman"/>
              </a:rPr>
              <a:t> Requirements</a:t>
            </a:r>
          </a:p>
        </p:txBody>
      </p:sp>
      <p:sp>
        <p:nvSpPr>
          <p:cNvPr id="7" name="object 7">
            <a:extLst>
              <a:ext uri="{FF2B5EF4-FFF2-40B4-BE49-F238E27FC236}">
                <a16:creationId xmlns:a16="http://schemas.microsoft.com/office/drawing/2014/main" id="{6D9A431F-6D0F-6640-4EAE-9AAB078C1BD4}"/>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BB314820-9B59-D7A6-7AC3-B3CD496B0B5C}"/>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9" name="TextBox 8">
            <a:extLst>
              <a:ext uri="{FF2B5EF4-FFF2-40B4-BE49-F238E27FC236}">
                <a16:creationId xmlns:a16="http://schemas.microsoft.com/office/drawing/2014/main" id="{5CE8B6AE-D852-394B-4CAA-21A533A8E9DF}"/>
              </a:ext>
            </a:extLst>
          </p:cNvPr>
          <p:cNvSpPr txBox="1"/>
          <p:nvPr/>
        </p:nvSpPr>
        <p:spPr>
          <a:xfrm>
            <a:off x="11370" y="1074207"/>
            <a:ext cx="117998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a:latin typeface="Times New Roman"/>
              <a:cs typeface="Times New Roman"/>
            </a:endParaRPr>
          </a:p>
        </p:txBody>
      </p:sp>
      <p:sp>
        <p:nvSpPr>
          <p:cNvPr id="4" name="TextBox 3">
            <a:extLst>
              <a:ext uri="{FF2B5EF4-FFF2-40B4-BE49-F238E27FC236}">
                <a16:creationId xmlns:a16="http://schemas.microsoft.com/office/drawing/2014/main" id="{77B23C9F-655C-6DC6-0101-93647734B652}"/>
              </a:ext>
            </a:extLst>
          </p:cNvPr>
          <p:cNvSpPr txBox="1"/>
          <p:nvPr/>
        </p:nvSpPr>
        <p:spPr>
          <a:xfrm>
            <a:off x="387830" y="1074493"/>
            <a:ext cx="11217850" cy="44575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Char char="•"/>
            </a:pPr>
            <a:r>
              <a:rPr lang="en-US" sz="2400" dirty="0">
                <a:latin typeface="Times New Roman"/>
                <a:cs typeface="Times New Roman"/>
              </a:rPr>
              <a:t>Collect a dataset of gear contact pattern images clearly labeled as "OK" (acceptable) or "NOT OK" (defective), ensuring enough samples in both classes for effective training.</a:t>
            </a:r>
            <a:endParaRPr lang="en-US" sz="2400" dirty="0">
              <a:solidFill>
                <a:srgbClr val="000000"/>
              </a:solidFill>
              <a:latin typeface="Times New Roman"/>
              <a:cs typeface="Times New Roman"/>
            </a:endParaRPr>
          </a:p>
          <a:p>
            <a:pPr marL="342900" indent="-342900" algn="just">
              <a:lnSpc>
                <a:spcPct val="150000"/>
              </a:lnSpc>
              <a:buChar char="•"/>
            </a:pPr>
            <a:r>
              <a:rPr lang="en-US" sz="2400" dirty="0">
                <a:latin typeface="Times New Roman"/>
                <a:cs typeface="Times New Roman"/>
              </a:rPr>
              <a:t>Ensure images cover various gear types, lighting conditions, and viewing angles to capture real-world variability.</a:t>
            </a:r>
            <a:endParaRPr lang="en-US" dirty="0"/>
          </a:p>
          <a:p>
            <a:pPr marL="342900" indent="-342900" algn="just">
              <a:lnSpc>
                <a:spcPct val="150000"/>
              </a:lnSpc>
              <a:buChar char="•"/>
            </a:pPr>
            <a:r>
              <a:rPr lang="en-US" sz="2400" dirty="0">
                <a:latin typeface="Times New Roman"/>
                <a:cs typeface="Times New Roman"/>
              </a:rPr>
              <a:t>Define an image capture protocol that maintains consistent image quality and resolution for reliable pattern visibility.</a:t>
            </a:r>
            <a:endParaRPr lang="en-US" dirty="0"/>
          </a:p>
          <a:p>
            <a:pPr marL="342900" indent="-342900" algn="just">
              <a:lnSpc>
                <a:spcPct val="150000"/>
              </a:lnSpc>
              <a:buChar char="•"/>
            </a:pPr>
            <a:r>
              <a:rPr lang="en-US" sz="2400" dirty="0">
                <a:latin typeface="Times New Roman"/>
                <a:cs typeface="Times New Roman"/>
              </a:rPr>
              <a:t>Plan for data preprocessing and augmentation strategies to enhance dataset diversity and address class imbalances before model training.</a:t>
            </a:r>
            <a:endParaRPr lang="en-US" dirty="0"/>
          </a:p>
        </p:txBody>
      </p:sp>
      <p:cxnSp>
        <p:nvCxnSpPr>
          <p:cNvPr id="6" name="Straight Arrow Connector 5">
            <a:extLst>
              <a:ext uri="{FF2B5EF4-FFF2-40B4-BE49-F238E27FC236}">
                <a16:creationId xmlns:a16="http://schemas.microsoft.com/office/drawing/2014/main" id="{198114F1-CCAF-18D9-B5BB-735A02C3E499}"/>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0798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369C70-8A4E-C234-DF69-188C36D75557}"/>
            </a:ext>
          </a:extLst>
        </p:cNvPr>
        <p:cNvGrpSpPr/>
        <p:nvPr/>
      </p:nvGrpSpPr>
      <p:grpSpPr>
        <a:xfrm>
          <a:off x="0" y="0"/>
          <a:ext cx="0" cy="0"/>
          <a:chOff x="0" y="0"/>
          <a:chExt cx="0" cy="0"/>
        </a:xfrm>
      </p:grpSpPr>
      <p:pic>
        <p:nvPicPr>
          <p:cNvPr id="10" name="Picture 9" descr="A logo of a company&#10;&#10;AI-generated content may be incorrect.">
            <a:extLst>
              <a:ext uri="{FF2B5EF4-FFF2-40B4-BE49-F238E27FC236}">
                <a16:creationId xmlns:a16="http://schemas.microsoft.com/office/drawing/2014/main" id="{F1F8E995-1335-A465-8FAB-B375F5E39C73}"/>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211DEC2D-A950-429C-8CBD-A740D59B37B3}"/>
              </a:ext>
            </a:extLst>
          </p:cNvPr>
          <p:cNvPicPr/>
          <p:nvPr/>
        </p:nvPicPr>
        <p:blipFill>
          <a:blip r:embed="rId3" cstate="print"/>
          <a:stretch>
            <a:fillRect/>
          </a:stretch>
        </p:blipFill>
        <p:spPr>
          <a:xfrm>
            <a:off x="9067801" y="127776"/>
            <a:ext cx="2985524" cy="741598"/>
          </a:xfrm>
          <a:prstGeom prst="rect">
            <a:avLst/>
          </a:prstGeom>
        </p:spPr>
      </p:pic>
      <p:sp>
        <p:nvSpPr>
          <p:cNvPr id="3" name="object 3">
            <a:extLst>
              <a:ext uri="{FF2B5EF4-FFF2-40B4-BE49-F238E27FC236}">
                <a16:creationId xmlns:a16="http://schemas.microsoft.com/office/drawing/2014/main" id="{7FA3D88F-4076-DD2E-7EAD-BCFE22BCE275}"/>
              </a:ext>
            </a:extLst>
          </p:cNvPr>
          <p:cNvSpPr txBox="1">
            <a:spLocks noGrp="1"/>
          </p:cNvSpPr>
          <p:nvPr>
            <p:ph type="title"/>
          </p:nvPr>
        </p:nvSpPr>
        <p:spPr>
          <a:xfrm>
            <a:off x="1361294" y="-3050"/>
            <a:ext cx="10572750" cy="803682"/>
          </a:xfrm>
          <a:prstGeom prst="rect">
            <a:avLst/>
          </a:prstGeom>
        </p:spPr>
        <p:txBody>
          <a:bodyPr vert="horz" wrap="square" lIns="0" tIns="308229" rIns="0" bIns="0" rtlCol="0" anchor="t">
            <a:spAutoFit/>
          </a:bodyPr>
          <a:lstStyle/>
          <a:p>
            <a:pPr algn="l"/>
            <a:r>
              <a:rPr lang="en-US" sz="3200" b="1" spc="-10">
                <a:solidFill>
                  <a:schemeClr val="tx1"/>
                </a:solidFill>
              </a:rPr>
              <a:t> </a:t>
            </a:r>
            <a:r>
              <a:rPr lang="en-US" sz="3200" b="1" spc="-10">
                <a:solidFill>
                  <a:schemeClr val="tx1"/>
                </a:solidFill>
                <a:latin typeface="Times New Roman"/>
              </a:rPr>
              <a:t>Dataset Description</a:t>
            </a:r>
            <a:endParaRPr lang="en-US">
              <a:solidFill>
                <a:schemeClr val="tx1"/>
              </a:solidFill>
              <a:latin typeface="Times New Roman"/>
            </a:endParaRPr>
          </a:p>
        </p:txBody>
      </p:sp>
      <p:sp>
        <p:nvSpPr>
          <p:cNvPr id="7" name="object 7">
            <a:extLst>
              <a:ext uri="{FF2B5EF4-FFF2-40B4-BE49-F238E27FC236}">
                <a16:creationId xmlns:a16="http://schemas.microsoft.com/office/drawing/2014/main" id="{19F16D48-A5B4-BAF8-E3AB-8ACBBEAFE6B8}"/>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ED11413E-7A35-EC53-564E-0D5DA3E8CCC1}"/>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9" name="TextBox 8">
            <a:extLst>
              <a:ext uri="{FF2B5EF4-FFF2-40B4-BE49-F238E27FC236}">
                <a16:creationId xmlns:a16="http://schemas.microsoft.com/office/drawing/2014/main" id="{DBB0EFF7-21D2-E926-32FA-0632BC0E26E6}"/>
              </a:ext>
            </a:extLst>
          </p:cNvPr>
          <p:cNvSpPr txBox="1"/>
          <p:nvPr/>
        </p:nvSpPr>
        <p:spPr>
          <a:xfrm>
            <a:off x="11370" y="1074207"/>
            <a:ext cx="117998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a:latin typeface="Times New Roman"/>
              <a:cs typeface="Times New Roman"/>
            </a:endParaRPr>
          </a:p>
        </p:txBody>
      </p:sp>
      <p:sp>
        <p:nvSpPr>
          <p:cNvPr id="4" name="TextBox 3">
            <a:extLst>
              <a:ext uri="{FF2B5EF4-FFF2-40B4-BE49-F238E27FC236}">
                <a16:creationId xmlns:a16="http://schemas.microsoft.com/office/drawing/2014/main" id="{0BA67CDB-F38D-0FFB-5566-B549C8F7ABD2}"/>
              </a:ext>
            </a:extLst>
          </p:cNvPr>
          <p:cNvSpPr txBox="1"/>
          <p:nvPr/>
        </p:nvSpPr>
        <p:spPr>
          <a:xfrm>
            <a:off x="387830" y="1074493"/>
            <a:ext cx="11217850" cy="55659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Char char="•"/>
            </a:pPr>
            <a:r>
              <a:rPr lang="en-US" sz="2400">
                <a:latin typeface="Times New Roman"/>
                <a:cs typeface="Times New Roman"/>
              </a:rPr>
              <a:t>The dataset should contain images of gear contact patterns.</a:t>
            </a:r>
            <a:endParaRPr lang="en-US" sz="2400">
              <a:solidFill>
                <a:srgbClr val="000000"/>
              </a:solidFill>
              <a:latin typeface="Times New Roman"/>
              <a:cs typeface="Times New Roman"/>
            </a:endParaRPr>
          </a:p>
          <a:p>
            <a:pPr algn="just">
              <a:lnSpc>
                <a:spcPct val="150000"/>
              </a:lnSpc>
              <a:buChar char="•"/>
            </a:pPr>
            <a:r>
              <a:rPr lang="en-US" sz="2400">
                <a:latin typeface="Times New Roman"/>
                <a:cs typeface="Times New Roman"/>
              </a:rPr>
              <a:t>It must have an </a:t>
            </a:r>
            <a:r>
              <a:rPr lang="en-US" sz="2400" b="1">
                <a:latin typeface="Times New Roman"/>
                <a:cs typeface="Times New Roman"/>
              </a:rPr>
              <a:t>equal number</a:t>
            </a:r>
            <a:r>
              <a:rPr lang="en-US" sz="2400">
                <a:latin typeface="Times New Roman"/>
                <a:cs typeface="Times New Roman"/>
              </a:rPr>
              <a:t> of "OK" (acceptable) and "NOT OK" (non-acceptable) images to ensure balanced training and evaluation.</a:t>
            </a:r>
          </a:p>
          <a:p>
            <a:pPr algn="just">
              <a:lnSpc>
                <a:spcPct val="150000"/>
              </a:lnSpc>
              <a:buChar char="•"/>
            </a:pPr>
            <a:r>
              <a:rPr lang="en-US" sz="2400">
                <a:latin typeface="Times New Roman"/>
                <a:cs typeface="Times New Roman"/>
              </a:rPr>
              <a:t>Each image should be </a:t>
            </a:r>
            <a:r>
              <a:rPr lang="en-US" sz="2400" b="1">
                <a:latin typeface="Times New Roman"/>
                <a:cs typeface="Times New Roman"/>
              </a:rPr>
              <a:t>labeled</a:t>
            </a:r>
            <a:r>
              <a:rPr lang="en-US" sz="2400">
                <a:latin typeface="Times New Roman"/>
                <a:cs typeface="Times New Roman"/>
              </a:rPr>
              <a:t> correctly as either "OK" or "NOT OK".</a:t>
            </a:r>
          </a:p>
          <a:p>
            <a:pPr algn="just">
              <a:lnSpc>
                <a:spcPct val="150000"/>
              </a:lnSpc>
              <a:buChar char="•"/>
            </a:pPr>
            <a:r>
              <a:rPr lang="en-US" sz="2400">
                <a:latin typeface="Times New Roman"/>
                <a:cs typeface="Times New Roman"/>
              </a:rPr>
              <a:t>Images should cover </a:t>
            </a:r>
            <a:r>
              <a:rPr lang="en-US" sz="2400" b="1">
                <a:latin typeface="Times New Roman"/>
                <a:cs typeface="Times New Roman"/>
              </a:rPr>
              <a:t>different types of parts</a:t>
            </a:r>
            <a:r>
              <a:rPr lang="en-US" sz="2400">
                <a:latin typeface="Times New Roman"/>
                <a:cs typeface="Times New Roman"/>
              </a:rPr>
              <a:t> and </a:t>
            </a:r>
            <a:r>
              <a:rPr lang="en-US" sz="2400" b="1">
                <a:latin typeface="Times New Roman"/>
                <a:cs typeface="Times New Roman"/>
              </a:rPr>
              <a:t>varying conditions</a:t>
            </a:r>
            <a:r>
              <a:rPr lang="en-US" sz="2400">
                <a:latin typeface="Times New Roman"/>
                <a:cs typeface="Times New Roman"/>
              </a:rPr>
              <a:t> (e.g., lighting, angle) to make the model more robust.</a:t>
            </a:r>
          </a:p>
          <a:p>
            <a:pPr algn="just">
              <a:lnSpc>
                <a:spcPct val="150000"/>
              </a:lnSpc>
              <a:buChar char="•"/>
            </a:pPr>
            <a:r>
              <a:rPr lang="en-US" sz="2400">
                <a:latin typeface="Times New Roman"/>
                <a:cs typeface="Times New Roman"/>
              </a:rPr>
              <a:t>The quality of images must be good enough to clearly show the gear contact patterns.</a:t>
            </a:r>
          </a:p>
          <a:p>
            <a:pPr algn="just">
              <a:lnSpc>
                <a:spcPct val="150000"/>
              </a:lnSpc>
              <a:buChar char="•"/>
            </a:pPr>
            <a:r>
              <a:rPr lang="en-US" sz="2400">
                <a:latin typeface="Times New Roman"/>
                <a:cs typeface="Times New Roman"/>
              </a:rPr>
              <a:t>A sufficient number of samples should be collected </a:t>
            </a:r>
            <a:r>
              <a:rPr lang="en-US" sz="2400" b="1">
                <a:latin typeface="Times New Roman"/>
                <a:cs typeface="Times New Roman"/>
              </a:rPr>
              <a:t>daily</a:t>
            </a:r>
            <a:r>
              <a:rPr lang="en-US" sz="2400">
                <a:latin typeface="Times New Roman"/>
                <a:cs typeface="Times New Roman"/>
              </a:rPr>
              <a:t> to maintain consistency and support model updates if needed.</a:t>
            </a:r>
          </a:p>
          <a:p>
            <a:pPr marL="342900" indent="-342900" algn="just">
              <a:lnSpc>
                <a:spcPct val="150000"/>
              </a:lnSpc>
              <a:buChar char="•"/>
            </a:pPr>
            <a:endParaRPr lang="en-US" sz="2400">
              <a:latin typeface="Times New Roman"/>
              <a:cs typeface="Times New Roman"/>
            </a:endParaRPr>
          </a:p>
        </p:txBody>
      </p:sp>
      <p:cxnSp>
        <p:nvCxnSpPr>
          <p:cNvPr id="6" name="Straight Arrow Connector 5">
            <a:extLst>
              <a:ext uri="{FF2B5EF4-FFF2-40B4-BE49-F238E27FC236}">
                <a16:creationId xmlns:a16="http://schemas.microsoft.com/office/drawing/2014/main" id="{C865DA51-9A17-BC4F-0BA6-C98240CEA748}"/>
              </a:ext>
            </a:extLst>
          </p:cNvPr>
          <p:cNvCxnSpPr/>
          <p:nvPr/>
        </p:nvCxnSpPr>
        <p:spPr>
          <a:xfrm flipV="1">
            <a:off x="2310" y="833166"/>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271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AC417B-CDC1-AD2C-F80A-970CE145B5CD}"/>
            </a:ext>
          </a:extLst>
        </p:cNvPr>
        <p:cNvGrpSpPr/>
        <p:nvPr/>
      </p:nvGrpSpPr>
      <p:grpSpPr>
        <a:xfrm>
          <a:off x="0" y="0"/>
          <a:ext cx="0" cy="0"/>
          <a:chOff x="0" y="0"/>
          <a:chExt cx="0" cy="0"/>
        </a:xfrm>
      </p:grpSpPr>
      <p:pic>
        <p:nvPicPr>
          <p:cNvPr id="10" name="Picture 9" descr="A logo of a company&#10;&#10;AI-generated content may be incorrect.">
            <a:extLst>
              <a:ext uri="{FF2B5EF4-FFF2-40B4-BE49-F238E27FC236}">
                <a16:creationId xmlns:a16="http://schemas.microsoft.com/office/drawing/2014/main" id="{B9D74B3A-2CFB-8642-107D-09D212B9B48C}"/>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E05F7DA2-C50D-2344-CAE5-B18DC962EAFA}"/>
              </a:ext>
            </a:extLst>
          </p:cNvPr>
          <p:cNvPicPr/>
          <p:nvPr/>
        </p:nvPicPr>
        <p:blipFill>
          <a:blip r:embed="rId3" cstate="print"/>
          <a:stretch>
            <a:fillRect/>
          </a:stretch>
        </p:blipFill>
        <p:spPr>
          <a:xfrm>
            <a:off x="9026612" y="127776"/>
            <a:ext cx="2985524" cy="741598"/>
          </a:xfrm>
          <a:prstGeom prst="rect">
            <a:avLst/>
          </a:prstGeom>
        </p:spPr>
      </p:pic>
      <p:sp>
        <p:nvSpPr>
          <p:cNvPr id="7" name="object 7">
            <a:extLst>
              <a:ext uri="{FF2B5EF4-FFF2-40B4-BE49-F238E27FC236}">
                <a16:creationId xmlns:a16="http://schemas.microsoft.com/office/drawing/2014/main" id="{420825AB-0508-7E31-2CC3-509EFEE03C21}"/>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4121315C-AD38-A513-295C-EB49A57E11D0}"/>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4" name="TextBox 3">
            <a:extLst>
              <a:ext uri="{FF2B5EF4-FFF2-40B4-BE49-F238E27FC236}">
                <a16:creationId xmlns:a16="http://schemas.microsoft.com/office/drawing/2014/main" id="{31ED262B-9086-A02F-1D74-A7D6CFF408C4}"/>
              </a:ext>
            </a:extLst>
          </p:cNvPr>
          <p:cNvSpPr txBox="1"/>
          <p:nvPr/>
        </p:nvSpPr>
        <p:spPr>
          <a:xfrm>
            <a:off x="69220" y="1952980"/>
            <a:ext cx="121077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latin typeface="Times New Roman"/>
              <a:cs typeface="Times New Roman"/>
            </a:endParaRPr>
          </a:p>
        </p:txBody>
      </p:sp>
      <p:sp>
        <p:nvSpPr>
          <p:cNvPr id="6" name="TextBox 5">
            <a:extLst>
              <a:ext uri="{FF2B5EF4-FFF2-40B4-BE49-F238E27FC236}">
                <a16:creationId xmlns:a16="http://schemas.microsoft.com/office/drawing/2014/main" id="{C94A408F-6F49-3F7A-9EFD-1B33CFA812C0}"/>
              </a:ext>
            </a:extLst>
          </p:cNvPr>
          <p:cNvSpPr txBox="1"/>
          <p:nvPr/>
        </p:nvSpPr>
        <p:spPr>
          <a:xfrm>
            <a:off x="1323231" y="249980"/>
            <a:ext cx="77562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Times New Roman"/>
                <a:cs typeface="Times New Roman"/>
              </a:rPr>
              <a:t>Objectives:</a:t>
            </a:r>
            <a:endParaRPr lang="en-US" sz="3200" b="1">
              <a:solidFill>
                <a:srgbClr val="000000"/>
              </a:solidFill>
              <a:latin typeface="Times New Roman"/>
              <a:cs typeface="Times New Roman"/>
            </a:endParaRPr>
          </a:p>
        </p:txBody>
      </p:sp>
      <p:sp>
        <p:nvSpPr>
          <p:cNvPr id="9" name="TextBox 8">
            <a:extLst>
              <a:ext uri="{FF2B5EF4-FFF2-40B4-BE49-F238E27FC236}">
                <a16:creationId xmlns:a16="http://schemas.microsoft.com/office/drawing/2014/main" id="{80E3D524-BEAC-EBE2-7795-49F5E9BB2B03}"/>
              </a:ext>
            </a:extLst>
          </p:cNvPr>
          <p:cNvSpPr txBox="1"/>
          <p:nvPr/>
        </p:nvSpPr>
        <p:spPr>
          <a:xfrm>
            <a:off x="360663" y="1292953"/>
            <a:ext cx="11359517" cy="4457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a:buChar char="Ø"/>
            </a:pPr>
            <a:r>
              <a:rPr lang="en-US" sz="2400">
                <a:latin typeface="Times New Roman"/>
                <a:cs typeface="Times New Roman"/>
              </a:rPr>
              <a:t>To develop a platform capable of automatically detecting acceptable and non-acceptable gear contact patterns.</a:t>
            </a:r>
            <a:endParaRPr lang="en-US" sz="2400">
              <a:solidFill>
                <a:srgbClr val="000000"/>
              </a:solidFill>
              <a:latin typeface="Times New Roman"/>
              <a:cs typeface="Times New Roman"/>
            </a:endParaRPr>
          </a:p>
          <a:p>
            <a:pPr marL="342900" indent="-342900" algn="just">
              <a:lnSpc>
                <a:spcPct val="150000"/>
              </a:lnSpc>
              <a:buFont typeface="Wingdings"/>
              <a:buChar char="Ø"/>
            </a:pPr>
            <a:r>
              <a:rPr lang="en-US" sz="2400">
                <a:latin typeface="Times New Roman"/>
                <a:cs typeface="Times New Roman"/>
              </a:rPr>
              <a:t>To summarize and store daily inspection data along with corresponding images and results.</a:t>
            </a:r>
          </a:p>
          <a:p>
            <a:pPr marL="342900" indent="-342900" algn="just">
              <a:lnSpc>
                <a:spcPct val="150000"/>
              </a:lnSpc>
              <a:buFont typeface="Wingdings"/>
              <a:buChar char="Ø"/>
            </a:pPr>
            <a:r>
              <a:rPr lang="en-US" sz="2400">
                <a:latin typeface="Times New Roman"/>
                <a:cs typeface="Times New Roman"/>
              </a:rPr>
              <a:t>To ensure consistent quality by comparing gear patterns part-wise on a daily basis.</a:t>
            </a:r>
          </a:p>
          <a:p>
            <a:pPr marL="342900" indent="-342900" algn="just">
              <a:lnSpc>
                <a:spcPct val="150000"/>
              </a:lnSpc>
              <a:buFont typeface="Wingdings"/>
              <a:buChar char="Ø"/>
            </a:pPr>
            <a:r>
              <a:rPr lang="en-US" sz="2400">
                <a:latin typeface="Times New Roman"/>
                <a:cs typeface="Times New Roman"/>
              </a:rPr>
              <a:t>To support decision-making by providing systematic and reliable gear inspection reports.</a:t>
            </a:r>
          </a:p>
          <a:p>
            <a:pPr marL="342900" indent="-342900" algn="just">
              <a:lnSpc>
                <a:spcPct val="150000"/>
              </a:lnSpc>
              <a:buFont typeface="Wingdings"/>
              <a:buChar char="Ø"/>
            </a:pPr>
            <a:endParaRPr lang="en-US" sz="2400">
              <a:latin typeface="Times New Roman"/>
              <a:cs typeface="Times New Roman"/>
            </a:endParaRPr>
          </a:p>
        </p:txBody>
      </p:sp>
      <p:cxnSp>
        <p:nvCxnSpPr>
          <p:cNvPr id="5" name="Straight Arrow Connector 4">
            <a:extLst>
              <a:ext uri="{FF2B5EF4-FFF2-40B4-BE49-F238E27FC236}">
                <a16:creationId xmlns:a16="http://schemas.microsoft.com/office/drawing/2014/main" id="{E3C6AE12-A890-6964-4D70-17FACE724E56}"/>
              </a:ext>
            </a:extLst>
          </p:cNvPr>
          <p:cNvCxnSpPr/>
          <p:nvPr/>
        </p:nvCxnSpPr>
        <p:spPr>
          <a:xfrm flipV="1">
            <a:off x="2310" y="831273"/>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0658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C1E7BE-E860-1539-C73F-E8057CBAC058}"/>
            </a:ext>
          </a:extLst>
        </p:cNvPr>
        <p:cNvGrpSpPr/>
        <p:nvPr/>
      </p:nvGrpSpPr>
      <p:grpSpPr>
        <a:xfrm>
          <a:off x="0" y="0"/>
          <a:ext cx="0" cy="0"/>
          <a:chOff x="0" y="0"/>
          <a:chExt cx="0" cy="0"/>
        </a:xfrm>
      </p:grpSpPr>
      <p:pic>
        <p:nvPicPr>
          <p:cNvPr id="9" name="Picture 8" descr="A logo of a company&#10;&#10;AI-generated content may be incorrect.">
            <a:extLst>
              <a:ext uri="{FF2B5EF4-FFF2-40B4-BE49-F238E27FC236}">
                <a16:creationId xmlns:a16="http://schemas.microsoft.com/office/drawing/2014/main" id="{2A0D8E2B-F27E-3D5C-B703-E7AD13EE41B9}"/>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4E096EAA-65C9-720E-A0BD-C6E052AD8BEA}"/>
              </a:ext>
            </a:extLst>
          </p:cNvPr>
          <p:cNvPicPr/>
          <p:nvPr/>
        </p:nvPicPr>
        <p:blipFill>
          <a:blip r:embed="rId3" cstate="print"/>
          <a:stretch>
            <a:fillRect/>
          </a:stretch>
        </p:blipFill>
        <p:spPr>
          <a:xfrm>
            <a:off x="9108990" y="127776"/>
            <a:ext cx="2985524" cy="741598"/>
          </a:xfrm>
          <a:prstGeom prst="rect">
            <a:avLst/>
          </a:prstGeom>
        </p:spPr>
      </p:pic>
      <p:sp>
        <p:nvSpPr>
          <p:cNvPr id="3" name="object 3">
            <a:extLst>
              <a:ext uri="{FF2B5EF4-FFF2-40B4-BE49-F238E27FC236}">
                <a16:creationId xmlns:a16="http://schemas.microsoft.com/office/drawing/2014/main" id="{E049F0AE-E0DE-B9C0-B6AB-EA6EBDA11F91}"/>
              </a:ext>
            </a:extLst>
          </p:cNvPr>
          <p:cNvSpPr txBox="1">
            <a:spLocks noGrp="1"/>
          </p:cNvSpPr>
          <p:nvPr>
            <p:ph type="title"/>
          </p:nvPr>
        </p:nvSpPr>
        <p:spPr>
          <a:xfrm>
            <a:off x="1531042" y="6000"/>
            <a:ext cx="10572750" cy="803682"/>
          </a:xfrm>
          <a:prstGeom prst="rect">
            <a:avLst/>
          </a:prstGeom>
        </p:spPr>
        <p:txBody>
          <a:bodyPr vert="horz" wrap="square" lIns="0" tIns="308229" rIns="0" bIns="0" rtlCol="0" anchor="t">
            <a:spAutoFit/>
          </a:bodyPr>
          <a:lstStyle/>
          <a:p>
            <a:pPr algn="l"/>
            <a:r>
              <a:rPr lang="en-US" sz="3200" b="1" spc="-10">
                <a:solidFill>
                  <a:schemeClr val="tx1"/>
                </a:solidFill>
                <a:latin typeface="Times New Roman"/>
              </a:rPr>
              <a:t>Implemented</a:t>
            </a:r>
          </a:p>
        </p:txBody>
      </p:sp>
      <p:sp>
        <p:nvSpPr>
          <p:cNvPr id="7" name="object 7">
            <a:extLst>
              <a:ext uri="{FF2B5EF4-FFF2-40B4-BE49-F238E27FC236}">
                <a16:creationId xmlns:a16="http://schemas.microsoft.com/office/drawing/2014/main" id="{7D3B6CC6-A815-024C-9585-86DACD9ECE70}"/>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71C4D93A-D027-4183-902F-39D2A5324839}"/>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5" name="TextBox 4">
            <a:extLst>
              <a:ext uri="{FF2B5EF4-FFF2-40B4-BE49-F238E27FC236}">
                <a16:creationId xmlns:a16="http://schemas.microsoft.com/office/drawing/2014/main" id="{FAA37078-A43A-2CF2-B941-E0A778AC8262}"/>
              </a:ext>
            </a:extLst>
          </p:cNvPr>
          <p:cNvSpPr txBox="1"/>
          <p:nvPr/>
        </p:nvSpPr>
        <p:spPr>
          <a:xfrm>
            <a:off x="292783" y="994330"/>
            <a:ext cx="11640131" cy="48268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a:solidFill>
                  <a:schemeClr val="tx2"/>
                </a:solidFill>
                <a:latin typeface="Times New Roman"/>
                <a:cs typeface="Times New Roman"/>
              </a:rPr>
              <a:t>Model Training Approach:</a:t>
            </a:r>
            <a:endParaRPr lang="en-US" sz="2400">
              <a:solidFill>
                <a:schemeClr val="tx2"/>
              </a:solidFill>
              <a:latin typeface="Times New Roman"/>
              <a:cs typeface="Times New Roman"/>
            </a:endParaRPr>
          </a:p>
          <a:p>
            <a:pPr algn="just">
              <a:lnSpc>
                <a:spcPct val="150000"/>
              </a:lnSpc>
            </a:pPr>
            <a:r>
              <a:rPr lang="en-US" sz="2400">
                <a:latin typeface="Times New Roman"/>
                <a:cs typeface="Times New Roman"/>
              </a:rPr>
              <a:t>We implemented MobileNetV2/MobileNetV3 for binary classification of gear contact patterns as "OK" and "NOT OK".</a:t>
            </a:r>
            <a:endParaRPr lang="en-US" sz="2400" b="1">
              <a:solidFill>
                <a:srgbClr val="1F497D"/>
              </a:solidFill>
              <a:latin typeface="Times New Roman"/>
              <a:cs typeface="Times New Roman"/>
            </a:endParaRPr>
          </a:p>
          <a:p>
            <a:pPr algn="just">
              <a:buChar char="•"/>
            </a:pPr>
            <a:endParaRPr lang="en-US" sz="2400">
              <a:latin typeface="Times New Roman"/>
              <a:cs typeface="Times New Roman"/>
            </a:endParaRPr>
          </a:p>
          <a:p>
            <a:pPr algn="just">
              <a:lnSpc>
                <a:spcPct val="150000"/>
              </a:lnSpc>
            </a:pPr>
            <a:r>
              <a:rPr lang="en-US" sz="2400" b="1">
                <a:solidFill>
                  <a:schemeClr val="tx2"/>
                </a:solidFill>
                <a:latin typeface="Times New Roman"/>
                <a:cs typeface="Times New Roman"/>
              </a:rPr>
              <a:t>Data Augmentation:</a:t>
            </a:r>
          </a:p>
          <a:p>
            <a:pPr algn="just">
              <a:lnSpc>
                <a:spcPct val="150000"/>
              </a:lnSpc>
            </a:pPr>
            <a:r>
              <a:rPr lang="en-US" sz="2400">
                <a:solidFill>
                  <a:schemeClr val="tx1"/>
                </a:solidFill>
                <a:latin typeface="Times New Roman"/>
                <a:cs typeface="Times New Roman"/>
              </a:rPr>
              <a:t>The original dataset had more "OK" images than "NOT OK". To handle class imbalance, we performed data augmentation only on the "NOT OK" images. Such as Rotation, Flipping, Scaling, Brightness/Contrast adjustments. This helped generate additional "NOT OK" images and balance the dataset for fair training.</a:t>
            </a:r>
            <a:endParaRPr lang="en-US">
              <a:solidFill>
                <a:schemeClr val="tx1"/>
              </a:solidFill>
            </a:endParaRPr>
          </a:p>
        </p:txBody>
      </p:sp>
      <p:cxnSp>
        <p:nvCxnSpPr>
          <p:cNvPr id="6" name="Straight Arrow Connector 5">
            <a:extLst>
              <a:ext uri="{FF2B5EF4-FFF2-40B4-BE49-F238E27FC236}">
                <a16:creationId xmlns:a16="http://schemas.microsoft.com/office/drawing/2014/main" id="{BB987D70-E18C-8E0D-8D34-F18A97E3B663}"/>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643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CE92327-498A-4C22-E026-4529DF7D2160}"/>
            </a:ext>
          </a:extLst>
        </p:cNvPr>
        <p:cNvGrpSpPr/>
        <p:nvPr/>
      </p:nvGrpSpPr>
      <p:grpSpPr>
        <a:xfrm>
          <a:off x="0" y="0"/>
          <a:ext cx="0" cy="0"/>
          <a:chOff x="0" y="0"/>
          <a:chExt cx="0" cy="0"/>
        </a:xfrm>
      </p:grpSpPr>
      <p:pic>
        <p:nvPicPr>
          <p:cNvPr id="4" name="Picture 3" descr="A logo of a company&#10;&#10;AI-generated content may be incorrect.">
            <a:extLst>
              <a:ext uri="{FF2B5EF4-FFF2-40B4-BE49-F238E27FC236}">
                <a16:creationId xmlns:a16="http://schemas.microsoft.com/office/drawing/2014/main" id="{F9EA1774-30E6-E2F9-FF88-BFC680DA25AB}"/>
              </a:ext>
            </a:extLst>
          </p:cNvPr>
          <p:cNvPicPr>
            <a:picLocks noChangeAspect="1"/>
          </p:cNvPicPr>
          <p:nvPr/>
        </p:nvPicPr>
        <p:blipFill>
          <a:blip r:embed="rId2"/>
          <a:srcRect l="10384" t="27851" r="7703" b="26667"/>
          <a:stretch>
            <a:fillRect/>
          </a:stretch>
        </p:blipFill>
        <p:spPr>
          <a:xfrm>
            <a:off x="7308" y="35266"/>
            <a:ext cx="1560456" cy="866436"/>
          </a:xfrm>
          <a:prstGeom prst="rect">
            <a:avLst/>
          </a:prstGeom>
        </p:spPr>
      </p:pic>
      <p:pic>
        <p:nvPicPr>
          <p:cNvPr id="2" name="object 2">
            <a:extLst>
              <a:ext uri="{FF2B5EF4-FFF2-40B4-BE49-F238E27FC236}">
                <a16:creationId xmlns:a16="http://schemas.microsoft.com/office/drawing/2014/main" id="{6B22DF88-A42B-2FE1-1303-BCEA14D0E6ED}"/>
              </a:ext>
            </a:extLst>
          </p:cNvPr>
          <p:cNvPicPr/>
          <p:nvPr/>
        </p:nvPicPr>
        <p:blipFill>
          <a:blip r:embed="rId3" cstate="print"/>
          <a:stretch>
            <a:fillRect/>
          </a:stretch>
        </p:blipFill>
        <p:spPr>
          <a:xfrm>
            <a:off x="9108990" y="127776"/>
            <a:ext cx="2985524" cy="741598"/>
          </a:xfrm>
          <a:prstGeom prst="rect">
            <a:avLst/>
          </a:prstGeom>
        </p:spPr>
      </p:pic>
      <p:sp>
        <p:nvSpPr>
          <p:cNvPr id="7" name="object 7">
            <a:extLst>
              <a:ext uri="{FF2B5EF4-FFF2-40B4-BE49-F238E27FC236}">
                <a16:creationId xmlns:a16="http://schemas.microsoft.com/office/drawing/2014/main" id="{9E6DB943-3F74-2CAB-F45A-62528901EEC7}"/>
              </a:ext>
            </a:extLst>
          </p:cNvPr>
          <p:cNvSpPr txBox="1"/>
          <p:nvPr/>
        </p:nvSpPr>
        <p:spPr>
          <a:xfrm>
            <a:off x="5049520" y="6462784"/>
            <a:ext cx="2096770" cy="145553"/>
          </a:xfrm>
          <a:prstGeom prst="rect">
            <a:avLst/>
          </a:prstGeom>
        </p:spPr>
        <p:txBody>
          <a:bodyPr vert="horz" wrap="square" lIns="0" tIns="6985" rIns="0" bIns="0" rtlCol="0">
            <a:spAutoFit/>
          </a:bodyPr>
          <a:lstStyle/>
          <a:p>
            <a:pPr marL="12700">
              <a:lnSpc>
                <a:spcPct val="100000"/>
              </a:lnSpc>
              <a:spcBef>
                <a:spcPts val="55"/>
              </a:spcBef>
            </a:pPr>
            <a:r>
              <a:rPr sz="900">
                <a:solidFill>
                  <a:srgbClr val="888888"/>
                </a:solidFill>
                <a:latin typeface="Calibri"/>
                <a:cs typeface="Calibri"/>
              </a:rPr>
              <a:t>School</a:t>
            </a:r>
            <a:r>
              <a:rPr sz="900" spc="-50">
                <a:solidFill>
                  <a:srgbClr val="888888"/>
                </a:solidFill>
                <a:latin typeface="Calibri"/>
                <a:cs typeface="Calibri"/>
              </a:rPr>
              <a:t> </a:t>
            </a:r>
            <a:r>
              <a:rPr sz="900">
                <a:solidFill>
                  <a:srgbClr val="888888"/>
                </a:solidFill>
                <a:latin typeface="Calibri"/>
                <a:cs typeface="Calibri"/>
              </a:rPr>
              <a:t>of</a:t>
            </a:r>
            <a:r>
              <a:rPr sz="900" spc="15">
                <a:solidFill>
                  <a:srgbClr val="888888"/>
                </a:solidFill>
                <a:latin typeface="Calibri"/>
                <a:cs typeface="Calibri"/>
              </a:rPr>
              <a:t> </a:t>
            </a:r>
            <a:r>
              <a:rPr sz="900">
                <a:solidFill>
                  <a:srgbClr val="888888"/>
                </a:solidFill>
                <a:latin typeface="Calibri"/>
                <a:cs typeface="Calibri"/>
              </a:rPr>
              <a:t>Computer</a:t>
            </a:r>
            <a:r>
              <a:rPr sz="900" spc="-10">
                <a:solidFill>
                  <a:srgbClr val="888888"/>
                </a:solidFill>
                <a:latin typeface="Calibri"/>
                <a:cs typeface="Calibri"/>
              </a:rPr>
              <a:t> Science</a:t>
            </a:r>
            <a:r>
              <a:rPr sz="900">
                <a:solidFill>
                  <a:srgbClr val="888888"/>
                </a:solidFill>
                <a:latin typeface="Calibri"/>
                <a:cs typeface="Calibri"/>
              </a:rPr>
              <a:t> and</a:t>
            </a:r>
            <a:r>
              <a:rPr sz="900" spc="-20">
                <a:solidFill>
                  <a:srgbClr val="888888"/>
                </a:solidFill>
                <a:latin typeface="Calibri"/>
                <a:cs typeface="Calibri"/>
              </a:rPr>
              <a:t> </a:t>
            </a:r>
            <a:r>
              <a:rPr sz="900" spc="-10">
                <a:solidFill>
                  <a:srgbClr val="888888"/>
                </a:solidFill>
                <a:latin typeface="Calibri"/>
                <a:cs typeface="Calibri"/>
              </a:rPr>
              <a:t>Engineering</a:t>
            </a:r>
            <a:endParaRPr sz="900">
              <a:latin typeface="Calibri"/>
              <a:cs typeface="Calibri"/>
            </a:endParaRPr>
          </a:p>
        </p:txBody>
      </p:sp>
      <p:sp>
        <p:nvSpPr>
          <p:cNvPr id="8" name="object 8">
            <a:extLst>
              <a:ext uri="{FF2B5EF4-FFF2-40B4-BE49-F238E27FC236}">
                <a16:creationId xmlns:a16="http://schemas.microsoft.com/office/drawing/2014/main" id="{2BE2F7A1-1CBA-D0D6-D606-609CE95C3F6B}"/>
              </a:ext>
            </a:extLst>
          </p:cNvPr>
          <p:cNvSpPr txBox="1"/>
          <p:nvPr/>
        </p:nvSpPr>
        <p:spPr>
          <a:xfrm>
            <a:off x="10038080" y="6592337"/>
            <a:ext cx="101600" cy="179536"/>
          </a:xfrm>
          <a:prstGeom prst="rect">
            <a:avLst/>
          </a:prstGeom>
        </p:spPr>
        <p:txBody>
          <a:bodyPr vert="horz" wrap="square" lIns="0" tIns="0" rIns="0" bIns="0" rtlCol="0">
            <a:spAutoFit/>
          </a:bodyPr>
          <a:lstStyle/>
          <a:p>
            <a:pPr marL="12700">
              <a:lnSpc>
                <a:spcPts val="1410"/>
              </a:lnSpc>
            </a:pPr>
            <a:r>
              <a:rPr sz="1200" spc="-50">
                <a:latin typeface="Times New Roman"/>
                <a:cs typeface="Times New Roman"/>
              </a:rPr>
              <a:t>3</a:t>
            </a:r>
            <a:endParaRPr sz="1200">
              <a:latin typeface="Times New Roman"/>
              <a:cs typeface="Times New Roman"/>
            </a:endParaRPr>
          </a:p>
        </p:txBody>
      </p:sp>
      <p:sp>
        <p:nvSpPr>
          <p:cNvPr id="5" name="TextBox 4">
            <a:extLst>
              <a:ext uri="{FF2B5EF4-FFF2-40B4-BE49-F238E27FC236}">
                <a16:creationId xmlns:a16="http://schemas.microsoft.com/office/drawing/2014/main" id="{AB7E5913-C777-AFE3-E575-463752889223}"/>
              </a:ext>
            </a:extLst>
          </p:cNvPr>
          <p:cNvSpPr txBox="1"/>
          <p:nvPr/>
        </p:nvSpPr>
        <p:spPr>
          <a:xfrm>
            <a:off x="292783" y="994330"/>
            <a:ext cx="11640131" cy="5799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b="1" dirty="0">
                <a:solidFill>
                  <a:schemeClr val="tx1"/>
                </a:solidFill>
                <a:latin typeface="Times New Roman"/>
                <a:cs typeface="Times New Roman"/>
              </a:rPr>
              <a:t>    without Augmentation : 99.79%                             with Augmentation : 100%</a:t>
            </a:r>
            <a:endParaRPr lang="en-US" sz="2400" dirty="0">
              <a:solidFill>
                <a:schemeClr val="tx1"/>
              </a:solidFill>
              <a:latin typeface="Times New Roman"/>
              <a:cs typeface="Times New Roman"/>
            </a:endParaRPr>
          </a:p>
        </p:txBody>
      </p:sp>
      <p:cxnSp>
        <p:nvCxnSpPr>
          <p:cNvPr id="6" name="Straight Arrow Connector 5">
            <a:extLst>
              <a:ext uri="{FF2B5EF4-FFF2-40B4-BE49-F238E27FC236}">
                <a16:creationId xmlns:a16="http://schemas.microsoft.com/office/drawing/2014/main" id="{5453921D-AE62-0D68-C3C7-79C1A8A72EC7}"/>
              </a:ext>
            </a:extLst>
          </p:cNvPr>
          <p:cNvCxnSpPr/>
          <p:nvPr/>
        </p:nvCxnSpPr>
        <p:spPr>
          <a:xfrm flipV="1">
            <a:off x="2310" y="808182"/>
            <a:ext cx="9065490" cy="9237"/>
          </a:xfrm>
          <a:prstGeom prst="straightConnector1">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Title 12">
            <a:extLst>
              <a:ext uri="{FF2B5EF4-FFF2-40B4-BE49-F238E27FC236}">
                <a16:creationId xmlns:a16="http://schemas.microsoft.com/office/drawing/2014/main" id="{83027026-3C82-4DE5-2656-A2FDD32B8F5D}"/>
              </a:ext>
            </a:extLst>
          </p:cNvPr>
          <p:cNvSpPr>
            <a:spLocks noGrp="1"/>
          </p:cNvSpPr>
          <p:nvPr>
            <p:ph type="title"/>
          </p:nvPr>
        </p:nvSpPr>
        <p:spPr>
          <a:xfrm>
            <a:off x="1414970" y="285270"/>
            <a:ext cx="11467271" cy="430887"/>
          </a:xfrm>
        </p:spPr>
        <p:txBody>
          <a:bodyPr wrap="square" lIns="0" tIns="0" rIns="0" bIns="0" anchor="t">
            <a:spAutoFit/>
          </a:bodyPr>
          <a:lstStyle/>
          <a:p>
            <a:pPr algn="l"/>
            <a:r>
              <a:rPr lang="en-US" sz="2800" b="1" dirty="0">
                <a:solidFill>
                  <a:schemeClr val="tx1"/>
                </a:solidFill>
                <a:latin typeface="Times New Roman"/>
                <a:cs typeface="Times New Roman"/>
              </a:rPr>
              <a:t>Accuracy of MobileNetV2 Model </a:t>
            </a:r>
            <a:endParaRPr lang="en-US" sz="2800" dirty="0">
              <a:solidFill>
                <a:schemeClr val="tx1"/>
              </a:solidFill>
              <a:latin typeface="Times New Roman"/>
              <a:cs typeface="Times New Roman"/>
            </a:endParaRPr>
          </a:p>
        </p:txBody>
      </p:sp>
      <p:pic>
        <p:nvPicPr>
          <p:cNvPr id="3" name="Picture 2"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4176488D-DB95-C165-5F0A-50453485CB92}"/>
              </a:ext>
            </a:extLst>
          </p:cNvPr>
          <p:cNvPicPr>
            <a:picLocks noChangeAspect="1"/>
          </p:cNvPicPr>
          <p:nvPr/>
        </p:nvPicPr>
        <p:blipFill>
          <a:blip r:embed="rId4"/>
          <a:srcRect r="49611" b="297"/>
          <a:stretch>
            <a:fillRect/>
          </a:stretch>
        </p:blipFill>
        <p:spPr>
          <a:xfrm>
            <a:off x="470430" y="1711325"/>
            <a:ext cx="5165207" cy="45360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76082005-D7BA-4EE7-AB21-063B8434A15C}"/>
              </a:ext>
            </a:extLst>
          </p:cNvPr>
          <p:cNvPicPr>
            <a:picLocks noChangeAspect="1"/>
          </p:cNvPicPr>
          <p:nvPr/>
        </p:nvPicPr>
        <p:blipFill>
          <a:blip r:embed="rId5"/>
          <a:srcRect l="343" t="1667" r="51066" b="297"/>
          <a:stretch>
            <a:fillRect/>
          </a:stretch>
        </p:blipFill>
        <p:spPr>
          <a:xfrm>
            <a:off x="6281821" y="1707277"/>
            <a:ext cx="5449815" cy="452957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9948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Industry Spicer</vt:lpstr>
      <vt:lpstr> Problem Statement:</vt:lpstr>
      <vt:lpstr>PowerPoint Presentation</vt:lpstr>
      <vt:lpstr> Requirements</vt:lpstr>
      <vt:lpstr> Dataset Description</vt:lpstr>
      <vt:lpstr>PowerPoint Presentation</vt:lpstr>
      <vt:lpstr>Implemented</vt:lpstr>
      <vt:lpstr>Accuracy of MobileNetV2 Model </vt:lpstr>
      <vt:lpstr>Accuracy of MobileNetV3 Model </vt:lpstr>
      <vt:lpstr>Website of gear contact pattern checker</vt:lpstr>
      <vt:lpstr>Website of gear contact pattern checker</vt:lpstr>
      <vt:lpstr>Working of Website </vt:lpstr>
      <vt:lpstr>Challenges Faced</vt:lpstr>
      <vt:lpstr>Solution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176</cp:revision>
  <dcterms:created xsi:type="dcterms:W3CDTF">2025-04-20T11:49:00Z</dcterms:created>
  <dcterms:modified xsi:type="dcterms:W3CDTF">2025-06-11T17:31:37Z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2025-04-10T00:00:00Z</vt:filetime>
  </property>
  <property fmtid="{D5CDD505-2E9C-101B-9397-08002B2CF9AE}" pid="3" name="LastSaved">
    <vt:filetime>2025-04-20T00:00:00Z</vt:filetime>
  </property>
</Properties>
</file>