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Hind" charset="1" panose="02000000000000000000"/>
      <p:regular r:id="rId25"/>
    </p:embeddedFont>
    <p:embeddedFont>
      <p:font typeface="Hind Bold" charset="1" panose="02000000000000000000"/>
      <p:regular r:id="rId26"/>
    </p:embeddedFont>
    <p:embeddedFont>
      <p:font typeface="Canva Sans" charset="1" panose="020B0503030501040103"/>
      <p:regular r:id="rId27"/>
    </p:embeddedFont>
    <p:embeddedFont>
      <p:font typeface="Canva Sans Bold" charset="1" panose="020B08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63227" y="1239996"/>
            <a:ext cx="16307444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-59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Rakshita Chadalawada </a:t>
            </a:r>
          </a:p>
          <a:p>
            <a:pPr algn="l">
              <a:lnSpc>
                <a:spcPts val="6480"/>
              </a:lnSpc>
            </a:pPr>
            <a:r>
              <a:rPr lang="en-US" sz="5400" spc="-59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AP21110010297</a:t>
            </a:r>
          </a:p>
          <a:p>
            <a:pPr algn="l">
              <a:lnSpc>
                <a:spcPts val="6480"/>
              </a:lnSpc>
            </a:pPr>
            <a:r>
              <a:rPr lang="en-US" sz="5400" spc="-60">
                <a:solidFill>
                  <a:srgbClr val="404040"/>
                </a:solidFill>
                <a:latin typeface="Hind"/>
                <a:ea typeface="Hind"/>
                <a:cs typeface="Hind"/>
                <a:sym typeface="Hind"/>
              </a:rPr>
              <a:t>SRM University AP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sp>
        <p:nvSpPr>
          <p:cNvPr name="Freeform 17" id="17" descr="abstract image"/>
          <p:cNvSpPr/>
          <p:nvPr/>
        </p:nvSpPr>
        <p:spPr>
          <a:xfrm flipH="false" flipV="false" rot="0">
            <a:off x="669801" y="4670170"/>
            <a:ext cx="16891000" cy="4965699"/>
          </a:xfrm>
          <a:custGeom>
            <a:avLst/>
            <a:gdLst/>
            <a:ahLst/>
            <a:cxnLst/>
            <a:rect r="r" b="b" t="t" l="l"/>
            <a:pathLst>
              <a:path h="4965699" w="16891000">
                <a:moveTo>
                  <a:pt x="0" y="0"/>
                </a:moveTo>
                <a:lnTo>
                  <a:pt x="16891001" y="0"/>
                </a:lnTo>
                <a:lnTo>
                  <a:pt x="16891001" y="4965700"/>
                </a:lnTo>
                <a:lnTo>
                  <a:pt x="0" y="49657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2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602148" y="1866361"/>
            <a:ext cx="11737933" cy="2909720"/>
          </a:xfrm>
          <a:custGeom>
            <a:avLst/>
            <a:gdLst/>
            <a:ahLst/>
            <a:cxnLst/>
            <a:rect r="r" b="b" t="t" l="l"/>
            <a:pathLst>
              <a:path h="2909720" w="11737933">
                <a:moveTo>
                  <a:pt x="0" y="0"/>
                </a:moveTo>
                <a:lnTo>
                  <a:pt x="11737933" y="0"/>
                </a:lnTo>
                <a:lnTo>
                  <a:pt x="11737933" y="2909720"/>
                </a:lnTo>
                <a:lnTo>
                  <a:pt x="0" y="2909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73116" y="6809053"/>
            <a:ext cx="11195997" cy="1693267"/>
          </a:xfrm>
          <a:custGeom>
            <a:avLst/>
            <a:gdLst/>
            <a:ahLst/>
            <a:cxnLst/>
            <a:rect r="r" b="b" t="t" l="l"/>
            <a:pathLst>
              <a:path h="1693267" w="11195997">
                <a:moveTo>
                  <a:pt x="0" y="0"/>
                </a:moveTo>
                <a:lnTo>
                  <a:pt x="11195997" y="0"/>
                </a:lnTo>
                <a:lnTo>
                  <a:pt x="11195997" y="1693267"/>
                </a:lnTo>
                <a:lnTo>
                  <a:pt x="0" y="1693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90519" y="1204468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18)Which is the newest bike sold here?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2208384" y="4662636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19)Which is the most sold bike here?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721561" y="5138031"/>
            <a:ext cx="728236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Royal Enfield Classic 350    7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948214"/>
            <a:ext cx="16230600" cy="1380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20)Do you find any deal in two wheelers which exceeded the general expectation ? Can you find reason for it ?</a:t>
            </a:r>
          </a:p>
          <a:p>
            <a:pPr algn="ctr">
              <a:lnSpc>
                <a:spcPts val="369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342907" y="1685332"/>
            <a:ext cx="11502959" cy="2683138"/>
          </a:xfrm>
          <a:custGeom>
            <a:avLst/>
            <a:gdLst/>
            <a:ahLst/>
            <a:cxnLst/>
            <a:rect r="r" b="b" t="t" l="l"/>
            <a:pathLst>
              <a:path h="2683138" w="11502959">
                <a:moveTo>
                  <a:pt x="0" y="0"/>
                </a:moveTo>
                <a:lnTo>
                  <a:pt x="11502959" y="0"/>
                </a:lnTo>
                <a:lnTo>
                  <a:pt x="11502959" y="2683138"/>
                </a:lnTo>
                <a:lnTo>
                  <a:pt x="0" y="2683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56617" y="5143500"/>
            <a:ext cx="11535466" cy="1538939"/>
          </a:xfrm>
          <a:custGeom>
            <a:avLst/>
            <a:gdLst/>
            <a:ahLst/>
            <a:cxnLst/>
            <a:rect r="r" b="b" t="t" l="l"/>
            <a:pathLst>
              <a:path h="1538939" w="11535466">
                <a:moveTo>
                  <a:pt x="0" y="0"/>
                </a:moveTo>
                <a:lnTo>
                  <a:pt x="11535466" y="0"/>
                </a:lnTo>
                <a:lnTo>
                  <a:pt x="11535466" y="1538939"/>
                </a:lnTo>
                <a:lnTo>
                  <a:pt x="0" y="1538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55237" y="7453964"/>
            <a:ext cx="11636846" cy="1620482"/>
          </a:xfrm>
          <a:custGeom>
            <a:avLst/>
            <a:gdLst/>
            <a:ahLst/>
            <a:cxnLst/>
            <a:rect r="r" b="b" t="t" l="l"/>
            <a:pathLst>
              <a:path h="1620482" w="11636846">
                <a:moveTo>
                  <a:pt x="0" y="0"/>
                </a:moveTo>
                <a:lnTo>
                  <a:pt x="11636846" y="0"/>
                </a:lnTo>
                <a:lnTo>
                  <a:pt x="11636846" y="1620482"/>
                </a:lnTo>
                <a:lnTo>
                  <a:pt x="0" y="16204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1890519" y="1204468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21)Can we find out data of only cars from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3178307" y="4662636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22)Which is the oldest car sold here?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2991747" y="6696326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23)Which is the newest car sold here?</a:t>
            </a:r>
          </a:p>
          <a:p>
            <a:pPr algn="ctr">
              <a:lnSpc>
                <a:spcPts val="369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373329" y="2668479"/>
            <a:ext cx="11541343" cy="4950041"/>
          </a:xfrm>
          <a:custGeom>
            <a:avLst/>
            <a:gdLst/>
            <a:ahLst/>
            <a:cxnLst/>
            <a:rect r="r" b="b" t="t" l="l"/>
            <a:pathLst>
              <a:path h="4950041" w="11541343">
                <a:moveTo>
                  <a:pt x="0" y="0"/>
                </a:moveTo>
                <a:lnTo>
                  <a:pt x="11541342" y="0"/>
                </a:lnTo>
                <a:lnTo>
                  <a:pt x="11541342" y="4950042"/>
                </a:lnTo>
                <a:lnTo>
                  <a:pt x="0" y="495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035" y="1557167"/>
            <a:ext cx="169484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24)Do you find any deal in cars which exceeded the general expectation ? Can you find reason for it?</a:t>
            </a:r>
          </a:p>
          <a:p>
            <a:pPr algn="ctr">
              <a:lnSpc>
                <a:spcPts val="369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7" y="131317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How did you customize the project and make it your own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3227" y="2063323"/>
            <a:ext cx="140054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have analyzed a couple of questions which is not assigned to 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8632" y="2758013"/>
            <a:ext cx="1342444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Which vehicle brand has the highest average resale value?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7406" y="3314272"/>
            <a:ext cx="15142429" cy="256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7"/>
              </a:lnSpc>
            </a:pPr>
            <a:r>
              <a:rPr lang="en-US" sz="2983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This question aims to determine which brands retain their value the best over time.</a:t>
            </a:r>
          </a:p>
          <a:p>
            <a:pPr algn="ctr">
              <a:lnSpc>
                <a:spcPts val="5462"/>
              </a:lnSpc>
            </a:pPr>
          </a:p>
          <a:p>
            <a:pPr algn="ctr">
              <a:lnSpc>
                <a:spcPts val="5462"/>
              </a:lnSpc>
            </a:pPr>
          </a:p>
          <a:p>
            <a:pPr algn="ctr">
              <a:lnSpc>
                <a:spcPts val="546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3765" y="4094011"/>
            <a:ext cx="182880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ans)The vehicle brand with the highest average resale value is land cruiser with an average resale value of 35.0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52426" y="5204780"/>
            <a:ext cx="16383149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What is the average mileage of vehicles based on fuel type (Petrol, Diesel, CNG, Electric)?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7406" y="6334527"/>
            <a:ext cx="14796535" cy="341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The average mileage of vehicles based on fuel type is:</a:t>
            </a:r>
          </a:p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Fuel_Type</a:t>
            </a:r>
          </a:p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CNG       42749.000000</a:t>
            </a:r>
          </a:p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Diesel    50369.916667</a:t>
            </a:r>
          </a:p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Petrol    33528.937238</a:t>
            </a:r>
          </a:p>
          <a:p>
            <a:pPr algn="ctr">
              <a:lnSpc>
                <a:spcPts val="3921"/>
              </a:lnSpc>
            </a:pPr>
            <a:r>
              <a:rPr lang="en-US" sz="280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Name: Kms_Driven, dtype: float64</a:t>
            </a:r>
          </a:p>
          <a:p>
            <a:pPr algn="ctr">
              <a:lnSpc>
                <a:spcPts val="364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7" y="131317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MODELLING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2013" y="2379970"/>
            <a:ext cx="15972757" cy="7642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collected the dataset from Cardekho and loaded it into a pandas DataFrame.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preprocessed the data, handling missing values and ensuring data consistency.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analyzed the range of manufacturing years, identifying the earliest and latest years.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identified the lowest and highest vehicle prices, providing insights into the price range.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counted the total number of records and checked for any missing records.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determined the number of different vehicles present, highlighting model variety.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identified the most sold vehicle, revealing consumer preferences.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counted the number of CNG vehicles, noting environmentally friendly options.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analyzed vehicles sold directly by individuals, providing insights into the peer-to-peer market.</a:t>
            </a:r>
          </a:p>
          <a:p>
            <a:pPr algn="just" marL="623525" indent="-311762" lvl="1">
              <a:lnSpc>
                <a:spcPts val="4043"/>
              </a:lnSpc>
              <a:buFont typeface="Arial"/>
              <a:buChar char="•"/>
            </a:pPr>
            <a:r>
              <a:rPr lang="en-US" sz="2888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counted vehicles with automatic transmission, indicating preference for automatic cars.</a:t>
            </a:r>
          </a:p>
          <a:p>
            <a:pPr algn="ctr">
              <a:lnSpc>
                <a:spcPts val="2923"/>
              </a:lnSpc>
            </a:pPr>
          </a:p>
          <a:p>
            <a:pPr algn="ctr">
              <a:lnSpc>
                <a:spcPts val="2923"/>
              </a:lnSpc>
            </a:pPr>
          </a:p>
          <a:p>
            <a:pPr algn="ctr">
              <a:lnSpc>
                <a:spcPts val="2923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7" y="131317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MODELLING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3227" y="2379970"/>
            <a:ext cx="16296074" cy="735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identified the number of single-owner vehicles, providing ownership history insights.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calculated the most and least cost depreciated vehicles and identified brands less affected by depreciation.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analyzed factors affecting cost depreciation through correlation analysis.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investigated the correlation between selling price, vehicle age, and distance driven.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identified vehicles manufactured after 2014, highlighting newer models.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analyzed two-wheelers, identifying the oldest, newest, most sold bikes, and deals exceeding price expectations.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analyzed cars, identifying the oldest, newest cars, and deals exceeding price expectations.</a:t>
            </a:r>
          </a:p>
          <a:p>
            <a:pPr algn="just" marL="650156" indent="-325078" lvl="1">
              <a:lnSpc>
                <a:spcPts val="4215"/>
              </a:lnSpc>
              <a:buFont typeface="Arial"/>
              <a:buChar char="•"/>
            </a:pPr>
            <a:r>
              <a:rPr lang="en-US" sz="3011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 planned visualizations to represent my findings, making insights more accessible and understandable.</a:t>
            </a:r>
          </a:p>
          <a:p>
            <a:pPr algn="just">
              <a:lnSpc>
                <a:spcPts val="4215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63227" y="2787050"/>
            <a:ext cx="6905647" cy="4972066"/>
          </a:xfrm>
          <a:custGeom>
            <a:avLst/>
            <a:gdLst/>
            <a:ahLst/>
            <a:cxnLst/>
            <a:rect r="r" b="b" t="t" l="l"/>
            <a:pathLst>
              <a:path h="4972066" w="6905647">
                <a:moveTo>
                  <a:pt x="0" y="0"/>
                </a:moveTo>
                <a:lnTo>
                  <a:pt x="6905647" y="0"/>
                </a:lnTo>
                <a:lnTo>
                  <a:pt x="6905647" y="4972066"/>
                </a:lnTo>
                <a:lnTo>
                  <a:pt x="0" y="4972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94394" y="1088114"/>
            <a:ext cx="7839508" cy="7626042"/>
          </a:xfrm>
          <a:custGeom>
            <a:avLst/>
            <a:gdLst/>
            <a:ahLst/>
            <a:cxnLst/>
            <a:rect r="r" b="b" t="t" l="l"/>
            <a:pathLst>
              <a:path h="7626042" w="7839508">
                <a:moveTo>
                  <a:pt x="0" y="0"/>
                </a:moveTo>
                <a:lnTo>
                  <a:pt x="7839509" y="0"/>
                </a:lnTo>
                <a:lnTo>
                  <a:pt x="7839509" y="7626042"/>
                </a:lnTo>
                <a:lnTo>
                  <a:pt x="0" y="7626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5" t="-2415" r="-582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3227" y="131317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3227" y="7701966"/>
            <a:ext cx="6905647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pie chart showing proportion of petrol,diesel and CNG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94394" y="8647481"/>
            <a:ext cx="892380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showing transmission through manual is more than automatic.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4774916" y="-2227570"/>
            <a:ext cx="8738167" cy="15250707"/>
          </a:xfrm>
          <a:custGeom>
            <a:avLst/>
            <a:gdLst/>
            <a:ahLst/>
            <a:cxnLst/>
            <a:rect r="r" b="b" t="t" l="l"/>
            <a:pathLst>
              <a:path h="15250707" w="8738167">
                <a:moveTo>
                  <a:pt x="0" y="0"/>
                </a:moveTo>
                <a:lnTo>
                  <a:pt x="8738168" y="0"/>
                </a:lnTo>
                <a:lnTo>
                  <a:pt x="8738168" y="15250707"/>
                </a:lnTo>
                <a:lnTo>
                  <a:pt x="0" y="15250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931" t="0" r="-1280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985657" y="4652327"/>
            <a:ext cx="7245041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shows vehicals and cost depreciation </a:t>
            </a:r>
          </a:p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2057742"/>
            <a:ext cx="7461390" cy="5542364"/>
          </a:xfrm>
          <a:custGeom>
            <a:avLst/>
            <a:gdLst/>
            <a:ahLst/>
            <a:cxnLst/>
            <a:rect r="r" b="b" t="t" l="l"/>
            <a:pathLst>
              <a:path h="5542364" w="7461390">
                <a:moveTo>
                  <a:pt x="0" y="0"/>
                </a:moveTo>
                <a:lnTo>
                  <a:pt x="7461390" y="0"/>
                </a:lnTo>
                <a:lnTo>
                  <a:pt x="7461390" y="5542364"/>
                </a:lnTo>
                <a:lnTo>
                  <a:pt x="0" y="5542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5161" y="2057742"/>
            <a:ext cx="7286933" cy="5542364"/>
          </a:xfrm>
          <a:custGeom>
            <a:avLst/>
            <a:gdLst/>
            <a:ahLst/>
            <a:cxnLst/>
            <a:rect r="r" b="b" t="t" l="l"/>
            <a:pathLst>
              <a:path h="5542364" w="7286933">
                <a:moveTo>
                  <a:pt x="0" y="0"/>
                </a:moveTo>
                <a:lnTo>
                  <a:pt x="7286933" y="0"/>
                </a:lnTo>
                <a:lnTo>
                  <a:pt x="7286933" y="5542364"/>
                </a:lnTo>
                <a:lnTo>
                  <a:pt x="0" y="5542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23173" y="7533431"/>
            <a:ext cx="52290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box plot showing outliers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two wheelers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514090" y="7756009"/>
            <a:ext cx="52290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box plot showing outliers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four wheelers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7" y="131317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links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557854" y="1594795"/>
            <a:ext cx="16361544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5099" spc="-5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PROJECT TITLE/Problem Statement</a:t>
            </a:r>
          </a:p>
          <a:p>
            <a:pPr algn="l">
              <a:lnSpc>
                <a:spcPts val="61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044598"/>
            <a:ext cx="17412745" cy="1321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6"/>
              </a:lnSpc>
            </a:pPr>
            <a:r>
              <a:rPr lang="en-US" sz="3854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Comprehensive Data Analytics of Vehicle Sales: Insights into Pricing, Depreciation, and Market Trends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669801" y="1028700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AGENDA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819275"/>
            <a:ext cx="17259300" cy="6781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Data Overview: Description of the dataset and key features and attributes.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Manufacturing Year Range: Range of manufacturing years for vehicles.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Vehicle Price Distribution: Lowest and highest vehicle prices.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Record Count and Data Quality: Total number of records and missing data analysis.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Key Insights: Most sold vehicle, presence of CNG vehicles, direct sales by individuals, automatic transmission vehicles, and single owner vehicles.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Depreciation Analysis: Most and least cost depreciated vehicles, brands less affected by cost depreciation.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Factors Affecting Depreciation: Correlation analysis and impact of vehicle age and distance driven on selling price.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Newest Vehicles: Analysis of vehicles manufactured post-2014.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Vehicle Type Analysis: Two wheelers—oldest, newest, most sold, and outliers.</a:t>
            </a:r>
          </a:p>
          <a:p>
            <a:pPr algn="l" marL="647044" indent="-323522" lvl="1">
              <a:lnSpc>
                <a:spcPts val="4195"/>
              </a:lnSpc>
              <a:buAutoNum type="arabicPeriod" startAt="1"/>
            </a:pPr>
            <a:r>
              <a:rPr lang="en-US" sz="299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Cars: Oldest, newest, and outliers.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8" y="1625686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PROJECT 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8486" y="3159269"/>
            <a:ext cx="15546286" cy="808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Analyze vehicle sales data to uncover trends and insights.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Examine the range of manufacturing years for vehicles and their price distribution.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Assess data quality, including the total number of records and missing values.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Highlight key findings such as the most sold vehicle, CNG vehicles, and direct sales by individuals.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Evaluate the prevalence of automatic transmission and single-owner vehicles.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Investigate depreciation patterns, including the most and least cost-depreciated vehicles.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Analyze brands less affected by depreciation and factors influencing depreciation.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Explore the impact of vehicle age and distance driven on selling price.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Examine vehicles manufactured after 2014 for new trends.</a:t>
            </a:r>
          </a:p>
          <a:p>
            <a:pPr algn="l" marL="590825" indent="-295413" lvl="1">
              <a:lnSpc>
                <a:spcPts val="3831"/>
              </a:lnSpc>
              <a:buFont typeface="Arial"/>
              <a:buChar char="•"/>
            </a:pPr>
            <a:r>
              <a:rPr lang="en-US" sz="2736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Detail insights into two-wheelers and cars, including the oldest, newest, most sold, and outliers.</a:t>
            </a:r>
          </a:p>
          <a:p>
            <a:pPr algn="l">
              <a:lnSpc>
                <a:spcPts val="3551"/>
              </a:lnSpc>
            </a:pPr>
          </a:p>
          <a:p>
            <a:pPr algn="ctr">
              <a:lnSpc>
                <a:spcPts val="3551"/>
              </a:lnSpc>
            </a:pPr>
          </a:p>
          <a:p>
            <a:pPr algn="ctr">
              <a:lnSpc>
                <a:spcPts val="3551"/>
              </a:lnSpc>
            </a:pPr>
          </a:p>
          <a:p>
            <a:pPr algn="l">
              <a:lnSpc>
                <a:spcPts val="3551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963228" y="1625686"/>
            <a:ext cx="16361544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WHO ARE THE END USERS of this project?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7643" y="2783662"/>
            <a:ext cx="17568511" cy="6293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Automobile Dealerships: 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To understand market trends, pricing strategies, and vehicle popularity.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 Manufacturers: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 For insights into vehicle performance and depreciation, aiding in product development and marketing strategies.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Insurance Companies: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 To adjust policies and premiums based on vehicle age, type, and depreciation.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Analysts and Investors: 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For market forecasting and investment decisions related to the automotive sector.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Consumers: 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To make informed decisions about purchasing vehicles based on price, age, and other attributes.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Government Agencies: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 For data-driven policy making and regulation related to vehicle emissions and safety standards.</a:t>
            </a:r>
          </a:p>
          <a:p>
            <a:pPr algn="l" marL="592011" indent="-296005" lvl="1">
              <a:lnSpc>
                <a:spcPts val="3838"/>
              </a:lnSpc>
              <a:buFont typeface="Arial"/>
              <a:buChar char="•"/>
            </a:pPr>
            <a:r>
              <a:rPr lang="en-US" sz="2742">
                <a:solidFill>
                  <a:srgbClr val="40404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Institutions:</a:t>
            </a:r>
            <a:r>
              <a:rPr lang="en-US" sz="2742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 To support studies on automotive trends, market dynamics, and technology adoption.</a:t>
            </a:r>
          </a:p>
          <a:p>
            <a:pPr algn="l">
              <a:lnSpc>
                <a:spcPts val="383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522239" y="3117523"/>
            <a:ext cx="12793942" cy="5144481"/>
          </a:xfrm>
          <a:custGeom>
            <a:avLst/>
            <a:gdLst/>
            <a:ahLst/>
            <a:cxnLst/>
            <a:rect r="r" b="b" t="t" l="l"/>
            <a:pathLst>
              <a:path h="5144481" w="12793942">
                <a:moveTo>
                  <a:pt x="0" y="0"/>
                </a:moveTo>
                <a:lnTo>
                  <a:pt x="12793943" y="0"/>
                </a:lnTo>
                <a:lnTo>
                  <a:pt x="12793943" y="5144481"/>
                </a:lnTo>
                <a:lnTo>
                  <a:pt x="0" y="5144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1" r="0" b="-348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3227" y="994083"/>
            <a:ext cx="16361544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spc="-46">
                <a:solidFill>
                  <a:srgbClr val="404040"/>
                </a:solidFill>
                <a:latin typeface="Hind Bold"/>
                <a:ea typeface="Hind Bold"/>
                <a:cs typeface="Hind Bold"/>
                <a:sym typeface="Hind Bold"/>
              </a:rPr>
              <a:t>YOUR SOLUTION AND ITS VALUE PROPOSITION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365683"/>
            <a:ext cx="378187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04040"/>
                </a:solidFill>
                <a:latin typeface="Canva Sans"/>
                <a:ea typeface="Canva Sans"/>
                <a:cs typeface="Canva Sans"/>
                <a:sym typeface="Canva Sans"/>
              </a:rPr>
              <a:t>Data set:cardekho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1756554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1)From which manufacturing year to which manufacturing year vehicles are present in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180268"/>
            <a:ext cx="9242067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ans)the year range is from 2003 to 2018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632015" y="2773189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2)What is the lowest price to which a vehicle is sold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2632015" y="3749541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3)What is the highest price to which a vehicle is sold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3494266" y="4662636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4)How many records are there in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3494266" y="5391627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5)Are there any missing records in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2632015" y="6410504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6)How many different vehicles are present in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3494266" y="7119799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7)Which is the most sold vehicle in this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-330364" y="8109933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8)Does the database include any CNG vehicle ? If yes how many of them are there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-330364" y="3240588"/>
            <a:ext cx="12393585" cy="105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ans)the lowest price to which a vehicle is sold is 0.1 lakhs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62252" y="4173254"/>
            <a:ext cx="9242067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ans)highest price to which a vehicle is sold 35.0 lakhs</a:t>
            </a:r>
          </a:p>
          <a:p>
            <a:pPr algn="ctr">
              <a:lnSpc>
                <a:spcPts val="489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-1173743" y="4953168"/>
            <a:ext cx="924206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no.of records= 301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0" y="5815341"/>
            <a:ext cx="17618200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since the sum of no.of null values are zero in each coloumn. there are no missing values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01832" y="6648629"/>
            <a:ext cx="924206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98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-550824" y="7410331"/>
            <a:ext cx="924206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city                        26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69801" y="8505706"/>
            <a:ext cx="92420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 the data set has cng. and there are 2.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-1752555" y="1821141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9)How many vehicles here are for sell from Individuals directly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0" y="2170743"/>
            <a:ext cx="1359858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106 vehicles here are for sell from Individuals directly 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69801" y="3090918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10)Does this database contain auto transmission vehicles ? If yes how many of them are there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316007" y="4452695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11)How many single person owned vehicles are there in this database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1890519" y="5383541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12)Which is the most and least cost depreciated vehicle in data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-1636060" y="6443991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13)Which brands of vehicles are less affected by cost depreciation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389890" y="7919570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14)Are there any factors which you feel affect the cost depreciation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475860" y="3725725"/>
            <a:ext cx="12393585" cy="111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40 are the number of auto transmission vehicals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-317064" y="4887774"/>
            <a:ext cx="13978459" cy="976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 single persons owned vehicles are there in this database</a:t>
            </a:r>
          </a:p>
          <a:p>
            <a:pPr algn="ctr">
              <a:lnSpc>
                <a:spcPts val="392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-2275283" y="5807254"/>
            <a:ext cx="16014453" cy="111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land cruiser is max  ,Honda Activa 4G is min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6867704"/>
            <a:ext cx="18616585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brands of vehicles less affected by cost depreciation are: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TVS Sport              0.040000Honda Activa 4G        0.045000Hero Passion X pro     0.050000Bajaj Avenger 150    0.050000 Honda Dream Yuga       0.060000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8400931"/>
            <a:ext cx="129584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Year of manufacturing and kilometers driven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81847" y="3891550"/>
            <a:ext cx="12963770" cy="2342898"/>
          </a:xfrm>
          <a:custGeom>
            <a:avLst/>
            <a:gdLst/>
            <a:ahLst/>
            <a:cxnLst/>
            <a:rect r="r" b="b" t="t" l="l"/>
            <a:pathLst>
              <a:path h="2342898" w="12963770">
                <a:moveTo>
                  <a:pt x="0" y="0"/>
                </a:moveTo>
                <a:lnTo>
                  <a:pt x="12963770" y="0"/>
                </a:lnTo>
                <a:lnTo>
                  <a:pt x="12963770" y="2342899"/>
                </a:lnTo>
                <a:lnTo>
                  <a:pt x="0" y="2342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1" t="0" r="-711" b="-631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04165" y="6663074"/>
            <a:ext cx="5910713" cy="3503929"/>
          </a:xfrm>
          <a:custGeom>
            <a:avLst/>
            <a:gdLst/>
            <a:ahLst/>
            <a:cxnLst/>
            <a:rect r="r" b="b" t="t" l="l"/>
            <a:pathLst>
              <a:path h="3503929" w="5910713">
                <a:moveTo>
                  <a:pt x="0" y="0"/>
                </a:moveTo>
                <a:lnTo>
                  <a:pt x="5910713" y="0"/>
                </a:lnTo>
                <a:lnTo>
                  <a:pt x="5910713" y="3503929"/>
                </a:lnTo>
                <a:lnTo>
                  <a:pt x="0" y="3503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6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0058" y="1666002"/>
            <a:ext cx="17090087" cy="163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6"/>
              </a:lnSpc>
            </a:pPr>
            <a:r>
              <a:rPr lang="en-US" sz="232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15)In general selling price is affected by age of vehicle and distance driven by vehicle , is it observable from data ?</a:t>
            </a:r>
          </a:p>
          <a:p>
            <a:pPr algn="ctr">
              <a:lnSpc>
                <a:spcPts val="3256"/>
              </a:lnSpc>
            </a:pPr>
          </a:p>
          <a:p>
            <a:pPr algn="ctr">
              <a:lnSpc>
                <a:spcPts val="3256"/>
              </a:lnSpc>
            </a:pPr>
          </a:p>
          <a:p>
            <a:pPr algn="ctr">
              <a:lnSpc>
                <a:spcPts val="325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219081" y="2977448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16)Can we get idea about newest vehicles i.e. after 2014 manufactured ?</a:t>
            </a:r>
          </a:p>
          <a:p>
            <a:pPr algn="ctr">
              <a:lnSpc>
                <a:spcPts val="369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82447" y="2289710"/>
            <a:ext cx="123935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6288" y="3311160"/>
            <a:ext cx="7280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9801" y="6262687"/>
            <a:ext cx="16230600" cy="914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1"/>
              </a:lnSpc>
            </a:pPr>
            <a:r>
              <a:rPr lang="en-US" sz="26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17)Can we find out data of only two wheelers from this data ?Which is the oldest bike sold here?</a:t>
            </a:r>
          </a:p>
          <a:p>
            <a:pPr algn="ctr">
              <a:lnSpc>
                <a:spcPts val="369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DAGLWwKcFI4</dc:identifier>
  <dcterms:modified xsi:type="dcterms:W3CDTF">2011-08-01T06:04:30Z</dcterms:modified>
  <cp:revision>1</cp:revision>
  <dc:title>Internship Project Submission PPT (2) (1) (1) (1).pptx</dc:title>
</cp:coreProperties>
</file>