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2" r:id="rId2"/>
    <p:sldId id="293" r:id="rId3"/>
    <p:sldId id="294" r:id="rId4"/>
    <p:sldId id="295" r:id="rId5"/>
    <p:sldId id="296" r:id="rId6"/>
    <p:sldId id="297" r:id="rId7"/>
    <p:sldId id="298" r:id="rId8"/>
    <p:sldId id="299" r:id="rId9"/>
    <p:sldId id="300" r:id="rId10"/>
    <p:sldId id="301" r:id="rId11"/>
    <p:sldId id="335" r:id="rId12"/>
    <p:sldId id="338" r:id="rId13"/>
    <p:sldId id="339" r:id="rId14"/>
    <p:sldId id="337" r:id="rId15"/>
    <p:sldId id="336" r:id="rId16"/>
    <p:sldId id="340" r:id="rId17"/>
    <p:sldId id="309" r:id="rId18"/>
    <p:sldId id="310" r:id="rId19"/>
    <p:sldId id="311" r:id="rId20"/>
    <p:sldId id="312" r:id="rId21"/>
    <p:sldId id="313" r:id="rId22"/>
    <p:sldId id="314" r:id="rId23"/>
    <p:sldId id="328" r:id="rId24"/>
    <p:sldId id="341" r:id="rId25"/>
    <p:sldId id="315" r:id="rId26"/>
    <p:sldId id="318" r:id="rId27"/>
    <p:sldId id="319" r:id="rId28"/>
    <p:sldId id="320" r:id="rId29"/>
    <p:sldId id="321" r:id="rId30"/>
    <p:sldId id="322" r:id="rId31"/>
    <p:sldId id="323" r:id="rId32"/>
    <p:sldId id="333" r:id="rId33"/>
    <p:sldId id="334" r:id="rId34"/>
    <p:sldId id="332" r:id="rId35"/>
    <p:sldId id="331" r:id="rId36"/>
    <p:sldId id="330" r:id="rId37"/>
    <p:sldId id="329" r:id="rId38"/>
    <p:sldId id="324" r:id="rId39"/>
    <p:sldId id="325" r:id="rId40"/>
    <p:sldId id="32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59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598" name="Date Placeholder 3"/>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smtClean="0"/>
              <a:t>Click to edit Master title style</a:t>
            </a:r>
            <a:endParaRPr lang="en-US"/>
          </a:p>
        </p:txBody>
      </p:sp>
      <p:sp>
        <p:nvSpPr>
          <p:cNvPr id="1048700"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3"/>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02" name="Footer Placeholder 4"/>
          <p:cNvSpPr>
            <a:spLocks noGrp="1"/>
          </p:cNvSpPr>
          <p:nvPr>
            <p:ph type="ftr" sz="quarter" idx="11"/>
          </p:nvPr>
        </p:nvSpPr>
        <p:spPr/>
        <p:txBody>
          <a:bodyPr/>
          <a:lstStyle/>
          <a:p>
            <a:endParaRPr lang="en-US"/>
          </a:p>
        </p:txBody>
      </p:sp>
      <p:sp>
        <p:nvSpPr>
          <p:cNvPr id="1048703" name="Slide Number Placeholder 5"/>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8"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89"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Date Placeholder 3"/>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US"/>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4"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705"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06" name="Date Placeholder 3"/>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07" name="Footer Placeholder 4"/>
          <p:cNvSpPr>
            <a:spLocks noGrp="1"/>
          </p:cNvSpPr>
          <p:nvPr>
            <p:ph type="ftr" sz="quarter" idx="11"/>
          </p:nvPr>
        </p:nvSpPr>
        <p:spPr/>
        <p:txBody>
          <a:bodyPr/>
          <a:lstStyle/>
          <a:p>
            <a:endParaRPr lang="en-US"/>
          </a:p>
        </p:txBody>
      </p:sp>
      <p:sp>
        <p:nvSpPr>
          <p:cNvPr id="1048708" name="Slide Number Placeholder 5"/>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smtClean="0"/>
              <a:t>Click to edit Master title style</a:t>
            </a:r>
            <a:endParaRPr lang="en-US"/>
          </a:p>
        </p:txBody>
      </p:sp>
      <p:sp>
        <p:nvSpPr>
          <p:cNvPr id="104871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2" name="Date Placeholder 4"/>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13" name="Footer Placeholder 5"/>
          <p:cNvSpPr>
            <a:spLocks noGrp="1"/>
          </p:cNvSpPr>
          <p:nvPr>
            <p:ph type="ftr" sz="quarter" idx="11"/>
          </p:nvPr>
        </p:nvSpPr>
        <p:spPr/>
        <p:txBody>
          <a:bodyPr/>
          <a:lstStyle/>
          <a:p>
            <a:endParaRPr lang="en-US"/>
          </a:p>
        </p:txBody>
      </p:sp>
      <p:sp>
        <p:nvSpPr>
          <p:cNvPr id="1048714" name="Slide Number Placeholder 6"/>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smtClean="0"/>
              <a:t>Click to edit Master title style</a:t>
            </a:r>
            <a:endParaRPr lang="en-US"/>
          </a:p>
        </p:txBody>
      </p:sp>
      <p:sp>
        <p:nvSpPr>
          <p:cNvPr id="1048716"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1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8"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1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0" name="Date Placeholder 6"/>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21" name="Footer Placeholder 7"/>
          <p:cNvSpPr>
            <a:spLocks noGrp="1"/>
          </p:cNvSpPr>
          <p:nvPr>
            <p:ph type="ftr" sz="quarter" idx="11"/>
          </p:nvPr>
        </p:nvSpPr>
        <p:spPr/>
        <p:txBody>
          <a:bodyPr/>
          <a:lstStyle/>
          <a:p>
            <a:endParaRPr lang="en-US"/>
          </a:p>
        </p:txBody>
      </p:sp>
      <p:sp>
        <p:nvSpPr>
          <p:cNvPr id="1048722" name="Slide Number Placeholder 8"/>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smtClean="0"/>
              <a:t>Click to edit Master title style</a:t>
            </a:r>
            <a:endParaRPr lang="en-US"/>
          </a:p>
        </p:txBody>
      </p:sp>
      <p:sp>
        <p:nvSpPr>
          <p:cNvPr id="1048685" name="Date Placeholder 2"/>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686" name="Footer Placeholder 3"/>
          <p:cNvSpPr>
            <a:spLocks noGrp="1"/>
          </p:cNvSpPr>
          <p:nvPr>
            <p:ph type="ftr" sz="quarter" idx="11"/>
          </p:nvPr>
        </p:nvSpPr>
        <p:spPr/>
        <p:txBody>
          <a:bodyPr/>
          <a:lstStyle/>
          <a:p>
            <a:endParaRPr lang="en-US"/>
          </a:p>
        </p:txBody>
      </p:sp>
      <p:sp>
        <p:nvSpPr>
          <p:cNvPr id="1048687" name="Slide Number Placeholder 4"/>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3" name="Date Placeholder 1"/>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24" name="Footer Placeholder 2"/>
          <p:cNvSpPr>
            <a:spLocks noGrp="1"/>
          </p:cNvSpPr>
          <p:nvPr>
            <p:ph type="ftr" sz="quarter" idx="11"/>
          </p:nvPr>
        </p:nvSpPr>
        <p:spPr/>
        <p:txBody>
          <a:bodyPr/>
          <a:lstStyle/>
          <a:p>
            <a:endParaRPr lang="en-US"/>
          </a:p>
        </p:txBody>
      </p:sp>
      <p:sp>
        <p:nvSpPr>
          <p:cNvPr id="1048725" name="Slide Number Placeholder 3"/>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6"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7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29" name="Date Placeholder 4"/>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730" name="Footer Placeholder 5"/>
          <p:cNvSpPr>
            <a:spLocks noGrp="1"/>
          </p:cNvSpPr>
          <p:nvPr>
            <p:ph type="ftr" sz="quarter" idx="11"/>
          </p:nvPr>
        </p:nvSpPr>
        <p:spPr/>
        <p:txBody>
          <a:bodyPr/>
          <a:lstStyle/>
          <a:p>
            <a:endParaRPr lang="en-US"/>
          </a:p>
        </p:txBody>
      </p:sp>
      <p:sp>
        <p:nvSpPr>
          <p:cNvPr id="1048731" name="Slide Number Placeholder 6"/>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9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96" name="Date Placeholder 4"/>
          <p:cNvSpPr>
            <a:spLocks noGrp="1"/>
          </p:cNvSpPr>
          <p:nvPr>
            <p:ph type="dt" sz="half" idx="10"/>
          </p:nvPr>
        </p:nvSpPr>
        <p:spPr/>
        <p:txBody>
          <a:bodyPr/>
          <a:lstStyle/>
          <a:p>
            <a:fld id="{AA57A67E-E0F2-4CD5-885D-F9D1F7548C45}" type="datetimeFigureOut">
              <a:rPr lang="en-US" smtClean="0"/>
              <a:pPr/>
              <a:t>7/30/2020</a:t>
            </a:fld>
            <a:endParaRPr lang="en-US"/>
          </a:p>
        </p:txBody>
      </p:sp>
      <p:sp>
        <p:nvSpPr>
          <p:cNvPr id="1048697" name="Footer Placeholder 5"/>
          <p:cNvSpPr>
            <a:spLocks noGrp="1"/>
          </p:cNvSpPr>
          <p:nvPr>
            <p:ph type="ftr" sz="quarter" idx="11"/>
          </p:nvPr>
        </p:nvSpPr>
        <p:spPr/>
        <p:txBody>
          <a:bodyPr/>
          <a:lstStyle/>
          <a:p>
            <a:endParaRPr lang="en-US"/>
          </a:p>
        </p:txBody>
      </p:sp>
      <p:sp>
        <p:nvSpPr>
          <p:cNvPr id="1048698" name="Slide Number Placeholder 6"/>
          <p:cNvSpPr>
            <a:spLocks noGrp="1"/>
          </p:cNvSpPr>
          <p:nvPr>
            <p:ph type="sldNum" sz="quarter" idx="12"/>
          </p:nvPr>
        </p:nvSpPr>
        <p:spPr/>
        <p:txBody>
          <a:bodyPr/>
          <a:lstStyle/>
          <a:p>
            <a:fld id="{B8C3E5AE-89C5-4DDE-9758-AC421C8145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7A67E-E0F2-4CD5-885D-F9D1F7548C45}" type="datetimeFigureOut">
              <a:rPr lang="en-US" smtClean="0"/>
              <a:pPr/>
              <a:t>7/30/2020</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3E5AE-89C5-4DDE-9758-AC421C8145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4"/>
          <p:cNvSpPr txBox="1"/>
          <p:nvPr/>
        </p:nvSpPr>
        <p:spPr>
          <a:xfrm>
            <a:off x="1600200" y="2667000"/>
            <a:ext cx="5791200" cy="830997"/>
          </a:xfrm>
          <a:prstGeom prst="rect">
            <a:avLst/>
          </a:prstGeom>
          <a:noFill/>
        </p:spPr>
        <p:txBody>
          <a:bodyPr wrap="square" rtlCol="0">
            <a:spAutoFit/>
          </a:bodyPr>
          <a:lstStyle/>
          <a:p>
            <a:r>
              <a:rPr lang="en-US" dirty="0" smtClean="0"/>
              <a:t>                                          </a:t>
            </a:r>
            <a:r>
              <a:rPr lang="en-US" sz="2400" b="1" dirty="0" smtClean="0">
                <a:latin typeface="Times New Roman" pitchFamily="18" charset="0"/>
                <a:cs typeface="Times New Roman" pitchFamily="18" charset="0"/>
              </a:rPr>
              <a:t>Guided By:</a:t>
            </a:r>
          </a:p>
          <a:p>
            <a:r>
              <a:rPr lang="en-US" sz="2400" b="1" dirty="0" smtClean="0">
                <a:latin typeface="Times New Roman" pitchFamily="18" charset="0"/>
                <a:cs typeface="Times New Roman" pitchFamily="18" charset="0"/>
              </a:rPr>
              <a:t>                     SINI ANNA ALEX</a:t>
            </a:r>
            <a:endParaRPr lang="en-US" sz="2400" b="1" dirty="0">
              <a:latin typeface="Times New Roman" pitchFamily="18" charset="0"/>
              <a:cs typeface="Times New Roman" pitchFamily="18" charset="0"/>
            </a:endParaRPr>
          </a:p>
        </p:txBody>
      </p:sp>
      <p:sp>
        <p:nvSpPr>
          <p:cNvPr id="1048602" name="TextBox 5"/>
          <p:cNvSpPr txBox="1"/>
          <p:nvPr/>
        </p:nvSpPr>
        <p:spPr>
          <a:xfrm>
            <a:off x="1143000" y="3886200"/>
            <a:ext cx="6705600" cy="1938992"/>
          </a:xfrm>
          <a:prstGeom prst="rect">
            <a:avLst/>
          </a:prstGeom>
          <a:noFill/>
        </p:spPr>
        <p:txBody>
          <a:bodyPr wrap="square" rtlCol="0">
            <a:spAutoFit/>
          </a:bodyPr>
          <a:lstStyle/>
          <a:p>
            <a:r>
              <a:rPr lang="en-US" sz="2000" dirty="0" smtClean="0">
                <a:latin typeface="Bodoni MT" pitchFamily="18" charset="0"/>
                <a:ea typeface="Arial Unicode MS" pitchFamily="34" charset="-128"/>
                <a:cs typeface="Calibri Light" pitchFamily="34" charset="0"/>
              </a:rPr>
              <a:t>Team Members:</a:t>
            </a:r>
          </a:p>
          <a:p>
            <a:endParaRPr lang="en-US" sz="2000" dirty="0">
              <a:latin typeface="Bodoni MT" pitchFamily="18" charset="0"/>
              <a:ea typeface="Arial Unicode MS" pitchFamily="34" charset="-128"/>
              <a:cs typeface="Calibri Light" pitchFamily="34" charset="0"/>
            </a:endParaRPr>
          </a:p>
          <a:p>
            <a:r>
              <a:rPr lang="en-US" sz="2000" dirty="0" smtClean="0">
                <a:latin typeface="Bodoni MT" pitchFamily="18" charset="0"/>
                <a:ea typeface="Arial Unicode MS" pitchFamily="34" charset="-128"/>
                <a:cs typeface="Calibri Light" pitchFamily="34" charset="0"/>
              </a:rPr>
              <a:t>1MS17CS071     -         </a:t>
            </a:r>
            <a:r>
              <a:rPr lang="en-US" sz="2000" dirty="0" err="1" smtClean="0">
                <a:latin typeface="Bodoni MT" pitchFamily="18" charset="0"/>
                <a:ea typeface="Arial Unicode MS" pitchFamily="34" charset="-128"/>
                <a:cs typeface="Calibri Light" pitchFamily="34" charset="0"/>
              </a:rPr>
              <a:t>Nandish</a:t>
            </a:r>
            <a:r>
              <a:rPr lang="en-US" sz="2000" dirty="0" smtClean="0">
                <a:latin typeface="Bodoni MT" pitchFamily="18" charset="0"/>
                <a:ea typeface="Arial Unicode MS" pitchFamily="34" charset="-128"/>
                <a:cs typeface="Calibri Light" pitchFamily="34" charset="0"/>
              </a:rPr>
              <a:t> </a:t>
            </a:r>
            <a:r>
              <a:rPr lang="en-US" sz="2000" dirty="0" err="1" smtClean="0">
                <a:latin typeface="Bodoni MT" pitchFamily="18" charset="0"/>
                <a:ea typeface="Arial Unicode MS" pitchFamily="34" charset="-128"/>
                <a:cs typeface="Calibri Light" pitchFamily="34" charset="0"/>
              </a:rPr>
              <a:t>Mahadev</a:t>
            </a:r>
            <a:r>
              <a:rPr lang="en-US" sz="2000" dirty="0" smtClean="0">
                <a:latin typeface="Bodoni MT" pitchFamily="18" charset="0"/>
                <a:ea typeface="Arial Unicode MS" pitchFamily="34" charset="-128"/>
                <a:cs typeface="Calibri Light" pitchFamily="34" charset="0"/>
              </a:rPr>
              <a:t> </a:t>
            </a:r>
            <a:r>
              <a:rPr lang="en-US" sz="2000" dirty="0" err="1" smtClean="0">
                <a:latin typeface="Bodoni MT" pitchFamily="18" charset="0"/>
                <a:ea typeface="Arial Unicode MS" pitchFamily="34" charset="-128"/>
                <a:cs typeface="Calibri Light" pitchFamily="34" charset="0"/>
              </a:rPr>
              <a:t>Karki</a:t>
            </a:r>
            <a:endParaRPr lang="en-US" sz="2000" dirty="0" smtClean="0">
              <a:latin typeface="Bodoni MT" pitchFamily="18" charset="0"/>
              <a:ea typeface="Arial Unicode MS" pitchFamily="34" charset="-128"/>
              <a:cs typeface="Calibri Light" pitchFamily="34" charset="0"/>
            </a:endParaRPr>
          </a:p>
          <a:p>
            <a:r>
              <a:rPr lang="en-US" sz="2000" dirty="0" smtClean="0">
                <a:latin typeface="Bodoni MT" pitchFamily="18" charset="0"/>
                <a:ea typeface="Arial Unicode MS" pitchFamily="34" charset="-128"/>
                <a:cs typeface="Calibri Light" pitchFamily="34" charset="0"/>
              </a:rPr>
              <a:t>1MS17CS091     -         </a:t>
            </a:r>
            <a:r>
              <a:rPr lang="en-US" sz="2000" dirty="0" err="1" smtClean="0">
                <a:latin typeface="Bodoni MT" pitchFamily="18" charset="0"/>
                <a:ea typeface="Arial Unicode MS" pitchFamily="34" charset="-128"/>
                <a:cs typeface="Calibri Light" pitchFamily="34" charset="0"/>
              </a:rPr>
              <a:t>Rakshita</a:t>
            </a:r>
            <a:r>
              <a:rPr lang="en-US" sz="2000" dirty="0" smtClean="0">
                <a:latin typeface="Bodoni MT" pitchFamily="18" charset="0"/>
                <a:ea typeface="Arial Unicode MS" pitchFamily="34" charset="-128"/>
                <a:cs typeface="Calibri Light" pitchFamily="34" charset="0"/>
              </a:rPr>
              <a:t> N </a:t>
            </a:r>
            <a:r>
              <a:rPr lang="en-US" sz="2000" dirty="0" err="1" smtClean="0">
                <a:latin typeface="Bodoni MT" pitchFamily="18" charset="0"/>
                <a:ea typeface="Arial Unicode MS" pitchFamily="34" charset="-128"/>
                <a:cs typeface="Calibri Light" pitchFamily="34" charset="0"/>
              </a:rPr>
              <a:t>Patil</a:t>
            </a:r>
            <a:endParaRPr lang="en-US" sz="2000" dirty="0" smtClean="0">
              <a:latin typeface="Bodoni MT" pitchFamily="18" charset="0"/>
              <a:ea typeface="Arial Unicode MS" pitchFamily="34" charset="-128"/>
              <a:cs typeface="Calibri Light" pitchFamily="34" charset="0"/>
            </a:endParaRPr>
          </a:p>
          <a:p>
            <a:r>
              <a:rPr lang="en-US" sz="2000" dirty="0" smtClean="0">
                <a:latin typeface="Bodoni MT" pitchFamily="18" charset="0"/>
                <a:ea typeface="Arial Unicode MS" pitchFamily="34" charset="-128"/>
                <a:cs typeface="Calibri Light" pitchFamily="34" charset="0"/>
              </a:rPr>
              <a:t>1MS17CS117     -         </a:t>
            </a:r>
            <a:r>
              <a:rPr lang="en-US" sz="2000" dirty="0" err="1" smtClean="0">
                <a:latin typeface="Bodoni MT" pitchFamily="18" charset="0"/>
                <a:ea typeface="Arial Unicode MS" pitchFamily="34" charset="-128"/>
                <a:cs typeface="Calibri Light" pitchFamily="34" charset="0"/>
              </a:rPr>
              <a:t>Somandra</a:t>
            </a:r>
            <a:r>
              <a:rPr lang="en-US" sz="2000" dirty="0" smtClean="0">
                <a:latin typeface="Bodoni MT" pitchFamily="18" charset="0"/>
                <a:ea typeface="Arial Unicode MS" pitchFamily="34" charset="-128"/>
                <a:cs typeface="Calibri Light" pitchFamily="34" charset="0"/>
              </a:rPr>
              <a:t> Singh </a:t>
            </a:r>
            <a:r>
              <a:rPr lang="en-US" sz="2000" dirty="0" err="1" smtClean="0">
                <a:latin typeface="Bodoni MT" pitchFamily="18" charset="0"/>
                <a:ea typeface="Arial Unicode MS" pitchFamily="34" charset="-128"/>
                <a:cs typeface="Calibri Light" pitchFamily="34" charset="0"/>
              </a:rPr>
              <a:t>Rathore</a:t>
            </a:r>
            <a:endParaRPr lang="en-US" sz="2000" dirty="0" smtClean="0">
              <a:latin typeface="Bodoni MT" pitchFamily="18" charset="0"/>
              <a:ea typeface="Arial Unicode MS" pitchFamily="34" charset="-128"/>
              <a:cs typeface="Calibri Light" pitchFamily="34" charset="0"/>
            </a:endParaRPr>
          </a:p>
          <a:p>
            <a:r>
              <a:rPr lang="en-US" sz="2000" dirty="0" smtClean="0">
                <a:latin typeface="Bodoni MT" pitchFamily="18" charset="0"/>
                <a:ea typeface="Arial Unicode MS" pitchFamily="34" charset="-128"/>
                <a:cs typeface="Calibri Light" pitchFamily="34" charset="0"/>
              </a:rPr>
              <a:t>1MS17CS138     -         </a:t>
            </a:r>
            <a:r>
              <a:rPr lang="en-US" sz="2000" dirty="0" err="1" smtClean="0">
                <a:latin typeface="Bodoni MT" pitchFamily="18" charset="0"/>
                <a:ea typeface="Arial Unicode MS" pitchFamily="34" charset="-128"/>
                <a:cs typeface="Calibri Light" pitchFamily="34" charset="0"/>
              </a:rPr>
              <a:t>Yash</a:t>
            </a:r>
            <a:r>
              <a:rPr lang="en-US" sz="2000" dirty="0" smtClean="0">
                <a:latin typeface="Bodoni MT" pitchFamily="18" charset="0"/>
                <a:ea typeface="Arial Unicode MS" pitchFamily="34" charset="-128"/>
                <a:cs typeface="Calibri Light" pitchFamily="34" charset="0"/>
              </a:rPr>
              <a:t> Singh </a:t>
            </a:r>
            <a:r>
              <a:rPr lang="en-US" sz="2000" dirty="0" err="1" smtClean="0">
                <a:latin typeface="Bodoni MT" pitchFamily="18" charset="0"/>
                <a:ea typeface="Arial Unicode MS" pitchFamily="34" charset="-128"/>
                <a:cs typeface="Calibri Light" pitchFamily="34" charset="0"/>
              </a:rPr>
              <a:t>Chouhan</a:t>
            </a:r>
            <a:endParaRPr lang="en-US" sz="2000" dirty="0">
              <a:latin typeface="Bodoni MT" pitchFamily="18" charset="0"/>
              <a:ea typeface="Arial Unicode MS" pitchFamily="34" charset="-128"/>
              <a:cs typeface="Calibri Light" pitchFamily="34" charset="0"/>
            </a:endParaRPr>
          </a:p>
        </p:txBody>
      </p:sp>
      <p:pic>
        <p:nvPicPr>
          <p:cNvPr id="2097155" name="Picture 8" descr="cn13.PNG"/>
          <p:cNvPicPr>
            <a:picLocks noChangeAspect="1"/>
          </p:cNvPicPr>
          <p:nvPr/>
        </p:nvPicPr>
        <p:blipFill>
          <a:blip r:embed="rId2"/>
          <a:stretch>
            <a:fillRect/>
          </a:stretch>
        </p:blipFill>
        <p:spPr>
          <a:xfrm>
            <a:off x="3124200" y="0"/>
            <a:ext cx="3124200" cy="1295400"/>
          </a:xfrm>
          <a:prstGeom prst="rect">
            <a:avLst/>
          </a:prstGeom>
        </p:spPr>
      </p:pic>
      <p:sp>
        <p:nvSpPr>
          <p:cNvPr id="1048603" name="Rectangle 10"/>
          <p:cNvSpPr/>
          <p:nvPr/>
        </p:nvSpPr>
        <p:spPr>
          <a:xfrm>
            <a:off x="533400" y="1371600"/>
            <a:ext cx="8610600" cy="107721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Anomaly Event Detection In Videos Using </a:t>
            </a:r>
            <a:r>
              <a:rPr lang="en-US" sz="3200" b="1" cap="all" dirty="0" err="1"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Convolutional</a:t>
            </a:r>
            <a:r>
              <a:rPr lang="en-US" sz="32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3200" b="1" cap="all" dirty="0" err="1"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Autoencoders</a:t>
            </a:r>
            <a:endParaRPr lang="en-US" sz="3200" b="1"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2"/>
          <p:cNvSpPr>
            <a:spLocks noGrp="1"/>
          </p:cNvSpPr>
          <p:nvPr>
            <p:ph idx="1"/>
          </p:nvPr>
        </p:nvSpPr>
        <p:spPr>
          <a:xfrm>
            <a:off x="457200" y="381000"/>
            <a:ext cx="8229600" cy="5745163"/>
          </a:xfrm>
        </p:spPr>
        <p:txBody>
          <a:bodyPr/>
          <a:lstStyle/>
          <a:p>
            <a:r>
              <a:rPr lang="en-US" sz="2800" dirty="0" smtClean="0">
                <a:latin typeface="Footlight MT Light" pitchFamily="18" charset="0"/>
              </a:rPr>
              <a:t>The test video frames are categorized into abnormal or normal frames using the reconstruction error.</a:t>
            </a:r>
          </a:p>
          <a:p>
            <a:endParaRPr lang="en-US" dirty="0" smtClean="0"/>
          </a:p>
          <a:p>
            <a:endParaRPr lang="en-US" dirty="0"/>
          </a:p>
        </p:txBody>
      </p:sp>
      <p:pic>
        <p:nvPicPr>
          <p:cNvPr id="2097154" name="Picture 3" descr="lstm.png"/>
          <p:cNvPicPr>
            <a:picLocks noChangeAspect="1"/>
          </p:cNvPicPr>
          <p:nvPr/>
        </p:nvPicPr>
        <p:blipFill>
          <a:blip r:embed="rId2"/>
          <a:stretch>
            <a:fillRect/>
          </a:stretch>
        </p:blipFill>
        <p:spPr>
          <a:xfrm>
            <a:off x="228600" y="1981200"/>
            <a:ext cx="8610600" cy="3962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SYSTEM REQUIREMENTS</a:t>
            </a:r>
            <a:endParaRPr lang="en-US" dirty="0"/>
          </a:p>
        </p:txBody>
      </p:sp>
      <p:sp>
        <p:nvSpPr>
          <p:cNvPr id="3" name="Content Placeholder 2"/>
          <p:cNvSpPr>
            <a:spLocks noGrp="1"/>
          </p:cNvSpPr>
          <p:nvPr>
            <p:ph idx="1"/>
          </p:nvPr>
        </p:nvSpPr>
        <p:spPr/>
        <p:txBody>
          <a:bodyPr/>
          <a:lstStyle/>
          <a:p>
            <a:endParaRPr lang="en-US" dirty="0" smtClean="0">
              <a:latin typeface="Footlight MT Light" pitchFamily="18" charset="0"/>
            </a:endParaRPr>
          </a:p>
          <a:p>
            <a:r>
              <a:rPr lang="en-US" dirty="0" smtClean="0">
                <a:latin typeface="Footlight MT Light" pitchFamily="18" charset="0"/>
              </a:rPr>
              <a:t>The system should process the images in the chosen image formats and detect abnormality</a:t>
            </a:r>
          </a:p>
          <a:p>
            <a:endParaRPr lang="en-US" dirty="0" smtClean="0">
              <a:latin typeface="Footlight MT Light" pitchFamily="18" charset="0"/>
            </a:endParaRPr>
          </a:p>
          <a:p>
            <a:r>
              <a:rPr lang="en-US" dirty="0" smtClean="0">
                <a:latin typeface="Footlight MT Light" pitchFamily="18" charset="0"/>
              </a:rPr>
              <a:t>It should display the exact time at which the abnormal event took place and user should be displayed the part of the video at which anomaly took place. </a:t>
            </a:r>
          </a:p>
          <a:p>
            <a:endParaRPr lang="en-US" dirty="0" smtClean="0">
              <a:latin typeface="Footlight MT Light" pitchFamily="18" charset="0"/>
            </a:endParaRPr>
          </a:p>
          <a:p>
            <a:endParaRPr lang="en-US" dirty="0"/>
          </a:p>
        </p:txBody>
      </p:sp>
      <p:sp>
        <p:nvSpPr>
          <p:cNvPr id="4" name="Title 1"/>
          <p:cNvSpPr txBox="1">
            <a:spLocks/>
          </p:cNvSpPr>
          <p:nvPr/>
        </p:nvSpPr>
        <p:spPr>
          <a:xfrm>
            <a:off x="609600" y="427038"/>
            <a:ext cx="8229600" cy="1143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SYSTEM REQUIREMENTS</a:t>
            </a:r>
            <a:endParaRPr kumimoji="0" lang="en-US" sz="44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Footlight MT Light" pitchFamily="18" charset="0"/>
              </a:rPr>
              <a:t>Option should be given to watch the video any number of times the user wishes.</a:t>
            </a:r>
          </a:p>
          <a:p>
            <a:endParaRPr lang="en-US" dirty="0" smtClean="0">
              <a:latin typeface="Footlight MT Light" pitchFamily="18" charset="0"/>
            </a:endParaRPr>
          </a:p>
          <a:p>
            <a:r>
              <a:rPr lang="en-US" dirty="0" smtClean="0">
                <a:latin typeface="Footlight MT Light" pitchFamily="18" charset="0"/>
              </a:rPr>
              <a:t>If no anomalies detected, the user has to be notified that video is normal.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800" dirty="0" smtClean="0">
              <a:latin typeface="Footlight MT Light" pitchFamily="18" charset="0"/>
            </a:endParaRPr>
          </a:p>
          <a:p>
            <a:r>
              <a:rPr lang="en-US" sz="2800" dirty="0" smtClean="0">
                <a:latin typeface="Footlight MT Light" pitchFamily="18" charset="0"/>
              </a:rPr>
              <a:t>In paper “Abnormal Event Detection  in Video using hybrid </a:t>
            </a:r>
            <a:r>
              <a:rPr lang="en-US" sz="2800" dirty="0" err="1" smtClean="0">
                <a:latin typeface="Footlight MT Light" pitchFamily="18" charset="0"/>
              </a:rPr>
              <a:t>spatio</a:t>
            </a:r>
            <a:r>
              <a:rPr lang="en-US" sz="2800" dirty="0" smtClean="0">
                <a:latin typeface="Footlight MT Light" pitchFamily="18" charset="0"/>
              </a:rPr>
              <a:t>-temporal encoder” , unsupervised dynamic sparse coding approach is used. </a:t>
            </a:r>
          </a:p>
          <a:p>
            <a:endParaRPr lang="en-US" sz="2800" dirty="0" smtClean="0">
              <a:latin typeface="Footlight MT Light" pitchFamily="18" charset="0"/>
            </a:endParaRPr>
          </a:p>
          <a:p>
            <a:r>
              <a:rPr lang="en-US" sz="2800" dirty="0" smtClean="0">
                <a:latin typeface="Footlight MT Light" pitchFamily="18" charset="0"/>
              </a:rPr>
              <a:t>This method is based o online sparse constructability of query signals from an atomically learned event dictionary which forms a sparse coding base.</a:t>
            </a:r>
          </a:p>
          <a:p>
            <a:endParaRPr lang="en-US" dirty="0"/>
          </a:p>
        </p:txBody>
      </p:sp>
      <p:sp>
        <p:nvSpPr>
          <p:cNvPr id="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LITERATURE SURVEY</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800" dirty="0" smtClean="0">
                <a:latin typeface="Footlight MT Light" pitchFamily="18" charset="0"/>
              </a:rPr>
              <a:t>In paper “Unsupervised learning approach for abnormal event detection” uses two approaches: pure model and hybrid model.</a:t>
            </a:r>
          </a:p>
          <a:p>
            <a:endParaRPr lang="en-US" sz="2800" dirty="0" smtClean="0">
              <a:latin typeface="Footlight MT Light" pitchFamily="18" charset="0"/>
            </a:endParaRPr>
          </a:p>
          <a:p>
            <a:r>
              <a:rPr lang="en-US" sz="2800" dirty="0" smtClean="0">
                <a:latin typeface="Footlight MT Light" pitchFamily="18" charset="0"/>
              </a:rPr>
              <a:t> Hybrid model alleviate the gradient vanishing problem and strengthen feature and encourage feature reuse in both spatial flow and temporal flow</a:t>
            </a:r>
          </a:p>
          <a:p>
            <a:endParaRPr lang="en-US" dirty="0" smtClean="0">
              <a:latin typeface="Footlight MT Light" pitchFamily="18" charset="0"/>
            </a:endParaRPr>
          </a:p>
          <a:p>
            <a:endParaRPr lang="en-US" dirty="0" smtClean="0">
              <a:latin typeface="Footlight MT Light" pitchFamily="18" charset="0"/>
            </a:endParaRPr>
          </a:p>
          <a:p>
            <a:endParaRPr lang="en-US" dirty="0" smtClean="0">
              <a:latin typeface="Footlight MT Light" pitchFamily="18" charset="0"/>
            </a:endParaRPr>
          </a:p>
          <a:p>
            <a:endParaRPr lang="en-US" dirty="0" smtClean="0"/>
          </a:p>
          <a:p>
            <a:endParaRPr lang="en-US" dirty="0"/>
          </a:p>
        </p:txBody>
      </p:sp>
      <p:pic>
        <p:nvPicPr>
          <p:cNvPr id="4" name="Picture 3" descr="hybrid.png"/>
          <p:cNvPicPr>
            <a:picLocks noChangeAspect="1"/>
          </p:cNvPicPr>
          <p:nvPr/>
        </p:nvPicPr>
        <p:blipFill>
          <a:blip r:embed="rId2" cstate="print"/>
          <a:stretch>
            <a:fillRect/>
          </a:stretch>
        </p:blipFill>
        <p:spPr>
          <a:xfrm>
            <a:off x="1219200" y="3962400"/>
            <a:ext cx="6400800" cy="2305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endParaRPr lang="en-US" dirty="0" smtClean="0">
              <a:latin typeface="Footlight MT Light" pitchFamily="18" charset="0"/>
            </a:endParaRPr>
          </a:p>
          <a:p>
            <a:r>
              <a:rPr lang="en-US" sz="2800" dirty="0" smtClean="0">
                <a:latin typeface="Footlight MT Light" pitchFamily="18" charset="0"/>
              </a:rPr>
              <a:t>There are several methods for abnormal event detection according to the applications . </a:t>
            </a:r>
          </a:p>
          <a:p>
            <a:endParaRPr lang="en-US" sz="2800" dirty="0" smtClean="0">
              <a:latin typeface="Footlight MT Light" pitchFamily="18" charset="0"/>
            </a:endParaRPr>
          </a:p>
          <a:p>
            <a:r>
              <a:rPr lang="en-US" sz="2800" dirty="0" smtClean="0">
                <a:latin typeface="Footlight MT Light" pitchFamily="18" charset="0"/>
              </a:rPr>
              <a:t>Some of them are probabilistic methods or frame based classification methods. Some are rule based</a:t>
            </a:r>
          </a:p>
          <a:p>
            <a:pPr>
              <a:buNone/>
            </a:pPr>
            <a:endParaRPr lang="en-US" sz="2800" dirty="0" smtClean="0">
              <a:latin typeface="Footlight MT Light" pitchFamily="18" charset="0"/>
            </a:endParaRPr>
          </a:p>
          <a:p>
            <a:r>
              <a:rPr lang="en-US" sz="2800" dirty="0" smtClean="0">
                <a:latin typeface="Footlight MT Light" pitchFamily="18" charset="0"/>
              </a:rPr>
              <a:t>Abnormal event detection in videos can be done using </a:t>
            </a:r>
            <a:r>
              <a:rPr lang="en-US" sz="2800" dirty="0" err="1" smtClean="0">
                <a:latin typeface="Footlight MT Light" pitchFamily="18" charset="0"/>
              </a:rPr>
              <a:t>autoencoders</a:t>
            </a:r>
            <a:r>
              <a:rPr lang="en-US" sz="2800" dirty="0" smtClean="0">
                <a:latin typeface="Footlight MT Light" pitchFamily="18" charset="0"/>
              </a:rPr>
              <a:t> ( </a:t>
            </a:r>
            <a:r>
              <a:rPr lang="en-US" sz="2800" dirty="0" err="1" smtClean="0">
                <a:latin typeface="Footlight MT Light" pitchFamily="18" charset="0"/>
              </a:rPr>
              <a:t>Variational</a:t>
            </a:r>
            <a:r>
              <a:rPr lang="en-US" sz="2800" dirty="0" smtClean="0">
                <a:latin typeface="Footlight MT Light" pitchFamily="18" charset="0"/>
              </a:rPr>
              <a:t> , </a:t>
            </a:r>
            <a:r>
              <a:rPr lang="en-US" sz="2800" dirty="0" err="1" smtClean="0">
                <a:latin typeface="Footlight MT Light" pitchFamily="18" charset="0"/>
              </a:rPr>
              <a:t>Convolutional</a:t>
            </a:r>
            <a:r>
              <a:rPr lang="en-US" sz="2800" dirty="0" smtClean="0">
                <a:latin typeface="Footlight MT Light" pitchFamily="18" charset="0"/>
              </a:rPr>
              <a:t> ), generative adversarial nets and </a:t>
            </a:r>
            <a:r>
              <a:rPr lang="en-US" sz="2800" dirty="0" err="1" smtClean="0">
                <a:latin typeface="Footlight MT Light" pitchFamily="18" charset="0"/>
              </a:rPr>
              <a:t>Convo</a:t>
            </a:r>
            <a:r>
              <a:rPr lang="en-US" sz="2800" dirty="0" smtClean="0">
                <a:latin typeface="Footlight MT Light" pitchFamily="18" charset="0"/>
              </a:rPr>
              <a:t> nets. </a:t>
            </a:r>
          </a:p>
          <a:p>
            <a:endParaRPr lang="en-US" dirty="0" smtClean="0">
              <a:latin typeface="Footlight MT Light"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endParaRPr lang="en-US" sz="2800" dirty="0" smtClean="0">
              <a:latin typeface="Footlight MT Light" pitchFamily="18" charset="0"/>
            </a:endParaRPr>
          </a:p>
          <a:p>
            <a:r>
              <a:rPr lang="en-US" sz="2800" dirty="0" smtClean="0">
                <a:latin typeface="Footlight MT Light" pitchFamily="18" charset="0"/>
              </a:rPr>
              <a:t>Some deep learning techniques such as Gaussian Mixture Model , Multiple instances Learning can be used.</a:t>
            </a:r>
          </a:p>
          <a:p>
            <a:endParaRPr lang="en-US" sz="2800" dirty="0" smtClean="0">
              <a:latin typeface="Footlight MT Light" pitchFamily="18" charset="0"/>
            </a:endParaRPr>
          </a:p>
          <a:p>
            <a:r>
              <a:rPr lang="en-US" sz="2800" dirty="0" smtClean="0">
                <a:latin typeface="Footlight MT Light" pitchFamily="18" charset="0"/>
              </a:rPr>
              <a:t>Thus, at current most methods consists of some steps: Feature computation , transform of the aggregated features to certain domains, building of model and perform detection.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DESIGN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31" name="Content Placeholder 2"/>
          <p:cNvSpPr>
            <a:spLocks noGrp="1"/>
          </p:cNvSpPr>
          <p:nvPr>
            <p:ph idx="1"/>
          </p:nvPr>
        </p:nvSpPr>
        <p:spPr/>
        <p:txBody>
          <a:bodyPr>
            <a:normAutofit/>
          </a:bodyPr>
          <a:lstStyle/>
          <a:p>
            <a:r>
              <a:rPr lang="en-US" sz="2800" dirty="0" smtClean="0">
                <a:latin typeface="Footlight MT Light" pitchFamily="18" charset="0"/>
              </a:rPr>
              <a:t>System Architecture</a:t>
            </a:r>
          </a:p>
          <a:p>
            <a:pPr>
              <a:buNone/>
            </a:pPr>
            <a:endParaRPr lang="en-US" sz="2800" dirty="0">
              <a:latin typeface="Footlight MT Light" pitchFamily="18" charset="0"/>
            </a:endParaRPr>
          </a:p>
        </p:txBody>
      </p:sp>
      <p:pic>
        <p:nvPicPr>
          <p:cNvPr id="2097158" name="Picture 2"/>
          <p:cNvPicPr>
            <a:picLocks noChangeAspect="1" noChangeArrowheads="1"/>
          </p:cNvPicPr>
          <p:nvPr/>
        </p:nvPicPr>
        <p:blipFill>
          <a:blip r:embed="rId2"/>
          <a:srcRect/>
          <a:stretch>
            <a:fillRect/>
          </a:stretch>
        </p:blipFill>
        <p:spPr bwMode="auto">
          <a:xfrm>
            <a:off x="1905000" y="2209800"/>
            <a:ext cx="6926345" cy="44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457200" y="228600"/>
            <a:ext cx="8229600" cy="1143000"/>
          </a:xfrm>
        </p:spPr>
        <p:txBody>
          <a:bodyPr>
            <a:normAutofit/>
          </a:bodyPr>
          <a:lstStyle/>
          <a:p>
            <a:r>
              <a:rPr lang="en-US" sz="3200" dirty="0" smtClean="0">
                <a:latin typeface="Footlight MT Light" pitchFamily="18" charset="0"/>
              </a:rPr>
              <a:t>Overall Process</a:t>
            </a:r>
            <a:endParaRPr lang="en-US" sz="3200" dirty="0">
              <a:latin typeface="Footlight MT Light" pitchFamily="18" charset="0"/>
            </a:endParaRPr>
          </a:p>
        </p:txBody>
      </p:sp>
      <p:sp>
        <p:nvSpPr>
          <p:cNvPr id="1048633" name="Rectangle 14"/>
          <p:cNvSpPr/>
          <p:nvPr/>
        </p:nvSpPr>
        <p:spPr>
          <a:xfrm>
            <a:off x="2971800" y="1676400"/>
            <a:ext cx="3249908" cy="6471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350" dirty="0">
                <a:solidFill>
                  <a:schemeClr val="tx2"/>
                </a:solidFill>
              </a:rPr>
              <a:t>Gather input data set</a:t>
            </a:r>
          </a:p>
        </p:txBody>
      </p:sp>
      <p:sp>
        <p:nvSpPr>
          <p:cNvPr id="1048634" name="Rectangle 15"/>
          <p:cNvSpPr/>
          <p:nvPr/>
        </p:nvSpPr>
        <p:spPr>
          <a:xfrm>
            <a:off x="2971800" y="3352800"/>
            <a:ext cx="3249908" cy="64716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50" dirty="0">
                <a:solidFill>
                  <a:schemeClr val="bg1"/>
                </a:solidFill>
              </a:rPr>
              <a:t>Feature Learning</a:t>
            </a:r>
          </a:p>
        </p:txBody>
      </p:sp>
      <p:sp>
        <p:nvSpPr>
          <p:cNvPr id="1048635" name="Rectangle 16"/>
          <p:cNvSpPr/>
          <p:nvPr/>
        </p:nvSpPr>
        <p:spPr>
          <a:xfrm>
            <a:off x="2971800" y="2514600"/>
            <a:ext cx="3249908" cy="647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2"/>
                </a:solidFill>
              </a:rPr>
              <a:t>Clean and Preprocess data</a:t>
            </a:r>
          </a:p>
        </p:txBody>
      </p:sp>
      <p:sp>
        <p:nvSpPr>
          <p:cNvPr id="1048636" name="Rectangle 17"/>
          <p:cNvSpPr/>
          <p:nvPr/>
        </p:nvSpPr>
        <p:spPr>
          <a:xfrm>
            <a:off x="2971800" y="4191000"/>
            <a:ext cx="3249908" cy="64716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0" dirty="0">
                <a:solidFill>
                  <a:schemeClr val="tx2"/>
                </a:solidFill>
              </a:rPr>
              <a:t>Optimization of Model</a:t>
            </a:r>
          </a:p>
        </p:txBody>
      </p:sp>
      <p:sp>
        <p:nvSpPr>
          <p:cNvPr id="1048637" name="Rectangle 18"/>
          <p:cNvSpPr/>
          <p:nvPr/>
        </p:nvSpPr>
        <p:spPr>
          <a:xfrm>
            <a:off x="2971800" y="5029200"/>
            <a:ext cx="3249908" cy="64716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solidFill>
                  <a:schemeClr val="tx1"/>
                </a:solidFill>
              </a:rPr>
              <a:t>Calculation of Regularity Score</a:t>
            </a:r>
          </a:p>
        </p:txBody>
      </p:sp>
      <p:sp>
        <p:nvSpPr>
          <p:cNvPr id="1048638" name="Rectangle 19"/>
          <p:cNvSpPr/>
          <p:nvPr/>
        </p:nvSpPr>
        <p:spPr>
          <a:xfrm>
            <a:off x="2971800" y="5867400"/>
            <a:ext cx="3249908" cy="647163"/>
          </a:xfrm>
          <a:prstGeom prst="rect">
            <a:avLst/>
          </a:prstGeom>
        </p:spPr>
        <p:style>
          <a:lnRef idx="1">
            <a:schemeClr val="accent6"/>
          </a:lnRef>
          <a:fillRef idx="1003">
            <a:schemeClr val="dk2"/>
          </a:fillRef>
          <a:effectRef idx="1">
            <a:schemeClr val="accent6"/>
          </a:effectRef>
          <a:fontRef idx="minor">
            <a:schemeClr val="dk1"/>
          </a:fontRef>
        </p:style>
        <p:txBody>
          <a:bodyPr rtlCol="0" anchor="ctr"/>
          <a:lstStyle/>
          <a:p>
            <a:pPr algn="ctr"/>
            <a:r>
              <a:rPr lang="en-US" sz="1350" dirty="0">
                <a:solidFill>
                  <a:prstClr val="white"/>
                </a:solidFill>
              </a:rPr>
              <a:t>Detection of Abnormal Event in test data</a:t>
            </a:r>
          </a:p>
        </p:txBody>
      </p:sp>
      <p:sp>
        <p:nvSpPr>
          <p:cNvPr id="1048639" name="Arrow: Curved Left 11"/>
          <p:cNvSpPr/>
          <p:nvPr/>
        </p:nvSpPr>
        <p:spPr>
          <a:xfrm>
            <a:off x="6248400" y="2819400"/>
            <a:ext cx="499621" cy="7414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40" name="Arrow: Curved Right 12"/>
          <p:cNvSpPr/>
          <p:nvPr/>
        </p:nvSpPr>
        <p:spPr>
          <a:xfrm>
            <a:off x="2438400" y="5410200"/>
            <a:ext cx="518474" cy="7203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41" name="Arrow: Curved Right 13"/>
          <p:cNvSpPr/>
          <p:nvPr/>
        </p:nvSpPr>
        <p:spPr>
          <a:xfrm>
            <a:off x="2438400" y="2133600"/>
            <a:ext cx="518474" cy="8162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42" name="Arrow: Curved Right 14"/>
          <p:cNvSpPr/>
          <p:nvPr/>
        </p:nvSpPr>
        <p:spPr>
          <a:xfrm>
            <a:off x="2438400" y="3657600"/>
            <a:ext cx="518474" cy="7510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43" name="Arrow: Curved Left 15"/>
          <p:cNvSpPr/>
          <p:nvPr/>
        </p:nvSpPr>
        <p:spPr>
          <a:xfrm>
            <a:off x="6248400" y="4572000"/>
            <a:ext cx="499621" cy="7414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normAutofit/>
          </a:bodyPr>
          <a:lstStyle/>
          <a:p>
            <a:r>
              <a:rPr lang="en-US" sz="3200" dirty="0" smtClean="0">
                <a:latin typeface="Footlight MT Light" pitchFamily="18" charset="0"/>
              </a:rPr>
              <a:t>Work Flow</a:t>
            </a:r>
            <a:endParaRPr lang="en-US" sz="3200" dirty="0">
              <a:latin typeface="Footlight MT Light" pitchFamily="18" charset="0"/>
            </a:endParaRPr>
          </a:p>
        </p:txBody>
      </p:sp>
      <p:sp>
        <p:nvSpPr>
          <p:cNvPr id="1048645" name="Rectangle 3"/>
          <p:cNvSpPr/>
          <p:nvPr/>
        </p:nvSpPr>
        <p:spPr>
          <a:xfrm>
            <a:off x="3810000" y="1219200"/>
            <a:ext cx="1859280" cy="358140"/>
          </a:xfrm>
          <a:prstGeom prst="rect">
            <a:avLst/>
          </a:prstGeom>
        </p:spPr>
        <p:txBody>
          <a:bodyPr wrap="none">
            <a:spAutoFit/>
          </a:bodyPr>
          <a:lstStyle/>
          <a:p>
            <a:r>
              <a:rPr lang="en-US" dirty="0">
                <a:solidFill>
                  <a:schemeClr val="accent1">
                    <a:lumMod val="75000"/>
                  </a:schemeClr>
                </a:solidFill>
              </a:rPr>
              <a:t>Input Video Data</a:t>
            </a:r>
          </a:p>
        </p:txBody>
      </p:sp>
      <p:sp>
        <p:nvSpPr>
          <p:cNvPr id="1048646" name="Rectangle 4"/>
          <p:cNvSpPr/>
          <p:nvPr/>
        </p:nvSpPr>
        <p:spPr>
          <a:xfrm>
            <a:off x="3581400" y="1981200"/>
            <a:ext cx="2088232" cy="671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Pre-processing</a:t>
            </a:r>
          </a:p>
        </p:txBody>
      </p:sp>
      <p:sp>
        <p:nvSpPr>
          <p:cNvPr id="1048647" name="Rectangle 5"/>
          <p:cNvSpPr/>
          <p:nvPr/>
        </p:nvSpPr>
        <p:spPr>
          <a:xfrm>
            <a:off x="3657600" y="3200400"/>
            <a:ext cx="2088232" cy="6714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Training</a:t>
            </a:r>
          </a:p>
        </p:txBody>
      </p:sp>
      <p:sp>
        <p:nvSpPr>
          <p:cNvPr id="1048648" name="Arrow: Down 6"/>
          <p:cNvSpPr/>
          <p:nvPr/>
        </p:nvSpPr>
        <p:spPr>
          <a:xfrm>
            <a:off x="4648200" y="3886200"/>
            <a:ext cx="45719" cy="484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Rectangle 7"/>
          <p:cNvSpPr/>
          <p:nvPr/>
        </p:nvSpPr>
        <p:spPr>
          <a:xfrm>
            <a:off x="5334000" y="2743200"/>
            <a:ext cx="1899345" cy="624840"/>
          </a:xfrm>
          <a:prstGeom prst="rect">
            <a:avLst/>
          </a:prstGeom>
        </p:spPr>
        <p:txBody>
          <a:bodyPr wrap="square">
            <a:spAutoFit/>
          </a:bodyPr>
          <a:lstStyle/>
          <a:p>
            <a:r>
              <a:rPr lang="en-US" dirty="0">
                <a:solidFill>
                  <a:schemeClr val="accent1"/>
                </a:solidFill>
              </a:rPr>
              <a:t>Features Learning</a:t>
            </a:r>
            <a:endParaRPr lang="en-IN" dirty="0">
              <a:solidFill>
                <a:schemeClr val="accent1"/>
              </a:solidFill>
            </a:endParaRPr>
          </a:p>
        </p:txBody>
      </p:sp>
      <p:sp>
        <p:nvSpPr>
          <p:cNvPr id="1048650" name="Arrow: Down 10"/>
          <p:cNvSpPr/>
          <p:nvPr/>
        </p:nvSpPr>
        <p:spPr>
          <a:xfrm>
            <a:off x="4648200" y="1600200"/>
            <a:ext cx="45719" cy="335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Arrow: Down 11"/>
          <p:cNvSpPr/>
          <p:nvPr/>
        </p:nvSpPr>
        <p:spPr>
          <a:xfrm>
            <a:off x="4648200" y="2667000"/>
            <a:ext cx="45719" cy="536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Rectangle 10"/>
          <p:cNvSpPr/>
          <p:nvPr/>
        </p:nvSpPr>
        <p:spPr>
          <a:xfrm>
            <a:off x="3657600" y="4419600"/>
            <a:ext cx="2088232" cy="6714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t>Testing</a:t>
            </a:r>
          </a:p>
        </p:txBody>
      </p:sp>
      <p:sp>
        <p:nvSpPr>
          <p:cNvPr id="1048653" name="TextBox 11"/>
          <p:cNvSpPr txBox="1"/>
          <p:nvPr/>
        </p:nvSpPr>
        <p:spPr>
          <a:xfrm>
            <a:off x="5486400" y="3962400"/>
            <a:ext cx="1833880" cy="358140"/>
          </a:xfrm>
          <a:prstGeom prst="rect">
            <a:avLst/>
          </a:prstGeom>
          <a:noFill/>
        </p:spPr>
        <p:txBody>
          <a:bodyPr wrap="none" rtlCol="0">
            <a:spAutoFit/>
          </a:bodyPr>
          <a:lstStyle/>
          <a:p>
            <a:r>
              <a:rPr lang="en-US" dirty="0">
                <a:solidFill>
                  <a:schemeClr val="accent1"/>
                </a:solidFill>
              </a:rPr>
              <a:t>Regularity Score</a:t>
            </a:r>
            <a:endParaRPr lang="en-IN" dirty="0">
              <a:solidFill>
                <a:schemeClr val="accent1"/>
              </a:solidFill>
            </a:endParaRPr>
          </a:p>
        </p:txBody>
      </p:sp>
      <p:sp>
        <p:nvSpPr>
          <p:cNvPr id="1048654" name="Rectangle 12"/>
          <p:cNvSpPr/>
          <p:nvPr/>
        </p:nvSpPr>
        <p:spPr>
          <a:xfrm>
            <a:off x="1981200" y="4724400"/>
            <a:ext cx="1249680" cy="358140"/>
          </a:xfrm>
          <a:prstGeom prst="rect">
            <a:avLst/>
          </a:prstGeom>
        </p:spPr>
        <p:txBody>
          <a:bodyPr wrap="none">
            <a:spAutoFit/>
          </a:bodyPr>
          <a:lstStyle/>
          <a:p>
            <a:r>
              <a:rPr lang="en-US" dirty="0">
                <a:solidFill>
                  <a:schemeClr val="accent1">
                    <a:lumMod val="75000"/>
                  </a:schemeClr>
                </a:solidFill>
              </a:rPr>
              <a:t>Test Video</a:t>
            </a:r>
          </a:p>
        </p:txBody>
      </p:sp>
      <p:sp>
        <p:nvSpPr>
          <p:cNvPr id="1048655" name="Arrow: Right 16"/>
          <p:cNvSpPr/>
          <p:nvPr/>
        </p:nvSpPr>
        <p:spPr>
          <a:xfrm>
            <a:off x="3200400" y="4876800"/>
            <a:ext cx="40535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14"/>
          <p:cNvSpPr/>
          <p:nvPr/>
        </p:nvSpPr>
        <p:spPr>
          <a:xfrm>
            <a:off x="6248400" y="4724400"/>
            <a:ext cx="1783080" cy="358140"/>
          </a:xfrm>
          <a:prstGeom prst="rect">
            <a:avLst/>
          </a:prstGeom>
        </p:spPr>
        <p:txBody>
          <a:bodyPr wrap="none">
            <a:spAutoFit/>
          </a:bodyPr>
          <a:lstStyle/>
          <a:p>
            <a:r>
              <a:rPr lang="en-US" dirty="0">
                <a:solidFill>
                  <a:schemeClr val="accent1">
                    <a:lumMod val="75000"/>
                  </a:schemeClr>
                </a:solidFill>
              </a:rPr>
              <a:t>Live Video Feed</a:t>
            </a:r>
          </a:p>
        </p:txBody>
      </p:sp>
      <p:sp>
        <p:nvSpPr>
          <p:cNvPr id="1048657" name="Arrow: Right 19"/>
          <p:cNvSpPr/>
          <p:nvPr/>
        </p:nvSpPr>
        <p:spPr>
          <a:xfrm rot="10800000">
            <a:off x="5791200" y="4876800"/>
            <a:ext cx="40535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8" name="Arrow: Down 20"/>
          <p:cNvSpPr/>
          <p:nvPr/>
        </p:nvSpPr>
        <p:spPr>
          <a:xfrm>
            <a:off x="4648200" y="5105400"/>
            <a:ext cx="50278"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9" name="Rectangle 17"/>
          <p:cNvSpPr/>
          <p:nvPr/>
        </p:nvSpPr>
        <p:spPr>
          <a:xfrm>
            <a:off x="3429000" y="5715000"/>
            <a:ext cx="2799080" cy="358140"/>
          </a:xfrm>
          <a:prstGeom prst="rect">
            <a:avLst/>
          </a:prstGeom>
        </p:spPr>
        <p:txBody>
          <a:bodyPr wrap="none">
            <a:spAutoFit/>
          </a:bodyPr>
          <a:lstStyle/>
          <a:p>
            <a:r>
              <a:rPr lang="en-US" dirty="0">
                <a:solidFill>
                  <a:schemeClr val="accent1">
                    <a:lumMod val="75000"/>
                  </a:schemeClr>
                </a:solidFill>
              </a:rPr>
              <a:t>Output: Abnormal/Normal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AGENDA</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05" name="Content Placeholder 2"/>
          <p:cNvSpPr>
            <a:spLocks noGrp="1"/>
          </p:cNvSpPr>
          <p:nvPr>
            <p:ph idx="1"/>
          </p:nvPr>
        </p:nvSpPr>
        <p:spPr>
          <a:xfrm>
            <a:off x="457200" y="1600200"/>
            <a:ext cx="8229600" cy="4876800"/>
          </a:xfrm>
        </p:spPr>
        <p:txBody>
          <a:bodyPr>
            <a:normAutofit fontScale="56786" lnSpcReduction="20000"/>
          </a:bodyPr>
          <a:lstStyle/>
          <a:p>
            <a:endParaRPr lang="en-US" sz="2800" dirty="0" smtClean="0"/>
          </a:p>
          <a:p>
            <a:r>
              <a:rPr lang="en-US" sz="4600" dirty="0" smtClean="0">
                <a:latin typeface="Footlight MT Light" pitchFamily="18" charset="0"/>
              </a:rPr>
              <a:t>Introduction of Abnormal event detection in videos</a:t>
            </a:r>
          </a:p>
          <a:p>
            <a:pPr>
              <a:buNone/>
            </a:pPr>
            <a:endParaRPr lang="en-US" sz="4600" dirty="0" smtClean="0">
              <a:latin typeface="Footlight MT Light" pitchFamily="18" charset="0"/>
            </a:endParaRPr>
          </a:p>
          <a:p>
            <a:r>
              <a:rPr lang="en-US" sz="4600" dirty="0" smtClean="0">
                <a:latin typeface="Footlight MT Light" pitchFamily="18" charset="0"/>
              </a:rPr>
              <a:t>Problem Definition: Current methodology, Proposed Methodology</a:t>
            </a:r>
          </a:p>
          <a:p>
            <a:pPr>
              <a:buNone/>
            </a:pPr>
            <a:endParaRPr lang="en-US" sz="4600" dirty="0" smtClean="0">
              <a:latin typeface="Footlight MT Light" pitchFamily="18" charset="0"/>
            </a:endParaRPr>
          </a:p>
          <a:p>
            <a:r>
              <a:rPr lang="en-US" sz="4600" dirty="0" smtClean="0">
                <a:latin typeface="Footlight MT Light" pitchFamily="18" charset="0"/>
              </a:rPr>
              <a:t>Requirements of the system </a:t>
            </a:r>
          </a:p>
          <a:p>
            <a:endParaRPr lang="en-US" sz="4600" dirty="0" smtClean="0">
              <a:latin typeface="Footlight MT Light" pitchFamily="18" charset="0"/>
            </a:endParaRPr>
          </a:p>
          <a:p>
            <a:r>
              <a:rPr lang="en-US" sz="4600" dirty="0" smtClean="0">
                <a:latin typeface="Footlight MT Light" pitchFamily="18" charset="0"/>
              </a:rPr>
              <a:t>Survey of papers on abnormal event detection</a:t>
            </a:r>
          </a:p>
          <a:p>
            <a:endParaRPr lang="en-US" sz="4600" dirty="0" smtClean="0">
              <a:latin typeface="Footlight MT Light" pitchFamily="18" charset="0"/>
            </a:endParaRPr>
          </a:p>
          <a:p>
            <a:r>
              <a:rPr lang="en-US" sz="4600" dirty="0" smtClean="0">
                <a:latin typeface="Footlight MT Light" pitchFamily="18" charset="0"/>
              </a:rPr>
              <a:t>System Design</a:t>
            </a:r>
          </a:p>
          <a:p>
            <a:pPr>
              <a:buNone/>
            </a:pPr>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normAutofit/>
          </a:bodyPr>
          <a:lstStyle/>
          <a:p>
            <a:r>
              <a:rPr lang="en-US" sz="3200" dirty="0" smtClean="0">
                <a:latin typeface="Footlight MT Light" pitchFamily="18" charset="0"/>
              </a:rPr>
              <a:t>Data Pre-Processing</a:t>
            </a:r>
            <a:endParaRPr lang="en-US" sz="3200" dirty="0">
              <a:latin typeface="Footlight MT Light" pitchFamily="18" charset="0"/>
            </a:endParaRPr>
          </a:p>
        </p:txBody>
      </p:sp>
      <p:pic>
        <p:nvPicPr>
          <p:cNvPr id="2097159" name="Picture 3"/>
          <p:cNvPicPr>
            <a:picLocks noChangeAspect="1"/>
          </p:cNvPicPr>
          <p:nvPr/>
        </p:nvPicPr>
        <p:blipFill>
          <a:blip r:embed="rId2"/>
          <a:stretch>
            <a:fillRect/>
          </a:stretch>
        </p:blipFill>
        <p:spPr>
          <a:xfrm>
            <a:off x="6096001" y="2895601"/>
            <a:ext cx="3048000" cy="2895600"/>
          </a:xfrm>
          <a:prstGeom prst="rect">
            <a:avLst/>
          </a:prstGeom>
        </p:spPr>
      </p:pic>
      <p:sp>
        <p:nvSpPr>
          <p:cNvPr id="1048661" name="Oval 4"/>
          <p:cNvSpPr/>
          <p:nvPr/>
        </p:nvSpPr>
        <p:spPr>
          <a:xfrm>
            <a:off x="228600" y="3429000"/>
            <a:ext cx="1944216" cy="18722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Video</a:t>
            </a:r>
          </a:p>
        </p:txBody>
      </p:sp>
      <p:cxnSp>
        <p:nvCxnSpPr>
          <p:cNvPr id="3145746" name="Straight Arrow Connector 5"/>
          <p:cNvCxnSpPr>
            <a:cxnSpLocks/>
          </p:cNvCxnSpPr>
          <p:nvPr/>
        </p:nvCxnSpPr>
        <p:spPr>
          <a:xfrm>
            <a:off x="2133600" y="4419600"/>
            <a:ext cx="40969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62" name="Rectangle 6"/>
          <p:cNvSpPr/>
          <p:nvPr/>
        </p:nvSpPr>
        <p:spPr>
          <a:xfrm>
            <a:off x="2895600" y="3200400"/>
            <a:ext cx="3014979" cy="1158240"/>
          </a:xfrm>
          <a:prstGeom prst="rect">
            <a:avLst/>
          </a:prstGeom>
        </p:spPr>
        <p:txBody>
          <a:bodyPr wrap="none">
            <a:spAutoFit/>
          </a:bodyPr>
          <a:lstStyle/>
          <a:p>
            <a:r>
              <a:rPr lang="en-US" dirty="0" err="1"/>
              <a:t>img</a:t>
            </a:r>
            <a:r>
              <a:rPr lang="en-US" dirty="0"/>
              <a:t> = </a:t>
            </a:r>
            <a:r>
              <a:rPr lang="en-US" dirty="0" err="1"/>
              <a:t>PIL.Image.open</a:t>
            </a:r>
            <a:r>
              <a:rPr lang="en-US" dirty="0"/>
              <a:t>(path)</a:t>
            </a:r>
          </a:p>
          <a:p>
            <a:r>
              <a:rPr lang="en-US" dirty="0" err="1"/>
              <a:t>img.resize</a:t>
            </a:r>
            <a:r>
              <a:rPr lang="en-US" dirty="0"/>
              <a:t>((227,227))</a:t>
            </a:r>
          </a:p>
          <a:p>
            <a:r>
              <a:rPr lang="en-US" dirty="0" err="1"/>
              <a:t>img</a:t>
            </a:r>
            <a:r>
              <a:rPr lang="en-US" dirty="0"/>
              <a:t> = </a:t>
            </a:r>
            <a:r>
              <a:rPr lang="en-US" dirty="0" err="1"/>
              <a:t>numpy.asarray</a:t>
            </a:r>
            <a:r>
              <a:rPr lang="en-US" dirty="0"/>
              <a:t>(</a:t>
            </a:r>
            <a:r>
              <a:rPr lang="en-US" dirty="0" err="1"/>
              <a:t>img</a:t>
            </a:r>
            <a:r>
              <a:rPr lang="en-US" dirty="0"/>
              <a:t>)</a:t>
            </a:r>
          </a:p>
          <a:p>
            <a:r>
              <a:rPr lang="en-US" dirty="0" err="1"/>
              <a:t>img.save</a:t>
            </a:r>
            <a:r>
              <a:rPr lang="en-US" dirty="0"/>
              <a:t>(</a:t>
            </a:r>
            <a:r>
              <a:rPr lang="en-US" dirty="0" err="1"/>
              <a:t>frame_path</a:t>
            </a:r>
            <a:r>
              <a:rPr lang="en-US" dirty="0"/>
              <a:t>)</a:t>
            </a:r>
          </a:p>
        </p:txBody>
      </p:sp>
      <p:sp>
        <p:nvSpPr>
          <p:cNvPr id="1048663" name="Content Placeholder 2"/>
          <p:cNvSpPr>
            <a:spLocks noGrp="1"/>
          </p:cNvSpPr>
          <p:nvPr>
            <p:ph idx="1"/>
          </p:nvPr>
        </p:nvSpPr>
        <p:spPr>
          <a:xfrm>
            <a:off x="0" y="1295400"/>
            <a:ext cx="9677400" cy="5334000"/>
          </a:xfrm>
        </p:spPr>
        <p:txBody>
          <a:bodyPr>
            <a:normAutofit/>
          </a:bodyPr>
          <a:lstStyle/>
          <a:p>
            <a:r>
              <a:rPr lang="en-US" sz="2800" dirty="0">
                <a:latin typeface="Footlight MT Light" pitchFamily="18" charset="0"/>
              </a:rPr>
              <a:t>Input: Videos</a:t>
            </a:r>
          </a:p>
          <a:p>
            <a:r>
              <a:rPr lang="en-US" sz="2800" dirty="0">
                <a:latin typeface="Footlight MT Light" pitchFamily="18" charset="0"/>
              </a:rPr>
              <a:t>Convert Videos into frames of size of (3,227,227)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Content Placeholder 2"/>
          <p:cNvSpPr>
            <a:spLocks noGrp="1"/>
          </p:cNvSpPr>
          <p:nvPr>
            <p:ph idx="1"/>
          </p:nvPr>
        </p:nvSpPr>
        <p:spPr>
          <a:xfrm>
            <a:off x="304800" y="228600"/>
            <a:ext cx="8229600" cy="6324600"/>
          </a:xfrm>
        </p:spPr>
        <p:txBody>
          <a:bodyPr>
            <a:noAutofit/>
          </a:bodyPr>
          <a:lstStyle/>
          <a:p>
            <a:pPr>
              <a:buNone/>
            </a:pPr>
            <a:r>
              <a:rPr lang="en-US" sz="2400" dirty="0" smtClean="0">
                <a:effectLst>
                  <a:outerShdw blurRad="38100" dist="38100" dir="2700000" algn="tl">
                    <a:srgbClr val="000000">
                      <a:alpha val="43137"/>
                    </a:srgbClr>
                  </a:outerShdw>
                </a:effectLst>
                <a:latin typeface="Footlight MT Light" pitchFamily="18" charset="0"/>
              </a:rPr>
              <a:t> </a:t>
            </a:r>
          </a:p>
          <a:p>
            <a:pPr>
              <a:buNone/>
            </a:pPr>
            <a:r>
              <a:rPr lang="en-US" sz="2400" dirty="0" smtClean="0">
                <a:latin typeface="Footlight MT Light" pitchFamily="18" charset="0"/>
              </a:rPr>
              <a:t>Steps of processing video frames:</a:t>
            </a:r>
            <a:endParaRPr lang="zh-CN" altLang="en-US" dirty="0"/>
          </a:p>
          <a:p>
            <a:endParaRPr lang="en-IN" sz="2400" dirty="0" smtClean="0">
              <a:latin typeface="Footlight MT Light" pitchFamily="18" charset="0"/>
            </a:endParaRPr>
          </a:p>
          <a:p>
            <a:r>
              <a:rPr lang="en-US" sz="2400" dirty="0" smtClean="0">
                <a:latin typeface="Footlight MT Light" pitchFamily="18" charset="0"/>
              </a:rPr>
              <a:t>  Resize the frames to 227*227</a:t>
            </a:r>
            <a:endParaRPr lang="en-IN" sz="2400" dirty="0" smtClean="0">
              <a:latin typeface="Footlight MT Light" pitchFamily="18" charset="0"/>
            </a:endParaRPr>
          </a:p>
          <a:p>
            <a:endParaRPr lang="en-IN" sz="2400" dirty="0" smtClean="0">
              <a:latin typeface="Footlight MT Light" pitchFamily="18" charset="0"/>
            </a:endParaRPr>
          </a:p>
          <a:p>
            <a:r>
              <a:rPr lang="en-US" sz="2400" dirty="0" smtClean="0">
                <a:latin typeface="Footlight MT Light" pitchFamily="18" charset="0"/>
              </a:rPr>
              <a:t>  Rescale pixel values between 0 and 1</a:t>
            </a:r>
            <a:endParaRPr lang="en-IN" sz="2400" dirty="0" smtClean="0">
              <a:latin typeface="Footlight MT Light" pitchFamily="18" charset="0"/>
            </a:endParaRPr>
          </a:p>
          <a:p>
            <a:endParaRPr lang="en-IN" sz="2400" dirty="0" smtClean="0">
              <a:latin typeface="Footlight MT Light" pitchFamily="18" charset="0"/>
            </a:endParaRPr>
          </a:p>
          <a:p>
            <a:r>
              <a:rPr lang="en-IN" sz="2400" dirty="0" smtClean="0">
                <a:latin typeface="Footlight MT Light" pitchFamily="18" charset="0"/>
              </a:rPr>
              <a:t>After </a:t>
            </a:r>
            <a:r>
              <a:rPr lang="en-IN" sz="2400" dirty="0">
                <a:latin typeface="Footlight MT Light" pitchFamily="18" charset="0"/>
              </a:rPr>
              <a:t>that, </a:t>
            </a:r>
            <a:r>
              <a:rPr lang="en-US" sz="2400" dirty="0">
                <a:latin typeface="Footlight MT Light" pitchFamily="18" charset="0"/>
              </a:rPr>
              <a:t>the </a:t>
            </a:r>
            <a:r>
              <a:rPr lang="en-US" sz="2400" dirty="0" smtClean="0">
                <a:latin typeface="Footlight MT Light" pitchFamily="18" charset="0"/>
              </a:rPr>
              <a:t>images </a:t>
            </a:r>
            <a:r>
              <a:rPr lang="en-US" sz="2400" dirty="0">
                <a:latin typeface="Footlight MT Light" pitchFamily="18" charset="0"/>
              </a:rPr>
              <a:t>are converted to grayscale to reduce dimensionality</a:t>
            </a:r>
            <a:endParaRPr lang="zh-CN" altLang="en-US" dirty="0"/>
          </a:p>
          <a:p>
            <a:endParaRPr lang="zh-CN" altLang="en-US" dirty="0"/>
          </a:p>
          <a:p>
            <a:r>
              <a:rPr lang="en-US" sz="2400" dirty="0" smtClean="0">
                <a:latin typeface="Footlight MT Light" pitchFamily="18" charset="0"/>
              </a:rPr>
              <a:t>Frames are then </a:t>
            </a:r>
            <a:r>
              <a:rPr lang="en-US" sz="2400" dirty="0">
                <a:latin typeface="Footlight MT Light" pitchFamily="18" charset="0"/>
              </a:rPr>
              <a:t>subtracted from its calculated global </a:t>
            </a:r>
            <a:r>
              <a:rPr lang="en-IN" sz="2400" dirty="0">
                <a:latin typeface="Footlight MT Light" pitchFamily="18" charset="0"/>
              </a:rPr>
              <a:t>mean image for normalization</a:t>
            </a:r>
            <a:r>
              <a:rPr lang="en-US" sz="2400" dirty="0">
                <a:latin typeface="Footlight MT Light" pitchFamily="18" charset="0"/>
              </a:rPr>
              <a:t> to get unit variance.</a:t>
            </a:r>
            <a:endParaRPr lang="zh-CN" altLang="en-US" dirty="0"/>
          </a:p>
          <a:p>
            <a:endParaRPr lang="zh-CN" altLang="en-US" dirty="0"/>
          </a:p>
          <a:p>
            <a:r>
              <a:rPr lang="en-US" sz="2400" dirty="0" smtClean="0">
                <a:latin typeface="Footlight MT Light" pitchFamily="18" charset="0"/>
              </a:rPr>
              <a:t>Now the </a:t>
            </a:r>
            <a:r>
              <a:rPr lang="en-US" sz="2400" dirty="0">
                <a:latin typeface="Footlight MT Light" pitchFamily="18" charset="0"/>
              </a:rPr>
              <a:t>input is ready for training</a:t>
            </a:r>
            <a:endParaRPr lang="en-IN" sz="2400" dirty="0">
              <a:latin typeface="Footlight MT Light"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dirty="0" smtClean="0"/>
              <a:t>Feature Learning</a:t>
            </a:r>
            <a:endParaRPr lang="en-US" dirty="0"/>
          </a:p>
        </p:txBody>
      </p:sp>
      <p:sp>
        <p:nvSpPr>
          <p:cNvPr id="1048666" name="Content Placeholder 2"/>
          <p:cNvSpPr>
            <a:spLocks noGrp="1"/>
          </p:cNvSpPr>
          <p:nvPr>
            <p:ph idx="1"/>
          </p:nvPr>
        </p:nvSpPr>
        <p:spPr/>
        <p:txBody>
          <a:bodyPr/>
          <a:lstStyle/>
          <a:p>
            <a:r>
              <a:rPr lang="en-US" sz="2000" dirty="0" smtClean="0">
                <a:latin typeface="Footlight MT Light" pitchFamily="18" charset="0"/>
              </a:rPr>
              <a:t>We propose a </a:t>
            </a:r>
            <a:r>
              <a:rPr lang="en-US" sz="2000" dirty="0" err="1" smtClean="0">
                <a:latin typeface="Footlight MT Light" pitchFamily="18" charset="0"/>
              </a:rPr>
              <a:t>convolutional</a:t>
            </a:r>
            <a:r>
              <a:rPr lang="en-US" sz="2000" dirty="0" smtClean="0">
                <a:latin typeface="Footlight MT Light" pitchFamily="18" charset="0"/>
              </a:rPr>
              <a:t> spatiotemporal </a:t>
            </a:r>
            <a:r>
              <a:rPr lang="en-US" sz="2000" dirty="0" err="1" smtClean="0">
                <a:latin typeface="Footlight MT Light" pitchFamily="18" charset="0"/>
              </a:rPr>
              <a:t>autoencoder</a:t>
            </a:r>
            <a:r>
              <a:rPr lang="en-US" sz="2000" dirty="0" smtClean="0">
                <a:latin typeface="Footlight MT Light" pitchFamily="18" charset="0"/>
              </a:rPr>
              <a:t> to learn the regular patterns in the training videos.</a:t>
            </a:r>
          </a:p>
          <a:p>
            <a:r>
              <a:rPr lang="en-US" sz="2000" dirty="0" smtClean="0">
                <a:latin typeface="Footlight MT Light" pitchFamily="18" charset="0"/>
              </a:rPr>
              <a:t>Our proposed architecture consists of two parts|</a:t>
            </a:r>
          </a:p>
          <a:p>
            <a:pPr lvl="1"/>
            <a:r>
              <a:rPr lang="en-US" sz="2000" dirty="0" smtClean="0">
                <a:latin typeface="Footlight MT Light" pitchFamily="18" charset="0"/>
              </a:rPr>
              <a:t>spatial </a:t>
            </a:r>
            <a:r>
              <a:rPr lang="en-US" sz="2000" dirty="0" err="1" smtClean="0">
                <a:latin typeface="Footlight MT Light" pitchFamily="18" charset="0"/>
              </a:rPr>
              <a:t>autoencoder</a:t>
            </a:r>
            <a:r>
              <a:rPr lang="en-US" sz="2000" dirty="0" smtClean="0">
                <a:latin typeface="Footlight MT Light" pitchFamily="18" charset="0"/>
              </a:rPr>
              <a:t> for learning spatial structures of each video frame</a:t>
            </a:r>
          </a:p>
          <a:p>
            <a:pPr lvl="1"/>
            <a:r>
              <a:rPr lang="en-US" sz="2000" dirty="0" smtClean="0">
                <a:latin typeface="Footlight MT Light" pitchFamily="18" charset="0"/>
              </a:rPr>
              <a:t>temporal encoder-decoder for learning temporal patterns of the encoded spatial </a:t>
            </a:r>
            <a:r>
              <a:rPr lang="en-IN" sz="2000" dirty="0" smtClean="0">
                <a:latin typeface="Footlight MT Light" pitchFamily="18" charset="0"/>
              </a:rPr>
              <a:t>structures.</a:t>
            </a:r>
          </a:p>
          <a:p>
            <a:endParaRPr lang="en-US" dirty="0"/>
          </a:p>
        </p:txBody>
      </p:sp>
      <p:pic>
        <p:nvPicPr>
          <p:cNvPr id="2097160" name="Picture 4"/>
          <p:cNvPicPr>
            <a:picLocks noChangeAspect="1" noChangeArrowheads="1"/>
          </p:cNvPicPr>
          <p:nvPr/>
        </p:nvPicPr>
        <p:blipFill>
          <a:blip r:embed="rId2"/>
          <a:srcRect/>
          <a:stretch>
            <a:fillRect/>
          </a:stretch>
        </p:blipFill>
        <p:spPr bwMode="auto">
          <a:xfrm>
            <a:off x="2362200" y="3581400"/>
            <a:ext cx="4486275" cy="2675019"/>
          </a:xfrm>
          <a:prstGeom prst="rect">
            <a:avLst/>
          </a:prstGeom>
          <a:noFill/>
        </p:spPr>
      </p:pic>
      <p:sp>
        <p:nvSpPr>
          <p:cNvPr id="1048667" name="Rectangle 4"/>
          <p:cNvSpPr/>
          <p:nvPr/>
        </p:nvSpPr>
        <p:spPr>
          <a:xfrm>
            <a:off x="3581400" y="6248400"/>
            <a:ext cx="1910079" cy="358141"/>
          </a:xfrm>
          <a:prstGeom prst="rect">
            <a:avLst/>
          </a:prstGeom>
        </p:spPr>
        <p:txBody>
          <a:bodyPr wrap="none">
            <a:spAutoFit/>
          </a:bodyPr>
          <a:lstStyle/>
          <a:p>
            <a:r>
              <a:rPr lang="en-IN" dirty="0" smtClean="0"/>
              <a:t>A </a:t>
            </a:r>
            <a:r>
              <a:rPr lang="en-IN" dirty="0" err="1" smtClean="0"/>
              <a:t>ConvLSTM</a:t>
            </a:r>
            <a:r>
              <a:rPr lang="en-IN" dirty="0" smtClean="0"/>
              <a:t> cell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Content Placeholder 1048738"/>
          <p:cNvSpPr>
            <a:spLocks noGrp="1"/>
          </p:cNvSpPr>
          <p:nvPr>
            <p:ph idx="1"/>
          </p:nvPr>
        </p:nvSpPr>
        <p:spPr>
          <a:xfrm>
            <a:off x="457200" y="503856"/>
            <a:ext cx="8229600" cy="5622307"/>
          </a:xfrm>
        </p:spPr>
        <p:txBody>
          <a:bodyPr>
            <a:normAutofit fontScale="96875"/>
          </a:bodyPr>
          <a:lstStyle/>
          <a:p>
            <a:pPr marL="0" indent="0">
              <a:buNone/>
            </a:pPr>
            <a:r>
              <a:rPr lang="en-US" dirty="0" err="1">
                <a:latin typeface="Footlight MT Light" pitchFamily="18" charset="0"/>
              </a:rPr>
              <a:t>Conv</a:t>
            </a:r>
            <a:r>
              <a:rPr lang="en-US" dirty="0">
                <a:latin typeface="Footlight MT Light" pitchFamily="18" charset="0"/>
              </a:rPr>
              <a:t> Long short term memory (LSTM)</a:t>
            </a:r>
          </a:p>
          <a:p>
            <a:pPr marL="0" indent="0">
              <a:buNone/>
            </a:pPr>
            <a:endParaRPr lang="en-US" dirty="0">
              <a:latin typeface="Footlight MT Light" pitchFamily="18" charset="0"/>
            </a:endParaRPr>
          </a:p>
          <a:p>
            <a:r>
              <a:rPr lang="en-US" dirty="0">
                <a:latin typeface="Footlight MT Light" pitchFamily="18" charset="0"/>
              </a:rPr>
              <a:t> Designed for sequence prediction problems with spatial inputs, like images or videos.</a:t>
            </a:r>
          </a:p>
          <a:p>
            <a:endParaRPr lang="en-US" dirty="0">
              <a:latin typeface="Footlight MT Light" pitchFamily="18" charset="0"/>
            </a:endParaRPr>
          </a:p>
          <a:p>
            <a:r>
              <a:rPr lang="en-US" dirty="0">
                <a:latin typeface="Footlight MT Light" pitchFamily="18" charset="0"/>
              </a:rPr>
              <a:t>Output is influenced not just by the input but also by the history of inputs to the model</a:t>
            </a:r>
          </a:p>
          <a:p>
            <a:endParaRPr lang="en-US" dirty="0">
              <a:latin typeface="Footlight MT Light" pitchFamily="18" charset="0"/>
            </a:endParaRPr>
          </a:p>
          <a:p>
            <a:r>
              <a:rPr lang="en-US" dirty="0">
                <a:latin typeface="Footlight MT Light" pitchFamily="18" charset="0"/>
              </a:rPr>
              <a:t>Features extracted are given as a input to the LSTM model for the output prediction.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2"/>
          <a:stretch>
            <a:fillRect/>
          </a:stretch>
        </p:blipFill>
        <p:spPr>
          <a:xfrm>
            <a:off x="1447800" y="1066800"/>
            <a:ext cx="6324600" cy="4495800"/>
          </a:xfrm>
          <a:prstGeom prst="rect">
            <a:avLst/>
          </a:prstGeom>
        </p:spPr>
      </p:pic>
      <p:sp>
        <p:nvSpPr>
          <p:cNvPr id="5" name="TextBox 4"/>
          <p:cNvSpPr txBox="1"/>
          <p:nvPr/>
        </p:nvSpPr>
        <p:spPr>
          <a:xfrm>
            <a:off x="1295400" y="5867400"/>
            <a:ext cx="7162800" cy="400110"/>
          </a:xfrm>
          <a:prstGeom prst="rect">
            <a:avLst/>
          </a:prstGeom>
          <a:noFill/>
        </p:spPr>
        <p:txBody>
          <a:bodyPr wrap="square" rtlCol="0">
            <a:spAutoFit/>
          </a:bodyPr>
          <a:lstStyle/>
          <a:p>
            <a:r>
              <a:rPr lang="en-US" sz="2000" dirty="0" smtClean="0">
                <a:solidFill>
                  <a:schemeClr val="tx1">
                    <a:lumMod val="95000"/>
                    <a:lumOff val="5000"/>
                  </a:schemeClr>
                </a:solidFill>
                <a:latin typeface="Times New Roman" pitchFamily="18" charset="0"/>
                <a:cs typeface="Times New Roman" pitchFamily="18" charset="0"/>
              </a:rPr>
              <a:t>                         Proposed Network Architecture</a:t>
            </a:r>
            <a:endParaRPr lang="en-US" sz="20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457200" y="274638"/>
            <a:ext cx="8229600" cy="639762"/>
          </a:xfrm>
        </p:spPr>
        <p:txBody>
          <a:bodyPr>
            <a:normAutofit/>
          </a:bodyPr>
          <a:lstStyle/>
          <a:p>
            <a:r>
              <a:rPr lang="en-US" sz="3200" dirty="0" smtClean="0">
                <a:latin typeface="Footlight MT Light" pitchFamily="18" charset="0"/>
              </a:rPr>
              <a:t>Training</a:t>
            </a:r>
            <a:endParaRPr lang="en-US" sz="3200" dirty="0">
              <a:latin typeface="Footlight MT Light" pitchFamily="18" charset="0"/>
            </a:endParaRPr>
          </a:p>
        </p:txBody>
      </p:sp>
      <p:sp>
        <p:nvSpPr>
          <p:cNvPr id="1048669" name="Content Placeholder 2"/>
          <p:cNvSpPr>
            <a:spLocks noGrp="1"/>
          </p:cNvSpPr>
          <p:nvPr>
            <p:ph idx="1"/>
          </p:nvPr>
        </p:nvSpPr>
        <p:spPr>
          <a:xfrm>
            <a:off x="304800" y="838200"/>
            <a:ext cx="8458200" cy="5638800"/>
          </a:xfrm>
        </p:spPr>
        <p:txBody>
          <a:bodyPr>
            <a:noAutofit/>
          </a:bodyPr>
          <a:lstStyle/>
          <a:p>
            <a:pPr algn="just">
              <a:buNone/>
            </a:pPr>
            <a:r>
              <a:rPr lang="en-US" sz="1200" dirty="0" smtClean="0">
                <a:latin typeface="Footlight MT Light" pitchFamily="18" charset="0"/>
                <a:ea typeface="Malgun Gothic" pitchFamily="34" charset="-127"/>
                <a:cs typeface="Times New Roman" pitchFamily="18" charset="0"/>
              </a:rPr>
              <a:t>def </a:t>
            </a:r>
            <a:r>
              <a:rPr lang="en-US" sz="1200" dirty="0" err="1" smtClean="0">
                <a:latin typeface="Footlight MT Light" pitchFamily="18" charset="0"/>
                <a:ea typeface="Malgun Gothic" pitchFamily="34" charset="-127"/>
                <a:cs typeface="Times New Roman" pitchFamily="18" charset="0"/>
              </a:rPr>
              <a:t>get_model</a:t>
            </a:r>
            <a:r>
              <a:rPr lang="en-US" sz="1200" dirty="0" smtClean="0">
                <a:latin typeface="Footlight MT Light" pitchFamily="18" charset="0"/>
                <a:ea typeface="Malgun Gothic" pitchFamily="34" charset="-127"/>
                <a:cs typeface="Times New Roman" pitchFamily="18" charset="0"/>
              </a:rPr>
              <a:t>(</a:t>
            </a:r>
            <a:r>
              <a:rPr lang="en-US" sz="1200" dirty="0" err="1" smtClean="0">
                <a:latin typeface="Footlight MT Light" pitchFamily="18" charset="0"/>
                <a:ea typeface="Malgun Gothic" pitchFamily="34" charset="-127"/>
                <a:cs typeface="Times New Roman" pitchFamily="18" charset="0"/>
              </a:rPr>
              <a:t>reload_model</a:t>
            </a:r>
            <a:r>
              <a:rPr lang="en-US" sz="1200" dirty="0" smtClean="0">
                <a:latin typeface="Footlight MT Light" pitchFamily="18" charset="0"/>
                <a:ea typeface="Malgun Gothic" pitchFamily="34" charset="-127"/>
                <a:cs typeface="Times New Roman" pitchFamily="18" charset="0"/>
              </a:rPr>
              <a:t> = True):</a:t>
            </a:r>
          </a:p>
          <a:p>
            <a:pPr algn="just">
              <a:buNone/>
            </a:pPr>
            <a:r>
              <a:rPr lang="en-US" sz="1200" dirty="0" smtClean="0">
                <a:latin typeface="Footlight MT Light" pitchFamily="18" charset="0"/>
                <a:ea typeface="Malgun Gothic" pitchFamily="34" charset="-127"/>
                <a:cs typeface="Times New Roman" pitchFamily="18" charset="0"/>
              </a:rPr>
              <a:t>	“””</a:t>
            </a:r>
          </a:p>
          <a:p>
            <a:pPr algn="just">
              <a:buNone/>
            </a:pPr>
            <a:r>
              <a:rPr lang="en-US" sz="1200" dirty="0" smtClean="0">
                <a:latin typeface="Footlight MT Light" pitchFamily="18" charset="0"/>
                <a:ea typeface="Malgun Gothic" pitchFamily="34" charset="-127"/>
                <a:cs typeface="Times New Roman" pitchFamily="18" charset="0"/>
              </a:rPr>
              <a:t>		Parameters</a:t>
            </a:r>
          </a:p>
          <a:p>
            <a:pPr algn="just">
              <a:buNone/>
            </a:pPr>
            <a:r>
              <a:rPr lang="en-US" sz="1200" dirty="0" smtClean="0">
                <a:latin typeface="Footlight MT Light" pitchFamily="18" charset="0"/>
                <a:ea typeface="Malgun Gothic" pitchFamily="34" charset="-127"/>
                <a:cs typeface="Times New Roman" pitchFamily="18" charset="0"/>
              </a:rPr>
              <a:t>		----------------</a:t>
            </a:r>
          </a:p>
          <a:p>
            <a:pPr algn="just">
              <a:buNone/>
            </a:pPr>
            <a:r>
              <a:rPr lang="en-US" sz="1200" dirty="0" smtClean="0">
                <a:latin typeface="Footlight MT Light" pitchFamily="18" charset="0"/>
                <a:ea typeface="Malgun Gothic" pitchFamily="34" charset="-127"/>
                <a:cs typeface="Times New Roman" pitchFamily="18" charset="0"/>
              </a:rPr>
              <a:t>		</a:t>
            </a:r>
            <a:r>
              <a:rPr lang="en-US" sz="1200" dirty="0" err="1" smtClean="0">
                <a:latin typeface="Footlight MT Light" pitchFamily="18" charset="0"/>
                <a:ea typeface="Malgun Gothic" pitchFamily="34" charset="-127"/>
                <a:cs typeface="Times New Roman" pitchFamily="18" charset="0"/>
              </a:rPr>
              <a:t>reload_model</a:t>
            </a:r>
            <a:r>
              <a:rPr lang="en-US" sz="1200" dirty="0" smtClean="0">
                <a:latin typeface="Footlight MT Light" pitchFamily="18" charset="0"/>
                <a:ea typeface="Malgun Gothic" pitchFamily="34" charset="-127"/>
                <a:cs typeface="Times New Roman" pitchFamily="18" charset="0"/>
              </a:rPr>
              <a:t>: </a:t>
            </a:r>
            <a:r>
              <a:rPr lang="en-US" sz="1200" dirty="0" err="1" smtClean="0">
                <a:latin typeface="Footlight MT Light" pitchFamily="18" charset="0"/>
                <a:ea typeface="Malgun Gothic" pitchFamily="34" charset="-127"/>
                <a:cs typeface="Times New Roman" pitchFamily="18" charset="0"/>
              </a:rPr>
              <a:t>bool</a:t>
            </a: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Load Saved model or retrain it</a:t>
            </a:r>
          </a:p>
          <a:p>
            <a:pPr algn="just">
              <a:buNone/>
            </a:pPr>
            <a:r>
              <a:rPr lang="en-US" sz="1200" dirty="0" smtClean="0">
                <a:latin typeface="Footlight MT Light" pitchFamily="18" charset="0"/>
                <a:ea typeface="Malgun Gothic" pitchFamily="34" charset="-127"/>
                <a:cs typeface="Times New Roman" pitchFamily="18" charset="0"/>
              </a:rPr>
              <a:t>	“””</a:t>
            </a:r>
          </a:p>
          <a:p>
            <a:pPr algn="just">
              <a:buNone/>
            </a:pPr>
            <a:r>
              <a:rPr lang="en-US" sz="1200" dirty="0" smtClean="0">
                <a:latin typeface="Footlight MT Light" pitchFamily="18" charset="0"/>
                <a:ea typeface="Malgun Gothic" pitchFamily="34" charset="-127"/>
                <a:cs typeface="Times New Roman" pitchFamily="18" charset="0"/>
              </a:rPr>
              <a:t>	if not </a:t>
            </a:r>
            <a:r>
              <a:rPr lang="en-US" sz="1200" dirty="0" err="1" smtClean="0">
                <a:latin typeface="Footlight MT Light" pitchFamily="18" charset="0"/>
                <a:ea typeface="Malgun Gothic" pitchFamily="34" charset="-127"/>
                <a:cs typeface="Times New Roman" pitchFamily="18" charset="0"/>
              </a:rPr>
              <a:t>reload_model</a:t>
            </a:r>
            <a:r>
              <a:rPr lang="en-US" sz="1200" dirty="0" smtClean="0">
                <a:latin typeface="Footlight MT Light" pitchFamily="18" charset="0"/>
                <a:ea typeface="Malgun Gothic" pitchFamily="34" charset="-127"/>
                <a:cs typeface="Times New Roman" pitchFamily="18" charset="0"/>
              </a:rPr>
              <a:t>:</a:t>
            </a:r>
          </a:p>
          <a:p>
            <a:pPr algn="just">
              <a:buNone/>
            </a:pPr>
            <a:r>
              <a:rPr lang="en-US" sz="1200" dirty="0" smtClean="0">
                <a:latin typeface="Footlight MT Light" pitchFamily="18" charset="0"/>
                <a:ea typeface="Malgun Gothic" pitchFamily="34" charset="-127"/>
                <a:cs typeface="Times New Roman" pitchFamily="18" charset="0"/>
              </a:rPr>
              <a:t>		return </a:t>
            </a:r>
            <a:r>
              <a:rPr lang="en-US" sz="1200" dirty="0" err="1" smtClean="0">
                <a:latin typeface="Footlight MT Light" pitchFamily="18" charset="0"/>
                <a:ea typeface="Malgun Gothic" pitchFamily="34" charset="-127"/>
                <a:cs typeface="Times New Roman" pitchFamily="18" charset="0"/>
              </a:rPr>
              <a:t>load_model</a:t>
            </a:r>
            <a:r>
              <a:rPr lang="en-US" sz="1200" dirty="0" smtClean="0">
                <a:latin typeface="Footlight MT Light" pitchFamily="18" charset="0"/>
                <a:ea typeface="Malgun Gothic" pitchFamily="34" charset="-127"/>
                <a:cs typeface="Times New Roman" pitchFamily="18" charset="0"/>
              </a:rPr>
              <a:t>(“path of </a:t>
            </a:r>
            <a:r>
              <a:rPr lang="en-US" sz="1200" dirty="0" err="1" smtClean="0">
                <a:latin typeface="Footlight MT Light" pitchFamily="18" charset="0"/>
                <a:ea typeface="Malgun Gothic" pitchFamily="34" charset="-127"/>
                <a:cs typeface="Times New Roman" pitchFamily="18" charset="0"/>
              </a:rPr>
              <a:t>pretrained</a:t>
            </a:r>
            <a:r>
              <a:rPr lang="en-US" sz="1200" dirty="0" smtClean="0">
                <a:latin typeface="Footlight MT Light" pitchFamily="18" charset="0"/>
                <a:ea typeface="Malgun Gothic" pitchFamily="34" charset="-127"/>
                <a:cs typeface="Times New Roman" pitchFamily="18" charset="0"/>
              </a:rPr>
              <a:t> model”)</a:t>
            </a:r>
          </a:p>
          <a:p>
            <a:pPr algn="just">
              <a:buNone/>
            </a:pPr>
            <a:r>
              <a:rPr lang="en-US" sz="1200" dirty="0" smtClean="0">
                <a:latin typeface="Footlight MT Light" pitchFamily="18" charset="0"/>
                <a:ea typeface="Malgun Gothic" pitchFamily="34" charset="-127"/>
                <a:cs typeface="Times New Roman" pitchFamily="18" charset="0"/>
              </a:rPr>
              <a:t>	</a:t>
            </a:r>
          </a:p>
          <a:p>
            <a:pPr algn="just">
              <a:buNone/>
            </a:pPr>
            <a:r>
              <a:rPr lang="en-US" sz="1200" dirty="0" smtClean="0">
                <a:latin typeface="Footlight MT Light" pitchFamily="18" charset="0"/>
                <a:ea typeface="Malgun Gothic" pitchFamily="34" charset="-127"/>
                <a:cs typeface="Times New Roman" pitchFamily="18" charset="0"/>
              </a:rPr>
              <a:t>	get the training set created by preprocessing in form of </a:t>
            </a:r>
            <a:r>
              <a:rPr lang="en-US" sz="1200" dirty="0" err="1" smtClean="0">
                <a:latin typeface="Footlight MT Light" pitchFamily="18" charset="0"/>
                <a:ea typeface="Malgun Gothic" pitchFamily="34" charset="-127"/>
                <a:cs typeface="Times New Roman" pitchFamily="18" charset="0"/>
              </a:rPr>
              <a:t>Numpy</a:t>
            </a:r>
            <a:r>
              <a:rPr lang="en-US" sz="1200" dirty="0" smtClean="0">
                <a:latin typeface="Footlight MT Light" pitchFamily="18" charset="0"/>
                <a:ea typeface="Malgun Gothic" pitchFamily="34" charset="-127"/>
                <a:cs typeface="Times New Roman" pitchFamily="18" charset="0"/>
              </a:rPr>
              <a:t> array</a:t>
            </a:r>
          </a:p>
          <a:p>
            <a:pPr algn="just">
              <a:buNone/>
            </a:pPr>
            <a:r>
              <a:rPr lang="en-US" sz="1200" dirty="0" smtClean="0">
                <a:latin typeface="Footlight MT Light" pitchFamily="18" charset="0"/>
                <a:ea typeface="Malgun Gothic" pitchFamily="34" charset="-127"/>
                <a:cs typeface="Times New Roman" pitchFamily="18" charset="0"/>
              </a:rPr>
              <a:t>	</a:t>
            </a:r>
            <a:r>
              <a:rPr lang="en-IN" sz="1200" dirty="0" err="1" smtClean="0">
                <a:latin typeface="Footlight MT Light" pitchFamily="18" charset="0"/>
                <a:ea typeface="Malgun Gothic" pitchFamily="34" charset="-127"/>
                <a:cs typeface="Times New Roman" pitchFamily="18" charset="0"/>
              </a:rPr>
              <a:t>training_set</a:t>
            </a:r>
            <a:r>
              <a:rPr lang="en-IN" sz="1200" dirty="0" smtClean="0">
                <a:latin typeface="Footlight MT Light" pitchFamily="18" charset="0"/>
                <a:ea typeface="Malgun Gothic" pitchFamily="34" charset="-127"/>
                <a:cs typeface="Times New Roman" pitchFamily="18" charset="0"/>
              </a:rPr>
              <a:t>=</a:t>
            </a:r>
            <a:r>
              <a:rPr lang="en-IN" sz="1200" dirty="0" err="1" smtClean="0">
                <a:latin typeface="Footlight MT Light" pitchFamily="18" charset="0"/>
                <a:ea typeface="Malgun Gothic" pitchFamily="34" charset="-127"/>
                <a:cs typeface="Times New Roman" pitchFamily="18" charset="0"/>
              </a:rPr>
              <a:t>np.load</a:t>
            </a:r>
            <a:r>
              <a:rPr lang="en-IN" sz="1200" dirty="0" smtClean="0">
                <a:latin typeface="Footlight MT Light" pitchFamily="18" charset="0"/>
                <a:ea typeface="Malgun Gothic" pitchFamily="34" charset="-127"/>
                <a:cs typeface="Times New Roman" pitchFamily="18" charset="0"/>
              </a:rPr>
              <a:t>('training.npy’)</a:t>
            </a:r>
          </a:p>
          <a:p>
            <a:pPr algn="just">
              <a:buNone/>
            </a:pP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load the sequential model from </a:t>
            </a:r>
            <a:r>
              <a:rPr lang="en-US" sz="1200" dirty="0" err="1" smtClean="0">
                <a:latin typeface="Footlight MT Light" pitchFamily="18" charset="0"/>
                <a:ea typeface="Malgun Gothic" pitchFamily="34" charset="-127"/>
                <a:cs typeface="Times New Roman" pitchFamily="18" charset="0"/>
              </a:rPr>
              <a:t>Keras</a:t>
            </a:r>
            <a:r>
              <a:rPr lang="en-US" sz="1200" dirty="0" smtClean="0">
                <a:latin typeface="Footlight MT Light" pitchFamily="18" charset="0"/>
                <a:ea typeface="Malgun Gothic" pitchFamily="34" charset="-127"/>
                <a:cs typeface="Times New Roman" pitchFamily="18" charset="0"/>
              </a:rPr>
              <a:t> Library</a:t>
            </a:r>
          </a:p>
          <a:p>
            <a:pPr algn="just">
              <a:buNone/>
            </a:pPr>
            <a:r>
              <a:rPr lang="en-US" sz="1200" dirty="0" smtClean="0">
                <a:latin typeface="Footlight MT Light" pitchFamily="18" charset="0"/>
                <a:ea typeface="Malgun Gothic" pitchFamily="34" charset="-127"/>
                <a:cs typeface="Times New Roman" pitchFamily="18" charset="0"/>
              </a:rPr>
              <a:t>	</a:t>
            </a:r>
            <a:r>
              <a:rPr lang="en-US" sz="1200" dirty="0" err="1" smtClean="0">
                <a:latin typeface="Footlight MT Light" pitchFamily="18" charset="0"/>
                <a:ea typeface="Malgun Gothic" pitchFamily="34" charset="-127"/>
                <a:cs typeface="Times New Roman" pitchFamily="18" charset="0"/>
              </a:rPr>
              <a:t>seq</a:t>
            </a:r>
            <a:r>
              <a:rPr lang="en-US" sz="1200" dirty="0" smtClean="0">
                <a:latin typeface="Footlight MT Light" pitchFamily="18" charset="0"/>
                <a:ea typeface="Malgun Gothic" pitchFamily="34" charset="-127"/>
                <a:cs typeface="Times New Roman" pitchFamily="18" charset="0"/>
              </a:rPr>
              <a:t> = Sequential()</a:t>
            </a:r>
          </a:p>
          <a:p>
            <a:pPr algn="just">
              <a:buNone/>
            </a:pP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add </a:t>
            </a:r>
            <a:r>
              <a:rPr lang="en-US" sz="1200" dirty="0" err="1" smtClean="0">
                <a:latin typeface="Footlight MT Light" pitchFamily="18" charset="0"/>
                <a:ea typeface="Malgun Gothic" pitchFamily="34" charset="-127"/>
                <a:cs typeface="Times New Roman" pitchFamily="18" charset="0"/>
              </a:rPr>
              <a:t>Convolutional</a:t>
            </a:r>
            <a:r>
              <a:rPr lang="en-US" sz="1200" dirty="0" smtClean="0">
                <a:latin typeface="Footlight MT Light" pitchFamily="18" charset="0"/>
                <a:ea typeface="Malgun Gothic" pitchFamily="34" charset="-127"/>
                <a:cs typeface="Times New Roman" pitchFamily="18" charset="0"/>
              </a:rPr>
              <a:t> LSTM layers to the sequential model with the required input parameters via .add() method</a:t>
            </a:r>
          </a:p>
          <a:p>
            <a:pPr algn="just">
              <a:buNone/>
            </a:pP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compile the sequential model using activation function as sigmoid and loss as “mean square error” and optimizer as Adam</a:t>
            </a:r>
          </a:p>
          <a:p>
            <a:pPr algn="just">
              <a:buNone/>
            </a:pP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fit the training set into the sequential model of </a:t>
            </a:r>
            <a:r>
              <a:rPr lang="en-US" sz="1200" dirty="0" err="1" smtClean="0">
                <a:latin typeface="Footlight MT Light" pitchFamily="18" charset="0"/>
                <a:ea typeface="Malgun Gothic" pitchFamily="34" charset="-127"/>
                <a:cs typeface="Times New Roman" pitchFamily="18" charset="0"/>
              </a:rPr>
              <a:t>convLSTM</a:t>
            </a:r>
            <a:r>
              <a:rPr lang="en-US" sz="1200" dirty="0" smtClean="0">
                <a:latin typeface="Footlight MT Light" pitchFamily="18" charset="0"/>
                <a:ea typeface="Malgun Gothic" pitchFamily="34" charset="-127"/>
                <a:cs typeface="Times New Roman" pitchFamily="18" charset="0"/>
              </a:rPr>
              <a:t> filters</a:t>
            </a:r>
          </a:p>
          <a:p>
            <a:pPr algn="just">
              <a:buNone/>
            </a:pPr>
            <a:endParaRPr lang="en-US" sz="1200" dirty="0" smtClean="0">
              <a:latin typeface="Footlight MT Light" pitchFamily="18" charset="0"/>
              <a:ea typeface="Malgun Gothic" pitchFamily="34" charset="-127"/>
              <a:cs typeface="Times New Roman" pitchFamily="18" charset="0"/>
            </a:endParaRPr>
          </a:p>
          <a:p>
            <a:pPr algn="just">
              <a:buNone/>
            </a:pPr>
            <a:r>
              <a:rPr lang="en-US" sz="1200" dirty="0" smtClean="0">
                <a:latin typeface="Footlight MT Light" pitchFamily="18" charset="0"/>
                <a:ea typeface="Malgun Gothic" pitchFamily="34" charset="-127"/>
                <a:cs typeface="Times New Roman" pitchFamily="18" charset="0"/>
              </a:rPr>
              <a:t>	save the model to the defines path</a:t>
            </a:r>
          </a:p>
          <a:p>
            <a:pPr algn="just">
              <a:buNone/>
            </a:pPr>
            <a:r>
              <a:rPr lang="en-US" sz="1200" dirty="0" smtClean="0">
                <a:latin typeface="Footlight MT Light" pitchFamily="18" charset="0"/>
                <a:ea typeface="Malgun Gothic" pitchFamily="34" charset="-127"/>
                <a:cs typeface="Times New Roman" pitchFamily="18" charset="0"/>
              </a:rPr>
              <a:t>	</a:t>
            </a:r>
          </a:p>
          <a:p>
            <a:pPr algn="just">
              <a:buNone/>
            </a:pPr>
            <a:r>
              <a:rPr lang="en-US" sz="1200" dirty="0" smtClean="0">
                <a:latin typeface="Footlight MT Light" pitchFamily="18" charset="0"/>
                <a:ea typeface="Malgun Gothic" pitchFamily="34" charset="-127"/>
                <a:cs typeface="Times New Roman" pitchFamily="18" charset="0"/>
              </a:rPr>
              <a:t>	return the </a:t>
            </a:r>
            <a:r>
              <a:rPr lang="en-US" sz="1200" dirty="0" err="1" smtClean="0">
                <a:latin typeface="Footlight MT Light" pitchFamily="18" charset="0"/>
                <a:ea typeface="Malgun Gothic" pitchFamily="34" charset="-127"/>
                <a:cs typeface="Times New Roman" pitchFamily="18" charset="0"/>
              </a:rPr>
              <a:t>seq</a:t>
            </a:r>
            <a:r>
              <a:rPr lang="en-US" sz="1200" dirty="0" smtClean="0">
                <a:latin typeface="Footlight MT Light" pitchFamily="18" charset="0"/>
                <a:ea typeface="Malgun Gothic" pitchFamily="34" charset="-127"/>
                <a:cs typeface="Times New Roman" pitchFamily="18" charset="0"/>
              </a:rPr>
              <a:t> model	</a:t>
            </a:r>
          </a:p>
          <a:p>
            <a:pPr>
              <a:buNone/>
            </a:pPr>
            <a:endParaRPr lang="en-US" sz="1200" dirty="0">
              <a:latin typeface="Footlight MT Light" pitchFamily="18" charset="0"/>
              <a:ea typeface="Malgun Gothic" pitchFamily="34" charset="-127"/>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Content Placeholder 2"/>
          <p:cNvSpPr>
            <a:spLocks noGrp="1"/>
          </p:cNvSpPr>
          <p:nvPr>
            <p:ph idx="1"/>
          </p:nvPr>
        </p:nvSpPr>
        <p:spPr>
          <a:xfrm>
            <a:off x="381000" y="228600"/>
            <a:ext cx="8229600" cy="6477000"/>
          </a:xfrm>
        </p:spPr>
        <p:txBody>
          <a:bodyPr>
            <a:noAutofit/>
          </a:bodyPr>
          <a:lstStyle/>
          <a:p>
            <a:pPr marL="0" indent="0" algn="just">
              <a:buNone/>
            </a:pPr>
            <a:endParaRPr/>
          </a:p>
          <a:p>
            <a:pPr marL="0" indent="0" algn="just">
              <a:buNone/>
            </a:pPr>
            <a:endParaRPr lang="zh-CN" altLang="en-US"/>
          </a:p>
          <a:p>
            <a:pPr algn="just"/>
            <a:r>
              <a:rPr lang="en-US" sz="2400" dirty="0" smtClean="0">
                <a:latin typeface="Footlight MT Light" pitchFamily="18" charset="0"/>
              </a:rPr>
              <a:t>Mathematically, convolution operation performs dot products between the filters and local regions of the input.</a:t>
            </a:r>
          </a:p>
          <a:p>
            <a:pPr algn="just"/>
            <a:endParaRPr lang="en-US" sz="2400" dirty="0" smtClean="0">
              <a:latin typeface="Footlight MT Light" pitchFamily="18" charset="0"/>
            </a:endParaRPr>
          </a:p>
          <a:p>
            <a:pPr algn="just"/>
            <a:r>
              <a:rPr lang="en-US" sz="2400" dirty="0" smtClean="0">
                <a:latin typeface="Footlight MT Light" pitchFamily="18" charset="0"/>
              </a:rPr>
              <a:t>Suppose that we have some n x n square input layer which is followed by the </a:t>
            </a:r>
            <a:r>
              <a:rPr lang="en-US" sz="2400" dirty="0" err="1" smtClean="0">
                <a:latin typeface="Footlight MT Light" pitchFamily="18" charset="0"/>
              </a:rPr>
              <a:t>convolutional</a:t>
            </a:r>
            <a:r>
              <a:rPr lang="en-US" sz="2400" dirty="0" smtClean="0">
                <a:latin typeface="Footlight MT Light" pitchFamily="18" charset="0"/>
              </a:rPr>
              <a:t> layer. If we use an m x m filter W, the </a:t>
            </a:r>
            <a:r>
              <a:rPr lang="en-US" sz="2400" dirty="0" err="1" smtClean="0">
                <a:latin typeface="Footlight MT Light" pitchFamily="18" charset="0"/>
              </a:rPr>
              <a:t>convolutional</a:t>
            </a:r>
            <a:r>
              <a:rPr lang="en-US" sz="2400" dirty="0" smtClean="0">
                <a:latin typeface="Footlight MT Light" pitchFamily="18" charset="0"/>
              </a:rPr>
              <a:t> layer output will be of size (n-m+1)x(n-m+1).</a:t>
            </a:r>
          </a:p>
          <a:p>
            <a:pPr algn="just"/>
            <a:endParaRPr lang="en-US" sz="2400" dirty="0" smtClean="0">
              <a:latin typeface="Footlight MT Light" pitchFamily="18" charset="0"/>
            </a:endParaRPr>
          </a:p>
          <a:p>
            <a:pPr algn="just"/>
            <a:r>
              <a:rPr lang="en-US" sz="2400" dirty="0" smtClean="0">
                <a:latin typeface="Footlight MT Light" pitchFamily="18" charset="0"/>
              </a:rPr>
              <a:t>A </a:t>
            </a:r>
            <a:r>
              <a:rPr lang="en-US" sz="2400" dirty="0" err="1" smtClean="0">
                <a:latin typeface="Footlight MT Light" pitchFamily="18" charset="0"/>
              </a:rPr>
              <a:t>convolutional</a:t>
            </a:r>
            <a:r>
              <a:rPr lang="en-US" sz="2400" dirty="0" smtClean="0">
                <a:latin typeface="Footlight MT Light" pitchFamily="18" charset="0"/>
              </a:rPr>
              <a:t> network learns the values of these fi</a:t>
            </a:r>
            <a:r>
              <a:rPr lang="en-US" sz="2400" dirty="0" err="1" smtClean="0">
                <a:latin typeface="Footlight MT Light" pitchFamily="18" charset="0"/>
              </a:rPr>
              <a:t>lters</a:t>
            </a:r>
            <a:r>
              <a:rPr lang="en-US" sz="2400" dirty="0" smtClean="0">
                <a:latin typeface="Footlight MT Light" pitchFamily="18" charset="0"/>
              </a:rPr>
              <a:t> on its own during the training process .</a:t>
            </a:r>
            <a:endParaRPr lang="en-IN" sz="2400" dirty="0" smtClean="0">
              <a:latin typeface="Footlight MT Light"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Grp="1" noChangeAspect="1" noChangeArrowheads="1"/>
          </p:cNvPicPr>
          <p:nvPr>
            <p:ph idx="1"/>
          </p:nvPr>
        </p:nvPicPr>
        <p:blipFill>
          <a:blip r:embed="rId2" cstate="print"/>
          <a:srcRect/>
          <a:stretch>
            <a:fillRect/>
          </a:stretch>
        </p:blipFill>
        <p:spPr bwMode="auto">
          <a:xfrm>
            <a:off x="2590800" y="762000"/>
            <a:ext cx="4480560" cy="3200400"/>
          </a:xfrm>
          <a:prstGeom prst="rect">
            <a:avLst/>
          </a:prstGeom>
          <a:noFill/>
        </p:spPr>
      </p:pic>
      <p:sp>
        <p:nvSpPr>
          <p:cNvPr id="1048673" name="Rectangle 5"/>
          <p:cNvSpPr/>
          <p:nvPr/>
        </p:nvSpPr>
        <p:spPr>
          <a:xfrm>
            <a:off x="304800" y="4191000"/>
            <a:ext cx="8534400" cy="1323439"/>
          </a:xfrm>
          <a:prstGeom prst="rect">
            <a:avLst/>
          </a:prstGeom>
        </p:spPr>
        <p:txBody>
          <a:bodyPr wrap="square">
            <a:spAutoFit/>
          </a:bodyPr>
          <a:lstStyle/>
          <a:p>
            <a:r>
              <a:rPr lang="en-US" sz="2000" dirty="0" smtClean="0">
                <a:latin typeface="Footlight MT Light" pitchFamily="18" charset="0"/>
              </a:rPr>
              <a:t>The spatial encoder takes one frame at a time as input, after which T = 10 frames have been processed, the encoded features of 10 frames are concatenated and fed into temporal encoder for motion encoding. The decoders mirror the encoders to reconstruct the video </a:t>
            </a:r>
            <a:r>
              <a:rPr lang="en-IN" sz="2000" dirty="0" smtClean="0">
                <a:latin typeface="Footlight MT Light" pitchFamily="18" charset="0"/>
              </a:rPr>
              <a:t>volume.</a:t>
            </a:r>
            <a:endParaRPr lang="en-IN" sz="2000" dirty="0">
              <a:latin typeface="Footlight MT Light"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1828800" y="152400"/>
            <a:ext cx="5486400" cy="1325563"/>
          </a:xfrm>
        </p:spPr>
        <p:txBody>
          <a:bodyPr>
            <a:normAutofit/>
          </a:bodyPr>
          <a:lstStyle/>
          <a:p>
            <a:r>
              <a:rPr lang="en-US" sz="3600" dirty="0">
                <a:effectLst>
                  <a:outerShdw blurRad="38100" dist="38100" dir="2700000" algn="tl">
                    <a:srgbClr val="000000">
                      <a:alpha val="43137"/>
                    </a:srgbClr>
                  </a:outerShdw>
                </a:effectLst>
                <a:latin typeface="Footlight MT Light" pitchFamily="18" charset="0"/>
              </a:rPr>
              <a:t>Testing</a:t>
            </a:r>
            <a:endParaRPr lang="en-IN" sz="3600" dirty="0">
              <a:effectLst>
                <a:outerShdw blurRad="38100" dist="38100" dir="2700000" algn="tl">
                  <a:srgbClr val="000000">
                    <a:alpha val="43137"/>
                  </a:srgbClr>
                </a:outerShdw>
              </a:effectLst>
              <a:latin typeface="Footlight MT Light" pitchFamily="18" charset="0"/>
            </a:endParaRPr>
          </a:p>
        </p:txBody>
      </p:sp>
      <p:sp>
        <p:nvSpPr>
          <p:cNvPr id="1048675" name="Content Placeholder 2"/>
          <p:cNvSpPr>
            <a:spLocks noGrp="1"/>
          </p:cNvSpPr>
          <p:nvPr>
            <p:ph idx="1"/>
          </p:nvPr>
        </p:nvSpPr>
        <p:spPr>
          <a:xfrm>
            <a:off x="304800" y="1631753"/>
            <a:ext cx="8610600" cy="4351338"/>
          </a:xfrm>
        </p:spPr>
        <p:txBody>
          <a:bodyPr>
            <a:normAutofit/>
          </a:bodyPr>
          <a:lstStyle/>
          <a:p>
            <a:pPr algn="just"/>
            <a:r>
              <a:rPr lang="en-US" sz="2400" dirty="0">
                <a:latin typeface="Footlight MT Light" pitchFamily="18" charset="0"/>
              </a:rPr>
              <a:t>Once the model is trained, we can evaluate our models performance by feeding in testing data and check whether it is capable of detecting abnormal events while keeping false alarm rate low.</a:t>
            </a:r>
          </a:p>
          <a:p>
            <a:pPr algn="just"/>
            <a:r>
              <a:rPr lang="en-US" sz="2400" dirty="0">
                <a:latin typeface="Footlight MT Light" pitchFamily="18" charset="0"/>
              </a:rPr>
              <a:t>The reconstruction error of all pixel values I in frame t of the video sequence is taken as the Euclidean distance between the input frame and the reconstructed frame:</a:t>
            </a:r>
          </a:p>
        </p:txBody>
      </p:sp>
      <p:pic>
        <p:nvPicPr>
          <p:cNvPr id="2097163" name="Picture 2"/>
          <p:cNvPicPr>
            <a:picLocks noChangeAspect="1" noChangeArrowheads="1"/>
          </p:cNvPicPr>
          <p:nvPr/>
        </p:nvPicPr>
        <p:blipFill>
          <a:blip r:embed="rId2"/>
          <a:srcRect/>
          <a:stretch>
            <a:fillRect/>
          </a:stretch>
        </p:blipFill>
        <p:spPr bwMode="auto">
          <a:xfrm>
            <a:off x="1447800" y="5715000"/>
            <a:ext cx="6239565" cy="952500"/>
          </a:xfrm>
          <a:prstGeom prst="rect">
            <a:avLst/>
          </a:prstGeom>
          <a:noFill/>
        </p:spPr>
      </p:pic>
      <p:pic>
        <p:nvPicPr>
          <p:cNvPr id="2097164" name="Picture 4"/>
          <p:cNvPicPr>
            <a:picLocks noChangeAspect="1" noChangeArrowheads="1"/>
          </p:cNvPicPr>
          <p:nvPr/>
        </p:nvPicPr>
        <p:blipFill>
          <a:blip r:embed="rId3"/>
          <a:srcRect/>
          <a:stretch>
            <a:fillRect/>
          </a:stretch>
        </p:blipFill>
        <p:spPr bwMode="auto">
          <a:xfrm>
            <a:off x="1524000" y="4495800"/>
            <a:ext cx="5457369" cy="7143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a:xfrm>
            <a:off x="152400" y="914400"/>
            <a:ext cx="8229600" cy="4525963"/>
          </a:xfrm>
        </p:spPr>
        <p:txBody>
          <a:bodyPr>
            <a:normAutofit/>
          </a:bodyPr>
          <a:lstStyle/>
          <a:p>
            <a:pPr marL="285750" indent="-285750" algn="just"/>
            <a:r>
              <a:rPr lang="en-US" sz="2400" dirty="0" smtClean="0">
                <a:latin typeface="Footlight MT Light" pitchFamily="18" charset="0"/>
              </a:rPr>
              <a:t>Where </a:t>
            </a:r>
            <a:r>
              <a:rPr lang="en-US" sz="2400" dirty="0" err="1" smtClean="0">
                <a:latin typeface="Footlight MT Light" pitchFamily="18" charset="0"/>
              </a:rPr>
              <a:t>f</a:t>
            </a:r>
            <a:r>
              <a:rPr lang="en-US" sz="2400" baseline="-25000" dirty="0" err="1" smtClean="0">
                <a:latin typeface="Footlight MT Light" pitchFamily="18" charset="0"/>
              </a:rPr>
              <a:t>W</a:t>
            </a:r>
            <a:r>
              <a:rPr lang="en-US" sz="2400" dirty="0" smtClean="0">
                <a:latin typeface="Footlight MT Light" pitchFamily="18" charset="0"/>
              </a:rPr>
              <a:t> is the learned weights by the spatiotemporal model. We then compute the abnormality score </a:t>
            </a:r>
            <a:r>
              <a:rPr lang="en-US" sz="2400" dirty="0" err="1" smtClean="0">
                <a:latin typeface="Footlight MT Light" pitchFamily="18" charset="0"/>
              </a:rPr>
              <a:t>s</a:t>
            </a:r>
            <a:r>
              <a:rPr lang="en-US" sz="2400" baseline="-25000" dirty="0" err="1" smtClean="0">
                <a:latin typeface="Footlight MT Light" pitchFamily="18" charset="0"/>
              </a:rPr>
              <a:t>a</a:t>
            </a:r>
            <a:r>
              <a:rPr lang="en-US" sz="2400" dirty="0" smtClean="0">
                <a:latin typeface="Footlight MT Light" pitchFamily="18" charset="0"/>
              </a:rPr>
              <a:t>(t) by scaling between 0 and 1.</a:t>
            </a:r>
          </a:p>
          <a:p>
            <a:pPr marL="285750" indent="-285750" algn="just"/>
            <a:endParaRPr lang="zh-CN" altLang="en-US"/>
          </a:p>
          <a:p>
            <a:pPr marL="285750" indent="-285750" algn="just"/>
            <a:r>
              <a:rPr lang="en-US" sz="2400" dirty="0" smtClean="0">
                <a:latin typeface="Footlight MT Light" pitchFamily="18" charset="0"/>
              </a:rPr>
              <a:t> Subsequently, regularity score </a:t>
            </a:r>
            <a:r>
              <a:rPr lang="en-US" sz="2400" dirty="0" err="1" smtClean="0">
                <a:latin typeface="Footlight MT Light" pitchFamily="18" charset="0"/>
              </a:rPr>
              <a:t>s</a:t>
            </a:r>
            <a:r>
              <a:rPr lang="en-US" sz="2400" baseline="-25000" dirty="0" err="1" smtClean="0">
                <a:latin typeface="Footlight MT Light" pitchFamily="18" charset="0"/>
              </a:rPr>
              <a:t>r</a:t>
            </a:r>
            <a:r>
              <a:rPr lang="en-US" sz="2400" dirty="0" smtClean="0">
                <a:latin typeface="Footlight MT Light" pitchFamily="18" charset="0"/>
              </a:rPr>
              <a:t>(t) can be simply derived by subtracting abnormality score </a:t>
            </a:r>
            <a:r>
              <a:rPr lang="en-IN" sz="2400" dirty="0" smtClean="0">
                <a:latin typeface="Footlight MT Light" pitchFamily="18" charset="0"/>
              </a:rPr>
              <a:t>from 1:</a:t>
            </a:r>
            <a:endParaRPr lang="zh-CN" altLang="en-US"/>
          </a:p>
          <a:p>
            <a:pPr lvl="1"/>
            <a:r>
              <a:rPr lang="en-IN" sz="2400" dirty="0" err="1" smtClean="0">
                <a:latin typeface="Footlight MT Light" pitchFamily="18" charset="0"/>
              </a:rPr>
              <a:t>s</a:t>
            </a:r>
            <a:r>
              <a:rPr lang="en-IN" sz="2400" baseline="-25000" dirty="0" err="1" smtClean="0">
                <a:latin typeface="Footlight MT Light" pitchFamily="18" charset="0"/>
              </a:rPr>
              <a:t>a</a:t>
            </a:r>
            <a:r>
              <a:rPr lang="en-IN" sz="2400" dirty="0" smtClean="0">
                <a:latin typeface="Footlight MT Light" pitchFamily="18" charset="0"/>
              </a:rPr>
              <a:t>(t) = (</a:t>
            </a:r>
            <a:r>
              <a:rPr lang="de-DE" sz="2400" dirty="0" smtClean="0">
                <a:latin typeface="Footlight MT Light" pitchFamily="18" charset="0"/>
              </a:rPr>
              <a:t>e(t) - e(t)min</a:t>
            </a:r>
            <a:r>
              <a:rPr lang="en-IN" sz="2400" dirty="0" smtClean="0">
                <a:latin typeface="Footlight MT Light" pitchFamily="18" charset="0"/>
              </a:rPr>
              <a:t>)</a:t>
            </a:r>
            <a:r>
              <a:rPr lang="de-DE" sz="2400" dirty="0" smtClean="0">
                <a:latin typeface="Footlight MT Light" pitchFamily="18" charset="0"/>
              </a:rPr>
              <a:t> </a:t>
            </a:r>
            <a:r>
              <a:rPr lang="en-IN" sz="2400" dirty="0" smtClean="0">
                <a:latin typeface="Footlight MT Light" pitchFamily="18" charset="0"/>
              </a:rPr>
              <a:t>/e(t)max……………(7)							</a:t>
            </a:r>
          </a:p>
          <a:p>
            <a:pPr lvl="1"/>
            <a:r>
              <a:rPr lang="fr-FR" sz="2400" dirty="0" smtClean="0">
                <a:latin typeface="Footlight MT Light" pitchFamily="18" charset="0"/>
              </a:rPr>
              <a:t>s</a:t>
            </a:r>
            <a:r>
              <a:rPr lang="fr-FR" sz="2400" baseline="-25000" dirty="0" smtClean="0">
                <a:latin typeface="Footlight MT Light" pitchFamily="18" charset="0"/>
              </a:rPr>
              <a:t>r</a:t>
            </a:r>
            <a:r>
              <a:rPr lang="fr-FR" sz="2400" dirty="0" smtClean="0">
                <a:latin typeface="Footlight MT Light" pitchFamily="18" charset="0"/>
              </a:rPr>
              <a:t>(t) = 1 - s</a:t>
            </a:r>
            <a:r>
              <a:rPr lang="fr-FR" sz="2400" baseline="-25000" dirty="0" smtClean="0">
                <a:latin typeface="Footlight MT Light" pitchFamily="18" charset="0"/>
              </a:rPr>
              <a:t>a</a:t>
            </a:r>
            <a:r>
              <a:rPr lang="fr-FR" sz="2400" dirty="0" smtClean="0">
                <a:latin typeface="Footlight MT Light" pitchFamily="18" charset="0"/>
              </a:rPr>
              <a:t>(t)………………………………(8)</a:t>
            </a:r>
            <a:endParaRPr lang="en-IN" sz="2400" dirty="0" smtClean="0">
              <a:latin typeface="Footlight MT Light" pitchFamily="18" charset="0"/>
            </a:endParaRPr>
          </a:p>
          <a:p>
            <a:endParaRPr lang="en-IN" sz="2400" dirty="0" smtClean="0">
              <a:latin typeface="Footlight MT Light" pitchFamily="18" charset="0"/>
            </a:endParaRPr>
          </a:p>
          <a:p>
            <a:endParaRPr lang="en-US" sz="2400" dirty="0">
              <a:latin typeface="Footlight MT Ligh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48607" name="Content Placeholder 2"/>
          <p:cNvSpPr>
            <a:spLocks noGrp="1"/>
          </p:cNvSpPr>
          <p:nvPr>
            <p:ph idx="1"/>
          </p:nvPr>
        </p:nvSpPr>
        <p:spPr/>
        <p:txBody>
          <a:bodyPr>
            <a:normAutofit fontScale="96429"/>
          </a:bodyPr>
          <a:lstStyle/>
          <a:p>
            <a:r>
              <a:rPr lang="en-US" sz="2800" dirty="0" smtClean="0">
                <a:latin typeface="Footlight MT Light" pitchFamily="18" charset="0"/>
              </a:rPr>
              <a:t>Crowd analysis and scene understanding has broad range of applications in video surveillance.</a:t>
            </a:r>
          </a:p>
          <a:p>
            <a:pPr>
              <a:buNone/>
            </a:pPr>
            <a:endParaRPr lang="en-US" sz="2800" dirty="0" smtClean="0">
              <a:latin typeface="Footlight MT Light" pitchFamily="18" charset="0"/>
            </a:endParaRPr>
          </a:p>
          <a:p>
            <a:r>
              <a:rPr lang="en-US" sz="2800" dirty="0" smtClean="0">
                <a:latin typeface="Footlight MT Light" pitchFamily="18" charset="0"/>
              </a:rPr>
              <a:t>One such application is detection of rare , interesting </a:t>
            </a:r>
            <a:r>
              <a:rPr lang="en-US" sz="2800" dirty="0" err="1" smtClean="0">
                <a:latin typeface="Footlight MT Light" pitchFamily="18" charset="0"/>
              </a:rPr>
              <a:t>occurences</a:t>
            </a:r>
            <a:r>
              <a:rPr lang="en-US" sz="2800" dirty="0" smtClean="0">
                <a:latin typeface="Footlight MT Light" pitchFamily="18" charset="0"/>
              </a:rPr>
              <a:t> of unusual object or suspicious </a:t>
            </a:r>
            <a:r>
              <a:rPr lang="en-US" sz="2800" dirty="0" err="1" smtClean="0">
                <a:latin typeface="Footlight MT Light" pitchFamily="18" charset="0"/>
              </a:rPr>
              <a:t>behaviour</a:t>
            </a:r>
            <a:r>
              <a:rPr lang="en-US" sz="2800" dirty="0" smtClean="0">
                <a:latin typeface="Footlight MT Light" pitchFamily="18" charset="0"/>
              </a:rPr>
              <a:t>.</a:t>
            </a:r>
          </a:p>
          <a:p>
            <a:pPr>
              <a:buNone/>
            </a:pPr>
            <a:endParaRPr lang="en-US" sz="2800" dirty="0" smtClean="0">
              <a:latin typeface="Footlight MT Light" pitchFamily="18" charset="0"/>
            </a:endParaRPr>
          </a:p>
          <a:p>
            <a:r>
              <a:rPr lang="en-US" sz="2800" dirty="0" smtClean="0">
                <a:latin typeface="Footlight MT Light" pitchFamily="18" charset="0"/>
              </a:rPr>
              <a:t>Using </a:t>
            </a:r>
            <a:r>
              <a:rPr lang="en-US" sz="2800" dirty="0" err="1" smtClean="0">
                <a:latin typeface="Footlight MT Light" pitchFamily="18" charset="0"/>
              </a:rPr>
              <a:t>convolutional</a:t>
            </a:r>
            <a:r>
              <a:rPr lang="en-US" sz="2800" dirty="0" smtClean="0">
                <a:latin typeface="Footlight MT Light" pitchFamily="18" charset="0"/>
              </a:rPr>
              <a:t> </a:t>
            </a:r>
            <a:r>
              <a:rPr lang="en-US" sz="2800" dirty="0" err="1" smtClean="0">
                <a:latin typeface="Footlight MT Light" pitchFamily="18" charset="0"/>
              </a:rPr>
              <a:t>autoencoders</a:t>
            </a:r>
            <a:r>
              <a:rPr lang="en-US" sz="2800" dirty="0" smtClean="0">
                <a:latin typeface="Footlight MT Light" pitchFamily="18" charset="0"/>
              </a:rPr>
              <a:t> method does not require any additional human effort and can be easily applied to different scenes.</a:t>
            </a:r>
          </a:p>
          <a:p>
            <a:endParaRPr lang="en-US" sz="2800"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r>
              <a:rPr lang="en-US" sz="3200" dirty="0" smtClean="0">
                <a:latin typeface="Footlight MT Light" pitchFamily="18" charset="0"/>
              </a:rPr>
              <a:t>Testing Algorithm</a:t>
            </a:r>
            <a:endParaRPr lang="en-US" sz="3200" dirty="0">
              <a:latin typeface="Footlight MT Light" pitchFamily="18" charset="0"/>
            </a:endParaRPr>
          </a:p>
        </p:txBody>
      </p:sp>
      <p:sp>
        <p:nvSpPr>
          <p:cNvPr id="1048678" name="Content Placeholder 2"/>
          <p:cNvSpPr>
            <a:spLocks noGrp="1"/>
          </p:cNvSpPr>
          <p:nvPr>
            <p:ph idx="1"/>
          </p:nvPr>
        </p:nvSpPr>
        <p:spPr>
          <a:xfrm>
            <a:off x="381000" y="1295400"/>
            <a:ext cx="8229600" cy="4953000"/>
          </a:xfrm>
        </p:spPr>
        <p:txBody>
          <a:bodyPr>
            <a:noAutofit/>
          </a:bodyPr>
          <a:lstStyle/>
          <a:p>
            <a:pPr>
              <a:buNone/>
            </a:pPr>
            <a:r>
              <a:rPr lang="en-US" sz="1800" dirty="0" smtClean="0">
                <a:solidFill>
                  <a:srgbClr val="FF0000"/>
                </a:solidFill>
                <a:latin typeface="Footlight MT Light" pitchFamily="18" charset="0"/>
              </a:rPr>
              <a:t>def</a:t>
            </a:r>
            <a:r>
              <a:rPr lang="en-US" sz="1800" dirty="0" smtClean="0">
                <a:latin typeface="Footlight MT Light" pitchFamily="18" charset="0"/>
              </a:rPr>
              <a:t> </a:t>
            </a:r>
            <a:r>
              <a:rPr lang="en-US" sz="1800" dirty="0" smtClean="0">
                <a:solidFill>
                  <a:schemeClr val="accent1"/>
                </a:solidFill>
                <a:latin typeface="Footlight MT Light" pitchFamily="18" charset="0"/>
              </a:rPr>
              <a:t>test</a:t>
            </a:r>
            <a:r>
              <a:rPr lang="en-US" sz="1800" dirty="0" smtClean="0">
                <a:latin typeface="Footlight MT Light" pitchFamily="18" charset="0"/>
              </a:rPr>
              <a:t>():</a:t>
            </a:r>
          </a:p>
          <a:p>
            <a:pPr>
              <a:buNone/>
            </a:pPr>
            <a:r>
              <a:rPr lang="en-US" sz="1800" dirty="0" smtClean="0">
                <a:latin typeface="Footlight MT Light" pitchFamily="18" charset="0"/>
              </a:rPr>
              <a:t>	Get the trained model from saved path</a:t>
            </a:r>
          </a:p>
          <a:p>
            <a:pPr>
              <a:buNone/>
            </a:pPr>
            <a:r>
              <a:rPr lang="en-US" sz="1800" dirty="0" smtClean="0">
                <a:latin typeface="Footlight MT Light" pitchFamily="18" charset="0"/>
              </a:rPr>
              <a:t>	model = </a:t>
            </a:r>
            <a:r>
              <a:rPr lang="en-US" sz="1800" dirty="0" err="1" smtClean="0">
                <a:solidFill>
                  <a:schemeClr val="accent1">
                    <a:lumMod val="75000"/>
                  </a:schemeClr>
                </a:solidFill>
                <a:latin typeface="Footlight MT Light" pitchFamily="18" charset="0"/>
              </a:rPr>
              <a:t>get_model</a:t>
            </a:r>
            <a:r>
              <a:rPr lang="en-US" sz="1800" dirty="0" smtClean="0">
                <a:latin typeface="Footlight MT Light" pitchFamily="18" charset="0"/>
              </a:rPr>
              <a:t>(</a:t>
            </a:r>
            <a:r>
              <a:rPr lang="en-US" sz="1800" dirty="0" smtClean="0">
                <a:solidFill>
                  <a:schemeClr val="accent5"/>
                </a:solidFill>
                <a:latin typeface="Footlight MT Light" pitchFamily="18" charset="0"/>
              </a:rPr>
              <a:t>True</a:t>
            </a:r>
            <a:r>
              <a:rPr lang="en-US" sz="1800" dirty="0" smtClean="0">
                <a:latin typeface="Footlight MT Light" pitchFamily="18" charset="0"/>
              </a:rPr>
              <a:t>)</a:t>
            </a:r>
          </a:p>
          <a:p>
            <a:pPr>
              <a:buNone/>
            </a:pPr>
            <a:r>
              <a:rPr lang="en-US" sz="1800" dirty="0" smtClean="0">
                <a:latin typeface="Footlight MT Light" pitchFamily="18" charset="0"/>
              </a:rPr>
              <a:t>	</a:t>
            </a:r>
          </a:p>
          <a:p>
            <a:pPr>
              <a:buNone/>
            </a:pPr>
            <a:r>
              <a:rPr lang="en-US" sz="1800" dirty="0" smtClean="0">
                <a:latin typeface="Footlight MT Light" pitchFamily="18" charset="0"/>
              </a:rPr>
              <a:t>	Load Test data</a:t>
            </a:r>
          </a:p>
          <a:p>
            <a:pPr>
              <a:buNone/>
            </a:pPr>
            <a:r>
              <a:rPr lang="en-US" sz="1800" dirty="0" smtClean="0">
                <a:latin typeface="Footlight MT Light" pitchFamily="18" charset="0"/>
              </a:rPr>
              <a:t>	</a:t>
            </a:r>
            <a:r>
              <a:rPr lang="en-US" sz="1800" dirty="0" err="1" smtClean="0">
                <a:latin typeface="Footlight MT Light" pitchFamily="18" charset="0"/>
              </a:rPr>
              <a:t>test_data</a:t>
            </a:r>
            <a:r>
              <a:rPr lang="en-US" sz="1800" dirty="0" smtClean="0">
                <a:latin typeface="Footlight MT Light" pitchFamily="18" charset="0"/>
              </a:rPr>
              <a:t> = </a:t>
            </a:r>
            <a:r>
              <a:rPr lang="en-US" sz="1800" dirty="0" err="1" smtClean="0">
                <a:solidFill>
                  <a:schemeClr val="accent1"/>
                </a:solidFill>
                <a:latin typeface="Footlight MT Light" pitchFamily="18" charset="0"/>
              </a:rPr>
              <a:t>get_single_test</a:t>
            </a:r>
            <a:r>
              <a:rPr lang="en-US" sz="1800" dirty="0" smtClean="0">
                <a:latin typeface="Footlight MT Light" pitchFamily="18" charset="0"/>
              </a:rPr>
              <a:t>()</a:t>
            </a:r>
          </a:p>
          <a:p>
            <a:pPr>
              <a:buNone/>
            </a:pPr>
            <a:endParaRPr lang="en-US" sz="1800" dirty="0" smtClean="0">
              <a:latin typeface="Footlight MT Light" pitchFamily="18" charset="0"/>
            </a:endParaRPr>
          </a:p>
          <a:p>
            <a:pPr>
              <a:buNone/>
            </a:pPr>
            <a:r>
              <a:rPr lang="en-US" sz="1800" dirty="0" smtClean="0">
                <a:latin typeface="Footlight MT Light" pitchFamily="18" charset="0"/>
              </a:rPr>
              <a:t>	Get the size of frames</a:t>
            </a:r>
          </a:p>
          <a:p>
            <a:pPr>
              <a:buNone/>
            </a:pPr>
            <a:r>
              <a:rPr lang="en-US" sz="1800" dirty="0" smtClean="0">
                <a:latin typeface="Footlight MT Light" pitchFamily="18" charset="0"/>
              </a:rPr>
              <a:t>	</a:t>
            </a:r>
            <a:r>
              <a:rPr lang="en-US" sz="1800" dirty="0" err="1" smtClean="0">
                <a:latin typeface="Footlight MT Light" pitchFamily="18" charset="0"/>
              </a:rPr>
              <a:t>sz</a:t>
            </a:r>
            <a:r>
              <a:rPr lang="en-US" sz="1800" dirty="0" smtClean="0">
                <a:latin typeface="Footlight MT Light" pitchFamily="18" charset="0"/>
              </a:rPr>
              <a:t> = </a:t>
            </a:r>
            <a:r>
              <a:rPr lang="en-US" sz="1800" dirty="0" err="1" smtClean="0">
                <a:solidFill>
                  <a:schemeClr val="accent5">
                    <a:lumMod val="75000"/>
                  </a:schemeClr>
                </a:solidFill>
                <a:latin typeface="Footlight MT Light" pitchFamily="18" charset="0"/>
              </a:rPr>
              <a:t>test_data</a:t>
            </a:r>
            <a:r>
              <a:rPr lang="en-US" sz="1800" dirty="0" err="1" smtClean="0">
                <a:latin typeface="Footlight MT Light" pitchFamily="18" charset="0"/>
              </a:rPr>
              <a:t>.</a:t>
            </a:r>
            <a:r>
              <a:rPr lang="en-US" sz="1800" dirty="0" err="1" smtClean="0">
                <a:solidFill>
                  <a:srgbClr val="FF0000"/>
                </a:solidFill>
                <a:latin typeface="Footlight MT Light" pitchFamily="18" charset="0"/>
              </a:rPr>
              <a:t>shape</a:t>
            </a:r>
            <a:r>
              <a:rPr lang="en-US" sz="1800" dirty="0" smtClean="0">
                <a:latin typeface="Footlight MT Light" pitchFamily="18" charset="0"/>
              </a:rPr>
              <a:t>()</a:t>
            </a:r>
          </a:p>
          <a:p>
            <a:pPr>
              <a:buNone/>
            </a:pPr>
            <a:r>
              <a:rPr lang="en-US" sz="1800" dirty="0" smtClean="0">
                <a:latin typeface="Footlight MT Light" pitchFamily="18" charset="0"/>
              </a:rPr>
              <a:t>	</a:t>
            </a:r>
          </a:p>
          <a:p>
            <a:pPr>
              <a:buNone/>
            </a:pPr>
            <a:r>
              <a:rPr lang="en-US" sz="1800" dirty="0" smtClean="0">
                <a:latin typeface="Footlight MT Light" pitchFamily="18" charset="0"/>
              </a:rPr>
              <a:t>	Apply the sliding window technique to get the sequences</a:t>
            </a:r>
          </a:p>
          <a:p>
            <a:pPr>
              <a:buNone/>
            </a:pPr>
            <a:r>
              <a:rPr lang="en-US" sz="1800" dirty="0" smtClean="0">
                <a:latin typeface="Footlight MT Light" pitchFamily="18" charset="0"/>
              </a:rPr>
              <a:t>	</a:t>
            </a:r>
          </a:p>
          <a:p>
            <a:pPr>
              <a:buNone/>
            </a:pPr>
            <a:r>
              <a:rPr lang="en-US" sz="1800" dirty="0" smtClean="0">
                <a:latin typeface="Footlight MT Light" pitchFamily="18" charset="0"/>
              </a:rPr>
              <a:t>	Get the reconstruction cost of all the sequences from above equations</a:t>
            </a:r>
          </a:p>
          <a:p>
            <a:pPr>
              <a:buNone/>
            </a:pPr>
            <a:endParaRPr lang="en-US" sz="1800" dirty="0" smtClean="0">
              <a:latin typeface="Footlight MT Light" pitchFamily="18" charset="0"/>
            </a:endParaRPr>
          </a:p>
          <a:p>
            <a:pPr>
              <a:buNone/>
            </a:pPr>
            <a:r>
              <a:rPr lang="en-US" sz="1800" dirty="0" smtClean="0">
                <a:latin typeface="Footlight MT Light" pitchFamily="18" charset="0"/>
              </a:rPr>
              <a:t>	Plot the regularity Score to determine the abnormality in videos</a:t>
            </a:r>
          </a:p>
          <a:p>
            <a:pPr>
              <a:buNone/>
            </a:pPr>
            <a:endParaRPr lang="en-US" sz="1800" dirty="0" smtClean="0"/>
          </a:p>
          <a:p>
            <a:pPr>
              <a:buNone/>
            </a:pPr>
            <a:r>
              <a:rPr lang="en-US" sz="1800" dirty="0" smtClean="0"/>
              <a:t>	</a:t>
            </a:r>
          </a:p>
          <a:p>
            <a:pPr>
              <a:buNone/>
            </a:pPr>
            <a:r>
              <a:rPr lang="en-US" sz="1800" dirty="0" smtClean="0"/>
              <a:t>	 </a:t>
            </a:r>
            <a:endParaRPr lang="en-IN" sz="1800" dirty="0" smtClean="0"/>
          </a:p>
          <a:p>
            <a:pPr>
              <a:buNone/>
            </a:pP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
          <p:cNvPicPr>
            <a:picLocks noGrp="1" noChangeAspect="1" noChangeArrowheads="1"/>
          </p:cNvPicPr>
          <p:nvPr>
            <p:ph idx="1"/>
          </p:nvPr>
        </p:nvPicPr>
        <p:blipFill>
          <a:blip r:embed="rId2"/>
          <a:srcRect/>
          <a:stretch>
            <a:fillRect/>
          </a:stretch>
        </p:blipFill>
        <p:spPr bwMode="auto">
          <a:xfrm>
            <a:off x="1371600" y="1219200"/>
            <a:ext cx="6306720" cy="427956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Content Placeholder 3" descr="train__01.png"/>
          <p:cNvPicPr>
            <a:picLocks noGrp="1" noChangeAspect="1"/>
          </p:cNvPicPr>
          <p:nvPr>
            <p:ph idx="1"/>
          </p:nvPr>
        </p:nvPicPr>
        <p:blipFill>
          <a:blip r:embed="rId2"/>
          <a:stretch>
            <a:fillRect/>
          </a:stretch>
        </p:blipFill>
        <p:spPr>
          <a:xfrm>
            <a:off x="457200" y="1600200"/>
            <a:ext cx="8229600" cy="4343399"/>
          </a:xfrm>
        </p:spPr>
      </p:pic>
      <p:sp>
        <p:nvSpPr>
          <p:cNvPr id="5" name="TextBox 4"/>
          <p:cNvSpPr txBox="1"/>
          <p:nvPr/>
        </p:nvSpPr>
        <p:spPr>
          <a:xfrm>
            <a:off x="457200" y="6019800"/>
            <a:ext cx="8229600" cy="584775"/>
          </a:xfrm>
          <a:prstGeom prst="rect">
            <a:avLst/>
          </a:prstGeom>
          <a:noFill/>
        </p:spPr>
        <p:txBody>
          <a:bodyPr wrap="square" rtlCol="0">
            <a:spAutoFit/>
          </a:bodyPr>
          <a:lstStyle/>
          <a:p>
            <a:r>
              <a:rPr lang="en-US" b="1" dirty="0" smtClean="0">
                <a:latin typeface="Footlight MT Light" pitchFamily="18" charset="0"/>
              </a:rPr>
              <a:t>                                               Model Summary of Conv3D</a:t>
            </a:r>
          </a:p>
          <a:p>
            <a:r>
              <a:rPr lang="en-US" sz="1400" dirty="0" smtClean="0">
                <a:latin typeface="Footlight MT Light" pitchFamily="18" charset="0"/>
              </a:rPr>
              <a:t>Two layers of Convolution , Three layers of temporal encoding and decoding and Two layers of </a:t>
            </a:r>
            <a:r>
              <a:rPr lang="en-US" sz="1400" dirty="0" err="1" smtClean="0">
                <a:latin typeface="Footlight MT Light" pitchFamily="18" charset="0"/>
              </a:rPr>
              <a:t>Deconvolution</a:t>
            </a:r>
            <a:endParaRPr lang="en-US" sz="1400" dirty="0">
              <a:latin typeface="Footlight MT Light"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CSD-Model-Summary__01__01.png"/>
          <p:cNvPicPr>
            <a:picLocks noGrp="1" noChangeAspect="1"/>
          </p:cNvPicPr>
          <p:nvPr>
            <p:ph idx="1"/>
          </p:nvPr>
        </p:nvPicPr>
        <p:blipFill>
          <a:blip r:embed="rId2"/>
          <a:stretch>
            <a:fillRect/>
          </a:stretch>
        </p:blipFill>
        <p:spPr>
          <a:xfrm>
            <a:off x="533400" y="457200"/>
            <a:ext cx="8077200" cy="4876800"/>
          </a:xfrm>
        </p:spPr>
      </p:pic>
      <p:sp>
        <p:nvSpPr>
          <p:cNvPr id="5" name="TextBox 4"/>
          <p:cNvSpPr txBox="1"/>
          <p:nvPr/>
        </p:nvSpPr>
        <p:spPr>
          <a:xfrm>
            <a:off x="609600" y="5715000"/>
            <a:ext cx="8001000" cy="646331"/>
          </a:xfrm>
          <a:prstGeom prst="rect">
            <a:avLst/>
          </a:prstGeom>
          <a:noFill/>
        </p:spPr>
        <p:txBody>
          <a:bodyPr wrap="square" rtlCol="0">
            <a:spAutoFit/>
          </a:bodyPr>
          <a:lstStyle/>
          <a:p>
            <a:r>
              <a:rPr lang="en-US" b="1" dirty="0" smtClean="0"/>
              <a:t>                              </a:t>
            </a:r>
            <a:r>
              <a:rPr lang="en-US" b="1" dirty="0" smtClean="0">
                <a:latin typeface="Footlight MT Light" pitchFamily="18" charset="0"/>
              </a:rPr>
              <a:t>Model Summary of Time Distributed Conv3D</a:t>
            </a:r>
          </a:p>
          <a:p>
            <a:r>
              <a:rPr lang="en-US" dirty="0" smtClean="0">
                <a:latin typeface="Footlight MT Light" pitchFamily="18" charset="0"/>
              </a:rPr>
              <a:t>       Layer Normalization between each temporal encoding and decoding layers</a:t>
            </a:r>
            <a:endParaRPr lang="en-US" dirty="0">
              <a:latin typeface="Footlight MT Light"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eprocessing__01.png"/>
          <p:cNvPicPr>
            <a:picLocks noGrp="1" noChangeAspect="1"/>
          </p:cNvPicPr>
          <p:nvPr>
            <p:ph idx="1"/>
          </p:nvPr>
        </p:nvPicPr>
        <p:blipFill>
          <a:blip r:embed="rId2"/>
          <a:stretch>
            <a:fillRect/>
          </a:stretch>
        </p:blipFill>
        <p:spPr>
          <a:xfrm>
            <a:off x="457200" y="533400"/>
            <a:ext cx="8229600" cy="4572000"/>
          </a:xfrm>
        </p:spPr>
      </p:pic>
      <p:sp>
        <p:nvSpPr>
          <p:cNvPr id="6" name="TextBox 5"/>
          <p:cNvSpPr txBox="1"/>
          <p:nvPr/>
        </p:nvSpPr>
        <p:spPr>
          <a:xfrm>
            <a:off x="762000" y="5638800"/>
            <a:ext cx="7620000" cy="369332"/>
          </a:xfrm>
          <a:prstGeom prst="rect">
            <a:avLst/>
          </a:prstGeom>
          <a:noFill/>
        </p:spPr>
        <p:txBody>
          <a:bodyPr wrap="square" rtlCol="0">
            <a:spAutoFit/>
          </a:bodyPr>
          <a:lstStyle/>
          <a:p>
            <a:r>
              <a:rPr lang="en-US" b="1" dirty="0" smtClean="0"/>
              <a:t>                                    </a:t>
            </a:r>
            <a:r>
              <a:rPr lang="en-US" b="1" dirty="0" smtClean="0">
                <a:latin typeface="Footlight MT Light" pitchFamily="18" charset="0"/>
              </a:rPr>
              <a:t>Preprocessing and feature extraction</a:t>
            </a:r>
            <a:endParaRPr lang="en-US" b="1" dirty="0">
              <a:latin typeface="Footlight MT Light"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l-accuracy__01.png"/>
          <p:cNvPicPr>
            <a:picLocks noGrp="1" noChangeAspect="1"/>
          </p:cNvPicPr>
          <p:nvPr>
            <p:ph idx="1"/>
          </p:nvPr>
        </p:nvPicPr>
        <p:blipFill>
          <a:blip r:embed="rId2"/>
          <a:stretch>
            <a:fillRect/>
          </a:stretch>
        </p:blipFill>
        <p:spPr>
          <a:xfrm>
            <a:off x="533401" y="609600"/>
            <a:ext cx="8153400" cy="4953000"/>
          </a:xfrm>
        </p:spPr>
      </p:pic>
      <p:sp>
        <p:nvSpPr>
          <p:cNvPr id="5" name="TextBox 4"/>
          <p:cNvSpPr txBox="1"/>
          <p:nvPr/>
        </p:nvSpPr>
        <p:spPr>
          <a:xfrm>
            <a:off x="533400" y="5943600"/>
            <a:ext cx="8153400" cy="615553"/>
          </a:xfrm>
          <a:prstGeom prst="rect">
            <a:avLst/>
          </a:prstGeom>
          <a:noFill/>
        </p:spPr>
        <p:txBody>
          <a:bodyPr wrap="square" rtlCol="0">
            <a:spAutoFit/>
          </a:bodyPr>
          <a:lstStyle/>
          <a:p>
            <a:r>
              <a:rPr lang="en-US" b="1" dirty="0" smtClean="0"/>
              <a:t>                                                  </a:t>
            </a:r>
            <a:r>
              <a:rPr lang="en-US" b="1" dirty="0" smtClean="0">
                <a:latin typeface="Footlight MT Light" pitchFamily="18" charset="0"/>
              </a:rPr>
              <a:t>Training and Model Accuracy</a:t>
            </a:r>
          </a:p>
          <a:p>
            <a:r>
              <a:rPr lang="en-US" sz="1600" dirty="0" smtClean="0">
                <a:latin typeface="Footlight MT Light" pitchFamily="18" charset="0"/>
              </a:rPr>
              <a:t>           Model is trained with 16 training videos with 100 epochs and the accuracy is </a:t>
            </a:r>
            <a:r>
              <a:rPr lang="en-US" sz="1600" dirty="0" err="1" smtClean="0">
                <a:latin typeface="Footlight MT Light" pitchFamily="18" charset="0"/>
              </a:rPr>
              <a:t>upto</a:t>
            </a:r>
            <a:r>
              <a:rPr lang="en-US" sz="1600" dirty="0" smtClean="0">
                <a:latin typeface="Footlight MT Light" pitchFamily="18" charset="0"/>
              </a:rPr>
              <a:t> 78%</a:t>
            </a:r>
            <a:endParaRPr lang="en-US" sz="1600" dirty="0">
              <a:latin typeface="Footlight MT Light"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sting__01.png"/>
          <p:cNvPicPr>
            <a:picLocks noGrp="1" noChangeAspect="1"/>
          </p:cNvPicPr>
          <p:nvPr>
            <p:ph idx="1"/>
          </p:nvPr>
        </p:nvPicPr>
        <p:blipFill>
          <a:blip r:embed="rId2"/>
          <a:stretch>
            <a:fillRect/>
          </a:stretch>
        </p:blipFill>
        <p:spPr>
          <a:xfrm>
            <a:off x="685800" y="533400"/>
            <a:ext cx="7848600" cy="5029200"/>
          </a:xfrm>
        </p:spPr>
      </p:pic>
      <p:sp>
        <p:nvSpPr>
          <p:cNvPr id="5" name="TextBox 4"/>
          <p:cNvSpPr txBox="1"/>
          <p:nvPr/>
        </p:nvSpPr>
        <p:spPr>
          <a:xfrm>
            <a:off x="685800" y="5791200"/>
            <a:ext cx="7848600" cy="646331"/>
          </a:xfrm>
          <a:prstGeom prst="rect">
            <a:avLst/>
          </a:prstGeom>
          <a:noFill/>
        </p:spPr>
        <p:txBody>
          <a:bodyPr wrap="square" rtlCol="0">
            <a:spAutoFit/>
          </a:bodyPr>
          <a:lstStyle/>
          <a:p>
            <a:r>
              <a:rPr lang="en-US" dirty="0" smtClean="0">
                <a:latin typeface="Footlight MT Light" pitchFamily="18" charset="0"/>
              </a:rPr>
              <a:t>                                                                 </a:t>
            </a:r>
            <a:r>
              <a:rPr lang="en-US" b="1" dirty="0" smtClean="0">
                <a:latin typeface="Footlight MT Light" pitchFamily="18" charset="0"/>
              </a:rPr>
              <a:t>Testing </a:t>
            </a:r>
          </a:p>
          <a:p>
            <a:r>
              <a:rPr lang="en-US" dirty="0" smtClean="0">
                <a:latin typeface="Footlight MT Light" pitchFamily="18" charset="0"/>
              </a:rPr>
              <a:t>            Model is tested with videos containing anomalies and are detected</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FUTURE SCOPES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normAutofit/>
          </a:bodyPr>
          <a:lstStyle/>
          <a:p>
            <a:r>
              <a:rPr lang="en-US" sz="2400" dirty="0" smtClean="0">
                <a:latin typeface="Footlight MT Light" pitchFamily="18" charset="0"/>
              </a:rPr>
              <a:t>In future, an additional task can be applied to model to get the human feedback and update its learning for better prediction and reduced false alarm rates</a:t>
            </a:r>
          </a:p>
          <a:p>
            <a:endParaRPr lang="en-US" sz="2400" dirty="0" smtClean="0">
              <a:latin typeface="Footlight MT Light" pitchFamily="18" charset="0"/>
            </a:endParaRPr>
          </a:p>
          <a:p>
            <a:r>
              <a:rPr lang="en-US" sz="2400" dirty="0" smtClean="0">
                <a:latin typeface="Footlight MT Light" pitchFamily="18" charset="0"/>
              </a:rPr>
              <a:t>User Interface can be added which allows the user to watch the anomaly video at any time and any number of times</a:t>
            </a:r>
          </a:p>
          <a:p>
            <a:endParaRPr lang="en-US" sz="2400" dirty="0" smtClean="0">
              <a:latin typeface="Footlight MT Light" pitchFamily="18" charset="0"/>
            </a:endParaRPr>
          </a:p>
          <a:p>
            <a:r>
              <a:rPr lang="en-US" sz="2400" dirty="0" smtClean="0">
                <a:latin typeface="Footlight MT Light" pitchFamily="18" charset="0"/>
              </a:rPr>
              <a:t>Immediate alarms can be generated when anomalies are detected thus making human more alert.</a:t>
            </a:r>
            <a:endParaRPr lang="en-US" sz="2400" dirty="0">
              <a:latin typeface="Footlight MT Light"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48680" name="Content Placeholder 2"/>
          <p:cNvSpPr>
            <a:spLocks noGrp="1"/>
          </p:cNvSpPr>
          <p:nvPr>
            <p:ph idx="1"/>
          </p:nvPr>
        </p:nvSpPr>
        <p:spPr>
          <a:xfrm>
            <a:off x="457200" y="1600200"/>
            <a:ext cx="8229600" cy="5029200"/>
          </a:xfrm>
        </p:spPr>
        <p:txBody>
          <a:bodyPr>
            <a:normAutofit fontScale="67500" lnSpcReduction="20000"/>
          </a:bodyPr>
          <a:lstStyle/>
          <a:p>
            <a:r>
              <a:rPr lang="en-US" sz="2800" dirty="0" smtClean="0">
                <a:latin typeface="Footlight MT Light" pitchFamily="18" charset="0"/>
              </a:rPr>
              <a:t>An efficient method is used to detect the anomalies in the videos consisting of crowded scenes</a:t>
            </a:r>
          </a:p>
          <a:p>
            <a:endParaRPr lang="en-US" sz="2800" dirty="0" smtClean="0">
              <a:latin typeface="Footlight MT Light" pitchFamily="18" charset="0"/>
            </a:endParaRPr>
          </a:p>
          <a:p>
            <a:r>
              <a:rPr lang="en-US" sz="2800" dirty="0" smtClean="0">
                <a:latin typeface="Footlight MT Light" pitchFamily="18" charset="0"/>
              </a:rPr>
              <a:t>We proposed </a:t>
            </a:r>
            <a:r>
              <a:rPr lang="en-US" sz="2800" dirty="0" err="1" smtClean="0">
                <a:latin typeface="Footlight MT Light" pitchFamily="18" charset="0"/>
              </a:rPr>
              <a:t>convolutional</a:t>
            </a:r>
            <a:r>
              <a:rPr lang="en-US" sz="2800" dirty="0" smtClean="0">
                <a:latin typeface="Footlight MT Light" pitchFamily="18" charset="0"/>
              </a:rPr>
              <a:t> spatiotemporal architecture for abnormality detection.</a:t>
            </a:r>
          </a:p>
          <a:p>
            <a:endParaRPr lang="en-US" sz="2800" dirty="0" smtClean="0">
              <a:latin typeface="Footlight MT Light" pitchFamily="18" charset="0"/>
            </a:endParaRPr>
          </a:p>
          <a:p>
            <a:r>
              <a:rPr lang="en-US" sz="2800" dirty="0" smtClean="0">
                <a:latin typeface="Footlight MT Light" pitchFamily="18" charset="0"/>
              </a:rPr>
              <a:t>This includes data preprocessing ,feature learning  and building of trained model to test the abnormal events in videos. </a:t>
            </a:r>
          </a:p>
          <a:p>
            <a:endParaRPr lang="en-US" sz="2800" dirty="0" smtClean="0">
              <a:latin typeface="Footlight MT Light" pitchFamily="18" charset="0"/>
            </a:endParaRPr>
          </a:p>
          <a:p>
            <a:r>
              <a:rPr lang="en-US" sz="2800" dirty="0" smtClean="0">
                <a:latin typeface="Footlight MT Light" pitchFamily="18" charset="0"/>
              </a:rPr>
              <a:t>It is all about the reconstruction error</a:t>
            </a:r>
            <a:br>
              <a:rPr lang="en-US" sz="2800" dirty="0" smtClean="0">
                <a:latin typeface="Footlight MT Light" pitchFamily="18" charset="0"/>
              </a:rPr>
            </a:br>
            <a:r>
              <a:rPr lang="en-US" sz="2800" dirty="0" smtClean="0">
                <a:latin typeface="Footlight MT Light" pitchFamily="18" charset="0"/>
              </a:rPr>
              <a:t>We use an </a:t>
            </a:r>
            <a:r>
              <a:rPr lang="en-US" sz="2800" dirty="0" err="1" smtClean="0">
                <a:latin typeface="Footlight MT Light" pitchFamily="18" charset="0"/>
              </a:rPr>
              <a:t>autoencoder</a:t>
            </a:r>
            <a:r>
              <a:rPr lang="en-US" sz="2800" dirty="0" smtClean="0">
                <a:latin typeface="Footlight MT Light" pitchFamily="18" charset="0"/>
              </a:rPr>
              <a:t> to learn regularity in video sequences.</a:t>
            </a:r>
          </a:p>
          <a:p>
            <a:endParaRPr lang="en-US" sz="2800" dirty="0" smtClean="0">
              <a:latin typeface="Footlight MT Light" pitchFamily="18" charset="0"/>
            </a:endParaRPr>
          </a:p>
          <a:p>
            <a:r>
              <a:rPr lang="en-US" sz="2800" dirty="0" smtClean="0">
                <a:latin typeface="Footlight MT Light" pitchFamily="18" charset="0"/>
              </a:rPr>
              <a:t>The intuition is that the trained </a:t>
            </a:r>
            <a:r>
              <a:rPr lang="en-US" sz="2800" dirty="0" err="1" smtClean="0">
                <a:latin typeface="Footlight MT Light" pitchFamily="18" charset="0"/>
              </a:rPr>
              <a:t>autoencoder</a:t>
            </a:r>
            <a:r>
              <a:rPr lang="en-US" sz="2800" dirty="0" smtClean="0">
                <a:latin typeface="Footlight MT Light" pitchFamily="18" charset="0"/>
              </a:rPr>
              <a:t> will reconstruct regular video sequences with low error but will not accurately reconstruct motions in irregular video sequences.</a:t>
            </a:r>
          </a:p>
          <a:p>
            <a:endParaRPr lang="en-US" sz="2800" dirty="0" smtClean="0">
              <a:latin typeface="Footlight MT Light" pitchFamily="18" charset="0"/>
            </a:endParaRPr>
          </a:p>
          <a:p>
            <a:r>
              <a:rPr lang="en-US" sz="2800" dirty="0" smtClean="0">
                <a:latin typeface="Footlight MT Light" pitchFamily="18" charset="0"/>
              </a:rPr>
              <a:t>And anomalies if present in videos can be detected.</a:t>
            </a:r>
            <a:br>
              <a:rPr lang="en-US" sz="2800" dirty="0" smtClean="0">
                <a:latin typeface="Footlight MT Light" pitchFamily="18" charset="0"/>
              </a:rPr>
            </a:br>
            <a:endParaRPr lang="en-US" sz="2800" dirty="0" smtClean="0">
              <a:latin typeface="Footlight MT Light"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REFERENCES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82" name="Content Placeholder 2"/>
          <p:cNvSpPr>
            <a:spLocks noGrp="1"/>
          </p:cNvSpPr>
          <p:nvPr>
            <p:ph idx="1"/>
          </p:nvPr>
        </p:nvSpPr>
        <p:spPr/>
        <p:txBody>
          <a:bodyPr>
            <a:normAutofit fontScale="91667" lnSpcReduction="10000"/>
          </a:bodyPr>
          <a:lstStyle/>
          <a:p>
            <a:r>
              <a:rPr lang="en-US" sz="2400" dirty="0" err="1" smtClean="0">
                <a:latin typeface="Footlight MT Light" pitchFamily="18" charset="0"/>
              </a:rPr>
              <a:t>Oluwatoyin</a:t>
            </a:r>
            <a:r>
              <a:rPr lang="en-US" sz="2400" dirty="0" smtClean="0">
                <a:latin typeface="Footlight MT Light" pitchFamily="18" charset="0"/>
              </a:rPr>
              <a:t> P. </a:t>
            </a:r>
            <a:r>
              <a:rPr lang="en-US" sz="2400" dirty="0" err="1" smtClean="0">
                <a:latin typeface="Footlight MT Light" pitchFamily="18" charset="0"/>
              </a:rPr>
              <a:t>Popoola</a:t>
            </a:r>
            <a:r>
              <a:rPr lang="en-US" sz="2400" dirty="0" smtClean="0">
                <a:latin typeface="Footlight MT Light" pitchFamily="18" charset="0"/>
              </a:rPr>
              <a:t> ,</a:t>
            </a:r>
            <a:r>
              <a:rPr lang="en-US" sz="2400" dirty="0" err="1" smtClean="0">
                <a:latin typeface="Footlight MT Light" pitchFamily="18" charset="0"/>
              </a:rPr>
              <a:t>Kejun</a:t>
            </a:r>
            <a:r>
              <a:rPr lang="en-US" sz="2400" dirty="0" smtClean="0">
                <a:latin typeface="Footlight MT Light" pitchFamily="18" charset="0"/>
              </a:rPr>
              <a:t> Wang “Video-Based Abnormal Human Behavior Recognition”—A Review Article  in  IEEE Transactions on Systems Man and Cybernetics Part C (Applications and Reviews) · November 2012</a:t>
            </a:r>
          </a:p>
          <a:p>
            <a:endParaRPr lang="en-US" sz="2800" dirty="0" smtClean="0">
              <a:latin typeface="Footlight MT Light" pitchFamily="18" charset="0"/>
            </a:endParaRPr>
          </a:p>
          <a:p>
            <a:r>
              <a:rPr lang="en-US" sz="2400" dirty="0" smtClean="0">
                <a:latin typeface="Footlight MT Light" pitchFamily="18" charset="0"/>
              </a:rPr>
              <a:t>Chong, Yong </a:t>
            </a:r>
            <a:r>
              <a:rPr lang="en-US" sz="2400" dirty="0" err="1" smtClean="0">
                <a:latin typeface="Footlight MT Light" pitchFamily="18" charset="0"/>
              </a:rPr>
              <a:t>Shean</a:t>
            </a:r>
            <a:r>
              <a:rPr lang="en-US" sz="2400" dirty="0" smtClean="0">
                <a:latin typeface="Footlight MT Light" pitchFamily="18" charset="0"/>
              </a:rPr>
              <a:t> &amp; </a:t>
            </a:r>
            <a:r>
              <a:rPr lang="en-US" sz="2400" dirty="0" err="1" smtClean="0">
                <a:latin typeface="Footlight MT Light" pitchFamily="18" charset="0"/>
              </a:rPr>
              <a:t>Tay</a:t>
            </a:r>
            <a:r>
              <a:rPr lang="en-US" sz="2400" dirty="0" smtClean="0">
                <a:latin typeface="Footlight MT Light" pitchFamily="18" charset="0"/>
              </a:rPr>
              <a:t>, Yong </a:t>
            </a:r>
            <a:r>
              <a:rPr lang="en-US" sz="2400" dirty="0" err="1" smtClean="0">
                <a:latin typeface="Footlight MT Light" pitchFamily="18" charset="0"/>
              </a:rPr>
              <a:t>Haur</a:t>
            </a:r>
            <a:r>
              <a:rPr lang="en-US" sz="2400" dirty="0" smtClean="0">
                <a:latin typeface="Footlight MT Light" pitchFamily="18" charset="0"/>
              </a:rPr>
              <a:t>. (2017). Abnormal Event Detection in Videos Using Spatiotemporal </a:t>
            </a:r>
            <a:r>
              <a:rPr lang="en-US" sz="2400" dirty="0" err="1" smtClean="0">
                <a:latin typeface="Footlight MT Light" pitchFamily="18" charset="0"/>
              </a:rPr>
              <a:t>Autoencoder</a:t>
            </a:r>
            <a:r>
              <a:rPr lang="en-US" sz="2400" dirty="0" smtClean="0">
                <a:latin typeface="Footlight MT Light" pitchFamily="18" charset="0"/>
              </a:rPr>
              <a:t>. 189-196. 10.1007/978-3-319-59081-3_23.</a:t>
            </a:r>
          </a:p>
          <a:p>
            <a:endParaRPr lang="en-US" dirty="0" smtClean="0"/>
          </a:p>
          <a:p>
            <a:r>
              <a:rPr lang="en-US" sz="2400" dirty="0" err="1" smtClean="0">
                <a:latin typeface="Footlight MT Light" pitchFamily="18" charset="0"/>
              </a:rPr>
              <a:t>Waqas</a:t>
            </a:r>
            <a:r>
              <a:rPr lang="en-US" sz="2400" dirty="0" smtClean="0">
                <a:latin typeface="Footlight MT Light" pitchFamily="18" charset="0"/>
              </a:rPr>
              <a:t> Sultani1 , Chen Chen2 , Mubarak Shah2 1Department of Computer Science, “Real-world Anomaly Detection in Surveillance Videos”, University of Central Florida (UCF) arXiv:1801.04264v3 [cs.CV] 14 Feb 2019</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PROBLEM DEFINITION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09" name="Content Placeholder 2"/>
          <p:cNvSpPr>
            <a:spLocks noGrp="1"/>
          </p:cNvSpPr>
          <p:nvPr>
            <p:ph idx="1"/>
          </p:nvPr>
        </p:nvSpPr>
        <p:spPr>
          <a:xfrm>
            <a:off x="457200" y="1600200"/>
            <a:ext cx="8229600" cy="5029200"/>
          </a:xfrm>
        </p:spPr>
        <p:txBody>
          <a:bodyPr/>
          <a:lstStyle/>
          <a:p>
            <a:r>
              <a:rPr lang="en-US" sz="2800" dirty="0" smtClean="0">
                <a:latin typeface="Footlight MT Light" pitchFamily="18" charset="0"/>
                <a:ea typeface="Arial Unicode MS" pitchFamily="34" charset="-128"/>
                <a:cs typeface="Calibri Light" pitchFamily="34" charset="0"/>
              </a:rPr>
              <a:t>The software is built to detect the abnormal events using </a:t>
            </a:r>
            <a:r>
              <a:rPr lang="en-US" sz="2800" dirty="0" err="1" smtClean="0">
                <a:latin typeface="Footlight MT Light" pitchFamily="18" charset="0"/>
                <a:ea typeface="Arial Unicode MS" pitchFamily="34" charset="-128"/>
                <a:cs typeface="Calibri Light" pitchFamily="34" charset="0"/>
              </a:rPr>
              <a:t>convolutional</a:t>
            </a:r>
            <a:r>
              <a:rPr lang="en-US" sz="2800" dirty="0" smtClean="0">
                <a:latin typeface="Footlight MT Light" pitchFamily="18" charset="0"/>
                <a:ea typeface="Arial Unicode MS" pitchFamily="34" charset="-128"/>
                <a:cs typeface="Calibri Light" pitchFamily="34" charset="0"/>
              </a:rPr>
              <a:t> </a:t>
            </a:r>
            <a:r>
              <a:rPr lang="en-US" sz="2800" dirty="0" err="1" smtClean="0">
                <a:latin typeface="Footlight MT Light" pitchFamily="18" charset="0"/>
                <a:ea typeface="Arial Unicode MS" pitchFamily="34" charset="-128"/>
                <a:cs typeface="Calibri Light" pitchFamily="34" charset="0"/>
              </a:rPr>
              <a:t>autoencoders</a:t>
            </a:r>
            <a:r>
              <a:rPr lang="en-US" sz="2800" dirty="0" smtClean="0">
                <a:latin typeface="Footlight MT Light" pitchFamily="18" charset="0"/>
                <a:ea typeface="Arial Unicode MS" pitchFamily="34" charset="-128"/>
                <a:cs typeface="Calibri Light" pitchFamily="34" charset="0"/>
              </a:rPr>
              <a:t> and to automate the quality of visual surveillance and enhance the safety of general public.</a:t>
            </a:r>
          </a:p>
          <a:p>
            <a:endParaRPr lang="en-US" dirty="0"/>
          </a:p>
        </p:txBody>
      </p:sp>
      <p:pic>
        <p:nvPicPr>
          <p:cNvPr id="2097156" name="Picture 3" descr="mini project img4.jpg"/>
          <p:cNvPicPr>
            <a:picLocks noChangeAspect="1"/>
          </p:cNvPicPr>
          <p:nvPr/>
        </p:nvPicPr>
        <p:blipFill>
          <a:blip r:embed="rId2"/>
          <a:stretch>
            <a:fillRect/>
          </a:stretch>
        </p:blipFill>
        <p:spPr>
          <a:xfrm>
            <a:off x="1295400" y="3886200"/>
            <a:ext cx="2647950" cy="1724025"/>
          </a:xfrm>
          <a:prstGeom prst="rect">
            <a:avLst/>
          </a:prstGeom>
        </p:spPr>
      </p:pic>
      <p:pic>
        <p:nvPicPr>
          <p:cNvPr id="2097157" name="Picture 5" descr="mini project img1.jpg"/>
          <p:cNvPicPr>
            <a:picLocks noChangeAspect="1"/>
          </p:cNvPicPr>
          <p:nvPr/>
        </p:nvPicPr>
        <p:blipFill>
          <a:blip r:embed="rId3"/>
          <a:stretch>
            <a:fillRect/>
          </a:stretch>
        </p:blipFill>
        <p:spPr>
          <a:xfrm>
            <a:off x="4800600" y="3886200"/>
            <a:ext cx="2628900" cy="1743075"/>
          </a:xfrm>
          <a:prstGeom prst="rect">
            <a:avLst/>
          </a:prstGeom>
        </p:spPr>
      </p:pic>
      <p:sp>
        <p:nvSpPr>
          <p:cNvPr id="1048610" name="TextBox 6"/>
          <p:cNvSpPr txBox="1"/>
          <p:nvPr/>
        </p:nvSpPr>
        <p:spPr>
          <a:xfrm>
            <a:off x="1447800" y="5867400"/>
            <a:ext cx="6400800" cy="307777"/>
          </a:xfrm>
          <a:prstGeom prst="rect">
            <a:avLst/>
          </a:prstGeom>
          <a:noFill/>
        </p:spPr>
        <p:txBody>
          <a:bodyPr wrap="square" rtlCol="0">
            <a:spAutoFit/>
          </a:bodyPr>
          <a:lstStyle/>
          <a:p>
            <a:r>
              <a:rPr lang="en-US" sz="1400" dirty="0" smtClean="0"/>
              <a:t>        Abnormal event detection and localization in surveillance videos.</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Content Placeholder 2"/>
          <p:cNvSpPr>
            <a:spLocks noGrp="1"/>
          </p:cNvSpPr>
          <p:nvPr>
            <p:ph idx="1"/>
          </p:nvPr>
        </p:nvSpPr>
        <p:spPr>
          <a:xfrm>
            <a:off x="533400" y="990600"/>
            <a:ext cx="8229600" cy="4525963"/>
          </a:xfrm>
        </p:spPr>
        <p:txBody>
          <a:bodyPr>
            <a:normAutofit/>
          </a:bodyPr>
          <a:lstStyle/>
          <a:p>
            <a:r>
              <a:rPr lang="en-US" sz="2200" dirty="0" smtClean="0">
                <a:latin typeface="Footlight MT Light" pitchFamily="18" charset="0"/>
              </a:rPr>
              <a:t>“Abnormal event detection in crowded scenes based on deep learning” </a:t>
            </a:r>
            <a:r>
              <a:rPr lang="en-US" sz="2200" dirty="0" err="1" smtClean="0">
                <a:latin typeface="Footlight MT Light" pitchFamily="18" charset="0"/>
              </a:rPr>
              <a:t>Zhijun</a:t>
            </a:r>
            <a:r>
              <a:rPr lang="en-US" sz="2200" dirty="0" smtClean="0">
                <a:latin typeface="Footlight MT Light" pitchFamily="18" charset="0"/>
              </a:rPr>
              <a:t> Fang &amp; </a:t>
            </a:r>
            <a:r>
              <a:rPr lang="en-US" sz="2200" dirty="0" err="1" smtClean="0">
                <a:latin typeface="Footlight MT Light" pitchFamily="18" charset="0"/>
              </a:rPr>
              <a:t>Fengchang</a:t>
            </a:r>
            <a:r>
              <a:rPr lang="en-US" sz="2200" dirty="0" smtClean="0">
                <a:latin typeface="Footlight MT Light" pitchFamily="18" charset="0"/>
              </a:rPr>
              <a:t> </a:t>
            </a:r>
            <a:r>
              <a:rPr lang="en-US" sz="2200" dirty="0" err="1" smtClean="0">
                <a:latin typeface="Footlight MT Light" pitchFamily="18" charset="0"/>
              </a:rPr>
              <a:t>Fei</a:t>
            </a:r>
            <a:r>
              <a:rPr lang="en-US" sz="2200" dirty="0" smtClean="0">
                <a:latin typeface="Footlight MT Light" pitchFamily="18" charset="0"/>
              </a:rPr>
              <a:t>  &amp; </a:t>
            </a:r>
            <a:r>
              <a:rPr lang="en-US" sz="2200" dirty="0" err="1" smtClean="0">
                <a:latin typeface="Footlight MT Light" pitchFamily="18" charset="0"/>
              </a:rPr>
              <a:t>Yuming</a:t>
            </a:r>
            <a:r>
              <a:rPr lang="en-US" sz="2200" dirty="0" smtClean="0">
                <a:latin typeface="Footlight MT Light" pitchFamily="18" charset="0"/>
              </a:rPr>
              <a:t> Fang &amp; </a:t>
            </a:r>
            <a:r>
              <a:rPr lang="en-US" sz="2200" dirty="0" err="1" smtClean="0">
                <a:latin typeface="Footlight MT Light" pitchFamily="18" charset="0"/>
              </a:rPr>
              <a:t>Changhoon</a:t>
            </a:r>
            <a:r>
              <a:rPr lang="en-US" sz="2200" dirty="0" smtClean="0">
                <a:latin typeface="Footlight MT Light" pitchFamily="18" charset="0"/>
              </a:rPr>
              <a:t> Lee &amp; </a:t>
            </a:r>
            <a:r>
              <a:rPr lang="en-US" sz="2200" dirty="0" err="1" smtClean="0">
                <a:latin typeface="Footlight MT Light" pitchFamily="18" charset="0"/>
              </a:rPr>
              <a:t>Naixue</a:t>
            </a:r>
            <a:r>
              <a:rPr lang="en-US" sz="2200" dirty="0" smtClean="0">
                <a:latin typeface="Footlight MT Light" pitchFamily="18" charset="0"/>
              </a:rPr>
              <a:t> </a:t>
            </a:r>
            <a:r>
              <a:rPr lang="en-US" sz="2200" dirty="0" err="1" smtClean="0">
                <a:latin typeface="Footlight MT Light" pitchFamily="18" charset="0"/>
              </a:rPr>
              <a:t>Xiong</a:t>
            </a:r>
            <a:r>
              <a:rPr lang="en-US" sz="2200" dirty="0" smtClean="0">
                <a:latin typeface="Footlight MT Light" pitchFamily="18" charset="0"/>
              </a:rPr>
              <a:t> &amp; Lei </a:t>
            </a:r>
            <a:r>
              <a:rPr lang="en-US" sz="2200" dirty="0" err="1" smtClean="0">
                <a:latin typeface="Footlight MT Light" pitchFamily="18" charset="0"/>
              </a:rPr>
              <a:t>Shu</a:t>
            </a:r>
            <a:r>
              <a:rPr lang="en-US" sz="2200" dirty="0" smtClean="0">
                <a:latin typeface="Footlight MT Light" pitchFamily="18" charset="0"/>
              </a:rPr>
              <a:t> &amp; </a:t>
            </a:r>
            <a:r>
              <a:rPr lang="en-US" sz="2200" dirty="0" err="1" smtClean="0">
                <a:latin typeface="Footlight MT Light" pitchFamily="18" charset="0"/>
              </a:rPr>
              <a:t>Sheng</a:t>
            </a:r>
            <a:r>
              <a:rPr lang="en-US" sz="2200" dirty="0" smtClean="0">
                <a:latin typeface="Footlight MT Light" pitchFamily="18" charset="0"/>
              </a:rPr>
              <a:t> Chen(2018). DOI 10.1007/s11042-016-3316-3</a:t>
            </a:r>
          </a:p>
          <a:p>
            <a:endParaRPr lang="en-US" sz="2200" dirty="0" smtClean="0">
              <a:latin typeface="Footlight MT Light" pitchFamily="18" charset="0"/>
            </a:endParaRPr>
          </a:p>
          <a:p>
            <a:endParaRPr lang="en-US" sz="2200" dirty="0" smtClean="0">
              <a:latin typeface="Footlight MT Light" pitchFamily="18" charset="0"/>
            </a:endParaRPr>
          </a:p>
          <a:p>
            <a:r>
              <a:rPr lang="en-US" sz="2200" dirty="0" smtClean="0">
                <a:latin typeface="Footlight MT Light" pitchFamily="18" charset="0"/>
              </a:rPr>
              <a:t> </a:t>
            </a:r>
            <a:r>
              <a:rPr lang="en-US" sz="2200" dirty="0" err="1" smtClean="0">
                <a:latin typeface="Footlight MT Light" pitchFamily="18" charset="0"/>
              </a:rPr>
              <a:t>Raksha</a:t>
            </a:r>
            <a:r>
              <a:rPr lang="en-US" sz="2200" dirty="0" smtClean="0">
                <a:latin typeface="Footlight MT Light" pitchFamily="18" charset="0"/>
              </a:rPr>
              <a:t> S, B G Prasad “Anomalous Human Activity Recognition in Surveillance </a:t>
            </a:r>
            <a:r>
              <a:rPr lang="en-US" sz="2200" dirty="0" err="1" smtClean="0">
                <a:latin typeface="Footlight MT Light" pitchFamily="18" charset="0"/>
              </a:rPr>
              <a:t>Videos”International</a:t>
            </a:r>
            <a:r>
              <a:rPr lang="en-US" sz="2200" dirty="0" smtClean="0">
                <a:latin typeface="Footlight MT Light" pitchFamily="18" charset="0"/>
              </a:rPr>
              <a:t> Journal of Recent Technology and Engineering (IJRTE) ISSN: 2277-3878, Volume-8, Issue-2S7, July 2019</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CURRENT METHODOLOGY</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12" name="Content Placeholder 2"/>
          <p:cNvSpPr>
            <a:spLocks noGrp="1"/>
          </p:cNvSpPr>
          <p:nvPr>
            <p:ph idx="1"/>
          </p:nvPr>
        </p:nvSpPr>
        <p:spPr/>
        <p:txBody>
          <a:bodyPr>
            <a:normAutofit fontScale="96429" lnSpcReduction="10000"/>
          </a:bodyPr>
          <a:lstStyle/>
          <a:p>
            <a:r>
              <a:rPr lang="en-US" sz="2800" dirty="0" smtClean="0">
                <a:latin typeface="Footlight MT Light" pitchFamily="18" charset="0"/>
              </a:rPr>
              <a:t>There are different approaches for detection of the abnormal events . </a:t>
            </a:r>
          </a:p>
          <a:p>
            <a:endParaRPr lang="en-US" sz="2800" dirty="0" smtClean="0">
              <a:latin typeface="Footlight MT Light" pitchFamily="18" charset="0"/>
            </a:endParaRPr>
          </a:p>
          <a:p>
            <a:r>
              <a:rPr lang="en-US" sz="2800" dirty="0" smtClean="0">
                <a:latin typeface="Footlight MT Light" pitchFamily="18" charset="0"/>
              </a:rPr>
              <a:t>Classification methodology is one such approach but has some drawbacks in feature extraction strategies.</a:t>
            </a:r>
          </a:p>
          <a:p>
            <a:endParaRPr lang="en-US" sz="2800" dirty="0" smtClean="0">
              <a:latin typeface="Footlight MT Light" pitchFamily="18" charset="0"/>
            </a:endParaRPr>
          </a:p>
          <a:p>
            <a:r>
              <a:rPr lang="en-US" sz="2800" dirty="0" smtClean="0">
                <a:latin typeface="Footlight MT Light" pitchFamily="18" charset="0"/>
              </a:rPr>
              <a:t>Dynamic Sparse Coding Approach uses sparse set of patterns which trained from normal videos and use sparse coding error as a measure to detect abnormal events.</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609600" y="838200"/>
            <a:ext cx="8229600" cy="5638800"/>
          </a:xfrm>
        </p:spPr>
        <p:txBody>
          <a:bodyPr>
            <a:normAutofit/>
          </a:bodyPr>
          <a:lstStyle/>
          <a:p>
            <a:r>
              <a:rPr lang="en-US" sz="2800" dirty="0" smtClean="0">
                <a:latin typeface="Footlight MT Light" pitchFamily="18" charset="0"/>
              </a:rPr>
              <a:t>Some other approaches are trajectory based approaches, hybrid model approaches, weakly-supervised learning approaches, novel online adaptive method.</a:t>
            </a:r>
          </a:p>
          <a:p>
            <a:endParaRPr lang="en-US" sz="2800" dirty="0" smtClean="0">
              <a:latin typeface="Footlight MT Light" pitchFamily="18" charset="0"/>
            </a:endParaRPr>
          </a:p>
          <a:p>
            <a:r>
              <a:rPr lang="en-US" sz="2800" dirty="0" smtClean="0">
                <a:latin typeface="Footlight MT Light" pitchFamily="18" charset="0"/>
              </a:rPr>
              <a:t>The fewness of datasets that are suitable for training and absence of event localization are some limitations which current methodologies do not overcome</a:t>
            </a:r>
            <a:r>
              <a:rPr lang="en-US" dirty="0" smtClean="0">
                <a:latin typeface="Footlight MT Light" pitchFamily="18" charset="0"/>
              </a:rPr>
              <a:t>.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PROPOSED METHODOLOGY</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48615" name="Content Placeholder 2"/>
          <p:cNvSpPr>
            <a:spLocks noGrp="1"/>
          </p:cNvSpPr>
          <p:nvPr>
            <p:ph idx="1"/>
          </p:nvPr>
        </p:nvSpPr>
        <p:spPr>
          <a:xfrm>
            <a:off x="533400" y="1600200"/>
            <a:ext cx="8229600" cy="5105400"/>
          </a:xfrm>
        </p:spPr>
        <p:txBody>
          <a:bodyPr>
            <a:normAutofit fontScale="96429"/>
          </a:bodyPr>
          <a:lstStyle/>
          <a:p>
            <a:r>
              <a:rPr lang="en-US" sz="2800" dirty="0" smtClean="0">
                <a:latin typeface="Footlight MT Light" pitchFamily="18" charset="0"/>
              </a:rPr>
              <a:t>The proposed method uses </a:t>
            </a:r>
            <a:r>
              <a:rPr lang="en-US" sz="2800" dirty="0" err="1" smtClean="0">
                <a:latin typeface="Footlight MT Light" pitchFamily="18" charset="0"/>
              </a:rPr>
              <a:t>convolutional</a:t>
            </a:r>
            <a:r>
              <a:rPr lang="en-US" sz="2800" dirty="0" smtClean="0">
                <a:latin typeface="Footlight MT Light" pitchFamily="18" charset="0"/>
              </a:rPr>
              <a:t> </a:t>
            </a:r>
            <a:r>
              <a:rPr lang="en-US" sz="2800" dirty="0" err="1" smtClean="0">
                <a:latin typeface="Footlight MT Light" pitchFamily="18" charset="0"/>
              </a:rPr>
              <a:t>autoencoders</a:t>
            </a:r>
            <a:r>
              <a:rPr lang="en-US" sz="2800" dirty="0" smtClean="0">
                <a:latin typeface="Footlight MT Light" pitchFamily="18" charset="0"/>
              </a:rPr>
              <a:t> to learn features of video and detect the anomalies.</a:t>
            </a:r>
          </a:p>
          <a:p>
            <a:endParaRPr lang="en-US" sz="2800" dirty="0" smtClean="0">
              <a:latin typeface="Footlight MT Light" pitchFamily="18" charset="0"/>
            </a:endParaRPr>
          </a:p>
          <a:p>
            <a:r>
              <a:rPr lang="en-US" sz="2800" dirty="0" smtClean="0">
                <a:latin typeface="Footlight MT Light" pitchFamily="18" charset="0"/>
              </a:rPr>
              <a:t>This approach consists of 3 stages:                                      Pre-Processing                                                         Feature Learning                                                       Anomaly Detection       </a:t>
            </a:r>
          </a:p>
          <a:p>
            <a:pPr>
              <a:buNone/>
            </a:pPr>
            <a:r>
              <a:rPr lang="en-US" sz="2800" dirty="0" smtClean="0">
                <a:latin typeface="Footlight MT Light" pitchFamily="18" charset="0"/>
              </a:rPr>
              <a:t>                     </a:t>
            </a:r>
          </a:p>
          <a:p>
            <a:r>
              <a:rPr lang="en-US" sz="2800" dirty="0" smtClean="0">
                <a:latin typeface="Footlight MT Light" pitchFamily="18" charset="0"/>
              </a:rPr>
              <a:t>The main principle is that when abnormal event occurs , the most recent frames of video will be significantly different than the older frames.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3"/>
          <p:cNvSpPr/>
          <p:nvPr/>
        </p:nvSpPr>
        <p:spPr>
          <a:xfrm>
            <a:off x="2438400" y="152400"/>
            <a:ext cx="1447800" cy="6096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Divide video into frames</a:t>
            </a:r>
            <a:endParaRPr lang="en-US" dirty="0">
              <a:solidFill>
                <a:schemeClr val="tx1"/>
              </a:solidFill>
            </a:endParaRPr>
          </a:p>
        </p:txBody>
      </p:sp>
      <p:sp>
        <p:nvSpPr>
          <p:cNvPr id="1048617" name="Rectangle 14"/>
          <p:cNvSpPr/>
          <p:nvPr/>
        </p:nvSpPr>
        <p:spPr>
          <a:xfrm>
            <a:off x="609600" y="1066800"/>
            <a:ext cx="1371600" cy="6096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a:t>
            </a:r>
            <a:r>
              <a:rPr lang="en-US" sz="1600" dirty="0" smtClean="0">
                <a:solidFill>
                  <a:schemeClr val="tx1"/>
                </a:solidFill>
              </a:rPr>
              <a:t>Video</a:t>
            </a:r>
            <a:r>
              <a:rPr lang="en-US" dirty="0" smtClean="0">
                <a:solidFill>
                  <a:schemeClr val="tx1"/>
                </a:solidFill>
              </a:rPr>
              <a:t> Frames</a:t>
            </a:r>
            <a:endParaRPr lang="en-US" dirty="0">
              <a:solidFill>
                <a:schemeClr val="tx1"/>
              </a:solidFill>
            </a:endParaRPr>
          </a:p>
        </p:txBody>
      </p:sp>
      <p:sp>
        <p:nvSpPr>
          <p:cNvPr id="1048618" name="Rectangle 15"/>
          <p:cNvSpPr/>
          <p:nvPr/>
        </p:nvSpPr>
        <p:spPr>
          <a:xfrm>
            <a:off x="4343400" y="1066800"/>
            <a:ext cx="1219200" cy="6096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Video Frames</a:t>
            </a:r>
            <a:endParaRPr lang="en-US" dirty="0">
              <a:solidFill>
                <a:schemeClr val="tx1"/>
              </a:solidFill>
            </a:endParaRPr>
          </a:p>
        </p:txBody>
      </p:sp>
      <p:sp>
        <p:nvSpPr>
          <p:cNvPr id="1048619" name="Rectangle 16"/>
          <p:cNvSpPr/>
          <p:nvPr/>
        </p:nvSpPr>
        <p:spPr>
          <a:xfrm>
            <a:off x="381000" y="2362200"/>
            <a:ext cx="1905000" cy="7620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Divide Trained Frames to Defined Patches</a:t>
            </a:r>
            <a:endParaRPr lang="en-US" dirty="0">
              <a:solidFill>
                <a:schemeClr val="tx1"/>
              </a:solidFill>
            </a:endParaRPr>
          </a:p>
        </p:txBody>
      </p:sp>
      <p:sp>
        <p:nvSpPr>
          <p:cNvPr id="1048620" name="Rectangle 17"/>
          <p:cNvSpPr/>
          <p:nvPr/>
        </p:nvSpPr>
        <p:spPr>
          <a:xfrm>
            <a:off x="457200" y="4419600"/>
            <a:ext cx="1676400" cy="914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Background Estimation</a:t>
            </a:r>
            <a:endParaRPr lang="en-US" dirty="0">
              <a:solidFill>
                <a:schemeClr val="tx1"/>
              </a:solidFill>
            </a:endParaRPr>
          </a:p>
        </p:txBody>
      </p:sp>
      <p:sp>
        <p:nvSpPr>
          <p:cNvPr id="1048621" name="Rectangle 18"/>
          <p:cNvSpPr/>
          <p:nvPr/>
        </p:nvSpPr>
        <p:spPr>
          <a:xfrm>
            <a:off x="533400" y="5715000"/>
            <a:ext cx="1524000" cy="914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Selection and Extraction</a:t>
            </a:r>
            <a:endParaRPr lang="en-US" dirty="0">
              <a:solidFill>
                <a:schemeClr val="tx1"/>
              </a:solidFill>
            </a:endParaRPr>
          </a:p>
        </p:txBody>
      </p:sp>
      <p:sp>
        <p:nvSpPr>
          <p:cNvPr id="1048622" name="Rectangle 19"/>
          <p:cNvSpPr/>
          <p:nvPr/>
        </p:nvSpPr>
        <p:spPr>
          <a:xfrm>
            <a:off x="4114800" y="2362200"/>
            <a:ext cx="1905000" cy="7620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Divide Test Frames to Defined Patches</a:t>
            </a:r>
            <a:endParaRPr lang="en-US" dirty="0">
              <a:solidFill>
                <a:schemeClr val="tx1"/>
              </a:solidFill>
            </a:endParaRPr>
          </a:p>
        </p:txBody>
      </p:sp>
      <p:sp>
        <p:nvSpPr>
          <p:cNvPr id="1048623" name="Rectangle 20"/>
          <p:cNvSpPr/>
          <p:nvPr/>
        </p:nvSpPr>
        <p:spPr>
          <a:xfrm>
            <a:off x="4191000" y="5715000"/>
            <a:ext cx="1752600" cy="914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Detection</a:t>
            </a:r>
            <a:endParaRPr lang="en-US" dirty="0">
              <a:solidFill>
                <a:schemeClr val="tx1"/>
              </a:solidFill>
            </a:endParaRPr>
          </a:p>
        </p:txBody>
      </p:sp>
      <p:sp>
        <p:nvSpPr>
          <p:cNvPr id="1048624" name="Rectangle 21"/>
          <p:cNvSpPr/>
          <p:nvPr/>
        </p:nvSpPr>
        <p:spPr>
          <a:xfrm>
            <a:off x="5943600" y="3429000"/>
            <a:ext cx="21336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Used Train Model To Analyze Test Data</a:t>
            </a:r>
            <a:endParaRPr lang="en-US" dirty="0">
              <a:solidFill>
                <a:schemeClr val="tx1"/>
              </a:solidFill>
            </a:endParaRPr>
          </a:p>
        </p:txBody>
      </p:sp>
      <p:sp>
        <p:nvSpPr>
          <p:cNvPr id="1048625" name="Rectangle 22"/>
          <p:cNvSpPr/>
          <p:nvPr/>
        </p:nvSpPr>
        <p:spPr>
          <a:xfrm>
            <a:off x="4191000" y="4419600"/>
            <a:ext cx="1676400" cy="914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Models</a:t>
            </a:r>
            <a:endParaRPr lang="en-US" dirty="0">
              <a:solidFill>
                <a:schemeClr val="tx1"/>
              </a:solidFill>
            </a:endParaRPr>
          </a:p>
        </p:txBody>
      </p:sp>
      <p:sp>
        <p:nvSpPr>
          <p:cNvPr id="1048626" name="Rectangle 23"/>
          <p:cNvSpPr/>
          <p:nvPr/>
        </p:nvSpPr>
        <p:spPr>
          <a:xfrm>
            <a:off x="7772400" y="2133600"/>
            <a:ext cx="13716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Abnormal Events</a:t>
            </a:r>
            <a:endParaRPr lang="en-US" dirty="0">
              <a:solidFill>
                <a:schemeClr val="tx1"/>
              </a:solidFill>
            </a:endParaRPr>
          </a:p>
        </p:txBody>
      </p:sp>
      <p:sp>
        <p:nvSpPr>
          <p:cNvPr id="1048627" name="Rectangle 24"/>
          <p:cNvSpPr/>
          <p:nvPr/>
        </p:nvSpPr>
        <p:spPr>
          <a:xfrm>
            <a:off x="7772400" y="4724400"/>
            <a:ext cx="13716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Normal Events</a:t>
            </a:r>
            <a:endParaRPr lang="en-US" dirty="0">
              <a:solidFill>
                <a:schemeClr val="tx1"/>
              </a:solidFill>
            </a:endParaRPr>
          </a:p>
        </p:txBody>
      </p:sp>
      <p:cxnSp>
        <p:nvCxnSpPr>
          <p:cNvPr id="3145728" name="Straight Connector 28"/>
          <p:cNvCxnSpPr>
            <a:cxnSpLocks/>
            <a:stCxn id="1048616" idx="1"/>
          </p:cNvCxnSpPr>
          <p:nvPr/>
        </p:nvCxnSpPr>
        <p:spPr>
          <a:xfrm rot="10800000">
            <a:off x="1447800" y="4572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Straight Arrow Connector 33"/>
          <p:cNvCxnSpPr>
            <a:cxnSpLocks/>
          </p:cNvCxnSpPr>
          <p:nvPr/>
        </p:nvCxnSpPr>
        <p:spPr>
          <a:xfrm rot="5400000">
            <a:off x="1143794" y="761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0" name="Straight Connector 39"/>
          <p:cNvCxnSpPr>
            <a:cxnSpLocks/>
            <a:stCxn id="1048616" idx="3"/>
          </p:cNvCxnSpPr>
          <p:nvPr/>
        </p:nvCxnSpPr>
        <p:spPr>
          <a:xfrm>
            <a:off x="3886200" y="457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Straight Arrow Connector 41"/>
          <p:cNvCxnSpPr>
            <a:cxnSpLocks/>
          </p:cNvCxnSpPr>
          <p:nvPr/>
        </p:nvCxnSpPr>
        <p:spPr>
          <a:xfrm rot="5400000">
            <a:off x="4496594" y="761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2" name="Straight Arrow Connector 66"/>
          <p:cNvCxnSpPr>
            <a:cxnSpLocks/>
          </p:cNvCxnSpPr>
          <p:nvPr/>
        </p:nvCxnSpPr>
        <p:spPr>
          <a:xfrm rot="5400000">
            <a:off x="1104900" y="2019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3" name="Straight Arrow Connector 68"/>
          <p:cNvCxnSpPr>
            <a:cxnSpLocks/>
          </p:cNvCxnSpPr>
          <p:nvPr/>
        </p:nvCxnSpPr>
        <p:spPr>
          <a:xfrm rot="5400000">
            <a:off x="800100" y="37719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4" name="Straight Arrow Connector 71"/>
          <p:cNvCxnSpPr>
            <a:cxnSpLocks/>
          </p:cNvCxnSpPr>
          <p:nvPr/>
        </p:nvCxnSpPr>
        <p:spPr>
          <a:xfrm rot="5400000">
            <a:off x="1256506" y="5524500"/>
            <a:ext cx="381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5" name="Straight Arrow Connector 84"/>
          <p:cNvCxnSpPr>
            <a:cxnSpLocks/>
          </p:cNvCxnSpPr>
          <p:nvPr/>
        </p:nvCxnSpPr>
        <p:spPr>
          <a:xfrm rot="5400000">
            <a:off x="4457700" y="2019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6" name="Straight Arrow Connector 89"/>
          <p:cNvCxnSpPr>
            <a:cxnSpLocks/>
          </p:cNvCxnSpPr>
          <p:nvPr/>
        </p:nvCxnSpPr>
        <p:spPr>
          <a:xfrm rot="5400000">
            <a:off x="6209506" y="3086100"/>
            <a:ext cx="686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7" name="Straight Arrow Connector 92"/>
          <p:cNvCxnSpPr>
            <a:cxnSpLocks/>
          </p:cNvCxnSpPr>
          <p:nvPr/>
        </p:nvCxnSpPr>
        <p:spPr>
          <a:xfrm rot="5400000" flipH="1" flipV="1">
            <a:off x="6172994" y="4495800"/>
            <a:ext cx="761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38" name="Straight Connector 100"/>
          <p:cNvCxnSpPr>
            <a:cxnSpLocks/>
            <a:stCxn id="1048622" idx="3"/>
          </p:cNvCxnSpPr>
          <p:nvPr/>
        </p:nvCxnSpPr>
        <p:spPr>
          <a:xfrm>
            <a:off x="6019800" y="27432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9" name="Straight Connector 103"/>
          <p:cNvCxnSpPr>
            <a:cxnSpLocks/>
            <a:stCxn id="1048625" idx="3"/>
          </p:cNvCxnSpPr>
          <p:nvPr/>
        </p:nvCxnSpPr>
        <p:spPr>
          <a:xfrm>
            <a:off x="5867400" y="48768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0" name="Straight Arrow Connector 106"/>
          <p:cNvCxnSpPr>
            <a:cxnSpLocks/>
            <a:stCxn id="1048621" idx="3"/>
            <a:endCxn id="1048623" idx="1"/>
          </p:cNvCxnSpPr>
          <p:nvPr/>
        </p:nvCxnSpPr>
        <p:spPr>
          <a:xfrm>
            <a:off x="2057400" y="61722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1" name="Straight Arrow Connector 112"/>
          <p:cNvCxnSpPr>
            <a:cxnSpLocks/>
          </p:cNvCxnSpPr>
          <p:nvPr/>
        </p:nvCxnSpPr>
        <p:spPr>
          <a:xfrm rot="5400000" flipH="1" flipV="1">
            <a:off x="4648200" y="5486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2" name="Straight Connector 114"/>
          <p:cNvCxnSpPr>
            <a:cxnSpLocks/>
            <a:stCxn id="1048624" idx="0"/>
          </p:cNvCxnSpPr>
          <p:nvPr/>
        </p:nvCxnSpPr>
        <p:spPr>
          <a:xfrm rot="5400000" flipH="1" flipV="1">
            <a:off x="6553200" y="2971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3" name="Straight Connector 116"/>
          <p:cNvCxnSpPr>
            <a:cxnSpLocks/>
            <a:stCxn id="1048624" idx="2"/>
          </p:cNvCxnSpPr>
          <p:nvPr/>
        </p:nvCxnSpPr>
        <p:spPr>
          <a:xfrm rot="5400000">
            <a:off x="6515100" y="46101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4" name="Straight Arrow Connector 123"/>
          <p:cNvCxnSpPr>
            <a:cxnSpLocks/>
          </p:cNvCxnSpPr>
          <p:nvPr/>
        </p:nvCxnSpPr>
        <p:spPr>
          <a:xfrm>
            <a:off x="7010400" y="2514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45" name="Straight Arrow Connector 125"/>
          <p:cNvCxnSpPr>
            <a:cxnSpLocks/>
          </p:cNvCxnSpPr>
          <p:nvPr/>
        </p:nvCxnSpPr>
        <p:spPr>
          <a:xfrm>
            <a:off x="7010400" y="5105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idx="1"/>
          </p:nvPr>
        </p:nvSpPr>
        <p:spPr>
          <a:xfrm>
            <a:off x="457200" y="381000"/>
            <a:ext cx="8229600" cy="5745163"/>
          </a:xfrm>
        </p:spPr>
        <p:txBody>
          <a:bodyPr>
            <a:normAutofit/>
          </a:bodyPr>
          <a:lstStyle/>
          <a:p>
            <a:pPr>
              <a:buNone/>
            </a:pPr>
            <a:endParaRPr lang="en-US" dirty="0" smtClean="0">
              <a:latin typeface="Footlight MT Light" pitchFamily="18" charset="0"/>
            </a:endParaRPr>
          </a:p>
          <a:p>
            <a:r>
              <a:rPr lang="en-US" sz="2800" dirty="0" smtClean="0">
                <a:latin typeface="Footlight MT Light" pitchFamily="18" charset="0"/>
              </a:rPr>
              <a:t>After the model is trained with more number of videos  , the normal scene video is expected to have low reconstruction error while videos containing abnormal scenes are expected to have high reconstruction error.</a:t>
            </a:r>
          </a:p>
          <a:p>
            <a:endParaRPr lang="en-US" sz="2800" dirty="0" smtClean="0">
              <a:latin typeface="Footlight MT Light" pitchFamily="18" charset="0"/>
            </a:endParaRPr>
          </a:p>
          <a:p>
            <a:r>
              <a:rPr lang="en-US" sz="2800" dirty="0" smtClean="0">
                <a:latin typeface="Footlight MT Light" pitchFamily="18" charset="0"/>
              </a:rPr>
              <a:t>By </a:t>
            </a:r>
            <a:r>
              <a:rPr lang="en-US" sz="2800" dirty="0" err="1" smtClean="0">
                <a:latin typeface="Footlight MT Light" pitchFamily="18" charset="0"/>
              </a:rPr>
              <a:t>thresholding</a:t>
            </a:r>
            <a:r>
              <a:rPr lang="en-US" sz="2800" dirty="0" smtClean="0">
                <a:latin typeface="Footlight MT Light" pitchFamily="18" charset="0"/>
              </a:rPr>
              <a:t> on the errors produced by each testing video inputs ,system will be able to detect the anomalies.</a:t>
            </a:r>
          </a:p>
          <a:p>
            <a:endParaRPr lang="en-US" sz="2800" dirty="0" smtClean="0">
              <a:latin typeface="Footlight MT Light" pitchFamily="18" charset="0"/>
            </a:endParaRPr>
          </a:p>
          <a:p>
            <a:r>
              <a:rPr lang="en-US" sz="2800" dirty="0" smtClean="0">
                <a:latin typeface="Footlight MT Light" pitchFamily="18" charset="0"/>
              </a:rPr>
              <a:t>Improvement of accuracy is also taken care.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1469</Words>
  <Application>Microsoft Office PowerPoint</Application>
  <PresentationFormat>On-screen Show (4:3)</PresentationFormat>
  <Paragraphs>245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AGENDA</vt:lpstr>
      <vt:lpstr>INTRODUCTION</vt:lpstr>
      <vt:lpstr>PROBLEM DEFINITION</vt:lpstr>
      <vt:lpstr>CURRENT METHODOLOGY</vt:lpstr>
      <vt:lpstr>Slide 6</vt:lpstr>
      <vt:lpstr>PROPOSED METHODOLOGY</vt:lpstr>
      <vt:lpstr>Slide 8</vt:lpstr>
      <vt:lpstr>Slide 9</vt:lpstr>
      <vt:lpstr>Slide 10</vt:lpstr>
      <vt:lpstr>SYSTEM REQUIREMENTS</vt:lpstr>
      <vt:lpstr>Slide 12</vt:lpstr>
      <vt:lpstr>LITERATURE SURVEY</vt:lpstr>
      <vt:lpstr>Slide 14</vt:lpstr>
      <vt:lpstr>Slide 15</vt:lpstr>
      <vt:lpstr>Slide 16</vt:lpstr>
      <vt:lpstr>DESIGN</vt:lpstr>
      <vt:lpstr>Overall Process</vt:lpstr>
      <vt:lpstr>Work Flow</vt:lpstr>
      <vt:lpstr>Data Pre-Processing</vt:lpstr>
      <vt:lpstr>Slide 21</vt:lpstr>
      <vt:lpstr>Feature Learning</vt:lpstr>
      <vt:lpstr>Slide 23</vt:lpstr>
      <vt:lpstr>Slide 24</vt:lpstr>
      <vt:lpstr>Training</vt:lpstr>
      <vt:lpstr>Slide 26</vt:lpstr>
      <vt:lpstr>Slide 27</vt:lpstr>
      <vt:lpstr>Testing</vt:lpstr>
      <vt:lpstr>Slide 29</vt:lpstr>
      <vt:lpstr>Testing Algorithm</vt:lpstr>
      <vt:lpstr>Slide 31</vt:lpstr>
      <vt:lpstr>RESULTS</vt:lpstr>
      <vt:lpstr>Slide 33</vt:lpstr>
      <vt:lpstr>Slide 34</vt:lpstr>
      <vt:lpstr>Slide 35</vt:lpstr>
      <vt:lpstr>Slide 36</vt:lpstr>
      <vt:lpstr>FUTURE SCOPES</vt:lpstr>
      <vt:lpstr>CONCLUSION</vt:lpstr>
      <vt:lpstr>REFERENCES</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10</cp:revision>
  <dcterms:created xsi:type="dcterms:W3CDTF">2020-03-29T20:24:07Z</dcterms:created>
  <dcterms:modified xsi:type="dcterms:W3CDTF">2020-07-30T03:06:41Z</dcterms:modified>
</cp:coreProperties>
</file>