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9"/>
  </p:notesMasterIdLst>
  <p:sldIdLst>
    <p:sldId id="256" r:id="rId2"/>
    <p:sldId id="261" r:id="rId3"/>
    <p:sldId id="262" r:id="rId4"/>
    <p:sldId id="263" r:id="rId5"/>
    <p:sldId id="260" r:id="rId6"/>
    <p:sldId id="266" r:id="rId7"/>
    <p:sldId id="265" r:id="rId8"/>
  </p:sldIdLst>
  <p:sldSz cx="18288000" cy="10287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76" autoAdjust="0"/>
    <p:restoredTop sz="94622" autoAdjust="0"/>
  </p:normalViewPr>
  <p:slideViewPr>
    <p:cSldViewPr>
      <p:cViewPr varScale="1">
        <p:scale>
          <a:sx n="71" d="100"/>
          <a:sy n="71" d="100"/>
        </p:scale>
        <p:origin x="44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2CD44F-40BA-46DB-88A6-256724AB5DC3}" type="datetimeFigureOut">
              <a:rPr lang="en-US" smtClean="0"/>
              <a:t>3/18/2025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10DCD9-E9A3-473D-B516-AABDDC7EAE02}" type="slidenum">
              <a:rPr lang="en-US" smtClean="0"/>
              <a:t>‹#›</a:t>
            </a:fld>
            <a:endParaRPr lang="en-US"/>
          </a:p>
        </p:txBody>
      </p:sp>
    </p:spTree>
    <p:extLst>
      <p:ext uri="{BB962C8B-B14F-4D97-AF65-F5344CB8AC3E}">
        <p14:creationId xmlns:p14="http://schemas.microsoft.com/office/powerpoint/2010/main" val="2967403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10DCD9-E9A3-473D-B516-AABDDC7EAE02}" type="slidenum">
              <a:rPr lang="en-US" smtClean="0"/>
              <a:t>2</a:t>
            </a:fld>
            <a:endParaRPr lang="en-US"/>
          </a:p>
        </p:txBody>
      </p:sp>
    </p:spTree>
    <p:extLst>
      <p:ext uri="{BB962C8B-B14F-4D97-AF65-F5344CB8AC3E}">
        <p14:creationId xmlns:p14="http://schemas.microsoft.com/office/powerpoint/2010/main" val="1081616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10DCD9-E9A3-473D-B516-AABDDC7EAE02}" type="slidenum">
              <a:rPr lang="en-US" smtClean="0"/>
              <a:t>5</a:t>
            </a:fld>
            <a:endParaRPr lang="en-US"/>
          </a:p>
        </p:txBody>
      </p:sp>
    </p:spTree>
    <p:extLst>
      <p:ext uri="{BB962C8B-B14F-4D97-AF65-F5344CB8AC3E}">
        <p14:creationId xmlns:p14="http://schemas.microsoft.com/office/powerpoint/2010/main" val="2460286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10DCD9-E9A3-473D-B516-AABDDC7EAE02}" type="slidenum">
              <a:rPr lang="en-US" smtClean="0"/>
              <a:t>6</a:t>
            </a:fld>
            <a:endParaRPr lang="en-US"/>
          </a:p>
        </p:txBody>
      </p:sp>
    </p:spTree>
    <p:extLst>
      <p:ext uri="{BB962C8B-B14F-4D97-AF65-F5344CB8AC3E}">
        <p14:creationId xmlns:p14="http://schemas.microsoft.com/office/powerpoint/2010/main" val="275268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jpe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497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7977" b="-5356"/>
            </a:stretch>
          </a:blipFill>
        </p:spPr>
        <p:txBody>
          <a:bodyPr/>
          <a:lstStyle/>
          <a:p>
            <a:endParaRPr lang="en-IN" dirty="0"/>
          </a:p>
        </p:txBody>
      </p:sp>
      <p:sp>
        <p:nvSpPr>
          <p:cNvPr id="5" name="Google Shape;194;p1">
            <a:extLst>
              <a:ext uri="{FF2B5EF4-FFF2-40B4-BE49-F238E27FC236}">
                <a16:creationId xmlns:a16="http://schemas.microsoft.com/office/drawing/2014/main" id="{0EA424D4-A569-915C-C457-E4E6941051CC}"/>
              </a:ext>
            </a:extLst>
          </p:cNvPr>
          <p:cNvSpPr txBox="1"/>
          <p:nvPr/>
        </p:nvSpPr>
        <p:spPr>
          <a:xfrm>
            <a:off x="1524000" y="3390900"/>
            <a:ext cx="5204452" cy="4616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p>
            <a:pPr>
              <a:defRPr sz="1800" b="1">
                <a:latin typeface="Times New Roman"/>
                <a:ea typeface="Times New Roman"/>
                <a:cs typeface="Times New Roman"/>
                <a:sym typeface="Times New Roman"/>
              </a:defRPr>
            </a:pPr>
            <a:endParaRPr sz="2400" dirty="0"/>
          </a:p>
        </p:txBody>
      </p:sp>
      <p:sp>
        <p:nvSpPr>
          <p:cNvPr id="3" name="TextBox 2">
            <a:extLst>
              <a:ext uri="{FF2B5EF4-FFF2-40B4-BE49-F238E27FC236}">
                <a16:creationId xmlns:a16="http://schemas.microsoft.com/office/drawing/2014/main" id="{39CA4BC9-B59E-F9F5-8F88-5BBE25E2CFAD}"/>
              </a:ext>
            </a:extLst>
          </p:cNvPr>
          <p:cNvSpPr txBox="1"/>
          <p:nvPr/>
        </p:nvSpPr>
        <p:spPr>
          <a:xfrm>
            <a:off x="1219200" y="2933700"/>
            <a:ext cx="8915400" cy="4416594"/>
          </a:xfrm>
          <a:prstGeom prst="rect">
            <a:avLst/>
          </a:prstGeom>
          <a:noFill/>
        </p:spPr>
        <p:txBody>
          <a:bodyPr wrap="square" rtlCol="0">
            <a:spAutoFit/>
          </a:bodyPr>
          <a:lstStyle/>
          <a:p>
            <a:pPr algn="l">
              <a:spcBef>
                <a:spcPts val="900"/>
              </a:spcBef>
              <a:spcAft>
                <a:spcPts val="600"/>
              </a:spcAft>
              <a:buNone/>
            </a:pPr>
            <a:r>
              <a:rPr lang="en-US" sz="4800" b="1" i="0" dirty="0">
                <a:solidFill>
                  <a:srgbClr val="202124"/>
                </a:solidFill>
                <a:effectLst/>
                <a:latin typeface="Times New Roman" panose="02020603050405020304" pitchFamily="18" charset="0"/>
                <a:cs typeface="Times New Roman" panose="02020603050405020304" pitchFamily="18" charset="0"/>
              </a:rPr>
              <a:t>AI-Powered Smart Farming Assistance</a:t>
            </a:r>
          </a:p>
          <a:p>
            <a:pPr>
              <a:buNone/>
            </a:pPr>
            <a:br>
              <a:rPr lang="en-US" sz="3600" b="0" i="0" dirty="0">
                <a:solidFill>
                  <a:srgbClr val="202124"/>
                </a:solidFill>
                <a:effectLst/>
                <a:latin typeface="Times New Roman" panose="02020603050405020304" pitchFamily="18" charset="0"/>
                <a:cs typeface="Times New Roman" panose="02020603050405020304" pitchFamily="18" charset="0"/>
              </a:rPr>
            </a:br>
            <a:r>
              <a:rPr lang="en-US" sz="3600" b="0" i="0" dirty="0">
                <a:solidFill>
                  <a:srgbClr val="202124"/>
                </a:solidFill>
                <a:effectLst/>
                <a:latin typeface="Times New Roman" panose="02020603050405020304" pitchFamily="18" charset="0"/>
                <a:cs typeface="Times New Roman" panose="02020603050405020304" pitchFamily="18" charset="0"/>
              </a:rPr>
              <a:t>Khushi (2021a1r039)</a:t>
            </a:r>
            <a:endParaRPr lang="en-US" sz="3600" dirty="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Rakshit Gupta </a:t>
            </a:r>
            <a:r>
              <a:rPr lang="en-US" sz="3600" b="0" i="0" dirty="0">
                <a:solidFill>
                  <a:srgbClr val="202124"/>
                </a:solidFill>
                <a:effectLst/>
                <a:latin typeface="Times New Roman" panose="02020603050405020304" pitchFamily="18" charset="0"/>
                <a:cs typeface="Times New Roman" panose="02020603050405020304" pitchFamily="18" charset="0"/>
              </a:rPr>
              <a:t>(2021a1r050)</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Ayushmaan Singh Jamwal </a:t>
            </a:r>
            <a:r>
              <a:rPr lang="en-US" sz="3600" b="0" i="0" dirty="0">
                <a:solidFill>
                  <a:srgbClr val="202124"/>
                </a:solidFill>
                <a:effectLst/>
                <a:latin typeface="Times New Roman" panose="02020603050405020304" pitchFamily="18" charset="0"/>
                <a:cs typeface="Times New Roman" panose="02020603050405020304" pitchFamily="18" charset="0"/>
              </a:rPr>
              <a:t>(2021a1r052)</a:t>
            </a:r>
            <a:endParaRPr lang="en-US" sz="3600" dirty="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Ankush Raina </a:t>
            </a:r>
            <a:r>
              <a:rPr lang="en-US" sz="3600" b="0" i="0" dirty="0">
                <a:solidFill>
                  <a:srgbClr val="202124"/>
                </a:solidFill>
                <a:effectLst/>
                <a:latin typeface="Times New Roman" panose="02020603050405020304" pitchFamily="18" charset="0"/>
                <a:cs typeface="Times New Roman" panose="02020603050405020304" pitchFamily="18" charset="0"/>
              </a:rPr>
              <a:t>(2021a1r059)</a:t>
            </a:r>
            <a:endParaRPr lang="en-US" sz="36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FAE52D-3B43-3BB7-3CBD-6BD9CEAAD1A1}"/>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B638A98C-831D-E2E9-A24E-0B0ED64BC324}"/>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t="-16666" b="-16666"/>
            </a:stretch>
          </a:blipFill>
        </p:spPr>
        <p:txBody>
          <a:bodyPr/>
          <a:lstStyle/>
          <a:p>
            <a:endParaRPr lang="en-IN"/>
          </a:p>
        </p:txBody>
      </p:sp>
      <p:sp>
        <p:nvSpPr>
          <p:cNvPr id="4" name="TextBox 3">
            <a:extLst>
              <a:ext uri="{FF2B5EF4-FFF2-40B4-BE49-F238E27FC236}">
                <a16:creationId xmlns:a16="http://schemas.microsoft.com/office/drawing/2014/main" id="{49D8D92C-71B8-1753-60CD-36358F497CA4}"/>
              </a:ext>
            </a:extLst>
          </p:cNvPr>
          <p:cNvSpPr txBox="1"/>
          <p:nvPr/>
        </p:nvSpPr>
        <p:spPr>
          <a:xfrm>
            <a:off x="990600" y="1943100"/>
            <a:ext cx="5867400" cy="830997"/>
          </a:xfrm>
          <a:prstGeom prst="rect">
            <a:avLst/>
          </a:prstGeom>
          <a:noFill/>
        </p:spPr>
        <p:txBody>
          <a:bodyPr wrap="square" rtlCol="0">
            <a:spAutoFit/>
          </a:bodyPr>
          <a:lstStyle/>
          <a:p>
            <a:r>
              <a:rPr lang="en-US" sz="4800" b="1" dirty="0">
                <a:latin typeface="Times New Roman" panose="02020603050405020304" pitchFamily="18" charset="0"/>
                <a:cs typeface="Times New Roman" panose="02020603050405020304" pitchFamily="18" charset="0"/>
              </a:rPr>
              <a:t>Problem Statement:</a:t>
            </a:r>
          </a:p>
        </p:txBody>
      </p:sp>
      <p:pic>
        <p:nvPicPr>
          <p:cNvPr id="1028" name="Picture 4">
            <a:extLst>
              <a:ext uri="{FF2B5EF4-FFF2-40B4-BE49-F238E27FC236}">
                <a16:creationId xmlns:a16="http://schemas.microsoft.com/office/drawing/2014/main" id="{DC173511-AF78-42B3-A886-90901009FEFE}"/>
              </a:ext>
            </a:extLst>
          </p:cNvPr>
          <p:cNvPicPr>
            <a:picLocks noChangeAspect="1" noChangeArrowheads="1"/>
          </p:cNvPicPr>
          <p:nvPr/>
        </p:nvPicPr>
        <p:blipFill>
          <a:blip r:embed="rId4">
            <a:alphaModFix amt="35000"/>
            <a:extLst>
              <a:ext uri="{28A0092B-C50C-407E-A947-70E740481C1C}">
                <a14:useLocalDpi xmlns:a14="http://schemas.microsoft.com/office/drawing/2010/main" val="0"/>
              </a:ext>
            </a:extLst>
          </a:blip>
          <a:srcRect/>
          <a:stretch>
            <a:fillRect/>
          </a:stretch>
        </p:blipFill>
        <p:spPr bwMode="auto">
          <a:xfrm>
            <a:off x="3429000" y="3455058"/>
            <a:ext cx="7346376" cy="480248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1,400+ Agricultural Problems Stock Illustrations, Royalty-Free Vector  Graphics &amp; Clip Art - iStock">
            <a:extLst>
              <a:ext uri="{FF2B5EF4-FFF2-40B4-BE49-F238E27FC236}">
                <a16:creationId xmlns:a16="http://schemas.microsoft.com/office/drawing/2014/main" id="{ECD95808-6DE2-240F-751D-115CA99BEB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89322" y="3848100"/>
            <a:ext cx="5334000" cy="299819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DB13FFC-ECA1-8251-117F-82AA12E49F9A}"/>
              </a:ext>
            </a:extLst>
          </p:cNvPr>
          <p:cNvSpPr txBox="1"/>
          <p:nvPr/>
        </p:nvSpPr>
        <p:spPr>
          <a:xfrm>
            <a:off x="995082" y="3456326"/>
            <a:ext cx="12351026" cy="4435830"/>
          </a:xfrm>
          <a:prstGeom prst="rect">
            <a:avLst/>
          </a:prstGeom>
          <a:noFill/>
        </p:spPr>
        <p:txBody>
          <a:bodyPr wrap="square" rtlCol="0">
            <a:spAutoFit/>
          </a:bodyPr>
          <a:lstStyle/>
          <a:p>
            <a:pPr>
              <a:lnSpc>
                <a:spcPct val="150000"/>
              </a:lnSpc>
            </a:pPr>
            <a:r>
              <a:rPr lang="en-US" sz="3200" dirty="0">
                <a:latin typeface="Times New Roman" panose="02020603050405020304" pitchFamily="18" charset="0"/>
                <a:cs typeface="Times New Roman" panose="02020603050405020304" pitchFamily="18" charset="0"/>
              </a:rPr>
              <a:t>Small and marginal farmers face significant challenges such as climate change, resource constraints, soil degradation, and limited access to agricultural information. Traditional farming practices often rely on outdated methods, leading to low productivity, crop failures, and financial instability. Additionally, farmers struggle to access real-time market prices and detect crop diseases early, resulting in economic losses.</a:t>
            </a:r>
            <a:endParaRPr lang="en-US" sz="5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02092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 calcmode="lin" valueType="num">
                                      <p:cBhvr additive="base">
                                        <p:cTn id="11"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0" end="0"/>
                                            </p:txEl>
                                          </p:spTgt>
                                        </p:tgtEl>
                                        <p:attrNameLst>
                                          <p:attrName>ppt_y</p:attrName>
                                        </p:attrNameLst>
                                      </p:cBhvr>
                                      <p:tavLst>
                                        <p:tav tm="0">
                                          <p:val>
                                            <p:strVal val="1+#ppt_h/2"/>
                                          </p:val>
                                        </p:tav>
                                        <p:tav tm="100000">
                                          <p:val>
                                            <p:strVal val="#ppt_y"/>
                                          </p:val>
                                        </p:tav>
                                      </p:tavLst>
                                    </p:anim>
                                  </p:childTnLst>
                                </p:cTn>
                              </p:par>
                              <p:par>
                                <p:cTn id="13" presetID="1" presetClass="entr" presetSubtype="0" fill="hold" nodeType="with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FAE52D-3B43-3BB7-3CBD-6BD9CEAAD1A1}"/>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B638A98C-831D-E2E9-A24E-0B0ED64BC324}"/>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666" b="-16666"/>
            </a:stretch>
          </a:blipFill>
        </p:spPr>
        <p:txBody>
          <a:bodyPr/>
          <a:lstStyle/>
          <a:p>
            <a:endParaRPr lang="en-IN"/>
          </a:p>
        </p:txBody>
      </p:sp>
      <p:sp>
        <p:nvSpPr>
          <p:cNvPr id="3" name="TextBox 2">
            <a:extLst>
              <a:ext uri="{FF2B5EF4-FFF2-40B4-BE49-F238E27FC236}">
                <a16:creationId xmlns:a16="http://schemas.microsoft.com/office/drawing/2014/main" id="{8E6E2ABD-F7DB-F9DC-8870-51640D7DB918}"/>
              </a:ext>
            </a:extLst>
          </p:cNvPr>
          <p:cNvSpPr txBox="1"/>
          <p:nvPr/>
        </p:nvSpPr>
        <p:spPr>
          <a:xfrm>
            <a:off x="1143000" y="2171700"/>
            <a:ext cx="5334000" cy="830997"/>
          </a:xfrm>
          <a:prstGeom prst="rect">
            <a:avLst/>
          </a:prstGeom>
          <a:noFill/>
        </p:spPr>
        <p:txBody>
          <a:bodyPr wrap="square" rtlCol="0">
            <a:spAutoFit/>
          </a:bodyPr>
          <a:lstStyle/>
          <a:p>
            <a:r>
              <a:rPr lang="en-US" sz="4800" b="1" dirty="0">
                <a:latin typeface="Times New Roman" panose="02020603050405020304" pitchFamily="18" charset="0"/>
                <a:cs typeface="Times New Roman" panose="02020603050405020304" pitchFamily="18" charset="0"/>
              </a:rPr>
              <a:t>Proposed Solution</a:t>
            </a:r>
          </a:p>
        </p:txBody>
      </p:sp>
      <p:pic>
        <p:nvPicPr>
          <p:cNvPr id="2050" name="Picture 2">
            <a:extLst>
              <a:ext uri="{FF2B5EF4-FFF2-40B4-BE49-F238E27FC236}">
                <a16:creationId xmlns:a16="http://schemas.microsoft.com/office/drawing/2014/main" id="{FB2A584A-5670-175B-A3E6-F481CB4758D7}"/>
              </a:ext>
            </a:extLst>
          </p:cNvPr>
          <p:cNvPicPr>
            <a:picLocks noChangeAspect="1" noChangeArrowheads="1"/>
          </p:cNvPicPr>
          <p:nvPr/>
        </p:nvPicPr>
        <p:blipFill>
          <a:blip r:embed="rId3">
            <a:alphaModFix amt="35000"/>
            <a:extLst>
              <a:ext uri="{28A0092B-C50C-407E-A947-70E740481C1C}">
                <a14:useLocalDpi xmlns:a14="http://schemas.microsoft.com/office/drawing/2010/main" val="0"/>
              </a:ext>
            </a:extLst>
          </a:blip>
          <a:srcRect/>
          <a:stretch>
            <a:fillRect/>
          </a:stretch>
        </p:blipFill>
        <p:spPr bwMode="auto">
          <a:xfrm>
            <a:off x="4495800" y="2171700"/>
            <a:ext cx="7688137" cy="768813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2542186-6412-3A17-5D7E-4E014CC9F3A5}"/>
              </a:ext>
            </a:extLst>
          </p:cNvPr>
          <p:cNvSpPr txBox="1"/>
          <p:nvPr/>
        </p:nvSpPr>
        <p:spPr>
          <a:xfrm>
            <a:off x="1143000" y="3463056"/>
            <a:ext cx="15621000" cy="452431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The AI-Powered Smart Farming Assistance portal offers a comprehensive, technology-driven solution to help small and marginal farmers overcome agricultural challenges. By leveraging AI and machine learning, the portal provides:</a:t>
            </a:r>
          </a:p>
          <a:p>
            <a:pPr marL="571500" indent="-571500">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Crop Recommendations based on various factors.</a:t>
            </a:r>
          </a:p>
          <a:p>
            <a:pPr marL="571500" indent="-5715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Soil Health Analysis</a:t>
            </a:r>
          </a:p>
          <a:p>
            <a:pPr marL="571500" indent="-5715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Plant Disease</a:t>
            </a:r>
          </a:p>
          <a:p>
            <a:pPr marL="571500" indent="-5715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Market Price Insights</a:t>
            </a:r>
          </a:p>
          <a:p>
            <a:pPr marL="571500" indent="-5715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AI Chatbot for farmers</a:t>
            </a:r>
          </a:p>
        </p:txBody>
      </p:sp>
    </p:spTree>
    <p:extLst>
      <p:ext uri="{BB962C8B-B14F-4D97-AF65-F5344CB8AC3E}">
        <p14:creationId xmlns:p14="http://schemas.microsoft.com/office/powerpoint/2010/main" val="7671739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 calcmode="lin" valueType="num">
                                      <p:cBhvr additive="base">
                                        <p:cTn id="16"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4" fill="hold" nodeType="after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 calcmode="lin" valueType="num">
                                      <p:cBhvr additive="base">
                                        <p:cTn id="2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par>
                          <p:cTn id="23" fill="hold">
                            <p:stCondLst>
                              <p:cond delay="2000"/>
                            </p:stCondLst>
                            <p:childTnLst>
                              <p:par>
                                <p:cTn id="24" presetID="2" presetClass="entr" presetSubtype="4" fill="hold" nodeType="afterEffect">
                                  <p:stCondLst>
                                    <p:cond delay="0"/>
                                  </p:stCondLst>
                                  <p:childTnLst>
                                    <p:set>
                                      <p:cBhvr>
                                        <p:cTn id="25" dur="1" fill="hold">
                                          <p:stCondLst>
                                            <p:cond delay="0"/>
                                          </p:stCondLst>
                                        </p:cTn>
                                        <p:tgtEl>
                                          <p:spTgt spid="5">
                                            <p:txEl>
                                              <p:pRg st="4" end="4"/>
                                            </p:txEl>
                                          </p:spTgt>
                                        </p:tgtEl>
                                        <p:attrNameLst>
                                          <p:attrName>style.visibility</p:attrName>
                                        </p:attrNameLst>
                                      </p:cBhvr>
                                      <p:to>
                                        <p:strVal val="visible"/>
                                      </p:to>
                                    </p:set>
                                    <p:anim calcmode="lin" valueType="num">
                                      <p:cBhvr additive="base">
                                        <p:cTn id="26"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par>
                          <p:cTn id="28" fill="hold">
                            <p:stCondLst>
                              <p:cond delay="2500"/>
                            </p:stCondLst>
                            <p:childTnLst>
                              <p:par>
                                <p:cTn id="29" presetID="2" presetClass="entr" presetSubtype="4" fill="hold" nodeType="after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par>
                          <p:cTn id="33" fill="hold">
                            <p:stCondLst>
                              <p:cond delay="3000"/>
                            </p:stCondLst>
                            <p:childTnLst>
                              <p:par>
                                <p:cTn id="34" presetID="2" presetClass="entr" presetSubtype="4" fill="hold" nodeType="afterEffect">
                                  <p:stCondLst>
                                    <p:cond delay="0"/>
                                  </p:stCondLst>
                                  <p:childTnLst>
                                    <p:set>
                                      <p:cBhvr>
                                        <p:cTn id="35" dur="1" fill="hold">
                                          <p:stCondLst>
                                            <p:cond delay="0"/>
                                          </p:stCondLst>
                                        </p:cTn>
                                        <p:tgtEl>
                                          <p:spTgt spid="5">
                                            <p:txEl>
                                              <p:pRg st="6" end="6"/>
                                            </p:txEl>
                                          </p:spTgt>
                                        </p:tgtEl>
                                        <p:attrNameLst>
                                          <p:attrName>style.visibility</p:attrName>
                                        </p:attrNameLst>
                                      </p:cBhvr>
                                      <p:to>
                                        <p:strVal val="visible"/>
                                      </p:to>
                                    </p:set>
                                    <p:anim calcmode="lin" valueType="num">
                                      <p:cBhvr additive="base">
                                        <p:cTn id="36"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5">
                                            <p:txEl>
                                              <p:pRg st="6" end="6"/>
                                            </p:txEl>
                                          </p:spTgt>
                                        </p:tgtEl>
                                        <p:attrNameLst>
                                          <p:attrName>ppt_y</p:attrName>
                                        </p:attrNameLst>
                                      </p:cBhvr>
                                      <p:tavLst>
                                        <p:tav tm="0">
                                          <p:val>
                                            <p:strVal val="1+#ppt_h/2"/>
                                          </p:val>
                                        </p:tav>
                                        <p:tav tm="100000">
                                          <p:val>
                                            <p:strVal val="#ppt_y"/>
                                          </p:val>
                                        </p:tav>
                                      </p:tavLst>
                                    </p:anim>
                                  </p:childTnLst>
                                </p:cTn>
                              </p:par>
                              <p:par>
                                <p:cTn id="38" presetID="1" presetClass="entr" presetSubtype="0" fill="hold" nodeType="withEffect">
                                  <p:stCondLst>
                                    <p:cond delay="0"/>
                                  </p:stCondLst>
                                  <p:childTnLst>
                                    <p:set>
                                      <p:cBhvr>
                                        <p:cTn id="39"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FAE52D-3B43-3BB7-3CBD-6BD9CEAAD1A1}"/>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B638A98C-831D-E2E9-A24E-0B0ED64BC324}"/>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666" b="-16666"/>
            </a:stretch>
          </a:blipFill>
        </p:spPr>
        <p:txBody>
          <a:bodyPr/>
          <a:lstStyle/>
          <a:p>
            <a:endParaRPr lang="en-IN"/>
          </a:p>
        </p:txBody>
      </p:sp>
      <p:sp>
        <p:nvSpPr>
          <p:cNvPr id="3" name="TextBox 2">
            <a:extLst>
              <a:ext uri="{FF2B5EF4-FFF2-40B4-BE49-F238E27FC236}">
                <a16:creationId xmlns:a16="http://schemas.microsoft.com/office/drawing/2014/main" id="{7C55E172-E1DE-15C4-0A09-FF0082D5C987}"/>
              </a:ext>
            </a:extLst>
          </p:cNvPr>
          <p:cNvSpPr txBox="1"/>
          <p:nvPr/>
        </p:nvSpPr>
        <p:spPr>
          <a:xfrm>
            <a:off x="1295400" y="2019300"/>
            <a:ext cx="4876800" cy="830997"/>
          </a:xfrm>
          <a:prstGeom prst="rect">
            <a:avLst/>
          </a:prstGeom>
          <a:noFill/>
        </p:spPr>
        <p:txBody>
          <a:bodyPr wrap="square" rtlCol="0">
            <a:spAutoFit/>
          </a:bodyPr>
          <a:lstStyle/>
          <a:p>
            <a:r>
              <a:rPr lang="en-US" sz="4800" b="1" dirty="0">
                <a:latin typeface="Times New Roman" panose="02020603050405020304" pitchFamily="18" charset="0"/>
                <a:cs typeface="Times New Roman" panose="02020603050405020304" pitchFamily="18" charset="0"/>
              </a:rPr>
              <a:t>How It Works</a:t>
            </a:r>
          </a:p>
        </p:txBody>
      </p:sp>
      <p:pic>
        <p:nvPicPr>
          <p:cNvPr id="3076" name="Picture 4">
            <a:extLst>
              <a:ext uri="{FF2B5EF4-FFF2-40B4-BE49-F238E27FC236}">
                <a16:creationId xmlns:a16="http://schemas.microsoft.com/office/drawing/2014/main" id="{E510B0AF-FFBB-A254-3491-C8E5866AA11E}"/>
              </a:ext>
            </a:extLst>
          </p:cNvPr>
          <p:cNvPicPr>
            <a:picLocks noChangeAspect="1" noChangeArrowheads="1"/>
          </p:cNvPicPr>
          <p:nvPr/>
        </p:nvPicPr>
        <p:blipFill>
          <a:blip r:embed="rId3">
            <a:alphaModFix amt="35000"/>
            <a:extLst>
              <a:ext uri="{28A0092B-C50C-407E-A947-70E740481C1C}">
                <a14:useLocalDpi xmlns:a14="http://schemas.microsoft.com/office/drawing/2010/main" val="0"/>
              </a:ext>
            </a:extLst>
          </a:blip>
          <a:srcRect/>
          <a:stretch>
            <a:fillRect/>
          </a:stretch>
        </p:blipFill>
        <p:spPr bwMode="auto">
          <a:xfrm>
            <a:off x="5257800" y="3361271"/>
            <a:ext cx="7162800" cy="507267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CBEE3DC-D321-9288-1683-F685BA07F214}"/>
              </a:ext>
            </a:extLst>
          </p:cNvPr>
          <p:cNvSpPr txBox="1"/>
          <p:nvPr/>
        </p:nvSpPr>
        <p:spPr>
          <a:xfrm>
            <a:off x="1295400" y="3361271"/>
            <a:ext cx="16154400" cy="5913157"/>
          </a:xfrm>
          <a:prstGeom prst="rect">
            <a:avLst/>
          </a:prstGeom>
          <a:noFill/>
        </p:spPr>
        <p:txBody>
          <a:bodyPr wrap="square" rtlCol="0">
            <a:spAutoFit/>
          </a:bodyPr>
          <a:lstStyle/>
          <a:p>
            <a:pPr lvl="0" eaLnBrk="0" fontAlgn="base" hangingPunct="0">
              <a:lnSpc>
                <a:spcPct val="150000"/>
              </a:lnSpc>
              <a:spcBef>
                <a:spcPct val="0"/>
              </a:spcBef>
              <a:spcAft>
                <a:spcPct val="0"/>
              </a:spcAft>
              <a:buFontTx/>
              <a:buChar char="•"/>
            </a:pPr>
            <a:r>
              <a:rPr lang="en-US" altLang="en-US" sz="3200" b="1" dirty="0">
                <a:latin typeface="Times New Roman" panose="02020603050405020304" pitchFamily="18" charset="0"/>
                <a:cs typeface="Times New Roman" panose="02020603050405020304" pitchFamily="18" charset="0"/>
              </a:rPr>
              <a:t>User Authentication:</a:t>
            </a:r>
            <a:r>
              <a:rPr lang="en-US" altLang="en-US" sz="3200" dirty="0">
                <a:latin typeface="Times New Roman" panose="02020603050405020304" pitchFamily="18" charset="0"/>
                <a:cs typeface="Times New Roman" panose="02020603050405020304" pitchFamily="18" charset="0"/>
              </a:rPr>
              <a:t> Farmers sign up or log in securely. </a:t>
            </a:r>
          </a:p>
          <a:p>
            <a:pPr lvl="0" eaLnBrk="0" fontAlgn="base" hangingPunct="0">
              <a:lnSpc>
                <a:spcPct val="150000"/>
              </a:lnSpc>
              <a:spcBef>
                <a:spcPct val="0"/>
              </a:spcBef>
              <a:spcAft>
                <a:spcPct val="0"/>
              </a:spcAft>
              <a:buFontTx/>
              <a:buChar char="•"/>
            </a:pPr>
            <a:r>
              <a:rPr lang="en-US" altLang="en-US" sz="3200" b="1" dirty="0">
                <a:latin typeface="Times New Roman" panose="02020603050405020304" pitchFamily="18" charset="0"/>
                <a:cs typeface="Times New Roman" panose="02020603050405020304" pitchFamily="18" charset="0"/>
              </a:rPr>
              <a:t>Crop Recommendation:</a:t>
            </a:r>
            <a:r>
              <a:rPr lang="en-US" altLang="en-US" sz="3200" dirty="0">
                <a:latin typeface="Times New Roman" panose="02020603050405020304" pitchFamily="18" charset="0"/>
                <a:cs typeface="Times New Roman" panose="02020603050405020304" pitchFamily="18" charset="0"/>
              </a:rPr>
              <a:t> AI suggests optimal crops based on various. </a:t>
            </a:r>
          </a:p>
          <a:p>
            <a:pPr lvl="0" eaLnBrk="0" fontAlgn="base" hangingPunct="0">
              <a:lnSpc>
                <a:spcPct val="150000"/>
              </a:lnSpc>
              <a:spcBef>
                <a:spcPct val="0"/>
              </a:spcBef>
              <a:spcAft>
                <a:spcPct val="0"/>
              </a:spcAft>
              <a:buFontTx/>
              <a:buChar char="•"/>
            </a:pPr>
            <a:r>
              <a:rPr lang="en-US" altLang="en-US" sz="3200" b="1" dirty="0">
                <a:latin typeface="Times New Roman" panose="02020603050405020304" pitchFamily="18" charset="0"/>
                <a:cs typeface="Times New Roman" panose="02020603050405020304" pitchFamily="18" charset="0"/>
              </a:rPr>
              <a:t>Soil Health Analysis:</a:t>
            </a:r>
            <a:r>
              <a:rPr lang="en-US" altLang="en-US" sz="3200" dirty="0">
                <a:latin typeface="Times New Roman" panose="02020603050405020304" pitchFamily="18" charset="0"/>
                <a:cs typeface="Times New Roman" panose="02020603050405020304" pitchFamily="18" charset="0"/>
              </a:rPr>
              <a:t> Farmers upload soil images, and AI analyzes moisture, fertility, and deficiencies. </a:t>
            </a:r>
          </a:p>
          <a:p>
            <a:pPr lvl="0" eaLnBrk="0" fontAlgn="base" hangingPunct="0">
              <a:lnSpc>
                <a:spcPct val="150000"/>
              </a:lnSpc>
              <a:spcBef>
                <a:spcPct val="0"/>
              </a:spcBef>
              <a:spcAft>
                <a:spcPct val="0"/>
              </a:spcAft>
              <a:buFontTx/>
              <a:buChar char="•"/>
            </a:pPr>
            <a:r>
              <a:rPr lang="en-US" altLang="en-US" sz="3200" b="1" dirty="0">
                <a:latin typeface="Times New Roman" panose="02020603050405020304" pitchFamily="18" charset="0"/>
                <a:cs typeface="Times New Roman" panose="02020603050405020304" pitchFamily="18" charset="0"/>
              </a:rPr>
              <a:t>Plant Disease Detection:</a:t>
            </a:r>
            <a:r>
              <a:rPr lang="en-US" altLang="en-US" sz="3200" dirty="0">
                <a:latin typeface="Times New Roman" panose="02020603050405020304" pitchFamily="18" charset="0"/>
                <a:cs typeface="Times New Roman" panose="02020603050405020304" pitchFamily="18" charset="0"/>
              </a:rPr>
              <a:t> AI detects diseases from crop images and suggests treatments. </a:t>
            </a:r>
          </a:p>
          <a:p>
            <a:pPr lvl="0" eaLnBrk="0" fontAlgn="base" hangingPunct="0">
              <a:lnSpc>
                <a:spcPct val="150000"/>
              </a:lnSpc>
              <a:spcBef>
                <a:spcPct val="0"/>
              </a:spcBef>
              <a:spcAft>
                <a:spcPct val="0"/>
              </a:spcAft>
              <a:buFontTx/>
              <a:buChar char="•"/>
            </a:pPr>
            <a:r>
              <a:rPr lang="en-US" altLang="en-US" sz="3200" b="1" dirty="0">
                <a:latin typeface="Times New Roman" panose="02020603050405020304" pitchFamily="18" charset="0"/>
                <a:cs typeface="Times New Roman" panose="02020603050405020304" pitchFamily="18" charset="0"/>
              </a:rPr>
              <a:t>Market Price Insights:</a:t>
            </a:r>
            <a:r>
              <a:rPr lang="en-US" altLang="en-US" sz="3200" dirty="0">
                <a:latin typeface="Times New Roman" panose="02020603050405020304" pitchFamily="18" charset="0"/>
                <a:cs typeface="Times New Roman" panose="02020603050405020304" pitchFamily="18" charset="0"/>
              </a:rPr>
              <a:t> Displays current crop prices to help farmers sell at better rates. </a:t>
            </a:r>
          </a:p>
          <a:p>
            <a:pPr lvl="0" eaLnBrk="0" fontAlgn="base" hangingPunct="0">
              <a:lnSpc>
                <a:spcPct val="150000"/>
              </a:lnSpc>
              <a:spcBef>
                <a:spcPct val="0"/>
              </a:spcBef>
              <a:spcAft>
                <a:spcPct val="0"/>
              </a:spcAft>
              <a:buFontTx/>
              <a:buChar char="•"/>
            </a:pPr>
            <a:r>
              <a:rPr lang="en-US" altLang="en-US" sz="3200" b="1" dirty="0">
                <a:latin typeface="Times New Roman" panose="02020603050405020304" pitchFamily="18" charset="0"/>
                <a:cs typeface="Times New Roman" panose="02020603050405020304" pitchFamily="18" charset="0"/>
              </a:rPr>
              <a:t>AI Chatbot:</a:t>
            </a:r>
            <a:r>
              <a:rPr lang="en-US" altLang="en-US" sz="3200" dirty="0">
                <a:latin typeface="Times New Roman" panose="02020603050405020304" pitchFamily="18" charset="0"/>
                <a:cs typeface="Times New Roman" panose="02020603050405020304" pitchFamily="18" charset="0"/>
              </a:rPr>
              <a:t> Provides instant farming support and guidance. </a:t>
            </a:r>
          </a:p>
          <a:p>
            <a:pPr marL="571500" indent="-571500">
              <a:lnSpc>
                <a:spcPct val="150000"/>
              </a:lnSpc>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46434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 calcmode="lin" valueType="num">
                                      <p:cBhvr additive="base">
                                        <p:cTn id="11"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6">
                                            <p:txEl>
                                              <p:pRg st="1" end="1"/>
                                            </p:txEl>
                                          </p:spTgt>
                                        </p:tgtEl>
                                        <p:attrNameLst>
                                          <p:attrName>style.visibility</p:attrName>
                                        </p:attrNameLst>
                                      </p:cBhvr>
                                      <p:to>
                                        <p:strVal val="visible"/>
                                      </p:to>
                                    </p:set>
                                    <p:anim calcmode="lin" valueType="num">
                                      <p:cBhvr additive="base">
                                        <p:cTn id="16"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4" fill="hold" nodeType="after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 calcmode="lin" valueType="num">
                                      <p:cBhvr additive="base">
                                        <p:cTn id="21"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par>
                          <p:cTn id="23" fill="hold">
                            <p:stCondLst>
                              <p:cond delay="2000"/>
                            </p:stCondLst>
                            <p:childTnLst>
                              <p:par>
                                <p:cTn id="24" presetID="2" presetClass="entr" presetSubtype="4" fill="hold" nodeType="afterEffect">
                                  <p:stCondLst>
                                    <p:cond delay="0"/>
                                  </p:stCondLst>
                                  <p:childTnLst>
                                    <p:set>
                                      <p:cBhvr>
                                        <p:cTn id="25" dur="1" fill="hold">
                                          <p:stCondLst>
                                            <p:cond delay="0"/>
                                          </p:stCondLst>
                                        </p:cTn>
                                        <p:tgtEl>
                                          <p:spTgt spid="6">
                                            <p:txEl>
                                              <p:pRg st="3" end="3"/>
                                            </p:txEl>
                                          </p:spTgt>
                                        </p:tgtEl>
                                        <p:attrNameLst>
                                          <p:attrName>style.visibility</p:attrName>
                                        </p:attrNameLst>
                                      </p:cBhvr>
                                      <p:to>
                                        <p:strVal val="visible"/>
                                      </p:to>
                                    </p:set>
                                    <p:anim calcmode="lin" valueType="num">
                                      <p:cBhvr additive="base">
                                        <p:cTn id="26"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par>
                          <p:cTn id="28" fill="hold">
                            <p:stCondLst>
                              <p:cond delay="2500"/>
                            </p:stCondLst>
                            <p:childTnLst>
                              <p:par>
                                <p:cTn id="29" presetID="2" presetClass="entr" presetSubtype="4" fill="hold" nodeType="after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par>
                          <p:cTn id="33" fill="hold">
                            <p:stCondLst>
                              <p:cond delay="3000"/>
                            </p:stCondLst>
                            <p:childTnLst>
                              <p:par>
                                <p:cTn id="34" presetID="2" presetClass="entr" presetSubtype="4" fill="hold" nodeType="afterEffect">
                                  <p:stCondLst>
                                    <p:cond delay="0"/>
                                  </p:stCondLst>
                                  <p:childTnLst>
                                    <p:set>
                                      <p:cBhvr>
                                        <p:cTn id="35" dur="1" fill="hold">
                                          <p:stCondLst>
                                            <p:cond delay="0"/>
                                          </p:stCondLst>
                                        </p:cTn>
                                        <p:tgtEl>
                                          <p:spTgt spid="6">
                                            <p:txEl>
                                              <p:pRg st="5" end="5"/>
                                            </p:txEl>
                                          </p:spTgt>
                                        </p:tgtEl>
                                        <p:attrNameLst>
                                          <p:attrName>style.visibility</p:attrName>
                                        </p:attrNameLst>
                                      </p:cBhvr>
                                      <p:to>
                                        <p:strVal val="visible"/>
                                      </p:to>
                                    </p:set>
                                    <p:anim calcmode="lin" valueType="num">
                                      <p:cBhvr additive="base">
                                        <p:cTn id="36"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FAE52D-3B43-3BB7-3CBD-6BD9CEAAD1A1}"/>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B638A98C-831D-E2E9-A24E-0B0ED64BC324}"/>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t="-16666" b="-16666"/>
            </a:stretch>
          </a:blipFill>
        </p:spPr>
        <p:txBody>
          <a:bodyPr/>
          <a:lstStyle/>
          <a:p>
            <a:endParaRPr lang="en-IN"/>
          </a:p>
        </p:txBody>
      </p:sp>
      <p:sp>
        <p:nvSpPr>
          <p:cNvPr id="3" name="TextBox 2">
            <a:extLst>
              <a:ext uri="{FF2B5EF4-FFF2-40B4-BE49-F238E27FC236}">
                <a16:creationId xmlns:a16="http://schemas.microsoft.com/office/drawing/2014/main" id="{404B8CE8-F01F-946A-D1F2-DA1F2631AA96}"/>
              </a:ext>
            </a:extLst>
          </p:cNvPr>
          <p:cNvSpPr txBox="1"/>
          <p:nvPr/>
        </p:nvSpPr>
        <p:spPr>
          <a:xfrm>
            <a:off x="1066800" y="1866900"/>
            <a:ext cx="7620000" cy="830997"/>
          </a:xfrm>
          <a:prstGeom prst="rect">
            <a:avLst/>
          </a:prstGeom>
          <a:noFill/>
        </p:spPr>
        <p:txBody>
          <a:bodyPr wrap="square" rtlCol="0">
            <a:spAutoFit/>
          </a:bodyPr>
          <a:lstStyle/>
          <a:p>
            <a:r>
              <a:rPr lang="en-US" sz="4800" b="1" dirty="0">
                <a:latin typeface="Times New Roman" panose="02020603050405020304" pitchFamily="18" charset="0"/>
                <a:cs typeface="Times New Roman" panose="02020603050405020304" pitchFamily="18" charset="0"/>
              </a:rPr>
              <a:t>Technology Stack Used </a:t>
            </a:r>
          </a:p>
        </p:txBody>
      </p:sp>
      <p:pic>
        <p:nvPicPr>
          <p:cNvPr id="3077" name="Picture 5">
            <a:extLst>
              <a:ext uri="{FF2B5EF4-FFF2-40B4-BE49-F238E27FC236}">
                <a16:creationId xmlns:a16="http://schemas.microsoft.com/office/drawing/2014/main" id="{AAFC99C0-A462-2676-FCB6-1A9113F0AE1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55833" y="8263124"/>
            <a:ext cx="2825651" cy="183005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1382F8D8-A83F-4E88-DD0E-C57BA1AE474B}"/>
              </a:ext>
            </a:extLst>
          </p:cNvPr>
          <p:cNvPicPr>
            <a:picLocks noChangeAspect="1"/>
          </p:cNvPicPr>
          <p:nvPr/>
        </p:nvPicPr>
        <p:blipFill>
          <a:blip r:embed="rId5"/>
          <a:stretch>
            <a:fillRect/>
          </a:stretch>
        </p:blipFill>
        <p:spPr>
          <a:xfrm>
            <a:off x="4770371" y="8235530"/>
            <a:ext cx="2298010" cy="1830051"/>
          </a:xfrm>
          <a:prstGeom prst="rect">
            <a:avLst/>
          </a:prstGeom>
        </p:spPr>
      </p:pic>
      <p:pic>
        <p:nvPicPr>
          <p:cNvPr id="3083" name="Picture 11">
            <a:extLst>
              <a:ext uri="{FF2B5EF4-FFF2-40B4-BE49-F238E27FC236}">
                <a16:creationId xmlns:a16="http://schemas.microsoft.com/office/drawing/2014/main" id="{05BE9A3B-C234-E801-5B8A-D704C567DF6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72883" y="8730894"/>
            <a:ext cx="3535255" cy="954396"/>
          </a:xfrm>
          <a:prstGeom prst="rect">
            <a:avLst/>
          </a:prstGeom>
          <a:noFill/>
          <a:extLst>
            <a:ext uri="{909E8E84-426E-40DD-AFC4-6F175D3DCCD1}">
              <a14:hiddenFill xmlns:a14="http://schemas.microsoft.com/office/drawing/2010/main">
                <a:solidFill>
                  <a:srgbClr val="FFFFFF"/>
                </a:solidFill>
              </a14:hiddenFill>
            </a:ext>
          </a:extLst>
        </p:spPr>
      </p:pic>
      <p:pic>
        <p:nvPicPr>
          <p:cNvPr id="3085" name="Picture 13">
            <a:extLst>
              <a:ext uri="{FF2B5EF4-FFF2-40B4-BE49-F238E27FC236}">
                <a16:creationId xmlns:a16="http://schemas.microsoft.com/office/drawing/2014/main" id="{E9DCCF1F-9493-3544-3BF2-C1DF5517C6E7}"/>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838752" y="8178224"/>
            <a:ext cx="1605440" cy="1977367"/>
          </a:xfrm>
          <a:prstGeom prst="rect">
            <a:avLst/>
          </a:prstGeom>
          <a:noFill/>
          <a:extLst>
            <a:ext uri="{909E8E84-426E-40DD-AFC4-6F175D3DCCD1}">
              <a14:hiddenFill xmlns:a14="http://schemas.microsoft.com/office/drawing/2010/main">
                <a:solidFill>
                  <a:srgbClr val="FFFFFF"/>
                </a:solidFill>
              </a14:hiddenFill>
            </a:ext>
          </a:extLst>
        </p:spPr>
      </p:pic>
      <p:pic>
        <p:nvPicPr>
          <p:cNvPr id="3087" name="Picture 15">
            <a:extLst>
              <a:ext uri="{FF2B5EF4-FFF2-40B4-BE49-F238E27FC236}">
                <a16:creationId xmlns:a16="http://schemas.microsoft.com/office/drawing/2014/main" id="{3FDF5207-E961-845A-A9E6-2AD0C3AFB977}"/>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6587" r="16279"/>
          <a:stretch/>
        </p:blipFill>
        <p:spPr bwMode="auto">
          <a:xfrm>
            <a:off x="14316297" y="8260593"/>
            <a:ext cx="2199708" cy="1843088"/>
          </a:xfrm>
          <a:prstGeom prst="rect">
            <a:avLst/>
          </a:prstGeom>
          <a:noFill/>
          <a:extLst>
            <a:ext uri="{909E8E84-426E-40DD-AFC4-6F175D3DCCD1}">
              <a14:hiddenFill xmlns:a14="http://schemas.microsoft.com/office/drawing/2010/main">
                <a:solidFill>
                  <a:srgbClr val="FFFFFF"/>
                </a:solidFill>
              </a14:hiddenFill>
            </a:ext>
          </a:extLst>
        </p:spPr>
      </p:pic>
      <p:pic>
        <p:nvPicPr>
          <p:cNvPr id="3091" name="Picture 19" descr="Tech Stack icons for free download | Freepik">
            <a:extLst>
              <a:ext uri="{FF2B5EF4-FFF2-40B4-BE49-F238E27FC236}">
                <a16:creationId xmlns:a16="http://schemas.microsoft.com/office/drawing/2014/main" id="{9DD64D54-7E65-24A6-1A65-D2C99A7D580A}"/>
              </a:ext>
            </a:extLst>
          </p:cNvPr>
          <p:cNvPicPr>
            <a:picLocks noChangeAspect="1" noChangeArrowheads="1"/>
          </p:cNvPicPr>
          <p:nvPr/>
        </p:nvPicPr>
        <p:blipFill>
          <a:blip r:embed="rId9">
            <a:alphaModFix amt="35000"/>
            <a:extLst>
              <a:ext uri="{28A0092B-C50C-407E-A947-70E740481C1C}">
                <a14:useLocalDpi xmlns:a14="http://schemas.microsoft.com/office/drawing/2010/main" val="0"/>
              </a:ext>
            </a:extLst>
          </a:blip>
          <a:srcRect/>
          <a:stretch>
            <a:fillRect/>
          </a:stretch>
        </p:blipFill>
        <p:spPr bwMode="auto">
          <a:xfrm>
            <a:off x="6324600" y="3654046"/>
            <a:ext cx="4038600" cy="4038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463D1C6-F6EF-6DC3-255F-949037764C55}"/>
              </a:ext>
            </a:extLst>
          </p:cNvPr>
          <p:cNvSpPr txBox="1"/>
          <p:nvPr/>
        </p:nvSpPr>
        <p:spPr>
          <a:xfrm>
            <a:off x="1066800" y="3086100"/>
            <a:ext cx="15392400" cy="5174493"/>
          </a:xfrm>
          <a:prstGeom prst="rect">
            <a:avLst/>
          </a:prstGeom>
          <a:noFill/>
        </p:spPr>
        <p:txBody>
          <a:bodyPr wrap="square" rtlCol="0">
            <a:spAutoFit/>
          </a:bodyPr>
          <a:lstStyle/>
          <a:p>
            <a:pPr lvl="0" eaLnBrk="0" fontAlgn="base" hangingPunct="0">
              <a:lnSpc>
                <a:spcPct val="150000"/>
              </a:lnSpc>
              <a:spcBef>
                <a:spcPct val="0"/>
              </a:spcBef>
              <a:spcAft>
                <a:spcPct val="0"/>
              </a:spcAft>
              <a:buFontTx/>
              <a:buChar char="•"/>
            </a:pPr>
            <a:r>
              <a:rPr lang="en-US" altLang="en-US" sz="3200" b="1" dirty="0">
                <a:latin typeface="Times New Roman" panose="02020603050405020304" pitchFamily="18" charset="0"/>
                <a:cs typeface="Times New Roman" panose="02020603050405020304" pitchFamily="18" charset="0"/>
              </a:rPr>
              <a:t>Frontend:</a:t>
            </a:r>
            <a:r>
              <a:rPr lang="en-US" altLang="en-US" sz="3200" dirty="0">
                <a:latin typeface="Times New Roman" panose="02020603050405020304" pitchFamily="18" charset="0"/>
                <a:cs typeface="Times New Roman" panose="02020603050405020304" pitchFamily="18" charset="0"/>
              </a:rPr>
              <a:t> Developed using </a:t>
            </a:r>
            <a:r>
              <a:rPr lang="en-US" altLang="en-US" sz="3200" b="1" dirty="0">
                <a:latin typeface="Times New Roman" panose="02020603050405020304" pitchFamily="18" charset="0"/>
                <a:cs typeface="Times New Roman" panose="02020603050405020304" pitchFamily="18" charset="0"/>
              </a:rPr>
              <a:t>HTML and CSS</a:t>
            </a:r>
            <a:r>
              <a:rPr lang="en-US" altLang="en-US" sz="3200" dirty="0">
                <a:latin typeface="Times New Roman" panose="02020603050405020304" pitchFamily="18" charset="0"/>
                <a:cs typeface="Times New Roman" panose="02020603050405020304" pitchFamily="18" charset="0"/>
              </a:rPr>
              <a:t> for styling. </a:t>
            </a:r>
          </a:p>
          <a:p>
            <a:pPr lvl="0" eaLnBrk="0" fontAlgn="base" hangingPunct="0">
              <a:lnSpc>
                <a:spcPct val="150000"/>
              </a:lnSpc>
              <a:spcBef>
                <a:spcPct val="0"/>
              </a:spcBef>
              <a:spcAft>
                <a:spcPct val="0"/>
              </a:spcAft>
              <a:buFontTx/>
              <a:buChar char="•"/>
            </a:pPr>
            <a:r>
              <a:rPr lang="en-US" altLang="en-US" sz="3200" b="1" dirty="0">
                <a:latin typeface="Times New Roman" panose="02020603050405020304" pitchFamily="18" charset="0"/>
                <a:cs typeface="Times New Roman" panose="02020603050405020304" pitchFamily="18" charset="0"/>
              </a:rPr>
              <a:t>Backend:</a:t>
            </a:r>
            <a:r>
              <a:rPr lang="en-US" altLang="en-US" sz="3200" dirty="0">
                <a:latin typeface="Times New Roman" panose="02020603050405020304" pitchFamily="18" charset="0"/>
                <a:cs typeface="Times New Roman" panose="02020603050405020304" pitchFamily="18" charset="0"/>
              </a:rPr>
              <a:t> Powered by </a:t>
            </a:r>
            <a:r>
              <a:rPr lang="en-US" altLang="en-US" sz="3200" b="1" dirty="0">
                <a:latin typeface="Times New Roman" panose="02020603050405020304" pitchFamily="18" charset="0"/>
                <a:cs typeface="Times New Roman" panose="02020603050405020304" pitchFamily="18" charset="0"/>
              </a:rPr>
              <a:t>Flask</a:t>
            </a:r>
            <a:r>
              <a:rPr lang="en-US" altLang="en-US" sz="3200" dirty="0">
                <a:latin typeface="Times New Roman" panose="02020603050405020304" pitchFamily="18" charset="0"/>
                <a:cs typeface="Times New Roman" panose="02020603050405020304" pitchFamily="18" charset="0"/>
              </a:rPr>
              <a:t>, a Python web framework. </a:t>
            </a:r>
          </a:p>
          <a:p>
            <a:pPr lvl="0" eaLnBrk="0" fontAlgn="base" hangingPunct="0">
              <a:lnSpc>
                <a:spcPct val="150000"/>
              </a:lnSpc>
              <a:spcBef>
                <a:spcPct val="0"/>
              </a:spcBef>
              <a:spcAft>
                <a:spcPct val="0"/>
              </a:spcAft>
              <a:buFontTx/>
              <a:buChar char="•"/>
            </a:pPr>
            <a:r>
              <a:rPr lang="en-US" altLang="en-US" sz="3200" b="1" dirty="0">
                <a:latin typeface="Times New Roman" panose="02020603050405020304" pitchFamily="18" charset="0"/>
                <a:cs typeface="Times New Roman" panose="02020603050405020304" pitchFamily="18" charset="0"/>
              </a:rPr>
              <a:t>Database:</a:t>
            </a:r>
            <a:r>
              <a:rPr lang="en-US" altLang="en-US" sz="3200" dirty="0">
                <a:latin typeface="Times New Roman" panose="02020603050405020304" pitchFamily="18" charset="0"/>
                <a:cs typeface="Times New Roman" panose="02020603050405020304" pitchFamily="18" charset="0"/>
              </a:rPr>
              <a:t> </a:t>
            </a:r>
            <a:r>
              <a:rPr lang="en-US" altLang="en-US" sz="3200" b="1" dirty="0">
                <a:latin typeface="Times New Roman" panose="02020603050405020304" pitchFamily="18" charset="0"/>
                <a:cs typeface="Times New Roman" panose="02020603050405020304" pitchFamily="18" charset="0"/>
              </a:rPr>
              <a:t>MongoDB</a:t>
            </a:r>
            <a:r>
              <a:rPr lang="en-US" altLang="en-US" sz="3200" dirty="0">
                <a:latin typeface="Times New Roman" panose="02020603050405020304" pitchFamily="18" charset="0"/>
                <a:cs typeface="Times New Roman" panose="02020603050405020304" pitchFamily="18" charset="0"/>
              </a:rPr>
              <a:t> is utilized for data storage. </a:t>
            </a:r>
          </a:p>
          <a:p>
            <a:pPr lvl="0" eaLnBrk="0" fontAlgn="base" hangingPunct="0">
              <a:lnSpc>
                <a:spcPct val="150000"/>
              </a:lnSpc>
              <a:spcBef>
                <a:spcPct val="0"/>
              </a:spcBef>
              <a:spcAft>
                <a:spcPct val="0"/>
              </a:spcAft>
              <a:buFontTx/>
              <a:buChar char="•"/>
            </a:pPr>
            <a:r>
              <a:rPr lang="en-US" altLang="en-US" sz="3200" b="1" dirty="0">
                <a:latin typeface="Times New Roman" panose="02020603050405020304" pitchFamily="18" charset="0"/>
                <a:cs typeface="Times New Roman" panose="02020603050405020304" pitchFamily="18" charset="0"/>
              </a:rPr>
              <a:t>Machine Learning:</a:t>
            </a:r>
            <a:r>
              <a:rPr lang="en-US" altLang="en-US" sz="3200" dirty="0">
                <a:latin typeface="Times New Roman" panose="02020603050405020304" pitchFamily="18" charset="0"/>
                <a:cs typeface="Times New Roman" panose="02020603050405020304" pitchFamily="18" charset="0"/>
              </a:rPr>
              <a:t> Algorithms like </a:t>
            </a:r>
            <a:r>
              <a:rPr lang="en-US" altLang="en-US" sz="3200" b="1" dirty="0">
                <a:latin typeface="Times New Roman" panose="02020603050405020304" pitchFamily="18" charset="0"/>
                <a:cs typeface="Times New Roman" panose="02020603050405020304" pitchFamily="18" charset="0"/>
              </a:rPr>
              <a:t>TensorFlow and Scikit-Learn</a:t>
            </a:r>
            <a:r>
              <a:rPr lang="en-US" altLang="en-US" sz="3200" dirty="0">
                <a:latin typeface="Times New Roman" panose="02020603050405020304" pitchFamily="18" charset="0"/>
                <a:cs typeface="Times New Roman" panose="02020603050405020304" pitchFamily="18" charset="0"/>
              </a:rPr>
              <a:t> for predictive analysis. </a:t>
            </a:r>
          </a:p>
          <a:p>
            <a:pPr lvl="0" eaLnBrk="0" fontAlgn="base" hangingPunct="0">
              <a:lnSpc>
                <a:spcPct val="150000"/>
              </a:lnSpc>
              <a:spcBef>
                <a:spcPct val="0"/>
              </a:spcBef>
              <a:spcAft>
                <a:spcPct val="0"/>
              </a:spcAft>
              <a:buFontTx/>
              <a:buChar char="•"/>
            </a:pPr>
            <a:r>
              <a:rPr lang="en-US" altLang="en-US" sz="3200" b="1" dirty="0">
                <a:latin typeface="Times New Roman" panose="02020603050405020304" pitchFamily="18" charset="0"/>
                <a:cs typeface="Times New Roman" panose="02020603050405020304" pitchFamily="18" charset="0"/>
              </a:rPr>
              <a:t>Image Processing:</a:t>
            </a:r>
            <a:r>
              <a:rPr lang="en-US" altLang="en-US" sz="3200" dirty="0">
                <a:latin typeface="Times New Roman" panose="02020603050405020304" pitchFamily="18" charset="0"/>
                <a:cs typeface="Times New Roman" panose="02020603050405020304" pitchFamily="18" charset="0"/>
              </a:rPr>
              <a:t> </a:t>
            </a:r>
            <a:r>
              <a:rPr lang="en-US" altLang="en-US" sz="3200" b="1" dirty="0">
                <a:latin typeface="Times New Roman" panose="02020603050405020304" pitchFamily="18" charset="0"/>
                <a:cs typeface="Times New Roman" panose="02020603050405020304" pitchFamily="18" charset="0"/>
              </a:rPr>
              <a:t>OpenCV</a:t>
            </a:r>
            <a:r>
              <a:rPr lang="en-US" altLang="en-US" sz="3200" dirty="0">
                <a:latin typeface="Times New Roman" panose="02020603050405020304" pitchFamily="18" charset="0"/>
                <a:cs typeface="Times New Roman" panose="02020603050405020304" pitchFamily="18" charset="0"/>
              </a:rPr>
              <a:t> for soil and plant image analysis. </a:t>
            </a:r>
          </a:p>
          <a:p>
            <a:pPr lvl="0" eaLnBrk="0" fontAlgn="base" hangingPunct="0">
              <a:lnSpc>
                <a:spcPct val="150000"/>
              </a:lnSpc>
              <a:spcBef>
                <a:spcPct val="0"/>
              </a:spcBef>
              <a:spcAft>
                <a:spcPct val="0"/>
              </a:spcAft>
              <a:buFontTx/>
              <a:buChar char="•"/>
            </a:pPr>
            <a:r>
              <a:rPr lang="en-US" altLang="en-US" sz="3200" b="1" dirty="0">
                <a:latin typeface="Times New Roman" panose="02020603050405020304" pitchFamily="18" charset="0"/>
                <a:cs typeface="Times New Roman" panose="02020603050405020304" pitchFamily="18" charset="0"/>
              </a:rPr>
              <a:t>Chatbot:</a:t>
            </a:r>
            <a:r>
              <a:rPr lang="en-US" altLang="en-US" sz="3200" dirty="0">
                <a:latin typeface="Times New Roman" panose="02020603050405020304" pitchFamily="18" charset="0"/>
                <a:cs typeface="Times New Roman" panose="02020603050405020304" pitchFamily="18" charset="0"/>
              </a:rPr>
              <a:t> </a:t>
            </a:r>
            <a:r>
              <a:rPr lang="en-US" altLang="en-US" sz="3200" b="1" dirty="0">
                <a:latin typeface="Times New Roman" panose="02020603050405020304" pitchFamily="18" charset="0"/>
                <a:cs typeface="Times New Roman" panose="02020603050405020304" pitchFamily="18" charset="0"/>
              </a:rPr>
              <a:t>GPT-4 and Rasa</a:t>
            </a:r>
            <a:r>
              <a:rPr lang="en-US" altLang="en-US" sz="3200" dirty="0">
                <a:latin typeface="Times New Roman" panose="02020603050405020304" pitchFamily="18" charset="0"/>
                <a:cs typeface="Times New Roman" panose="02020603050405020304" pitchFamily="18" charset="0"/>
              </a:rPr>
              <a:t> for farmer support and guidance. </a:t>
            </a:r>
          </a:p>
          <a:p>
            <a:pPr lvl="0" eaLnBrk="0" fontAlgn="base" hangingPunct="0">
              <a:lnSpc>
                <a:spcPct val="150000"/>
              </a:lnSpc>
              <a:spcBef>
                <a:spcPct val="0"/>
              </a:spcBef>
              <a:spcAft>
                <a:spcPct val="0"/>
              </a:spcAft>
              <a:buFontTx/>
              <a:buChar char="•"/>
            </a:pPr>
            <a:r>
              <a:rPr lang="en-US" altLang="en-US" sz="3200" b="1" dirty="0">
                <a:latin typeface="Times New Roman" panose="02020603050405020304" pitchFamily="18" charset="0"/>
                <a:cs typeface="Times New Roman" panose="02020603050405020304" pitchFamily="18" charset="0"/>
              </a:rPr>
              <a:t>Security:</a:t>
            </a:r>
            <a:r>
              <a:rPr lang="en-US" altLang="en-US" sz="3200" dirty="0">
                <a:latin typeface="Times New Roman" panose="02020603050405020304" pitchFamily="18" charset="0"/>
                <a:cs typeface="Times New Roman" panose="02020603050405020304" pitchFamily="18" charset="0"/>
              </a:rPr>
              <a:t> </a:t>
            </a:r>
            <a:r>
              <a:rPr lang="en-US" altLang="en-US" sz="3200" b="1" dirty="0" err="1">
                <a:latin typeface="Times New Roman" panose="02020603050405020304" pitchFamily="18" charset="0"/>
                <a:cs typeface="Times New Roman" panose="02020603050405020304" pitchFamily="18" charset="0"/>
              </a:rPr>
              <a:t>bcrypt</a:t>
            </a:r>
            <a:r>
              <a:rPr lang="en-US" altLang="en-US" sz="3200" dirty="0">
                <a:latin typeface="Times New Roman" panose="02020603050405020304" pitchFamily="18" charset="0"/>
                <a:cs typeface="Times New Roman" panose="02020603050405020304" pitchFamily="18" charset="0"/>
              </a:rPr>
              <a:t> for password hashing and secure authentication. </a:t>
            </a:r>
          </a:p>
        </p:txBody>
      </p:sp>
    </p:spTree>
    <p:extLst>
      <p:ext uri="{BB962C8B-B14F-4D97-AF65-F5344CB8AC3E}">
        <p14:creationId xmlns:p14="http://schemas.microsoft.com/office/powerpoint/2010/main" val="3693349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 calcmode="lin" valueType="num">
                                      <p:cBhvr additive="base">
                                        <p:cTn id="16"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4" fill="hold" nodeType="after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 calcmode="lin" valueType="num">
                                      <p:cBhvr additive="base">
                                        <p:cTn id="2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par>
                          <p:cTn id="23" fill="hold">
                            <p:stCondLst>
                              <p:cond delay="2000"/>
                            </p:stCondLst>
                            <p:childTnLst>
                              <p:par>
                                <p:cTn id="24" presetID="2" presetClass="entr" presetSubtype="4" fill="hold" nodeType="after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anim calcmode="lin" valueType="num">
                                      <p:cBhvr additive="base">
                                        <p:cTn id="26"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par>
                          <p:cTn id="28" fill="hold">
                            <p:stCondLst>
                              <p:cond delay="2500"/>
                            </p:stCondLst>
                            <p:childTnLst>
                              <p:par>
                                <p:cTn id="29" presetID="2" presetClass="entr" presetSubtype="4" fill="hold" nodeType="after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par>
                          <p:cTn id="33" fill="hold">
                            <p:stCondLst>
                              <p:cond delay="3000"/>
                            </p:stCondLst>
                            <p:childTnLst>
                              <p:par>
                                <p:cTn id="34" presetID="2" presetClass="entr" presetSubtype="4" fill="hold" nodeType="afterEffect">
                                  <p:stCondLst>
                                    <p:cond delay="0"/>
                                  </p:stCondLst>
                                  <p:childTnLst>
                                    <p:set>
                                      <p:cBhvr>
                                        <p:cTn id="35" dur="1" fill="hold">
                                          <p:stCondLst>
                                            <p:cond delay="0"/>
                                          </p:stCondLst>
                                        </p:cTn>
                                        <p:tgtEl>
                                          <p:spTgt spid="4">
                                            <p:txEl>
                                              <p:pRg st="5" end="5"/>
                                            </p:txEl>
                                          </p:spTgt>
                                        </p:tgtEl>
                                        <p:attrNameLst>
                                          <p:attrName>style.visibility</p:attrName>
                                        </p:attrNameLst>
                                      </p:cBhvr>
                                      <p:to>
                                        <p:strVal val="visible"/>
                                      </p:to>
                                    </p:set>
                                    <p:anim calcmode="lin" valueType="num">
                                      <p:cBhvr additive="base">
                                        <p:cTn id="36"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par>
                          <p:cTn id="38" fill="hold">
                            <p:stCondLst>
                              <p:cond delay="3500"/>
                            </p:stCondLst>
                            <p:childTnLst>
                              <p:par>
                                <p:cTn id="39" presetID="2" presetClass="entr" presetSubtype="4" fill="hold" nodeType="afterEffect">
                                  <p:stCondLst>
                                    <p:cond delay="0"/>
                                  </p:stCondLst>
                                  <p:childTnLst>
                                    <p:set>
                                      <p:cBhvr>
                                        <p:cTn id="40" dur="1" fill="hold">
                                          <p:stCondLst>
                                            <p:cond delay="0"/>
                                          </p:stCondLst>
                                        </p:cTn>
                                        <p:tgtEl>
                                          <p:spTgt spid="4">
                                            <p:txEl>
                                              <p:pRg st="6" end="6"/>
                                            </p:txEl>
                                          </p:spTgt>
                                        </p:tgtEl>
                                        <p:attrNameLst>
                                          <p:attrName>style.visibility</p:attrName>
                                        </p:attrNameLst>
                                      </p:cBhvr>
                                      <p:to>
                                        <p:strVal val="visible"/>
                                      </p:to>
                                    </p:set>
                                    <p:anim calcmode="lin" valueType="num">
                                      <p:cBhvr additive="base">
                                        <p:cTn id="41"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par>
                          <p:cTn id="43" fill="hold">
                            <p:stCondLst>
                              <p:cond delay="4000"/>
                            </p:stCondLst>
                            <p:childTnLst>
                              <p:par>
                                <p:cTn id="44" presetID="2" presetClass="entr" presetSubtype="4" fill="hold" nodeType="afterEffect">
                                  <p:stCondLst>
                                    <p:cond delay="0"/>
                                  </p:stCondLst>
                                  <p:childTnLst>
                                    <p:set>
                                      <p:cBhvr>
                                        <p:cTn id="45" dur="1" fill="hold">
                                          <p:stCondLst>
                                            <p:cond delay="0"/>
                                          </p:stCondLst>
                                        </p:cTn>
                                        <p:tgtEl>
                                          <p:spTgt spid="3077"/>
                                        </p:tgtEl>
                                        <p:attrNameLst>
                                          <p:attrName>style.visibility</p:attrName>
                                        </p:attrNameLst>
                                      </p:cBhvr>
                                      <p:to>
                                        <p:strVal val="visible"/>
                                      </p:to>
                                    </p:set>
                                    <p:anim calcmode="lin" valueType="num">
                                      <p:cBhvr additive="base">
                                        <p:cTn id="46" dur="500" fill="hold"/>
                                        <p:tgtEl>
                                          <p:spTgt spid="3077"/>
                                        </p:tgtEl>
                                        <p:attrNameLst>
                                          <p:attrName>ppt_x</p:attrName>
                                        </p:attrNameLst>
                                      </p:cBhvr>
                                      <p:tavLst>
                                        <p:tav tm="0">
                                          <p:val>
                                            <p:strVal val="#ppt_x"/>
                                          </p:val>
                                        </p:tav>
                                        <p:tav tm="100000">
                                          <p:val>
                                            <p:strVal val="#ppt_x"/>
                                          </p:val>
                                        </p:tav>
                                      </p:tavLst>
                                    </p:anim>
                                    <p:anim calcmode="lin" valueType="num">
                                      <p:cBhvr additive="base">
                                        <p:cTn id="47" dur="500" fill="hold"/>
                                        <p:tgtEl>
                                          <p:spTgt spid="3077"/>
                                        </p:tgtEl>
                                        <p:attrNameLst>
                                          <p:attrName>ppt_y</p:attrName>
                                        </p:attrNameLst>
                                      </p:cBhvr>
                                      <p:tavLst>
                                        <p:tav tm="0">
                                          <p:val>
                                            <p:strVal val="1+#ppt_h/2"/>
                                          </p:val>
                                        </p:tav>
                                        <p:tav tm="100000">
                                          <p:val>
                                            <p:strVal val="#ppt_y"/>
                                          </p:val>
                                        </p:tav>
                                      </p:tavLst>
                                    </p:anim>
                                  </p:childTnLst>
                                </p:cTn>
                              </p:par>
                            </p:childTnLst>
                          </p:cTn>
                        </p:par>
                        <p:par>
                          <p:cTn id="48" fill="hold">
                            <p:stCondLst>
                              <p:cond delay="4500"/>
                            </p:stCondLst>
                            <p:childTnLst>
                              <p:par>
                                <p:cTn id="49" presetID="2" presetClass="entr" presetSubtype="4" fill="hold" nodeType="afterEffect">
                                  <p:stCondLst>
                                    <p:cond delay="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500" fill="hold"/>
                                        <p:tgtEl>
                                          <p:spTgt spid="11"/>
                                        </p:tgtEl>
                                        <p:attrNameLst>
                                          <p:attrName>ppt_x</p:attrName>
                                        </p:attrNameLst>
                                      </p:cBhvr>
                                      <p:tavLst>
                                        <p:tav tm="0">
                                          <p:val>
                                            <p:strVal val="#ppt_x"/>
                                          </p:val>
                                        </p:tav>
                                        <p:tav tm="100000">
                                          <p:val>
                                            <p:strVal val="#ppt_x"/>
                                          </p:val>
                                        </p:tav>
                                      </p:tavLst>
                                    </p:anim>
                                    <p:anim calcmode="lin" valueType="num">
                                      <p:cBhvr additive="base">
                                        <p:cTn id="52" dur="500" fill="hold"/>
                                        <p:tgtEl>
                                          <p:spTgt spid="11"/>
                                        </p:tgtEl>
                                        <p:attrNameLst>
                                          <p:attrName>ppt_y</p:attrName>
                                        </p:attrNameLst>
                                      </p:cBhvr>
                                      <p:tavLst>
                                        <p:tav tm="0">
                                          <p:val>
                                            <p:strVal val="1+#ppt_h/2"/>
                                          </p:val>
                                        </p:tav>
                                        <p:tav tm="100000">
                                          <p:val>
                                            <p:strVal val="#ppt_y"/>
                                          </p:val>
                                        </p:tav>
                                      </p:tavLst>
                                    </p:anim>
                                  </p:childTnLst>
                                </p:cTn>
                              </p:par>
                            </p:childTnLst>
                          </p:cTn>
                        </p:par>
                        <p:par>
                          <p:cTn id="53" fill="hold">
                            <p:stCondLst>
                              <p:cond delay="5000"/>
                            </p:stCondLst>
                            <p:childTnLst>
                              <p:par>
                                <p:cTn id="54" presetID="2" presetClass="entr" presetSubtype="4" fill="hold" nodeType="afterEffect">
                                  <p:stCondLst>
                                    <p:cond delay="0"/>
                                  </p:stCondLst>
                                  <p:childTnLst>
                                    <p:set>
                                      <p:cBhvr>
                                        <p:cTn id="55" dur="1" fill="hold">
                                          <p:stCondLst>
                                            <p:cond delay="0"/>
                                          </p:stCondLst>
                                        </p:cTn>
                                        <p:tgtEl>
                                          <p:spTgt spid="3083"/>
                                        </p:tgtEl>
                                        <p:attrNameLst>
                                          <p:attrName>style.visibility</p:attrName>
                                        </p:attrNameLst>
                                      </p:cBhvr>
                                      <p:to>
                                        <p:strVal val="visible"/>
                                      </p:to>
                                    </p:set>
                                    <p:anim calcmode="lin" valueType="num">
                                      <p:cBhvr additive="base">
                                        <p:cTn id="56" dur="500" fill="hold"/>
                                        <p:tgtEl>
                                          <p:spTgt spid="3083"/>
                                        </p:tgtEl>
                                        <p:attrNameLst>
                                          <p:attrName>ppt_x</p:attrName>
                                        </p:attrNameLst>
                                      </p:cBhvr>
                                      <p:tavLst>
                                        <p:tav tm="0">
                                          <p:val>
                                            <p:strVal val="#ppt_x"/>
                                          </p:val>
                                        </p:tav>
                                        <p:tav tm="100000">
                                          <p:val>
                                            <p:strVal val="#ppt_x"/>
                                          </p:val>
                                        </p:tav>
                                      </p:tavLst>
                                    </p:anim>
                                    <p:anim calcmode="lin" valueType="num">
                                      <p:cBhvr additive="base">
                                        <p:cTn id="57" dur="500" fill="hold"/>
                                        <p:tgtEl>
                                          <p:spTgt spid="3083"/>
                                        </p:tgtEl>
                                        <p:attrNameLst>
                                          <p:attrName>ppt_y</p:attrName>
                                        </p:attrNameLst>
                                      </p:cBhvr>
                                      <p:tavLst>
                                        <p:tav tm="0">
                                          <p:val>
                                            <p:strVal val="1+#ppt_h/2"/>
                                          </p:val>
                                        </p:tav>
                                        <p:tav tm="100000">
                                          <p:val>
                                            <p:strVal val="#ppt_y"/>
                                          </p:val>
                                        </p:tav>
                                      </p:tavLst>
                                    </p:anim>
                                  </p:childTnLst>
                                </p:cTn>
                              </p:par>
                            </p:childTnLst>
                          </p:cTn>
                        </p:par>
                        <p:par>
                          <p:cTn id="58" fill="hold">
                            <p:stCondLst>
                              <p:cond delay="5500"/>
                            </p:stCondLst>
                            <p:childTnLst>
                              <p:par>
                                <p:cTn id="59" presetID="2" presetClass="entr" presetSubtype="4" fill="hold" nodeType="afterEffect">
                                  <p:stCondLst>
                                    <p:cond delay="0"/>
                                  </p:stCondLst>
                                  <p:childTnLst>
                                    <p:set>
                                      <p:cBhvr>
                                        <p:cTn id="60" dur="1" fill="hold">
                                          <p:stCondLst>
                                            <p:cond delay="0"/>
                                          </p:stCondLst>
                                        </p:cTn>
                                        <p:tgtEl>
                                          <p:spTgt spid="3085"/>
                                        </p:tgtEl>
                                        <p:attrNameLst>
                                          <p:attrName>style.visibility</p:attrName>
                                        </p:attrNameLst>
                                      </p:cBhvr>
                                      <p:to>
                                        <p:strVal val="visible"/>
                                      </p:to>
                                    </p:set>
                                    <p:anim calcmode="lin" valueType="num">
                                      <p:cBhvr additive="base">
                                        <p:cTn id="61" dur="500" fill="hold"/>
                                        <p:tgtEl>
                                          <p:spTgt spid="3085"/>
                                        </p:tgtEl>
                                        <p:attrNameLst>
                                          <p:attrName>ppt_x</p:attrName>
                                        </p:attrNameLst>
                                      </p:cBhvr>
                                      <p:tavLst>
                                        <p:tav tm="0">
                                          <p:val>
                                            <p:strVal val="#ppt_x"/>
                                          </p:val>
                                        </p:tav>
                                        <p:tav tm="100000">
                                          <p:val>
                                            <p:strVal val="#ppt_x"/>
                                          </p:val>
                                        </p:tav>
                                      </p:tavLst>
                                    </p:anim>
                                    <p:anim calcmode="lin" valueType="num">
                                      <p:cBhvr additive="base">
                                        <p:cTn id="62" dur="500" fill="hold"/>
                                        <p:tgtEl>
                                          <p:spTgt spid="3085"/>
                                        </p:tgtEl>
                                        <p:attrNameLst>
                                          <p:attrName>ppt_y</p:attrName>
                                        </p:attrNameLst>
                                      </p:cBhvr>
                                      <p:tavLst>
                                        <p:tav tm="0">
                                          <p:val>
                                            <p:strVal val="1+#ppt_h/2"/>
                                          </p:val>
                                        </p:tav>
                                        <p:tav tm="100000">
                                          <p:val>
                                            <p:strVal val="#ppt_y"/>
                                          </p:val>
                                        </p:tav>
                                      </p:tavLst>
                                    </p:anim>
                                  </p:childTnLst>
                                </p:cTn>
                              </p:par>
                            </p:childTnLst>
                          </p:cTn>
                        </p:par>
                        <p:par>
                          <p:cTn id="63" fill="hold">
                            <p:stCondLst>
                              <p:cond delay="6000"/>
                            </p:stCondLst>
                            <p:childTnLst>
                              <p:par>
                                <p:cTn id="64" presetID="2" presetClass="entr" presetSubtype="4" fill="hold" nodeType="afterEffect">
                                  <p:stCondLst>
                                    <p:cond delay="0"/>
                                  </p:stCondLst>
                                  <p:childTnLst>
                                    <p:set>
                                      <p:cBhvr>
                                        <p:cTn id="65" dur="1" fill="hold">
                                          <p:stCondLst>
                                            <p:cond delay="0"/>
                                          </p:stCondLst>
                                        </p:cTn>
                                        <p:tgtEl>
                                          <p:spTgt spid="3087"/>
                                        </p:tgtEl>
                                        <p:attrNameLst>
                                          <p:attrName>style.visibility</p:attrName>
                                        </p:attrNameLst>
                                      </p:cBhvr>
                                      <p:to>
                                        <p:strVal val="visible"/>
                                      </p:to>
                                    </p:set>
                                    <p:anim calcmode="lin" valueType="num">
                                      <p:cBhvr additive="base">
                                        <p:cTn id="66" dur="500" fill="hold"/>
                                        <p:tgtEl>
                                          <p:spTgt spid="3087"/>
                                        </p:tgtEl>
                                        <p:attrNameLst>
                                          <p:attrName>ppt_x</p:attrName>
                                        </p:attrNameLst>
                                      </p:cBhvr>
                                      <p:tavLst>
                                        <p:tav tm="0">
                                          <p:val>
                                            <p:strVal val="#ppt_x"/>
                                          </p:val>
                                        </p:tav>
                                        <p:tav tm="100000">
                                          <p:val>
                                            <p:strVal val="#ppt_x"/>
                                          </p:val>
                                        </p:tav>
                                      </p:tavLst>
                                    </p:anim>
                                    <p:anim calcmode="lin" valueType="num">
                                      <p:cBhvr additive="base">
                                        <p:cTn id="67" dur="500" fill="hold"/>
                                        <p:tgtEl>
                                          <p:spTgt spid="30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6197C2-3170-BB5A-84CA-E0791A3D2EA2}"/>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27D5DB96-0617-71AA-4448-8C3E83CE5FE1}"/>
              </a:ext>
            </a:extLst>
          </p:cNvPr>
          <p:cNvSpPr/>
          <p:nvPr/>
        </p:nvSpPr>
        <p:spPr>
          <a:xfrm>
            <a:off x="-13447" y="-12514"/>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t="-16666" b="-16666"/>
            </a:stretch>
          </a:blipFill>
        </p:spPr>
        <p:txBody>
          <a:bodyPr/>
          <a:lstStyle/>
          <a:p>
            <a:endParaRPr lang="en-IN"/>
          </a:p>
        </p:txBody>
      </p:sp>
      <p:sp>
        <p:nvSpPr>
          <p:cNvPr id="3" name="TextBox 2">
            <a:extLst>
              <a:ext uri="{FF2B5EF4-FFF2-40B4-BE49-F238E27FC236}">
                <a16:creationId xmlns:a16="http://schemas.microsoft.com/office/drawing/2014/main" id="{9A4654E7-14D1-991F-6678-0E025FF88E1C}"/>
              </a:ext>
            </a:extLst>
          </p:cNvPr>
          <p:cNvSpPr txBox="1"/>
          <p:nvPr/>
        </p:nvSpPr>
        <p:spPr>
          <a:xfrm>
            <a:off x="1295400" y="2019300"/>
            <a:ext cx="8001000" cy="830997"/>
          </a:xfrm>
          <a:prstGeom prst="rect">
            <a:avLst/>
          </a:prstGeom>
          <a:noFill/>
        </p:spPr>
        <p:txBody>
          <a:bodyPr wrap="square" rtlCol="0">
            <a:spAutoFit/>
          </a:bodyPr>
          <a:lstStyle/>
          <a:p>
            <a:r>
              <a:rPr lang="en-US" sz="4800" b="1" dirty="0">
                <a:latin typeface="Times New Roman" panose="02020603050405020304" pitchFamily="18" charset="0"/>
                <a:cs typeface="Times New Roman" panose="02020603050405020304" pitchFamily="18" charset="0"/>
              </a:rPr>
              <a:t>Alignment with SDG Goals</a:t>
            </a:r>
          </a:p>
        </p:txBody>
      </p:sp>
      <p:pic>
        <p:nvPicPr>
          <p:cNvPr id="5123" name="Picture 3" descr="Sustainable Development Goals Stock Illustrations – 10,478 Sustainable  Development Goals Stock Illustrations, Vectors &amp; Clipart - Dreamstime">
            <a:extLst>
              <a:ext uri="{FF2B5EF4-FFF2-40B4-BE49-F238E27FC236}">
                <a16:creationId xmlns:a16="http://schemas.microsoft.com/office/drawing/2014/main" id="{374BD2FA-0BE2-3A8C-7914-7E46FB48CA20}"/>
              </a:ext>
            </a:extLst>
          </p:cNvPr>
          <p:cNvPicPr>
            <a:picLocks noChangeAspect="1" noChangeArrowheads="1"/>
          </p:cNvPicPr>
          <p:nvPr/>
        </p:nvPicPr>
        <p:blipFill>
          <a:blip r:embed="rId4">
            <a:alphaModFix amt="35000"/>
            <a:extLst>
              <a:ext uri="{28A0092B-C50C-407E-A947-70E740481C1C}">
                <a14:useLocalDpi xmlns:a14="http://schemas.microsoft.com/office/drawing/2010/main" val="0"/>
              </a:ext>
            </a:extLst>
          </a:blip>
          <a:srcRect/>
          <a:stretch>
            <a:fillRect/>
          </a:stretch>
        </p:blipFill>
        <p:spPr bwMode="auto">
          <a:xfrm>
            <a:off x="6324600" y="2850297"/>
            <a:ext cx="5062818" cy="506281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765E388-8B7D-A32B-8A59-83B9FBBA5788}"/>
              </a:ext>
            </a:extLst>
          </p:cNvPr>
          <p:cNvSpPr txBox="1"/>
          <p:nvPr/>
        </p:nvSpPr>
        <p:spPr>
          <a:xfrm>
            <a:off x="1295400" y="3361271"/>
            <a:ext cx="16154400" cy="3539430"/>
          </a:xfrm>
          <a:prstGeom prst="rect">
            <a:avLst/>
          </a:prstGeom>
          <a:noFill/>
        </p:spPr>
        <p:txBody>
          <a:bodyPr wrap="square" rtlCol="0">
            <a:spAutoFit/>
          </a:bodyPr>
          <a:lstStyle/>
          <a:p>
            <a:pPr lvl="0" eaLnBrk="0" fontAlgn="base" hangingPunct="0">
              <a:spcBef>
                <a:spcPct val="0"/>
              </a:spcBef>
              <a:spcAft>
                <a:spcPct val="0"/>
              </a:spcAft>
              <a:buFontTx/>
              <a:buChar char="•"/>
            </a:pPr>
            <a:r>
              <a:rPr lang="en-US" altLang="en-US" sz="3200" b="1" dirty="0">
                <a:latin typeface="Times New Roman" panose="02020603050405020304" pitchFamily="18" charset="0"/>
                <a:cs typeface="Times New Roman" panose="02020603050405020304" pitchFamily="18" charset="0"/>
              </a:rPr>
              <a:t>SDG 8: Decent Work and Economic Growth</a:t>
            </a:r>
            <a:r>
              <a:rPr lang="en-US" altLang="en-US" sz="3200" dirty="0">
                <a:latin typeface="Times New Roman" panose="02020603050405020304" pitchFamily="18" charset="0"/>
                <a:cs typeface="Times New Roman" panose="02020603050405020304" pitchFamily="18" charset="0"/>
              </a:rPr>
              <a:t> – The project empowers small and marginal farmers with AI-driven insights, helping them make informed decisions, increase productivity, and improve financial stability. </a:t>
            </a:r>
          </a:p>
          <a:p>
            <a:pPr lvl="0" eaLnBrk="0" fontAlgn="base" hangingPunct="0">
              <a:spcBef>
                <a:spcPct val="0"/>
              </a:spcBef>
              <a:spcAft>
                <a:spcPct val="0"/>
              </a:spcAft>
              <a:buFontTx/>
              <a:buChar char="•"/>
            </a:pPr>
            <a:endParaRPr lang="en-US" altLang="en-US" sz="3200"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FontTx/>
              <a:buChar char="•"/>
            </a:pPr>
            <a:r>
              <a:rPr lang="en-US" altLang="en-US" sz="3200" b="1" dirty="0">
                <a:latin typeface="Times New Roman" panose="02020603050405020304" pitchFamily="18" charset="0"/>
                <a:cs typeface="Times New Roman" panose="02020603050405020304" pitchFamily="18" charset="0"/>
              </a:rPr>
              <a:t>SDG 9: Industry, Innovation, and Infrastructure</a:t>
            </a:r>
            <a:r>
              <a:rPr lang="en-US" altLang="en-US" sz="3200" dirty="0">
                <a:latin typeface="Times New Roman" panose="02020603050405020304" pitchFamily="18" charset="0"/>
                <a:cs typeface="Times New Roman" panose="02020603050405020304" pitchFamily="18" charset="0"/>
              </a:rPr>
              <a:t> – By leveraging AI and machine learning, the project promotes technological innovation in agriculture, modernizing farming practices and enhancing efficiency. </a:t>
            </a:r>
          </a:p>
        </p:txBody>
      </p:sp>
      <p:pic>
        <p:nvPicPr>
          <p:cNvPr id="7" name="Picture 6">
            <a:extLst>
              <a:ext uri="{FF2B5EF4-FFF2-40B4-BE49-F238E27FC236}">
                <a16:creationId xmlns:a16="http://schemas.microsoft.com/office/drawing/2014/main" id="{5221AE64-C857-4760-BAB7-AD7C8D8708A3}"/>
              </a:ext>
            </a:extLst>
          </p:cNvPr>
          <p:cNvPicPr>
            <a:picLocks noChangeAspect="1"/>
          </p:cNvPicPr>
          <p:nvPr/>
        </p:nvPicPr>
        <p:blipFill>
          <a:blip r:embed="rId5"/>
          <a:stretch>
            <a:fillRect/>
          </a:stretch>
        </p:blipFill>
        <p:spPr>
          <a:xfrm>
            <a:off x="4343400" y="7248868"/>
            <a:ext cx="2581635" cy="2610214"/>
          </a:xfrm>
          <a:prstGeom prst="rect">
            <a:avLst/>
          </a:prstGeom>
        </p:spPr>
      </p:pic>
      <p:pic>
        <p:nvPicPr>
          <p:cNvPr id="11" name="Picture 10">
            <a:extLst>
              <a:ext uri="{FF2B5EF4-FFF2-40B4-BE49-F238E27FC236}">
                <a16:creationId xmlns:a16="http://schemas.microsoft.com/office/drawing/2014/main" id="{66F75D6C-A078-8E98-6527-5C1F5C1DE10F}"/>
              </a:ext>
            </a:extLst>
          </p:cNvPr>
          <p:cNvPicPr>
            <a:picLocks noChangeAspect="1"/>
          </p:cNvPicPr>
          <p:nvPr/>
        </p:nvPicPr>
        <p:blipFill>
          <a:blip r:embed="rId6"/>
          <a:stretch>
            <a:fillRect/>
          </a:stretch>
        </p:blipFill>
        <p:spPr>
          <a:xfrm>
            <a:off x="11250506" y="7267920"/>
            <a:ext cx="2562583" cy="2591162"/>
          </a:xfrm>
          <a:prstGeom prst="rect">
            <a:avLst/>
          </a:prstGeom>
        </p:spPr>
      </p:pic>
    </p:spTree>
    <p:extLst>
      <p:ext uri="{BB962C8B-B14F-4D97-AF65-F5344CB8AC3E}">
        <p14:creationId xmlns:p14="http://schemas.microsoft.com/office/powerpoint/2010/main" val="19404122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 calcmode="lin" valueType="num">
                                      <p:cBhvr additive="base">
                                        <p:cTn id="11"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 calcmode="lin" valueType="num">
                                      <p:cBhvr additive="base">
                                        <p:cTn id="16"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par>
                                <p:cTn id="24" presetID="53" presetClass="entr" presetSubtype="16"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p:cTn id="26" dur="500" fill="hold"/>
                                        <p:tgtEl>
                                          <p:spTgt spid="11"/>
                                        </p:tgtEl>
                                        <p:attrNameLst>
                                          <p:attrName>ppt_w</p:attrName>
                                        </p:attrNameLst>
                                      </p:cBhvr>
                                      <p:tavLst>
                                        <p:tav tm="0">
                                          <p:val>
                                            <p:fltVal val="0"/>
                                          </p:val>
                                        </p:tav>
                                        <p:tav tm="100000">
                                          <p:val>
                                            <p:strVal val="#ppt_w"/>
                                          </p:val>
                                        </p:tav>
                                      </p:tavLst>
                                    </p:anim>
                                    <p:anim calcmode="lin" valueType="num">
                                      <p:cBhvr>
                                        <p:cTn id="27" dur="500" fill="hold"/>
                                        <p:tgtEl>
                                          <p:spTgt spid="11"/>
                                        </p:tgtEl>
                                        <p:attrNameLst>
                                          <p:attrName>ppt_h</p:attrName>
                                        </p:attrNameLst>
                                      </p:cBhvr>
                                      <p:tavLst>
                                        <p:tav tm="0">
                                          <p:val>
                                            <p:fltVal val="0"/>
                                          </p:val>
                                        </p:tav>
                                        <p:tav tm="100000">
                                          <p:val>
                                            <p:strVal val="#ppt_h"/>
                                          </p:val>
                                        </p:tav>
                                      </p:tavLst>
                                    </p:anim>
                                    <p:animEffect transition="in" filter="fade">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FAE52D-3B43-3BB7-3CBD-6BD9CEAAD1A1}"/>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B638A98C-831D-E2E9-A24E-0B0ED64BC324}"/>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666" b="-16666"/>
            </a:stretch>
          </a:blipFill>
        </p:spPr>
        <p:txBody>
          <a:bodyPr/>
          <a:lstStyle/>
          <a:p>
            <a:endParaRPr lang="en-IN"/>
          </a:p>
        </p:txBody>
      </p:sp>
      <p:sp>
        <p:nvSpPr>
          <p:cNvPr id="3" name="TextBox 2">
            <a:extLst>
              <a:ext uri="{FF2B5EF4-FFF2-40B4-BE49-F238E27FC236}">
                <a16:creationId xmlns:a16="http://schemas.microsoft.com/office/drawing/2014/main" id="{BAB0A356-8AAC-F4FB-8AF3-100843F4DCD7}"/>
              </a:ext>
            </a:extLst>
          </p:cNvPr>
          <p:cNvSpPr txBox="1"/>
          <p:nvPr/>
        </p:nvSpPr>
        <p:spPr>
          <a:xfrm>
            <a:off x="5791200" y="3989338"/>
            <a:ext cx="6705600" cy="2308324"/>
          </a:xfrm>
          <a:prstGeom prst="rect">
            <a:avLst/>
          </a:prstGeom>
          <a:noFill/>
        </p:spPr>
        <p:txBody>
          <a:bodyPr wrap="square" rtlCol="0">
            <a:spAutoFit/>
          </a:bodyPr>
          <a:lstStyle/>
          <a:p>
            <a:pPr algn="ctr"/>
            <a:r>
              <a:rPr lang="en-US" sz="7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THANK</a:t>
            </a:r>
          </a:p>
          <a:p>
            <a:pPr algn="ctr"/>
            <a:r>
              <a:rPr lang="en-US" sz="7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YOU</a:t>
            </a:r>
          </a:p>
        </p:txBody>
      </p:sp>
    </p:spTree>
    <p:extLst>
      <p:ext uri="{BB962C8B-B14F-4D97-AF65-F5344CB8AC3E}">
        <p14:creationId xmlns:p14="http://schemas.microsoft.com/office/powerpoint/2010/main" val="3090338769"/>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181</TotalTime>
  <Words>385</Words>
  <Application>Microsoft Office PowerPoint</Application>
  <PresentationFormat>Custom</PresentationFormat>
  <Paragraphs>38</Paragraphs>
  <Slides>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Times New Roman</vt:lpstr>
      <vt:lpstr>Arial</vt:lpstr>
      <vt:lpstr>Calibri</vt:lpstr>
      <vt:lpstr>Aptos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FLIP CLASSROOM</dc:title>
  <dc:creator>Rakshit Gupta</dc:creator>
  <cp:lastModifiedBy>Rakshit Gupta</cp:lastModifiedBy>
  <cp:revision>18</cp:revision>
  <dcterms:created xsi:type="dcterms:W3CDTF">2006-08-16T00:00:00Z</dcterms:created>
  <dcterms:modified xsi:type="dcterms:W3CDTF">2025-03-18T06:04:39Z</dcterms:modified>
  <dc:identifier>DAFwIOMMRYM</dc:identifier>
</cp:coreProperties>
</file>