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0" r:id="rId6"/>
    <p:sldId id="267" r:id="rId7"/>
    <p:sldId id="265" r:id="rId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22" autoAdjust="0"/>
  </p:normalViewPr>
  <p:slideViewPr>
    <p:cSldViewPr>
      <p:cViewPr>
        <p:scale>
          <a:sx n="71" d="100"/>
          <a:sy n="71" d="100"/>
        </p:scale>
        <p:origin x="9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CD44F-40BA-46DB-88A6-256724AB5DC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DCD9-E9A3-473D-B516-AABDDC7E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0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DCD9-E9A3-473D-B516-AABDDC7EAE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1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DCD9-E9A3-473D-B516-AABDDC7EAE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8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1AFAF-68D3-5CA6-308A-71E0E4F13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DD6C76-944C-0BFA-89EC-4918CFF29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54833-E0D7-FA90-6E17-7F39AE92B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3158F-0CAE-F9F7-36CD-5F624C98B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DCD9-E9A3-473D-B516-AABDDC7EAE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3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497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977" b="-5356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Google Shape;194;p1">
            <a:extLst>
              <a:ext uri="{FF2B5EF4-FFF2-40B4-BE49-F238E27FC236}">
                <a16:creationId xmlns:a16="http://schemas.microsoft.com/office/drawing/2014/main" id="{0EA424D4-A569-915C-C457-E4E6941051CC}"/>
              </a:ext>
            </a:extLst>
          </p:cNvPr>
          <p:cNvSpPr txBox="1"/>
          <p:nvPr/>
        </p:nvSpPr>
        <p:spPr>
          <a:xfrm>
            <a:off x="1524000" y="3390900"/>
            <a:ext cx="5204452" cy="46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A4BC9-B59E-F9F5-8F88-5BBE25E2CFAD}"/>
              </a:ext>
            </a:extLst>
          </p:cNvPr>
          <p:cNvSpPr txBox="1"/>
          <p:nvPr/>
        </p:nvSpPr>
        <p:spPr>
          <a:xfrm>
            <a:off x="1295400" y="2247900"/>
            <a:ext cx="8915400" cy="508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Smart IoT-Based Parking Management System Using ESP32-CAM and Custom ANPR Model</a:t>
            </a:r>
            <a:endParaRPr lang="en-US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buNone/>
            </a:pPr>
            <a:b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Khushi (2021a1r039)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Rakshit Gupta 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(2021a1r050)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Ayushmaan Singh Jamwal 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(2021a1r052)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Ankush Raina 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(2021a1r059)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AE52D-3B43-3BB7-3CBD-6BD9CEAAD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38A98C-831D-E2E9-A24E-0B0ED64BC32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666" b="-166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8D92C-71B8-1753-60CD-36358F497CA4}"/>
              </a:ext>
            </a:extLst>
          </p:cNvPr>
          <p:cNvSpPr txBox="1"/>
          <p:nvPr/>
        </p:nvSpPr>
        <p:spPr>
          <a:xfrm>
            <a:off x="990600" y="19431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173511-AF78-42B3-A886-90901009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55058"/>
            <a:ext cx="7346376" cy="480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13FFC-ECA1-8251-117F-82AA12E49F9A}"/>
              </a:ext>
            </a:extLst>
          </p:cNvPr>
          <p:cNvSpPr txBox="1"/>
          <p:nvPr/>
        </p:nvSpPr>
        <p:spPr>
          <a:xfrm>
            <a:off x="926675" y="3734306"/>
            <a:ext cx="12351026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Traditional parking systems lack automation, real-time monitoring, and secure access control. They often depend on manual logging or external services, which can be unreliable in offline or low-connectivity environments. There's a need for a standalone, efficient solution that automates vehicle verification and optimizes space management.</a:t>
            </a:r>
          </a:p>
        </p:txBody>
      </p:sp>
      <p:pic>
        <p:nvPicPr>
          <p:cNvPr id="2050" name="Picture 2" descr="Parking - Free transport icons">
            <a:extLst>
              <a:ext uri="{FF2B5EF4-FFF2-40B4-BE49-F238E27FC236}">
                <a16:creationId xmlns:a16="http://schemas.microsoft.com/office/drawing/2014/main" id="{426AC8CD-554C-B111-EA2D-816B3F29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654" y="4112612"/>
            <a:ext cx="3285259" cy="32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209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AE52D-3B43-3BB7-3CBD-6BD9CEAAD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38A98C-831D-E2E9-A24E-0B0ED64BC32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E2ABD-F7DB-F9DC-8870-51640D7DB918}"/>
              </a:ext>
            </a:extLst>
          </p:cNvPr>
          <p:cNvSpPr txBox="1"/>
          <p:nvPr/>
        </p:nvSpPr>
        <p:spPr>
          <a:xfrm>
            <a:off x="1143000" y="21717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2A584A-5670-175B-A3E6-F481CB475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71700"/>
            <a:ext cx="7688137" cy="76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42186-6412-3A17-5D7E-4E014CC9F3A5}"/>
              </a:ext>
            </a:extLst>
          </p:cNvPr>
          <p:cNvSpPr txBox="1"/>
          <p:nvPr/>
        </p:nvSpPr>
        <p:spPr>
          <a:xfrm>
            <a:off x="1143000" y="3463056"/>
            <a:ext cx="15621000" cy="51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 proposed system uses an ESP32-CAM and custom ANPR model to create an offline, automated smart parking solution. IR sensors detect vehicles at entry and exit points, triggering the ESP32-CAM to capture and locally process number plates without needing cloud services. Recognized vehicles are logged with timestamps, and a servo motor controls the barrier accordingly. A lightweight web server hosted on the ESP32-CAM displays real-time parking status and history, ensuring secure, efficient, and low-cost parking management ideal for private or institutional premises.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73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AE52D-3B43-3BB7-3CBD-6BD9CEAAD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38A98C-831D-E2E9-A24E-0B0ED64BC32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5E172-E1DE-15C4-0A09-FF0082D5C987}"/>
              </a:ext>
            </a:extLst>
          </p:cNvPr>
          <p:cNvSpPr txBox="1"/>
          <p:nvPr/>
        </p:nvSpPr>
        <p:spPr>
          <a:xfrm>
            <a:off x="894229" y="1437559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10B0AF-FFBB-A254-3491-C8E5866A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61271"/>
            <a:ext cx="7162800" cy="507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E7FAA8-8245-7D66-25A9-86C74EDA71D7}"/>
              </a:ext>
            </a:extLst>
          </p:cNvPr>
          <p:cNvSpPr txBox="1"/>
          <p:nvPr/>
        </p:nvSpPr>
        <p:spPr>
          <a:xfrm>
            <a:off x="867334" y="2387033"/>
            <a:ext cx="16811065" cy="713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Vehicle Detection: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 sensors placed at the entry and exit points detect approaching vehicles.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Capture: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vehicle is detected, the ESP32-CAM captures an image of the number plate.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Plate Recognition: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captured image is processed using a custom ANPR model deployed locally (on-device or on a nearby server) to recognize the license plate.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plate is successfully recognized, the system logs the vehicle details with a timestamp and controls a servo motor to open the barrier.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local web server hosted on the ESP32-CAM updates and displays the parking slot availability, recent vehicle entries/exits, and system status.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Offline Operation: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works entirely offline after setup, ensuring reliability even in low or no internet environments.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4643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AE52D-3B43-3BB7-3CBD-6BD9CEAAD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38A98C-831D-E2E9-A24E-0B0ED64BC32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666" b="-166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B8CE8-F01F-946A-D1F2-DA1F2631AA96}"/>
              </a:ext>
            </a:extLst>
          </p:cNvPr>
          <p:cNvSpPr txBox="1"/>
          <p:nvPr/>
        </p:nvSpPr>
        <p:spPr>
          <a:xfrm>
            <a:off x="1102659" y="1485900"/>
            <a:ext cx="1280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Used (</a:t>
            </a:r>
            <a:r>
              <a:rPr lang="en-US" sz="4800" b="1" dirty="0"/>
              <a:t>Hardware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</a:p>
        </p:txBody>
      </p:sp>
      <p:pic>
        <p:nvPicPr>
          <p:cNvPr id="3091" name="Picture 19" descr="Tech Stack icons for free download | Freepik">
            <a:extLst>
              <a:ext uri="{FF2B5EF4-FFF2-40B4-BE49-F238E27FC236}">
                <a16:creationId xmlns:a16="http://schemas.microsoft.com/office/drawing/2014/main" id="{9DD64D54-7E65-24A6-1A65-D2C99A7D5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54046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3D1C6-F6EF-6DC3-255F-949037764C55}"/>
              </a:ext>
            </a:extLst>
          </p:cNvPr>
          <p:cNvSpPr txBox="1"/>
          <p:nvPr/>
        </p:nvSpPr>
        <p:spPr>
          <a:xfrm>
            <a:off x="1102659" y="2566996"/>
            <a:ext cx="15392400" cy="7402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ESP32-CAM Module</a:t>
            </a:r>
            <a:r>
              <a:rPr lang="en-US" sz="3200" dirty="0"/>
              <a:t> — Captures vehicle number plates, processes images, and hosts the web server.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IR Sensors (x2)</a:t>
            </a:r>
            <a:r>
              <a:rPr lang="en-US" sz="3200" dirty="0"/>
              <a:t> — Detect vehicles at entry and exit points.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Servo Motor</a:t>
            </a:r>
            <a:r>
              <a:rPr lang="en-US" sz="3200" dirty="0"/>
              <a:t> — Controls the barrier for vehicle access.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USB-to-UART Converter</a:t>
            </a:r>
            <a:r>
              <a:rPr lang="en-US" sz="3200" dirty="0"/>
              <a:t> — Programs the ESP32-CAM.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Breadboard and Jumper Wires</a:t>
            </a:r>
            <a:r>
              <a:rPr lang="en-US" sz="3200" dirty="0"/>
              <a:t> — Used for building the circuit.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b="1" dirty="0"/>
              <a:t>Computer Vision: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b="1" dirty="0"/>
              <a:t>OpenCV</a:t>
            </a:r>
            <a:r>
              <a:rPr lang="en-US" sz="3200" dirty="0"/>
              <a:t> — For image pre-processing and basic plate recognition.</a:t>
            </a:r>
          </a:p>
          <a:p>
            <a:pPr>
              <a:lnSpc>
                <a:spcPct val="150000"/>
              </a:lnSpc>
            </a:pPr>
            <a:r>
              <a:rPr lang="en-US" sz="3200" b="1" dirty="0" err="1"/>
              <a:t>EasyOCR</a:t>
            </a:r>
            <a:r>
              <a:rPr lang="en-US" sz="3200" dirty="0"/>
              <a:t> — Lightweight OCR engine for extracting text from captured number plates.</a:t>
            </a:r>
          </a:p>
        </p:txBody>
      </p:sp>
    </p:spTree>
    <p:extLst>
      <p:ext uri="{BB962C8B-B14F-4D97-AF65-F5344CB8AC3E}">
        <p14:creationId xmlns:p14="http://schemas.microsoft.com/office/powerpoint/2010/main" val="369334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C3BE0-2012-AFCE-9F2E-23559B706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BD14867-D661-7E98-EA2E-9A0908DA1C1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666" b="-166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41F0F-C62B-F8F5-A4ED-4E8A17EA299D}"/>
              </a:ext>
            </a:extLst>
          </p:cNvPr>
          <p:cNvSpPr txBox="1"/>
          <p:nvPr/>
        </p:nvSpPr>
        <p:spPr>
          <a:xfrm>
            <a:off x="1066800" y="1485900"/>
            <a:ext cx="134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Used (</a:t>
            </a:r>
            <a:r>
              <a:rPr lang="en-US" sz="4800" b="1" dirty="0"/>
              <a:t>Software) :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91" name="Picture 19" descr="Tech Stack icons for free download | Freepik">
            <a:extLst>
              <a:ext uri="{FF2B5EF4-FFF2-40B4-BE49-F238E27FC236}">
                <a16:creationId xmlns:a16="http://schemas.microsoft.com/office/drawing/2014/main" id="{EC592753-1FC3-0509-4A18-85F640E74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54046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B154BD-5ADC-78A8-073F-53C09071CABE}"/>
              </a:ext>
            </a:extLst>
          </p:cNvPr>
          <p:cNvSpPr txBox="1"/>
          <p:nvPr/>
        </p:nvSpPr>
        <p:spPr>
          <a:xfrm>
            <a:off x="1066800" y="2857500"/>
            <a:ext cx="15392400" cy="6664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Software and Libraries: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b="1" dirty="0"/>
              <a:t>Arduino IDE</a:t>
            </a:r>
            <a:r>
              <a:rPr lang="en-US" sz="3200" dirty="0"/>
              <a:t> — Platform used for writing and uploading code to the ESP32-CAM.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Python – </a:t>
            </a:r>
            <a:r>
              <a:rPr lang="en-US" sz="3200" dirty="0"/>
              <a:t>Used for creating server 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Flask Library – </a:t>
            </a:r>
            <a:r>
              <a:rPr lang="en-US" sz="3200" dirty="0"/>
              <a:t>Used for hosting server 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ESP32Servo Library</a:t>
            </a:r>
            <a:r>
              <a:rPr lang="en-US" sz="3200" dirty="0"/>
              <a:t> — Controls the servo motor operation.</a:t>
            </a:r>
          </a:p>
          <a:p>
            <a:pPr>
              <a:lnSpc>
                <a:spcPct val="150000"/>
              </a:lnSpc>
            </a:pPr>
            <a:r>
              <a:rPr lang="en-US" sz="3200" b="1" dirty="0" err="1"/>
              <a:t>NTPClient</a:t>
            </a:r>
            <a:r>
              <a:rPr lang="en-US" sz="3200" b="1" dirty="0"/>
              <a:t> Library</a:t>
            </a:r>
            <a:r>
              <a:rPr lang="en-US" sz="3200" dirty="0"/>
              <a:t> — Synchronizes the real-time clock using NTP servers.</a:t>
            </a:r>
          </a:p>
          <a:p>
            <a:pPr>
              <a:lnSpc>
                <a:spcPct val="150000"/>
              </a:lnSpc>
            </a:pPr>
            <a:r>
              <a:rPr lang="en-US" sz="3200" b="1" dirty="0" err="1"/>
              <a:t>WiFiClientSecure</a:t>
            </a:r>
            <a:r>
              <a:rPr lang="en-US" sz="3200" b="1" dirty="0"/>
              <a:t> Library</a:t>
            </a:r>
            <a:r>
              <a:rPr lang="en-US" sz="3200" dirty="0"/>
              <a:t> — Enables secure HTTPS communication (optional if needed).</a:t>
            </a:r>
          </a:p>
          <a:p>
            <a:pPr>
              <a:lnSpc>
                <a:spcPct val="150000"/>
              </a:lnSpc>
            </a:pPr>
            <a:r>
              <a:rPr lang="en-US" sz="3200" b="1" dirty="0" err="1"/>
              <a:t>WebServer</a:t>
            </a:r>
            <a:r>
              <a:rPr lang="en-US" sz="3200" b="1" dirty="0"/>
              <a:t> Library</a:t>
            </a:r>
            <a:r>
              <a:rPr lang="en-US" sz="3200" dirty="0"/>
              <a:t> — Hosts a lightweight local web interface on the ESP32-CAM.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8254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AE52D-3B43-3BB7-3CBD-6BD9CEAAD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38A98C-831D-E2E9-A24E-0B0ED64BC32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0A356-8AAC-F4FB-8AF3-100843F4DCD7}"/>
              </a:ext>
            </a:extLst>
          </p:cNvPr>
          <p:cNvSpPr txBox="1"/>
          <p:nvPr/>
        </p:nvSpPr>
        <p:spPr>
          <a:xfrm>
            <a:off x="5791200" y="3989338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</a:p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903387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509</Words>
  <Application>Microsoft Office PowerPoint</Application>
  <PresentationFormat>Custom</PresentationFormat>
  <Paragraphs>39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Calibri</vt:lpstr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 CLASSROOM</dc:title>
  <dc:creator>Rakshit Gupta</dc:creator>
  <cp:lastModifiedBy>Rakshit Gupta</cp:lastModifiedBy>
  <cp:revision>22</cp:revision>
  <dcterms:created xsi:type="dcterms:W3CDTF">2006-08-16T00:00:00Z</dcterms:created>
  <dcterms:modified xsi:type="dcterms:W3CDTF">2025-04-28T06:27:28Z</dcterms:modified>
  <dc:identifier>DAFwIOMMRYM</dc:identifier>
</cp:coreProperties>
</file>