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69" r:id="rId5"/>
    <p:sldId id="273" r:id="rId6"/>
    <p:sldId id="274" r:id="rId7"/>
    <p:sldId id="276" r:id="rId8"/>
    <p:sldId id="275" r:id="rId9"/>
    <p:sldId id="277" r:id="rId10"/>
    <p:sldId id="279" r:id="rId11"/>
    <p:sldId id="278" r:id="rId12"/>
    <p:sldId id="280" r:id="rId13"/>
    <p:sldId id="281" r:id="rId14"/>
    <p:sldId id="283" r:id="rId15"/>
    <p:sldId id="285" r:id="rId16"/>
    <p:sldId id="289" r:id="rId17"/>
    <p:sldId id="287" r:id="rId18"/>
    <p:sldId id="292" r:id="rId19"/>
    <p:sldId id="288" r:id="rId20"/>
    <p:sldId id="294" r:id="rId21"/>
    <p:sldId id="284" r:id="rId22"/>
    <p:sldId id="295"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5A735C-7CD0-4514-A230-9C7453081E6D}">
          <p14:sldIdLst>
            <p14:sldId id="256"/>
            <p14:sldId id="267"/>
            <p14:sldId id="270"/>
          </p14:sldIdLst>
        </p14:section>
        <p14:section name="Untitled Section" id="{6F836A9D-D243-4013-8D30-652A2C082C96}">
          <p14:sldIdLst>
            <p14:sldId id="269"/>
            <p14:sldId id="273"/>
            <p14:sldId id="274"/>
            <p14:sldId id="276"/>
            <p14:sldId id="275"/>
            <p14:sldId id="277"/>
            <p14:sldId id="279"/>
            <p14:sldId id="278"/>
            <p14:sldId id="280"/>
            <p14:sldId id="281"/>
            <p14:sldId id="283"/>
            <p14:sldId id="285"/>
            <p14:sldId id="289"/>
            <p14:sldId id="287"/>
            <p14:sldId id="292"/>
            <p14:sldId id="288"/>
            <p14:sldId id="294"/>
            <p14:sldId id="284"/>
            <p14:sldId id="29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0" d="100"/>
          <a:sy n="70" d="100"/>
        </p:scale>
        <p:origin x="113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08434"/>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3200" dirty="0">
                <a:solidFill>
                  <a:srgbClr val="FF6600"/>
                </a:solidFill>
              </a:rPr>
              <a:t>G2M Case Study</a:t>
            </a:r>
          </a:p>
          <a:p>
            <a:endParaRPr lang="en-US" sz="4000" dirty="0"/>
          </a:p>
          <a:p>
            <a:r>
              <a:rPr lang="en-US" sz="2800" dirty="0">
                <a:solidFill>
                  <a:srgbClr val="FF6600"/>
                </a:solidFill>
              </a:rPr>
              <a:t>16</a:t>
            </a:r>
            <a:r>
              <a:rPr lang="en-US" sz="2800" baseline="30000" dirty="0">
                <a:solidFill>
                  <a:srgbClr val="FF6600"/>
                </a:solidFill>
              </a:rPr>
              <a:t>th</a:t>
            </a:r>
            <a:r>
              <a:rPr lang="en-US" sz="2800" dirty="0">
                <a:solidFill>
                  <a:srgbClr val="FF6600"/>
                </a:solidFill>
              </a:rPr>
              <a:t> May 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Gender demographic</a:t>
            </a:r>
          </a:p>
        </p:txBody>
      </p:sp>
      <p:pic>
        <p:nvPicPr>
          <p:cNvPr id="6" name="Content Placeholder 5">
            <a:extLst>
              <a:ext uri="{FF2B5EF4-FFF2-40B4-BE49-F238E27FC236}">
                <a16:creationId xmlns:a16="http://schemas.microsoft.com/office/drawing/2014/main" id="{DDEF87F9-01CF-C05D-DC5A-89A29C8F03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88" y="674914"/>
            <a:ext cx="7326312" cy="5508172"/>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endParaRPr lang="en-IN" sz="2000" dirty="0"/>
          </a:p>
          <a:p>
            <a:endParaRPr lang="en-IN" sz="2000" dirty="0"/>
          </a:p>
          <a:p>
            <a:pPr marL="342900" indent="-342900">
              <a:buFont typeface="Arial" panose="020B0604020202020204" pitchFamily="34" charset="0"/>
              <a:buChar char="•"/>
            </a:pPr>
            <a:r>
              <a:rPr lang="en-IN" sz="2000" dirty="0"/>
              <a:t>There doesn’t seem to be a significant difference in the number of men and women that use cab services.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Men make up 26,562 of users.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Women make up 22,609 of users.</a:t>
            </a:r>
          </a:p>
        </p:txBody>
      </p:sp>
    </p:spTree>
    <p:extLst>
      <p:ext uri="{BB962C8B-B14F-4D97-AF65-F5344CB8AC3E}">
        <p14:creationId xmlns:p14="http://schemas.microsoft.com/office/powerpoint/2010/main" val="74372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Age/Income demographic</a:t>
            </a:r>
          </a:p>
        </p:txBody>
      </p:sp>
      <p:pic>
        <p:nvPicPr>
          <p:cNvPr id="6" name="Content Placeholder 5">
            <a:extLst>
              <a:ext uri="{FF2B5EF4-FFF2-40B4-BE49-F238E27FC236}">
                <a16:creationId xmlns:a16="http://schemas.microsoft.com/office/drawing/2014/main" id="{3ECDD973-179E-0EF1-6D4A-D0B7530F9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729342"/>
            <a:ext cx="7332889" cy="5355771"/>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endParaRPr lang="en-IN" sz="2000" dirty="0"/>
          </a:p>
          <a:p>
            <a:pPr marL="342900" indent="-342900">
              <a:buFont typeface="Arial" panose="020B0604020202020204" pitchFamily="34" charset="0"/>
              <a:buChar char="•"/>
            </a:pPr>
            <a:r>
              <a:rPr lang="en-IN" sz="2000" dirty="0"/>
              <a:t>The age of users also doesn’t seem to play a role in men vs women using the services.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Men &amp; Women of all age ranges use the services.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income also doesn’t seem to play a significant role.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People earning around 2,000/m and people earning around 35,000/m all use the service.</a:t>
            </a:r>
          </a:p>
          <a:p>
            <a:endParaRPr lang="en-IN" sz="2000" dirty="0"/>
          </a:p>
        </p:txBody>
      </p:sp>
    </p:spTree>
    <p:extLst>
      <p:ext uri="{BB962C8B-B14F-4D97-AF65-F5344CB8AC3E}">
        <p14:creationId xmlns:p14="http://schemas.microsoft.com/office/powerpoint/2010/main" val="148395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Number of users by age</a:t>
            </a:r>
          </a:p>
        </p:txBody>
      </p:sp>
      <p:pic>
        <p:nvPicPr>
          <p:cNvPr id="6" name="Content Placeholder 5">
            <a:extLst>
              <a:ext uri="{FF2B5EF4-FFF2-40B4-BE49-F238E27FC236}">
                <a16:creationId xmlns:a16="http://schemas.microsoft.com/office/drawing/2014/main" id="{4D05E220-9318-F6A5-BE8D-087D4157E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88" y="1088571"/>
            <a:ext cx="7326312" cy="4735286"/>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endParaRPr lang="en-IN" sz="2000" dirty="0"/>
          </a:p>
          <a:p>
            <a:endParaRPr lang="en-IN" sz="2000" dirty="0"/>
          </a:p>
          <a:p>
            <a:endParaRPr lang="en-IN" sz="2000" dirty="0"/>
          </a:p>
          <a:p>
            <a:pPr marL="342900" indent="-342900">
              <a:buFont typeface="Arial" panose="020B0604020202020204" pitchFamily="34" charset="0"/>
              <a:buChar char="•"/>
            </a:pPr>
            <a:r>
              <a:rPr lang="en-IN" sz="2000" dirty="0"/>
              <a:t>Over the age range of 18-65, users tend to not use cab services drastically as soon as they hit 40 years of age.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18-39 aged users are almost triple (averaging 1500 users) than 40-65 aged users (averaging 500 users).</a:t>
            </a:r>
          </a:p>
        </p:txBody>
      </p:sp>
    </p:spTree>
    <p:extLst>
      <p:ext uri="{BB962C8B-B14F-4D97-AF65-F5344CB8AC3E}">
        <p14:creationId xmlns:p14="http://schemas.microsoft.com/office/powerpoint/2010/main" val="348773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Transaction type</a:t>
            </a:r>
          </a:p>
        </p:txBody>
      </p:sp>
      <p:pic>
        <p:nvPicPr>
          <p:cNvPr id="6" name="Content Placeholder 5">
            <a:extLst>
              <a:ext uri="{FF2B5EF4-FFF2-40B4-BE49-F238E27FC236}">
                <a16:creationId xmlns:a16="http://schemas.microsoft.com/office/drawing/2014/main" id="{0EAC3A16-5E9A-4F8A-61E2-A09105C6F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88" y="1099457"/>
            <a:ext cx="7326312" cy="4713514"/>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endParaRPr lang="en-IN" sz="2000" dirty="0"/>
          </a:p>
          <a:p>
            <a:endParaRPr lang="en-IN" sz="2000" dirty="0"/>
          </a:p>
          <a:p>
            <a:pPr marL="342900" indent="-342900">
              <a:buFont typeface="Arial" panose="020B0604020202020204" pitchFamily="34" charset="0"/>
              <a:buChar char="•"/>
            </a:pPr>
            <a:r>
              <a:rPr lang="en-IN" sz="2000" dirty="0"/>
              <a:t>Majority of transactions take place via card, but there is still a large number of cash transactions.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Card payments make up 263,991 rides.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Cash payments make up 176,107 rides.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Cash is around 2/3 of Card payments.</a:t>
            </a:r>
          </a:p>
        </p:txBody>
      </p:sp>
    </p:spTree>
    <p:extLst>
      <p:ext uri="{BB962C8B-B14F-4D97-AF65-F5344CB8AC3E}">
        <p14:creationId xmlns:p14="http://schemas.microsoft.com/office/powerpoint/2010/main" val="747784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1"/>
            <a:ext cx="12192000" cy="1208314"/>
          </a:xfrm>
          <a:solidFill>
            <a:srgbClr val="3B3B3B"/>
          </a:solidFill>
        </p:spPr>
        <p:txBody>
          <a:bodyPr>
            <a:normAutofit/>
          </a:bodyPr>
          <a:lstStyle/>
          <a:p>
            <a:pPr algn="ctr"/>
            <a:r>
              <a:rPr lang="en-IN" sz="4800" b="1" dirty="0">
                <a:solidFill>
                  <a:srgbClr val="FF6600"/>
                </a:solidFill>
              </a:rPr>
              <a:t>Population vs Users</a:t>
            </a: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5649685"/>
            <a:ext cx="12192000" cy="1208314"/>
          </a:xfrm>
        </p:spPr>
        <p:txBody>
          <a:bodyPr>
            <a:normAutofit/>
          </a:bodyPr>
          <a:lstStyle/>
          <a:p>
            <a:r>
              <a:rPr lang="en-IN" sz="2000" dirty="0"/>
              <a:t>An extremely small amount of people in every city use cab services.</a:t>
            </a:r>
          </a:p>
          <a:p>
            <a:r>
              <a:rPr lang="en-IN" sz="2000" dirty="0"/>
              <a:t>Only San Francisco CA and Washington DC seem to have a significantly higher number of users compared to the population of the city.</a:t>
            </a:r>
          </a:p>
        </p:txBody>
      </p:sp>
      <p:pic>
        <p:nvPicPr>
          <p:cNvPr id="7" name="Picture 6">
            <a:extLst>
              <a:ext uri="{FF2B5EF4-FFF2-40B4-BE49-F238E27FC236}">
                <a16:creationId xmlns:a16="http://schemas.microsoft.com/office/drawing/2014/main" id="{A02C5EFD-DD7D-FED0-0918-9634E8BE9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8943"/>
            <a:ext cx="12192000" cy="4103914"/>
          </a:xfrm>
          <a:prstGeom prst="rect">
            <a:avLst/>
          </a:prstGeom>
        </p:spPr>
      </p:pic>
    </p:spTree>
    <p:extLst>
      <p:ext uri="{BB962C8B-B14F-4D97-AF65-F5344CB8AC3E}">
        <p14:creationId xmlns:p14="http://schemas.microsoft.com/office/powerpoint/2010/main" val="2992161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197429"/>
          </a:xfrm>
          <a:solidFill>
            <a:srgbClr val="3B3B3B"/>
          </a:solidFill>
        </p:spPr>
        <p:txBody>
          <a:bodyPr>
            <a:normAutofit/>
          </a:bodyPr>
          <a:lstStyle/>
          <a:p>
            <a:pPr algn="ctr"/>
            <a:r>
              <a:rPr lang="en-IN" sz="4800" b="1" dirty="0">
                <a:solidFill>
                  <a:srgbClr val="FF6600"/>
                </a:solidFill>
              </a:rPr>
              <a:t>Users/Company in each city</a:t>
            </a: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5388430"/>
            <a:ext cx="12192000" cy="1469570"/>
          </a:xfrm>
        </p:spPr>
        <p:txBody>
          <a:bodyPr>
            <a:normAutofit/>
          </a:bodyPr>
          <a:lstStyle/>
          <a:p>
            <a:r>
              <a:rPr lang="en-IN" sz="2000" dirty="0"/>
              <a:t>Yellow cab is preferred in every city except:</a:t>
            </a:r>
          </a:p>
          <a:p>
            <a:pPr lvl="1"/>
            <a:r>
              <a:rPr lang="en-IN" sz="1800" dirty="0"/>
              <a:t>Nashville TN, Sacramento CA, San Diego CA.</a:t>
            </a:r>
          </a:p>
          <a:p>
            <a:pPr lvl="1"/>
            <a:r>
              <a:rPr lang="en-IN" sz="1800" dirty="0"/>
              <a:t>Pittsburgh PA is about the same.</a:t>
            </a:r>
          </a:p>
        </p:txBody>
      </p:sp>
      <p:pic>
        <p:nvPicPr>
          <p:cNvPr id="7" name="Picture 6">
            <a:extLst>
              <a:ext uri="{FF2B5EF4-FFF2-40B4-BE49-F238E27FC236}">
                <a16:creationId xmlns:a16="http://schemas.microsoft.com/office/drawing/2014/main" id="{50ED92B8-2CA4-BA94-E4AD-C553EEE60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29"/>
            <a:ext cx="12192000" cy="4191001"/>
          </a:xfrm>
          <a:prstGeom prst="rect">
            <a:avLst/>
          </a:prstGeom>
        </p:spPr>
      </p:pic>
    </p:spTree>
    <p:extLst>
      <p:ext uri="{BB962C8B-B14F-4D97-AF65-F5344CB8AC3E}">
        <p14:creationId xmlns:p14="http://schemas.microsoft.com/office/powerpoint/2010/main" val="206128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197429"/>
          </a:xfrm>
          <a:solidFill>
            <a:srgbClr val="3B3B3B"/>
          </a:solidFill>
        </p:spPr>
        <p:txBody>
          <a:bodyPr>
            <a:normAutofit/>
          </a:bodyPr>
          <a:lstStyle/>
          <a:p>
            <a:pPr algn="ctr"/>
            <a:r>
              <a:rPr lang="en-IN" sz="4800" b="1" dirty="0">
                <a:solidFill>
                  <a:srgbClr val="FF6600"/>
                </a:solidFill>
              </a:rPr>
              <a:t>Male and Female users in each city</a:t>
            </a: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5388430"/>
            <a:ext cx="12192000" cy="1469570"/>
          </a:xfrm>
        </p:spPr>
        <p:txBody>
          <a:bodyPr>
            <a:normAutofit/>
          </a:bodyPr>
          <a:lstStyle/>
          <a:p>
            <a:endParaRPr lang="en-US" sz="2000" dirty="0"/>
          </a:p>
          <a:p>
            <a:r>
              <a:rPr lang="en-US" sz="2000" dirty="0"/>
              <a:t>We can see that the gender also does not play a role in which cab company is preferred in the cities.</a:t>
            </a:r>
            <a:endParaRPr lang="en-IN" sz="1800" dirty="0"/>
          </a:p>
        </p:txBody>
      </p:sp>
      <p:pic>
        <p:nvPicPr>
          <p:cNvPr id="5" name="Picture 4">
            <a:extLst>
              <a:ext uri="{FF2B5EF4-FFF2-40B4-BE49-F238E27FC236}">
                <a16:creationId xmlns:a16="http://schemas.microsoft.com/office/drawing/2014/main" id="{6D4FC7AF-6048-990A-4BEE-92C996B43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29"/>
            <a:ext cx="12192000" cy="4191001"/>
          </a:xfrm>
          <a:prstGeom prst="rect">
            <a:avLst/>
          </a:prstGeom>
        </p:spPr>
      </p:pic>
    </p:spTree>
    <p:extLst>
      <p:ext uri="{BB962C8B-B14F-4D97-AF65-F5344CB8AC3E}">
        <p14:creationId xmlns:p14="http://schemas.microsoft.com/office/powerpoint/2010/main" val="405869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197429"/>
          </a:xfrm>
          <a:solidFill>
            <a:srgbClr val="3B3B3B"/>
          </a:solidFill>
        </p:spPr>
        <p:txBody>
          <a:bodyPr>
            <a:normAutofit/>
          </a:bodyPr>
          <a:lstStyle/>
          <a:p>
            <a:pPr algn="ctr"/>
            <a:r>
              <a:rPr lang="en-IN" sz="4800" b="1" dirty="0">
                <a:solidFill>
                  <a:srgbClr val="FF6600"/>
                </a:solidFill>
              </a:rPr>
              <a:t>Age/Company in each city</a:t>
            </a: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5388430"/>
            <a:ext cx="12192000" cy="1469570"/>
          </a:xfrm>
        </p:spPr>
        <p:txBody>
          <a:bodyPr>
            <a:normAutofit/>
          </a:bodyPr>
          <a:lstStyle/>
          <a:p>
            <a:endParaRPr lang="en-US" sz="2000" dirty="0"/>
          </a:p>
          <a:p>
            <a:r>
              <a:rPr lang="en-US" sz="2000" dirty="0"/>
              <a:t>There is also no significant difference in the different age groups that use the service, except for the fact that after the age of 40 people tend to use cab services less frequently. This is in line with the overall user </a:t>
            </a:r>
            <a:r>
              <a:rPr lang="en-US" sz="2000" dirty="0" err="1"/>
              <a:t>concensus</a:t>
            </a:r>
            <a:r>
              <a:rPr lang="en-US" sz="2000" dirty="0"/>
              <a:t>.</a:t>
            </a:r>
            <a:endParaRPr lang="en-IN" sz="2000" dirty="0"/>
          </a:p>
        </p:txBody>
      </p:sp>
      <p:pic>
        <p:nvPicPr>
          <p:cNvPr id="10" name="Picture 9">
            <a:extLst>
              <a:ext uri="{FF2B5EF4-FFF2-40B4-BE49-F238E27FC236}">
                <a16:creationId xmlns:a16="http://schemas.microsoft.com/office/drawing/2014/main" id="{16936CD0-30F1-0906-33F3-7EC487C2DF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29"/>
            <a:ext cx="12192000" cy="4299858"/>
          </a:xfrm>
          <a:prstGeom prst="rect">
            <a:avLst/>
          </a:prstGeom>
        </p:spPr>
      </p:pic>
    </p:spTree>
    <p:extLst>
      <p:ext uri="{BB962C8B-B14F-4D97-AF65-F5344CB8AC3E}">
        <p14:creationId xmlns:p14="http://schemas.microsoft.com/office/powerpoint/2010/main" val="164771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197429"/>
          </a:xfrm>
          <a:solidFill>
            <a:srgbClr val="3B3B3B"/>
          </a:solidFill>
        </p:spPr>
        <p:txBody>
          <a:bodyPr>
            <a:normAutofit/>
          </a:bodyPr>
          <a:lstStyle/>
          <a:p>
            <a:pPr algn="ctr"/>
            <a:r>
              <a:rPr lang="en-IN" sz="4800" dirty="0">
                <a:solidFill>
                  <a:srgbClr val="FF6600"/>
                </a:solidFill>
              </a:rPr>
              <a:t>Gender comparison / company</a:t>
            </a:r>
            <a:endParaRPr lang="en-IN" sz="4800" b="1" dirty="0">
              <a:solidFill>
                <a:srgbClr val="FF6600"/>
              </a:solidFill>
            </a:endParaRP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5388430"/>
            <a:ext cx="12192000" cy="1469570"/>
          </a:xfrm>
        </p:spPr>
        <p:txBody>
          <a:bodyPr>
            <a:normAutofit/>
          </a:bodyPr>
          <a:lstStyle/>
          <a:p>
            <a:r>
              <a:rPr lang="en-IN" sz="2000" dirty="0"/>
              <a:t>There is a spread of user choice in each city as we can see.</a:t>
            </a:r>
          </a:p>
          <a:p>
            <a:r>
              <a:rPr lang="en-IN" sz="2000" dirty="0"/>
              <a:t>NYC is the most popular for Yellow Cabs</a:t>
            </a:r>
          </a:p>
          <a:p>
            <a:r>
              <a:rPr lang="en-IN" sz="2000" dirty="0"/>
              <a:t>Los Angeles CA, San Diego CA and, Chicago IL have more users of the Pink Cab.</a:t>
            </a:r>
          </a:p>
        </p:txBody>
      </p:sp>
      <p:pic>
        <p:nvPicPr>
          <p:cNvPr id="4" name="Picture 3">
            <a:extLst>
              <a:ext uri="{FF2B5EF4-FFF2-40B4-BE49-F238E27FC236}">
                <a16:creationId xmlns:a16="http://schemas.microsoft.com/office/drawing/2014/main" id="{D17C5CF3-22D3-3B6E-C8E0-D10B4F68D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28"/>
            <a:ext cx="5943601" cy="4191001"/>
          </a:xfrm>
          <a:prstGeom prst="rect">
            <a:avLst/>
          </a:prstGeom>
        </p:spPr>
      </p:pic>
      <p:pic>
        <p:nvPicPr>
          <p:cNvPr id="5" name="Picture 4">
            <a:extLst>
              <a:ext uri="{FF2B5EF4-FFF2-40B4-BE49-F238E27FC236}">
                <a16:creationId xmlns:a16="http://schemas.microsoft.com/office/drawing/2014/main" id="{FE5FE4CF-7788-C95E-69FB-BFD560912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97" y="1197429"/>
            <a:ext cx="5943602" cy="4191000"/>
          </a:xfrm>
          <a:prstGeom prst="rect">
            <a:avLst/>
          </a:prstGeom>
        </p:spPr>
      </p:pic>
    </p:spTree>
    <p:extLst>
      <p:ext uri="{BB962C8B-B14F-4D97-AF65-F5344CB8AC3E}">
        <p14:creationId xmlns:p14="http://schemas.microsoft.com/office/powerpoint/2010/main" val="247397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197429"/>
          </a:xfrm>
          <a:solidFill>
            <a:srgbClr val="3B3B3B"/>
          </a:solidFill>
        </p:spPr>
        <p:txBody>
          <a:bodyPr>
            <a:normAutofit/>
          </a:bodyPr>
          <a:lstStyle/>
          <a:p>
            <a:pPr algn="ctr"/>
            <a:r>
              <a:rPr lang="en-IN" sz="4800" dirty="0">
                <a:solidFill>
                  <a:srgbClr val="FF6600"/>
                </a:solidFill>
              </a:rPr>
              <a:t>Age comparison / company</a:t>
            </a:r>
            <a:endParaRPr lang="en-IN" sz="4800" b="1" dirty="0">
              <a:solidFill>
                <a:srgbClr val="FF6600"/>
              </a:solidFill>
            </a:endParaRP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5388430"/>
            <a:ext cx="12192000" cy="1469570"/>
          </a:xfrm>
        </p:spPr>
        <p:txBody>
          <a:bodyPr>
            <a:normAutofit/>
          </a:bodyPr>
          <a:lstStyle/>
          <a:p>
            <a:endParaRPr lang="en-IN" sz="2000" dirty="0"/>
          </a:p>
          <a:p>
            <a:r>
              <a:rPr lang="en-IN" sz="2000" dirty="0"/>
              <a:t>The age range of the users however, does not vary for either company, and is in line with overall users/age-group.</a:t>
            </a:r>
          </a:p>
        </p:txBody>
      </p:sp>
      <p:pic>
        <p:nvPicPr>
          <p:cNvPr id="4" name="Picture 3">
            <a:extLst>
              <a:ext uri="{FF2B5EF4-FFF2-40B4-BE49-F238E27FC236}">
                <a16:creationId xmlns:a16="http://schemas.microsoft.com/office/drawing/2014/main" id="{F194D174-8E55-78E9-EF08-D7B02A2FB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7429"/>
            <a:ext cx="6096000" cy="4206874"/>
          </a:xfrm>
          <a:prstGeom prst="rect">
            <a:avLst/>
          </a:prstGeom>
        </p:spPr>
      </p:pic>
      <p:pic>
        <p:nvPicPr>
          <p:cNvPr id="5" name="Picture 4">
            <a:extLst>
              <a:ext uri="{FF2B5EF4-FFF2-40B4-BE49-F238E27FC236}">
                <a16:creationId xmlns:a16="http://schemas.microsoft.com/office/drawing/2014/main" id="{FE1FDEEA-DE1F-F463-925E-EBBD8E829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98" y="1197429"/>
            <a:ext cx="5943602" cy="4206873"/>
          </a:xfrm>
          <a:prstGeom prst="rect">
            <a:avLst/>
          </a:prstGeom>
        </p:spPr>
      </p:pic>
    </p:spTree>
    <p:extLst>
      <p:ext uri="{BB962C8B-B14F-4D97-AF65-F5344CB8AC3E}">
        <p14:creationId xmlns:p14="http://schemas.microsoft.com/office/powerpoint/2010/main" val="281832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1"/>
            <a:ext cx="12192000" cy="1690688"/>
          </a:xfrm>
          <a:solidFill>
            <a:srgbClr val="3B3B3B"/>
          </a:solidFill>
        </p:spPr>
        <p:txBody>
          <a:bodyPr>
            <a:normAutofit/>
          </a:bodyPr>
          <a:lstStyle/>
          <a:p>
            <a:pPr algn="ctr"/>
            <a:r>
              <a:rPr lang="en-IN" sz="4800" b="1" dirty="0">
                <a:solidFill>
                  <a:srgbClr val="FF6600"/>
                </a:solidFill>
              </a:rPr>
              <a:t>Profits</a:t>
            </a:r>
          </a:p>
        </p:txBody>
      </p:sp>
      <p:graphicFrame>
        <p:nvGraphicFramePr>
          <p:cNvPr id="14" name="Content Placeholder 13">
            <a:extLst>
              <a:ext uri="{FF2B5EF4-FFF2-40B4-BE49-F238E27FC236}">
                <a16:creationId xmlns:a16="http://schemas.microsoft.com/office/drawing/2014/main" id="{C2062BEC-5821-3F7F-7125-B7C104D3F71E}"/>
              </a:ext>
            </a:extLst>
          </p:cNvPr>
          <p:cNvGraphicFramePr>
            <a:graphicFrameLocks noGrp="1"/>
          </p:cNvGraphicFramePr>
          <p:nvPr>
            <p:ph idx="1"/>
            <p:extLst>
              <p:ext uri="{D42A27DB-BD31-4B8C-83A1-F6EECF244321}">
                <p14:modId xmlns:p14="http://schemas.microsoft.com/office/powerpoint/2010/main" val="3032688528"/>
              </p:ext>
            </p:extLst>
          </p:nvPr>
        </p:nvGraphicFramePr>
        <p:xfrm>
          <a:off x="6389914" y="2079171"/>
          <a:ext cx="5595254" cy="2383975"/>
        </p:xfrm>
        <a:graphic>
          <a:graphicData uri="http://schemas.openxmlformats.org/drawingml/2006/table">
            <a:tbl>
              <a:tblPr firstRow="1" bandRow="1">
                <a:tableStyleId>{21E4AEA4-8DFA-4A89-87EB-49C32662AFE0}</a:tableStyleId>
              </a:tblPr>
              <a:tblGrid>
                <a:gridCol w="799322">
                  <a:extLst>
                    <a:ext uri="{9D8B030D-6E8A-4147-A177-3AD203B41FA5}">
                      <a16:colId xmlns:a16="http://schemas.microsoft.com/office/drawing/2014/main" val="671499912"/>
                    </a:ext>
                  </a:extLst>
                </a:gridCol>
                <a:gridCol w="799322">
                  <a:extLst>
                    <a:ext uri="{9D8B030D-6E8A-4147-A177-3AD203B41FA5}">
                      <a16:colId xmlns:a16="http://schemas.microsoft.com/office/drawing/2014/main" val="4197612837"/>
                    </a:ext>
                  </a:extLst>
                </a:gridCol>
                <a:gridCol w="799322">
                  <a:extLst>
                    <a:ext uri="{9D8B030D-6E8A-4147-A177-3AD203B41FA5}">
                      <a16:colId xmlns:a16="http://schemas.microsoft.com/office/drawing/2014/main" val="2481285786"/>
                    </a:ext>
                  </a:extLst>
                </a:gridCol>
                <a:gridCol w="799322">
                  <a:extLst>
                    <a:ext uri="{9D8B030D-6E8A-4147-A177-3AD203B41FA5}">
                      <a16:colId xmlns:a16="http://schemas.microsoft.com/office/drawing/2014/main" val="4049191170"/>
                    </a:ext>
                  </a:extLst>
                </a:gridCol>
                <a:gridCol w="799322">
                  <a:extLst>
                    <a:ext uri="{9D8B030D-6E8A-4147-A177-3AD203B41FA5}">
                      <a16:colId xmlns:a16="http://schemas.microsoft.com/office/drawing/2014/main" val="1758294178"/>
                    </a:ext>
                  </a:extLst>
                </a:gridCol>
                <a:gridCol w="799322">
                  <a:extLst>
                    <a:ext uri="{9D8B030D-6E8A-4147-A177-3AD203B41FA5}">
                      <a16:colId xmlns:a16="http://schemas.microsoft.com/office/drawing/2014/main" val="3828202766"/>
                    </a:ext>
                  </a:extLst>
                </a:gridCol>
                <a:gridCol w="799322">
                  <a:extLst>
                    <a:ext uri="{9D8B030D-6E8A-4147-A177-3AD203B41FA5}">
                      <a16:colId xmlns:a16="http://schemas.microsoft.com/office/drawing/2014/main" val="588156317"/>
                    </a:ext>
                  </a:extLst>
                </a:gridCol>
              </a:tblGrid>
              <a:tr h="476795">
                <a:tc>
                  <a:txBody>
                    <a:bodyPr/>
                    <a:lstStyle/>
                    <a:p>
                      <a:pPr algn="ctr" fontAlgn="ctr"/>
                      <a:r>
                        <a:rPr lang="en-IN" sz="1000" b="1" i="0" u="none" strike="noStrike" dirty="0">
                          <a:solidFill>
                            <a:srgbClr val="000000"/>
                          </a:solidFill>
                          <a:effectLst/>
                          <a:latin typeface="Calibri" panose="020F0502020204030204" pitchFamily="34" charset="0"/>
                        </a:rPr>
                        <a:t> </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KM Travelled</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Price Charged</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Cost of Trip</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Age</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Income (USD/Month)</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Profits</a:t>
                      </a:r>
                    </a:p>
                  </a:txBody>
                  <a:tcPr marL="7620" marR="7620" marT="7620" marB="0" anchor="ctr"/>
                </a:tc>
                <a:extLst>
                  <a:ext uri="{0D108BD9-81ED-4DB2-BD59-A6C34878D82A}">
                    <a16:rowId xmlns:a16="http://schemas.microsoft.com/office/drawing/2014/main" val="1810050191"/>
                  </a:ext>
                </a:extLst>
              </a:tr>
              <a:tr h="476795">
                <a:tc>
                  <a:txBody>
                    <a:bodyPr/>
                    <a:lstStyle/>
                    <a:p>
                      <a:pPr algn="ctr" fontAlgn="ctr"/>
                      <a:r>
                        <a:rPr lang="en-IN" sz="1000" b="1" i="0" u="none" strike="noStrike">
                          <a:solidFill>
                            <a:srgbClr val="000000"/>
                          </a:solidFill>
                          <a:effectLst/>
                          <a:latin typeface="Calibri" panose="020F0502020204030204" pitchFamily="34" charset="0"/>
                        </a:rPr>
                        <a:t>count</a:t>
                      </a:r>
                    </a:p>
                  </a:txBody>
                  <a:tcPr marL="7620" marR="7620" marT="7620" marB="0" anchor="ctr"/>
                </a:tc>
                <a:tc gridSpan="6">
                  <a:txBody>
                    <a:bodyPr/>
                    <a:lstStyle/>
                    <a:p>
                      <a:pPr algn="ctr" fontAlgn="ctr"/>
                      <a:r>
                        <a:rPr lang="en-IN" sz="1000" b="0" i="0" u="none" strike="noStrike">
                          <a:solidFill>
                            <a:srgbClr val="000000"/>
                          </a:solidFill>
                          <a:effectLst/>
                          <a:latin typeface="Calibri" panose="020F0502020204030204" pitchFamily="34" charset="0"/>
                        </a:rPr>
                        <a:t>84711</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13120824"/>
                  </a:ext>
                </a:extLst>
              </a:tr>
              <a:tr h="476795">
                <a:tc>
                  <a:txBody>
                    <a:bodyPr/>
                    <a:lstStyle/>
                    <a:p>
                      <a:pPr algn="ctr" fontAlgn="ctr"/>
                      <a:r>
                        <a:rPr lang="en-IN" sz="1000" b="1" i="0" u="none" strike="noStrike">
                          <a:solidFill>
                            <a:srgbClr val="000000"/>
                          </a:solidFill>
                          <a:effectLst/>
                          <a:latin typeface="Calibri" panose="020F0502020204030204" pitchFamily="34" charset="0"/>
                        </a:rPr>
                        <a:t>mean</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22.56</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310.8</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248.2</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35.32</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15059.05</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62.65</a:t>
                      </a:r>
                    </a:p>
                  </a:txBody>
                  <a:tcPr marL="7620" marR="7620" marT="7620" marB="0" anchor="ctr"/>
                </a:tc>
                <a:extLst>
                  <a:ext uri="{0D108BD9-81ED-4DB2-BD59-A6C34878D82A}">
                    <a16:rowId xmlns:a16="http://schemas.microsoft.com/office/drawing/2014/main" val="2104751856"/>
                  </a:ext>
                </a:extLst>
              </a:tr>
              <a:tr h="476795">
                <a:tc>
                  <a:txBody>
                    <a:bodyPr/>
                    <a:lstStyle/>
                    <a:p>
                      <a:pPr algn="ctr" fontAlgn="ctr"/>
                      <a:r>
                        <a:rPr lang="en-IN" sz="1000" b="1" i="0" u="none" strike="noStrike">
                          <a:solidFill>
                            <a:srgbClr val="000000"/>
                          </a:solidFill>
                          <a:effectLst/>
                          <a:latin typeface="Calibri" panose="020F0502020204030204" pitchFamily="34" charset="0"/>
                        </a:rPr>
                        <a:t>min</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15.6</a:t>
                      </a:r>
                    </a:p>
                  </a:txBody>
                  <a:tcPr marL="7620" marR="7620" marT="7620" marB="0" anchor="ctr"/>
                </a:tc>
                <a:tc>
                  <a:txBody>
                    <a:bodyPr/>
                    <a:lstStyle/>
                    <a:p>
                      <a:pPr algn="ctr" fontAlgn="ctr"/>
                      <a:r>
                        <a:rPr lang="en-IN" sz="1000" b="0" i="0" u="none" strike="noStrike" dirty="0">
                          <a:solidFill>
                            <a:srgbClr val="000000"/>
                          </a:solidFill>
                          <a:effectLst/>
                          <a:latin typeface="Calibri" panose="020F0502020204030204" pitchFamily="34" charset="0"/>
                        </a:rPr>
                        <a:t>19</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2000</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-220.06</a:t>
                      </a:r>
                    </a:p>
                  </a:txBody>
                  <a:tcPr marL="7620" marR="7620" marT="7620" marB="0" anchor="ctr"/>
                </a:tc>
                <a:extLst>
                  <a:ext uri="{0D108BD9-81ED-4DB2-BD59-A6C34878D82A}">
                    <a16:rowId xmlns:a16="http://schemas.microsoft.com/office/drawing/2014/main" val="560650575"/>
                  </a:ext>
                </a:extLst>
              </a:tr>
              <a:tr h="476795">
                <a:tc>
                  <a:txBody>
                    <a:bodyPr/>
                    <a:lstStyle/>
                    <a:p>
                      <a:pPr algn="ctr" fontAlgn="ctr"/>
                      <a:r>
                        <a:rPr lang="en-IN" sz="1000" b="1" i="0" u="none" strike="noStrike">
                          <a:solidFill>
                            <a:srgbClr val="000000"/>
                          </a:solidFill>
                          <a:effectLst/>
                          <a:latin typeface="Calibri" panose="020F0502020204030204" pitchFamily="34" charset="0"/>
                        </a:rPr>
                        <a:t>max</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1623.5</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576</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35000</a:t>
                      </a:r>
                    </a:p>
                  </a:txBody>
                  <a:tcPr marL="7620" marR="7620" marT="7620" marB="0" anchor="ctr"/>
                </a:tc>
                <a:tc>
                  <a:txBody>
                    <a:bodyPr/>
                    <a:lstStyle/>
                    <a:p>
                      <a:pPr algn="ctr" fontAlgn="ctr"/>
                      <a:r>
                        <a:rPr lang="en-IN" sz="1000" b="0" i="0" u="none" strike="noStrike" dirty="0">
                          <a:solidFill>
                            <a:srgbClr val="000000"/>
                          </a:solidFill>
                          <a:effectLst/>
                          <a:latin typeface="Calibri" panose="020F0502020204030204" pitchFamily="34" charset="0"/>
                        </a:rPr>
                        <a:t>1119.5</a:t>
                      </a:r>
                    </a:p>
                  </a:txBody>
                  <a:tcPr marL="7620" marR="7620" marT="7620" marB="0" anchor="ctr"/>
                </a:tc>
                <a:extLst>
                  <a:ext uri="{0D108BD9-81ED-4DB2-BD59-A6C34878D82A}">
                    <a16:rowId xmlns:a16="http://schemas.microsoft.com/office/drawing/2014/main" val="2954726362"/>
                  </a:ext>
                </a:extLst>
              </a:tr>
            </a:tbl>
          </a:graphicData>
        </a:graphic>
      </p:graphicFrame>
      <p:graphicFrame>
        <p:nvGraphicFramePr>
          <p:cNvPr id="15" name="Table 14">
            <a:extLst>
              <a:ext uri="{FF2B5EF4-FFF2-40B4-BE49-F238E27FC236}">
                <a16:creationId xmlns:a16="http://schemas.microsoft.com/office/drawing/2014/main" id="{5E77ABDF-1923-D987-4C80-9CA3B42397EA}"/>
              </a:ext>
            </a:extLst>
          </p:cNvPr>
          <p:cNvGraphicFramePr>
            <a:graphicFrameLocks noGrp="1"/>
          </p:cNvGraphicFramePr>
          <p:nvPr>
            <p:extLst>
              <p:ext uri="{D42A27DB-BD31-4B8C-83A1-F6EECF244321}">
                <p14:modId xmlns:p14="http://schemas.microsoft.com/office/powerpoint/2010/main" val="1859462886"/>
              </p:ext>
            </p:extLst>
          </p:nvPr>
        </p:nvGraphicFramePr>
        <p:xfrm>
          <a:off x="206832" y="2079171"/>
          <a:ext cx="5595254" cy="2383975"/>
        </p:xfrm>
        <a:graphic>
          <a:graphicData uri="http://schemas.openxmlformats.org/drawingml/2006/table">
            <a:tbl>
              <a:tblPr firstRow="1" bandRow="1">
                <a:tableStyleId>{00A15C55-8517-42AA-B614-E9B94910E393}</a:tableStyleId>
              </a:tblPr>
              <a:tblGrid>
                <a:gridCol w="799322">
                  <a:extLst>
                    <a:ext uri="{9D8B030D-6E8A-4147-A177-3AD203B41FA5}">
                      <a16:colId xmlns:a16="http://schemas.microsoft.com/office/drawing/2014/main" val="1673471642"/>
                    </a:ext>
                  </a:extLst>
                </a:gridCol>
                <a:gridCol w="799322">
                  <a:extLst>
                    <a:ext uri="{9D8B030D-6E8A-4147-A177-3AD203B41FA5}">
                      <a16:colId xmlns:a16="http://schemas.microsoft.com/office/drawing/2014/main" val="2889418815"/>
                    </a:ext>
                  </a:extLst>
                </a:gridCol>
                <a:gridCol w="799322">
                  <a:extLst>
                    <a:ext uri="{9D8B030D-6E8A-4147-A177-3AD203B41FA5}">
                      <a16:colId xmlns:a16="http://schemas.microsoft.com/office/drawing/2014/main" val="2306901522"/>
                    </a:ext>
                  </a:extLst>
                </a:gridCol>
                <a:gridCol w="799322">
                  <a:extLst>
                    <a:ext uri="{9D8B030D-6E8A-4147-A177-3AD203B41FA5}">
                      <a16:colId xmlns:a16="http://schemas.microsoft.com/office/drawing/2014/main" val="2572433488"/>
                    </a:ext>
                  </a:extLst>
                </a:gridCol>
                <a:gridCol w="799322">
                  <a:extLst>
                    <a:ext uri="{9D8B030D-6E8A-4147-A177-3AD203B41FA5}">
                      <a16:colId xmlns:a16="http://schemas.microsoft.com/office/drawing/2014/main" val="1310101510"/>
                    </a:ext>
                  </a:extLst>
                </a:gridCol>
                <a:gridCol w="799322">
                  <a:extLst>
                    <a:ext uri="{9D8B030D-6E8A-4147-A177-3AD203B41FA5}">
                      <a16:colId xmlns:a16="http://schemas.microsoft.com/office/drawing/2014/main" val="2527926336"/>
                    </a:ext>
                  </a:extLst>
                </a:gridCol>
                <a:gridCol w="799322">
                  <a:extLst>
                    <a:ext uri="{9D8B030D-6E8A-4147-A177-3AD203B41FA5}">
                      <a16:colId xmlns:a16="http://schemas.microsoft.com/office/drawing/2014/main" val="3289938170"/>
                    </a:ext>
                  </a:extLst>
                </a:gridCol>
              </a:tblGrid>
              <a:tr h="476795">
                <a:tc>
                  <a:txBody>
                    <a:bodyPr/>
                    <a:lstStyle/>
                    <a:p>
                      <a:pPr algn="ctr" fontAlgn="ctr"/>
                      <a:r>
                        <a:rPr lang="en-IN" sz="1000" b="1" i="0" u="none" strike="noStrike" dirty="0">
                          <a:solidFill>
                            <a:srgbClr val="000000"/>
                          </a:solidFill>
                          <a:effectLst/>
                          <a:latin typeface="Calibri" panose="020F0502020204030204" pitchFamily="34" charset="0"/>
                        </a:rPr>
                        <a:t> </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KM Travelled</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Price Charged</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Cost of Trip</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Age</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Income (USD/Month)</a:t>
                      </a:r>
                    </a:p>
                  </a:txBody>
                  <a:tcPr marL="7620" marR="7620" marT="7620" marB="0" anchor="ctr"/>
                </a:tc>
                <a:tc>
                  <a:txBody>
                    <a:bodyPr/>
                    <a:lstStyle/>
                    <a:p>
                      <a:pPr algn="ctr" fontAlgn="ctr"/>
                      <a:r>
                        <a:rPr lang="en-IN" sz="1000" b="1" i="0" u="none" strike="noStrike">
                          <a:solidFill>
                            <a:srgbClr val="000000"/>
                          </a:solidFill>
                          <a:effectLst/>
                          <a:latin typeface="Calibri" panose="020F0502020204030204" pitchFamily="34" charset="0"/>
                        </a:rPr>
                        <a:t>Profits</a:t>
                      </a:r>
                    </a:p>
                  </a:txBody>
                  <a:tcPr marL="7620" marR="7620" marT="7620" marB="0" anchor="ctr"/>
                </a:tc>
                <a:extLst>
                  <a:ext uri="{0D108BD9-81ED-4DB2-BD59-A6C34878D82A}">
                    <a16:rowId xmlns:a16="http://schemas.microsoft.com/office/drawing/2014/main" val="2310377495"/>
                  </a:ext>
                </a:extLst>
              </a:tr>
              <a:tr h="476795">
                <a:tc>
                  <a:txBody>
                    <a:bodyPr/>
                    <a:lstStyle/>
                    <a:p>
                      <a:pPr algn="ctr" fontAlgn="ctr"/>
                      <a:r>
                        <a:rPr lang="en-IN" sz="1000" b="1" i="0" u="none" strike="noStrike">
                          <a:solidFill>
                            <a:srgbClr val="000000"/>
                          </a:solidFill>
                          <a:effectLst/>
                          <a:latin typeface="Calibri" panose="020F0502020204030204" pitchFamily="34" charset="0"/>
                        </a:rPr>
                        <a:t>count</a:t>
                      </a:r>
                    </a:p>
                  </a:txBody>
                  <a:tcPr marL="7620" marR="7620" marT="7620" marB="0" anchor="ctr"/>
                </a:tc>
                <a:tc gridSpan="6">
                  <a:txBody>
                    <a:bodyPr/>
                    <a:lstStyle/>
                    <a:p>
                      <a:pPr algn="ctr" fontAlgn="ctr"/>
                      <a:r>
                        <a:rPr lang="en-IN" sz="1000" b="0" i="0" u="none" strike="noStrike" dirty="0">
                          <a:solidFill>
                            <a:srgbClr val="000000"/>
                          </a:solidFill>
                          <a:effectLst/>
                          <a:latin typeface="Calibri" panose="020F0502020204030204" pitchFamily="34" charset="0"/>
                        </a:rPr>
                        <a:t>274681</a:t>
                      </a:r>
                    </a:p>
                  </a:txBody>
                  <a:tcPr marL="7620" marR="7620" marT="762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63121328"/>
                  </a:ext>
                </a:extLst>
              </a:tr>
              <a:tr h="476795">
                <a:tc>
                  <a:txBody>
                    <a:bodyPr/>
                    <a:lstStyle/>
                    <a:p>
                      <a:pPr algn="ctr" fontAlgn="ctr"/>
                      <a:r>
                        <a:rPr lang="en-IN" sz="1000" b="1" i="0" u="none" strike="noStrike">
                          <a:solidFill>
                            <a:srgbClr val="000000"/>
                          </a:solidFill>
                          <a:effectLst/>
                          <a:latin typeface="Calibri" panose="020F0502020204030204" pitchFamily="34" charset="0"/>
                        </a:rPr>
                        <a:t>mean</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22.57</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458.18</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297.92</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35.34</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15045.67</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160.26</a:t>
                      </a:r>
                    </a:p>
                  </a:txBody>
                  <a:tcPr marL="7620" marR="7620" marT="7620" marB="0" anchor="ctr"/>
                </a:tc>
                <a:extLst>
                  <a:ext uri="{0D108BD9-81ED-4DB2-BD59-A6C34878D82A}">
                    <a16:rowId xmlns:a16="http://schemas.microsoft.com/office/drawing/2014/main" val="682823319"/>
                  </a:ext>
                </a:extLst>
              </a:tr>
              <a:tr h="476795">
                <a:tc>
                  <a:txBody>
                    <a:bodyPr/>
                    <a:lstStyle/>
                    <a:p>
                      <a:pPr algn="ctr" fontAlgn="ctr"/>
                      <a:r>
                        <a:rPr lang="en-IN" sz="1000" b="1" i="0" u="none" strike="noStrike">
                          <a:solidFill>
                            <a:srgbClr val="000000"/>
                          </a:solidFill>
                          <a:effectLst/>
                          <a:latin typeface="Calibri" panose="020F0502020204030204" pitchFamily="34" charset="0"/>
                        </a:rPr>
                        <a:t>min</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20.73</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22.8</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18</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2000</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-176.93</a:t>
                      </a:r>
                    </a:p>
                  </a:txBody>
                  <a:tcPr marL="7620" marR="7620" marT="7620" marB="0" anchor="ctr"/>
                </a:tc>
                <a:extLst>
                  <a:ext uri="{0D108BD9-81ED-4DB2-BD59-A6C34878D82A}">
                    <a16:rowId xmlns:a16="http://schemas.microsoft.com/office/drawing/2014/main" val="6241920"/>
                  </a:ext>
                </a:extLst>
              </a:tr>
              <a:tr h="476795">
                <a:tc>
                  <a:txBody>
                    <a:bodyPr/>
                    <a:lstStyle/>
                    <a:p>
                      <a:pPr algn="ctr" fontAlgn="ctr"/>
                      <a:r>
                        <a:rPr lang="en-IN" sz="1000" b="1" i="0" u="none" strike="noStrike">
                          <a:solidFill>
                            <a:srgbClr val="000000"/>
                          </a:solidFill>
                          <a:effectLst/>
                          <a:latin typeface="Calibri" panose="020F0502020204030204" pitchFamily="34" charset="0"/>
                        </a:rPr>
                        <a:t>max</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48</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2048</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691.2</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ctr"/>
                      <a:r>
                        <a:rPr lang="en-IN" sz="1000" b="0" i="0" u="none" strike="noStrike">
                          <a:solidFill>
                            <a:srgbClr val="000000"/>
                          </a:solidFill>
                          <a:effectLst/>
                          <a:latin typeface="Calibri" panose="020F0502020204030204" pitchFamily="34" charset="0"/>
                        </a:rPr>
                        <a:t>34996</a:t>
                      </a:r>
                    </a:p>
                  </a:txBody>
                  <a:tcPr marL="7620" marR="7620" marT="7620" marB="0" anchor="ctr"/>
                </a:tc>
                <a:tc>
                  <a:txBody>
                    <a:bodyPr/>
                    <a:lstStyle/>
                    <a:p>
                      <a:pPr algn="ctr" fontAlgn="ctr"/>
                      <a:r>
                        <a:rPr lang="en-IN" sz="1000" b="0" i="0" u="none" strike="noStrike" dirty="0">
                          <a:solidFill>
                            <a:srgbClr val="000000"/>
                          </a:solidFill>
                          <a:effectLst/>
                          <a:latin typeface="Calibri" panose="020F0502020204030204" pitchFamily="34" charset="0"/>
                        </a:rPr>
                        <a:t>1464</a:t>
                      </a:r>
                    </a:p>
                  </a:txBody>
                  <a:tcPr marL="7620" marR="7620" marT="7620" marB="0" anchor="ctr"/>
                </a:tc>
                <a:extLst>
                  <a:ext uri="{0D108BD9-81ED-4DB2-BD59-A6C34878D82A}">
                    <a16:rowId xmlns:a16="http://schemas.microsoft.com/office/drawing/2014/main" val="2507700245"/>
                  </a:ext>
                </a:extLst>
              </a:tr>
            </a:tbl>
          </a:graphicData>
        </a:graphic>
      </p:graphicFrame>
      <p:sp>
        <p:nvSpPr>
          <p:cNvPr id="16" name="TextBox 15">
            <a:extLst>
              <a:ext uri="{FF2B5EF4-FFF2-40B4-BE49-F238E27FC236}">
                <a16:creationId xmlns:a16="http://schemas.microsoft.com/office/drawing/2014/main" id="{D45E4645-5026-80DF-FA51-7D2A57D544BF}"/>
              </a:ext>
            </a:extLst>
          </p:cNvPr>
          <p:cNvSpPr txBox="1"/>
          <p:nvPr/>
        </p:nvSpPr>
        <p:spPr>
          <a:xfrm>
            <a:off x="1" y="4851628"/>
            <a:ext cx="12192000"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t>Accounting for all the trips conducted by each cab company for it’s users, the numbers verify our findings.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Yellow Cab makes almost 100$ more on average in profits while covering the same distances.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All other factors are almost identical suggesting that people would pay more for the Yellow Cab than use the Pink Cab.</a:t>
            </a:r>
          </a:p>
        </p:txBody>
      </p:sp>
      <p:sp>
        <p:nvSpPr>
          <p:cNvPr id="18" name="Oval 17">
            <a:extLst>
              <a:ext uri="{FF2B5EF4-FFF2-40B4-BE49-F238E27FC236}">
                <a16:creationId xmlns:a16="http://schemas.microsoft.com/office/drawing/2014/main" id="{65B32756-339A-5107-CDB6-ADDC5DBBFEE9}"/>
              </a:ext>
            </a:extLst>
          </p:cNvPr>
          <p:cNvSpPr/>
          <p:nvPr/>
        </p:nvSpPr>
        <p:spPr>
          <a:xfrm>
            <a:off x="4996543" y="3037114"/>
            <a:ext cx="805543" cy="46808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7D433DE-BDC0-AD43-A0A8-33885AA7A6EC}"/>
              </a:ext>
            </a:extLst>
          </p:cNvPr>
          <p:cNvSpPr/>
          <p:nvPr/>
        </p:nvSpPr>
        <p:spPr>
          <a:xfrm>
            <a:off x="11190514" y="3037114"/>
            <a:ext cx="794654" cy="46808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3498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690689"/>
          </a:xfrm>
          <a:solidFill>
            <a:srgbClr val="3B3B3B"/>
          </a:solidFill>
        </p:spPr>
        <p:txBody>
          <a:bodyPr>
            <a:normAutofit/>
          </a:bodyPr>
          <a:lstStyle/>
          <a:p>
            <a:pPr algn="ctr"/>
            <a:r>
              <a:rPr lang="en-IN" sz="4800" b="1" dirty="0">
                <a:solidFill>
                  <a:srgbClr val="FF6600"/>
                </a:solidFill>
              </a:rPr>
              <a:t>Summary</a:t>
            </a: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1690688"/>
            <a:ext cx="12192000" cy="5167311"/>
          </a:xfrm>
        </p:spPr>
        <p:txBody>
          <a:bodyPr>
            <a:normAutofit lnSpcReduction="10000"/>
          </a:bodyPr>
          <a:lstStyle/>
          <a:p>
            <a:endParaRPr lang="en-IN" sz="2000" dirty="0"/>
          </a:p>
          <a:p>
            <a:r>
              <a:rPr lang="en-IN" sz="2000" dirty="0"/>
              <a:t>Throughout the analysis we can see that, age, gender, income range do not play huge roles in user choice of a certain cab company.</a:t>
            </a:r>
          </a:p>
          <a:p>
            <a:endParaRPr lang="en-IN" sz="2000" dirty="0"/>
          </a:p>
          <a:p>
            <a:r>
              <a:rPr lang="en-IN" sz="2000" dirty="0"/>
              <a:t>The cities however do influence which cab company is more popular. (California in general prefers Pink Cab)</a:t>
            </a:r>
          </a:p>
          <a:p>
            <a:endParaRPr lang="en-IN" sz="2000" dirty="0"/>
          </a:p>
          <a:p>
            <a:r>
              <a:rPr lang="en-IN" sz="2000" dirty="0"/>
              <a:t>New York is the city with most cab rides and has the highest users of Yellow Cab.</a:t>
            </a:r>
          </a:p>
          <a:p>
            <a:endParaRPr lang="en-IN" sz="2000" dirty="0"/>
          </a:p>
          <a:p>
            <a:r>
              <a:rPr lang="en-IN" sz="2000" dirty="0"/>
              <a:t>Although Yellow Cab is generally more expensive than Pink Cab, users still (with the exception of CA and a few outlier cities) prefer Yellow Cab over Pink Cab.</a:t>
            </a:r>
          </a:p>
          <a:p>
            <a:endParaRPr lang="en-IN" sz="2000" dirty="0"/>
          </a:p>
          <a:p>
            <a:r>
              <a:rPr lang="en-IN" sz="2000" dirty="0"/>
              <a:t>Yellow Cab has more than 3 times the market share overall.</a:t>
            </a:r>
          </a:p>
          <a:p>
            <a:endParaRPr lang="en-IN" sz="2000" dirty="0"/>
          </a:p>
          <a:p>
            <a:r>
              <a:rPr lang="en-IN" sz="2000" dirty="0"/>
              <a:t>Yellow Cab produces more revenue because of the higher prices they can charge while maintaining customers.</a:t>
            </a:r>
          </a:p>
        </p:txBody>
      </p:sp>
    </p:spTree>
    <p:extLst>
      <p:ext uri="{BB962C8B-B14F-4D97-AF65-F5344CB8AC3E}">
        <p14:creationId xmlns:p14="http://schemas.microsoft.com/office/powerpoint/2010/main" val="3469385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690689"/>
          </a:xfrm>
          <a:solidFill>
            <a:srgbClr val="3B3B3B"/>
          </a:solidFill>
        </p:spPr>
        <p:txBody>
          <a:bodyPr>
            <a:normAutofit/>
          </a:bodyPr>
          <a:lstStyle/>
          <a:p>
            <a:pPr algn="ctr"/>
            <a:r>
              <a:rPr lang="en-IN" sz="4800" b="1" dirty="0">
                <a:solidFill>
                  <a:srgbClr val="FF6600"/>
                </a:solidFill>
              </a:rPr>
              <a:t>Recommendations</a:t>
            </a: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1690688"/>
            <a:ext cx="12192000" cy="5167311"/>
          </a:xfrm>
        </p:spPr>
        <p:txBody>
          <a:bodyPr>
            <a:normAutofit/>
          </a:bodyPr>
          <a:lstStyle/>
          <a:p>
            <a:pPr marL="0" indent="0">
              <a:buNone/>
            </a:pPr>
            <a:r>
              <a:rPr lang="en-IN" sz="2000" dirty="0"/>
              <a:t>On evaluation of the two companies on several factors, it is generally concluded that the Yellow Cab Company is better than the Pink Cab Company.</a:t>
            </a:r>
          </a:p>
          <a:p>
            <a:pPr marL="0" indent="0">
              <a:buNone/>
            </a:pPr>
            <a:endParaRPr lang="en-IN" sz="2000" dirty="0"/>
          </a:p>
          <a:p>
            <a:r>
              <a:rPr lang="en-IN" sz="2000" dirty="0"/>
              <a:t>Yellow Cab is a better investment overall.</a:t>
            </a:r>
          </a:p>
          <a:p>
            <a:endParaRPr lang="en-IN" sz="2000" dirty="0"/>
          </a:p>
          <a:p>
            <a:r>
              <a:rPr lang="en-IN" sz="2000" dirty="0"/>
              <a:t>Pink Cab is better if investing only in California.</a:t>
            </a:r>
          </a:p>
          <a:p>
            <a:endParaRPr lang="en-IN" sz="2000" dirty="0"/>
          </a:p>
          <a:p>
            <a:r>
              <a:rPr lang="en-IN" sz="2000" dirty="0"/>
              <a:t>Age, Gender and, Income play no significant role in user preference and does not need any special attention.</a:t>
            </a:r>
          </a:p>
          <a:p>
            <a:endParaRPr lang="en-IN" sz="2000" dirty="0"/>
          </a:p>
          <a:p>
            <a:r>
              <a:rPr lang="en-IN" sz="2000" dirty="0"/>
              <a:t>Yellow Cab generates more profits and concurs less loss than Pink Cab.</a:t>
            </a:r>
          </a:p>
          <a:p>
            <a:endParaRPr lang="en-IN" sz="2000" dirty="0"/>
          </a:p>
          <a:p>
            <a:pPr marL="0" indent="0" algn="ctr">
              <a:buNone/>
            </a:pPr>
            <a:r>
              <a:rPr lang="en-IN" sz="2000" b="1" dirty="0"/>
              <a:t>RECOMMENDATION IS TO INVEST IN THE YELLOW CAB COMPANY</a:t>
            </a:r>
            <a:endParaRPr lang="en-IN" sz="2400" b="1" dirty="0"/>
          </a:p>
        </p:txBody>
      </p:sp>
    </p:spTree>
    <p:extLst>
      <p:ext uri="{BB962C8B-B14F-4D97-AF65-F5344CB8AC3E}">
        <p14:creationId xmlns:p14="http://schemas.microsoft.com/office/powerpoint/2010/main" val="19219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690689"/>
          </a:xfrm>
          <a:solidFill>
            <a:srgbClr val="3B3B3B"/>
          </a:solidFill>
        </p:spPr>
        <p:txBody>
          <a:bodyPr>
            <a:normAutofit/>
          </a:bodyPr>
          <a:lstStyle/>
          <a:p>
            <a:pPr algn="ctr"/>
            <a:r>
              <a:rPr lang="en-IN" sz="4800" b="1" dirty="0">
                <a:solidFill>
                  <a:srgbClr val="FF6600"/>
                </a:solidFill>
              </a:rPr>
              <a:t>Executive Summary</a:t>
            </a: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1690688"/>
            <a:ext cx="12192000" cy="5167311"/>
          </a:xfrm>
        </p:spPr>
        <p:txBody>
          <a:bodyPr/>
          <a:lstStyle/>
          <a:p>
            <a:r>
              <a:rPr lang="en-IN" sz="2400" dirty="0"/>
              <a:t>Objective.</a:t>
            </a:r>
          </a:p>
          <a:p>
            <a:pPr marL="457200" lvl="1" indent="0">
              <a:buNone/>
            </a:pPr>
            <a:r>
              <a:rPr lang="en-IN" sz="2000" dirty="0"/>
              <a:t>Investigating the performance of two Cab companies in the US and derive actionable insights for an investment by XYZ Private Firm.</a:t>
            </a:r>
          </a:p>
          <a:p>
            <a:endParaRPr lang="en-IN" dirty="0"/>
          </a:p>
          <a:p>
            <a:r>
              <a:rPr lang="en-IN" sz="2400" dirty="0"/>
              <a:t>Data Overview.</a:t>
            </a:r>
          </a:p>
          <a:p>
            <a:pPr marL="457200" lvl="1" indent="0">
              <a:buNone/>
            </a:pPr>
            <a:r>
              <a:rPr lang="en-IN" sz="2000" dirty="0"/>
              <a:t>The data has 359392 datapoints with 12 features all interlinked within 4 datasets.</a:t>
            </a:r>
          </a:p>
          <a:p>
            <a:endParaRPr lang="en-IN" sz="2400" dirty="0"/>
          </a:p>
          <a:p>
            <a:r>
              <a:rPr lang="en-IN" sz="2400" dirty="0"/>
              <a:t>Key Findings.</a:t>
            </a:r>
          </a:p>
          <a:p>
            <a:pPr lvl="1">
              <a:buFont typeface="Wingdings" panose="05000000000000000000" pitchFamily="2" charset="2"/>
              <a:buChar char="§"/>
            </a:pPr>
            <a:r>
              <a:rPr lang="en-IN" sz="2000" dirty="0"/>
              <a:t>There is a general preference of Cab service throughout, with a handful of outliers only.</a:t>
            </a:r>
          </a:p>
          <a:p>
            <a:pPr lvl="1">
              <a:buFont typeface="Wingdings" panose="05000000000000000000" pitchFamily="2" charset="2"/>
              <a:buChar char="§"/>
            </a:pPr>
            <a:r>
              <a:rPr lang="en-IN" sz="2000" dirty="0"/>
              <a:t>The profit for each ride is based on the total calculated cost of the ride and the price charged by each company.</a:t>
            </a:r>
          </a:p>
          <a:p>
            <a:pPr lvl="1">
              <a:buFont typeface="Wingdings" panose="05000000000000000000" pitchFamily="2" charset="2"/>
              <a:buChar char="§"/>
            </a:pPr>
            <a:r>
              <a:rPr lang="en-IN" sz="2000" dirty="0"/>
              <a:t>Majority of the dataset is based on active users of the service and not overall number of people.</a:t>
            </a:r>
          </a:p>
          <a:p>
            <a:endParaRPr lang="en-IN" sz="2400" dirty="0"/>
          </a:p>
          <a:p>
            <a:endParaRPr lang="en-IN" sz="2400" dirty="0"/>
          </a:p>
        </p:txBody>
      </p:sp>
    </p:spTree>
    <p:extLst>
      <p:ext uri="{BB962C8B-B14F-4D97-AF65-F5344CB8AC3E}">
        <p14:creationId xmlns:p14="http://schemas.microsoft.com/office/powerpoint/2010/main" val="288048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4FA5B-9FF7-F841-2614-51E33F63B3D1}"/>
              </a:ext>
            </a:extLst>
          </p:cNvPr>
          <p:cNvSpPr>
            <a:spLocks noGrp="1"/>
          </p:cNvSpPr>
          <p:nvPr>
            <p:ph type="title"/>
          </p:nvPr>
        </p:nvSpPr>
        <p:spPr>
          <a:xfrm>
            <a:off x="0" y="0"/>
            <a:ext cx="12192000" cy="1690689"/>
          </a:xfrm>
          <a:solidFill>
            <a:srgbClr val="3B3B3B"/>
          </a:solidFill>
        </p:spPr>
        <p:txBody>
          <a:bodyPr>
            <a:normAutofit/>
          </a:bodyPr>
          <a:lstStyle/>
          <a:p>
            <a:pPr algn="ctr"/>
            <a:r>
              <a:rPr lang="en-IN" sz="4800" b="1" dirty="0">
                <a:solidFill>
                  <a:srgbClr val="FF6600"/>
                </a:solidFill>
              </a:rPr>
              <a:t>Problem Statement &amp; Approach</a:t>
            </a:r>
          </a:p>
        </p:txBody>
      </p:sp>
      <p:sp>
        <p:nvSpPr>
          <p:cNvPr id="3" name="Content Placeholder 2">
            <a:extLst>
              <a:ext uri="{FF2B5EF4-FFF2-40B4-BE49-F238E27FC236}">
                <a16:creationId xmlns:a16="http://schemas.microsoft.com/office/drawing/2014/main" id="{E7614586-5CB9-D851-CD68-FEBD1FE2CDDD}"/>
              </a:ext>
            </a:extLst>
          </p:cNvPr>
          <p:cNvSpPr>
            <a:spLocks noGrp="1"/>
          </p:cNvSpPr>
          <p:nvPr>
            <p:ph idx="1"/>
          </p:nvPr>
        </p:nvSpPr>
        <p:spPr>
          <a:xfrm>
            <a:off x="0" y="1690688"/>
            <a:ext cx="12192000" cy="5167311"/>
          </a:xfrm>
        </p:spPr>
        <p:txBody>
          <a:bodyPr>
            <a:normAutofit/>
          </a:bodyPr>
          <a:lstStyle/>
          <a:p>
            <a:r>
              <a:rPr lang="en-IN" sz="2400" dirty="0"/>
              <a:t>Problem Statement</a:t>
            </a:r>
          </a:p>
          <a:p>
            <a:pPr marL="457200" lvl="1" indent="0">
              <a:buNone/>
            </a:pPr>
            <a:endParaRPr lang="en-IN" sz="2000" dirty="0"/>
          </a:p>
          <a:p>
            <a:pPr marL="457200" lvl="1" indent="0">
              <a:buNone/>
            </a:pPr>
            <a:r>
              <a:rPr lang="en-IN" sz="2000" dirty="0"/>
              <a:t>To perform Exploratory Data Analysis (EDA) on Cab ride data in different states of the US. In order to predict which Cab company performed better over the course of 3 years (31/01/2016 - 31/12/2018), to determine which company is a better investment for XYZ Private Firm.</a:t>
            </a:r>
          </a:p>
          <a:p>
            <a:endParaRPr lang="en-IN" sz="2400" dirty="0"/>
          </a:p>
          <a:p>
            <a:r>
              <a:rPr lang="en-IN" sz="2400" dirty="0"/>
              <a:t>Approach</a:t>
            </a:r>
          </a:p>
          <a:p>
            <a:pPr marL="457200" lvl="1" indent="0">
              <a:buNone/>
            </a:pPr>
            <a:endParaRPr lang="en-IN" sz="2000" dirty="0"/>
          </a:p>
          <a:p>
            <a:pPr lvl="1">
              <a:buFont typeface="Wingdings" panose="05000000000000000000" pitchFamily="2" charset="2"/>
              <a:buChar char="§"/>
            </a:pPr>
            <a:r>
              <a:rPr lang="en-IN" sz="2000" dirty="0"/>
              <a:t>Understanding each individual dataset.</a:t>
            </a:r>
          </a:p>
          <a:p>
            <a:pPr lvl="1">
              <a:buFont typeface="Wingdings" panose="05000000000000000000" pitchFamily="2" charset="2"/>
              <a:buChar char="§"/>
            </a:pPr>
            <a:r>
              <a:rPr lang="en-IN" sz="2000" dirty="0"/>
              <a:t>Find any outliers or anomalies.</a:t>
            </a:r>
          </a:p>
          <a:p>
            <a:pPr lvl="1">
              <a:buFont typeface="Wingdings" panose="05000000000000000000" pitchFamily="2" charset="2"/>
              <a:buChar char="§"/>
            </a:pPr>
            <a:r>
              <a:rPr lang="en-IN" sz="2000" dirty="0"/>
              <a:t>Visualizing trends in data for better understanding.</a:t>
            </a:r>
          </a:p>
          <a:p>
            <a:pPr lvl="1">
              <a:buFont typeface="Wingdings" panose="05000000000000000000" pitchFamily="2" charset="2"/>
              <a:buChar char="§"/>
            </a:pPr>
            <a:r>
              <a:rPr lang="en-IN" sz="2000" dirty="0"/>
              <a:t>Finding profit for both companies.</a:t>
            </a:r>
          </a:p>
          <a:p>
            <a:pPr lvl="1">
              <a:buFont typeface="Wingdings" panose="05000000000000000000" pitchFamily="2" charset="2"/>
              <a:buChar char="§"/>
            </a:pPr>
            <a:r>
              <a:rPr lang="en-IN" sz="2000" dirty="0"/>
              <a:t>Recommendations for investment.</a:t>
            </a:r>
          </a:p>
          <a:p>
            <a:endParaRPr lang="en-IN" sz="2400" dirty="0"/>
          </a:p>
          <a:p>
            <a:pPr marL="457200" lvl="1" indent="0">
              <a:buNone/>
            </a:pPr>
            <a:endParaRPr lang="en-IN" sz="2000" dirty="0"/>
          </a:p>
          <a:p>
            <a:pPr marL="457200" lvl="1" indent="0">
              <a:buNone/>
            </a:pPr>
            <a:endParaRPr lang="en-IN" sz="2000" dirty="0"/>
          </a:p>
          <a:p>
            <a:pPr marL="457200" lvl="1" indent="0">
              <a:buNone/>
            </a:pPr>
            <a:endParaRPr lang="en-IN" sz="2000" dirty="0"/>
          </a:p>
          <a:p>
            <a:pPr lvl="1"/>
            <a:endParaRPr lang="en-IN" sz="2000" dirty="0"/>
          </a:p>
        </p:txBody>
      </p:sp>
      <p:pic>
        <p:nvPicPr>
          <p:cNvPr id="7" name="Picture 6">
            <a:extLst>
              <a:ext uri="{FF2B5EF4-FFF2-40B4-BE49-F238E27FC236}">
                <a16:creationId xmlns:a16="http://schemas.microsoft.com/office/drawing/2014/main" id="{12FBDFA7-5CA8-7129-7E9C-4219323B8C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6890" y="4274343"/>
            <a:ext cx="525719" cy="642257"/>
          </a:xfrm>
          <a:prstGeom prst="rect">
            <a:avLst/>
          </a:prstGeom>
        </p:spPr>
      </p:pic>
      <p:pic>
        <p:nvPicPr>
          <p:cNvPr id="12" name="Picture 11">
            <a:extLst>
              <a:ext uri="{FF2B5EF4-FFF2-40B4-BE49-F238E27FC236}">
                <a16:creationId xmlns:a16="http://schemas.microsoft.com/office/drawing/2014/main" id="{3828ADF1-46F2-FC31-376E-1BF3060E5D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2319" y="5566171"/>
            <a:ext cx="525719" cy="642257"/>
          </a:xfrm>
          <a:prstGeom prst="rect">
            <a:avLst/>
          </a:prstGeom>
        </p:spPr>
      </p:pic>
      <p:pic>
        <p:nvPicPr>
          <p:cNvPr id="13" name="Picture 12">
            <a:extLst>
              <a:ext uri="{FF2B5EF4-FFF2-40B4-BE49-F238E27FC236}">
                <a16:creationId xmlns:a16="http://schemas.microsoft.com/office/drawing/2014/main" id="{51D9E3E9-29A1-8283-C4F3-F1311B7593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6890" y="5566171"/>
            <a:ext cx="525719" cy="642257"/>
          </a:xfrm>
          <a:prstGeom prst="rect">
            <a:avLst/>
          </a:prstGeom>
        </p:spPr>
      </p:pic>
      <p:pic>
        <p:nvPicPr>
          <p:cNvPr id="14" name="Picture 13">
            <a:extLst>
              <a:ext uri="{FF2B5EF4-FFF2-40B4-BE49-F238E27FC236}">
                <a16:creationId xmlns:a16="http://schemas.microsoft.com/office/drawing/2014/main" id="{BD81E35D-0D23-66B9-31DC-848C14096E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2320" y="4274342"/>
            <a:ext cx="525719" cy="642257"/>
          </a:xfrm>
          <a:prstGeom prst="rect">
            <a:avLst/>
          </a:prstGeom>
        </p:spPr>
      </p:pic>
      <p:pic>
        <p:nvPicPr>
          <p:cNvPr id="15" name="Picture 14">
            <a:extLst>
              <a:ext uri="{FF2B5EF4-FFF2-40B4-BE49-F238E27FC236}">
                <a16:creationId xmlns:a16="http://schemas.microsoft.com/office/drawing/2014/main" id="{D79A04E5-18B7-2F8F-26C1-23D9FA232C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4605" y="4878497"/>
            <a:ext cx="525719" cy="642257"/>
          </a:xfrm>
          <a:prstGeom prst="rect">
            <a:avLst/>
          </a:prstGeom>
        </p:spPr>
      </p:pic>
      <p:cxnSp>
        <p:nvCxnSpPr>
          <p:cNvPr id="17" name="Straight Arrow Connector 16">
            <a:extLst>
              <a:ext uri="{FF2B5EF4-FFF2-40B4-BE49-F238E27FC236}">
                <a16:creationId xmlns:a16="http://schemas.microsoft.com/office/drawing/2014/main" id="{71DC6079-1DA0-6AA5-30E3-B799774038BF}"/>
              </a:ext>
            </a:extLst>
          </p:cNvPr>
          <p:cNvCxnSpPr/>
          <p:nvPr/>
        </p:nvCxnSpPr>
        <p:spPr>
          <a:xfrm>
            <a:off x="7554686" y="4735286"/>
            <a:ext cx="968828" cy="293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024551D-3C41-6772-66C1-A4067AE51561}"/>
              </a:ext>
            </a:extLst>
          </p:cNvPr>
          <p:cNvCxnSpPr/>
          <p:nvPr/>
        </p:nvCxnSpPr>
        <p:spPr>
          <a:xfrm flipH="1">
            <a:off x="9296908" y="4789714"/>
            <a:ext cx="1022749" cy="29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B2BA629-7EA7-DBF4-4A96-4D58911A358D}"/>
              </a:ext>
            </a:extLst>
          </p:cNvPr>
          <p:cNvCxnSpPr/>
          <p:nvPr/>
        </p:nvCxnSpPr>
        <p:spPr>
          <a:xfrm flipV="1">
            <a:off x="7513215" y="5566171"/>
            <a:ext cx="1010299" cy="321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1684A56-F62E-1A76-6E48-1DD7CFEABCDD}"/>
              </a:ext>
            </a:extLst>
          </p:cNvPr>
          <p:cNvCxnSpPr/>
          <p:nvPr/>
        </p:nvCxnSpPr>
        <p:spPr>
          <a:xfrm flipH="1" flipV="1">
            <a:off x="9296908" y="5566171"/>
            <a:ext cx="1022749" cy="321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E67CB1D8-65EA-A8E1-327D-6910456AB112}"/>
              </a:ext>
            </a:extLst>
          </p:cNvPr>
          <p:cNvSpPr txBox="1"/>
          <p:nvPr/>
        </p:nvSpPr>
        <p:spPr>
          <a:xfrm>
            <a:off x="6258638" y="4964386"/>
            <a:ext cx="1742222" cy="307777"/>
          </a:xfrm>
          <a:prstGeom prst="rect">
            <a:avLst/>
          </a:prstGeom>
          <a:noFill/>
        </p:spPr>
        <p:txBody>
          <a:bodyPr wrap="square" rtlCol="0">
            <a:spAutoFit/>
          </a:bodyPr>
          <a:lstStyle/>
          <a:p>
            <a:pPr algn="ctr"/>
            <a:r>
              <a:rPr lang="en-IN" sz="1400" dirty="0"/>
              <a:t>Cab_Data.csv</a:t>
            </a:r>
            <a:endParaRPr lang="en-IN" sz="1200" dirty="0"/>
          </a:p>
        </p:txBody>
      </p:sp>
      <p:sp>
        <p:nvSpPr>
          <p:cNvPr id="32" name="TextBox 31">
            <a:extLst>
              <a:ext uri="{FF2B5EF4-FFF2-40B4-BE49-F238E27FC236}">
                <a16:creationId xmlns:a16="http://schemas.microsoft.com/office/drawing/2014/main" id="{1EDE43AB-A812-2FA9-9C6D-5BA4B4F4BA70}"/>
              </a:ext>
            </a:extLst>
          </p:cNvPr>
          <p:cNvSpPr txBox="1"/>
          <p:nvPr/>
        </p:nvSpPr>
        <p:spPr>
          <a:xfrm>
            <a:off x="9932499" y="4965532"/>
            <a:ext cx="1436914" cy="307777"/>
          </a:xfrm>
          <a:prstGeom prst="rect">
            <a:avLst/>
          </a:prstGeom>
          <a:noFill/>
        </p:spPr>
        <p:txBody>
          <a:bodyPr wrap="square" rtlCol="0">
            <a:spAutoFit/>
          </a:bodyPr>
          <a:lstStyle/>
          <a:p>
            <a:r>
              <a:rPr lang="en-IN" sz="1400" dirty="0"/>
              <a:t>Customer_ID.csv</a:t>
            </a:r>
          </a:p>
        </p:txBody>
      </p:sp>
      <p:sp>
        <p:nvSpPr>
          <p:cNvPr id="34" name="TextBox 33">
            <a:extLst>
              <a:ext uri="{FF2B5EF4-FFF2-40B4-BE49-F238E27FC236}">
                <a16:creationId xmlns:a16="http://schemas.microsoft.com/office/drawing/2014/main" id="{7CC45E86-1638-218A-1CDD-D6AEA59FFB5A}"/>
              </a:ext>
            </a:extLst>
          </p:cNvPr>
          <p:cNvSpPr txBox="1"/>
          <p:nvPr/>
        </p:nvSpPr>
        <p:spPr>
          <a:xfrm>
            <a:off x="6361397" y="6218760"/>
            <a:ext cx="1536703" cy="307777"/>
          </a:xfrm>
          <a:prstGeom prst="rect">
            <a:avLst/>
          </a:prstGeom>
          <a:noFill/>
        </p:spPr>
        <p:txBody>
          <a:bodyPr wrap="none" rtlCol="0">
            <a:spAutoFit/>
          </a:bodyPr>
          <a:lstStyle/>
          <a:p>
            <a:r>
              <a:rPr lang="en-IN" sz="1400" dirty="0"/>
              <a:t>Transaction_ID.csv</a:t>
            </a:r>
          </a:p>
        </p:txBody>
      </p:sp>
      <p:sp>
        <p:nvSpPr>
          <p:cNvPr id="36" name="TextBox 35">
            <a:extLst>
              <a:ext uri="{FF2B5EF4-FFF2-40B4-BE49-F238E27FC236}">
                <a16:creationId xmlns:a16="http://schemas.microsoft.com/office/drawing/2014/main" id="{33F62894-439D-F6D4-E8F8-4B4A6ECB0ABA}"/>
              </a:ext>
            </a:extLst>
          </p:cNvPr>
          <p:cNvSpPr txBox="1"/>
          <p:nvPr/>
        </p:nvSpPr>
        <p:spPr>
          <a:xfrm>
            <a:off x="10308124" y="6180161"/>
            <a:ext cx="914400" cy="307777"/>
          </a:xfrm>
          <a:prstGeom prst="rect">
            <a:avLst/>
          </a:prstGeom>
          <a:noFill/>
        </p:spPr>
        <p:txBody>
          <a:bodyPr wrap="square" rtlCol="0">
            <a:spAutoFit/>
          </a:bodyPr>
          <a:lstStyle/>
          <a:p>
            <a:r>
              <a:rPr lang="en-IN" sz="1400" dirty="0"/>
              <a:t>City.csv</a:t>
            </a:r>
          </a:p>
        </p:txBody>
      </p:sp>
      <p:sp>
        <p:nvSpPr>
          <p:cNvPr id="38" name="TextBox 37">
            <a:extLst>
              <a:ext uri="{FF2B5EF4-FFF2-40B4-BE49-F238E27FC236}">
                <a16:creationId xmlns:a16="http://schemas.microsoft.com/office/drawing/2014/main" id="{7D15B796-7692-E61E-350E-667C33D16C5E}"/>
              </a:ext>
            </a:extLst>
          </p:cNvPr>
          <p:cNvSpPr txBox="1"/>
          <p:nvPr/>
        </p:nvSpPr>
        <p:spPr>
          <a:xfrm>
            <a:off x="8202666" y="5620600"/>
            <a:ext cx="1513115" cy="307777"/>
          </a:xfrm>
          <a:prstGeom prst="rect">
            <a:avLst/>
          </a:prstGeom>
          <a:noFill/>
        </p:spPr>
        <p:txBody>
          <a:bodyPr wrap="square" rtlCol="0">
            <a:spAutoFit/>
          </a:bodyPr>
          <a:lstStyle/>
          <a:p>
            <a:r>
              <a:rPr lang="en-IN" sz="1400" dirty="0"/>
              <a:t>Final </a:t>
            </a:r>
            <a:r>
              <a:rPr lang="en-IN" sz="1400" dirty="0" err="1"/>
              <a:t>DataFrame</a:t>
            </a:r>
            <a:endParaRPr lang="en-IN" sz="1400" dirty="0"/>
          </a:p>
        </p:txBody>
      </p:sp>
    </p:spTree>
    <p:extLst>
      <p:ext uri="{BB962C8B-B14F-4D97-AF65-F5344CB8AC3E}">
        <p14:creationId xmlns:p14="http://schemas.microsoft.com/office/powerpoint/2010/main" val="165427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Largest Markets</a:t>
            </a:r>
          </a:p>
        </p:txBody>
      </p:sp>
      <p:pic>
        <p:nvPicPr>
          <p:cNvPr id="6" name="Content Placeholder 5">
            <a:extLst>
              <a:ext uri="{FF2B5EF4-FFF2-40B4-BE49-F238E27FC236}">
                <a16:creationId xmlns:a16="http://schemas.microsoft.com/office/drawing/2014/main" id="{3BC9B557-EA52-56F7-49FA-41EEBC01D3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88" y="783771"/>
            <a:ext cx="7326312" cy="5355771"/>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data shows biggest market in the city of New York, almost double that of Chicago IL which sits in 2</a:t>
            </a:r>
            <a:r>
              <a:rPr lang="en-IN" sz="2000" baseline="30000" dirty="0"/>
              <a:t>nd</a:t>
            </a:r>
            <a:r>
              <a:rPr lang="en-IN" sz="2000" dirty="0"/>
              <a:t> place.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cities with the highest users tend to be the ones which are the most popular cities in the country.</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city of New York has nearly 100,000 rides while cities like Pittsburgh PA, </a:t>
            </a:r>
            <a:r>
              <a:rPr lang="en-IN" sz="2000" dirty="0" err="1"/>
              <a:t>Tuscon</a:t>
            </a:r>
            <a:r>
              <a:rPr lang="en-IN" sz="2000" dirty="0"/>
              <a:t> AZ have less than 2,000 rides.</a:t>
            </a:r>
          </a:p>
        </p:txBody>
      </p:sp>
    </p:spTree>
    <p:extLst>
      <p:ext uri="{BB962C8B-B14F-4D97-AF65-F5344CB8AC3E}">
        <p14:creationId xmlns:p14="http://schemas.microsoft.com/office/powerpoint/2010/main" val="274390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Market Share</a:t>
            </a:r>
          </a:p>
        </p:txBody>
      </p:sp>
      <p:pic>
        <p:nvPicPr>
          <p:cNvPr id="6" name="Content Placeholder 5">
            <a:extLst>
              <a:ext uri="{FF2B5EF4-FFF2-40B4-BE49-F238E27FC236}">
                <a16:creationId xmlns:a16="http://schemas.microsoft.com/office/drawing/2014/main" id="{300A453C-563F-F5F3-EE73-53109172E5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88" y="685800"/>
            <a:ext cx="7326312" cy="5246914"/>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endParaRPr lang="en-IN" sz="2000" dirty="0"/>
          </a:p>
          <a:p>
            <a:endParaRPr lang="en-IN" sz="2000" dirty="0"/>
          </a:p>
          <a:p>
            <a:pPr marL="342900" indent="-342900">
              <a:buFont typeface="Arial" panose="020B0604020202020204" pitchFamily="34" charset="0"/>
              <a:buChar char="•"/>
            </a:pPr>
            <a:r>
              <a:rPr lang="en-IN" sz="2000" dirty="0"/>
              <a:t>The Yellow Cab company has the majority market share in the industry with more than 3 times the amount of rides than the Pink Cab company.</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Pink Cab company has a total number of rides which is under 6 figures (84,711 rides) while the Yellow cab company is significantly in the 6 figures (274,681 rides)</a:t>
            </a:r>
          </a:p>
        </p:txBody>
      </p:sp>
    </p:spTree>
    <p:extLst>
      <p:ext uri="{BB962C8B-B14F-4D97-AF65-F5344CB8AC3E}">
        <p14:creationId xmlns:p14="http://schemas.microsoft.com/office/powerpoint/2010/main" val="195392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Analysis of Trips</a:t>
            </a:r>
          </a:p>
        </p:txBody>
      </p:sp>
      <p:pic>
        <p:nvPicPr>
          <p:cNvPr id="6" name="Content Placeholder 5">
            <a:extLst>
              <a:ext uri="{FF2B5EF4-FFF2-40B4-BE49-F238E27FC236}">
                <a16:creationId xmlns:a16="http://schemas.microsoft.com/office/drawing/2014/main" id="{C880FFEF-B528-92AE-7593-D088E917F6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88" y="315025"/>
            <a:ext cx="7326312" cy="6227950"/>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endParaRPr lang="en-IN" sz="2000" dirty="0"/>
          </a:p>
          <a:p>
            <a:endParaRPr lang="en-IN" sz="2000" dirty="0"/>
          </a:p>
          <a:p>
            <a:pPr marL="342900" indent="-342900">
              <a:buFont typeface="Arial" panose="020B0604020202020204" pitchFamily="34" charset="0"/>
              <a:buChar char="•"/>
            </a:pPr>
            <a:r>
              <a:rPr lang="en-IN" sz="2000" dirty="0"/>
              <a:t>Yellow Cab trips linearly cost more than the Pink Cab trips but the Price charged is exponentially more.</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Pink Cab looks like they occasionally charge similar to the Yellow Cab while their trip cost is lower.</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People don’t seem to mind the higher prices of the Yellow Cab and use it more often.</a:t>
            </a:r>
          </a:p>
        </p:txBody>
      </p:sp>
    </p:spTree>
    <p:extLst>
      <p:ext uri="{BB962C8B-B14F-4D97-AF65-F5344CB8AC3E}">
        <p14:creationId xmlns:p14="http://schemas.microsoft.com/office/powerpoint/2010/main" val="49766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Time in business.</a:t>
            </a:r>
          </a:p>
        </p:txBody>
      </p:sp>
      <p:pic>
        <p:nvPicPr>
          <p:cNvPr id="6" name="Content Placeholder 5">
            <a:extLst>
              <a:ext uri="{FF2B5EF4-FFF2-40B4-BE49-F238E27FC236}">
                <a16:creationId xmlns:a16="http://schemas.microsoft.com/office/drawing/2014/main" id="{8567F4B9-CC86-4174-88B3-0C65205E2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88" y="870857"/>
            <a:ext cx="7326312" cy="5029199"/>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endParaRPr lang="en-IN" sz="2000" dirty="0"/>
          </a:p>
          <a:p>
            <a:endParaRPr lang="en-IN" sz="2000" dirty="0"/>
          </a:p>
          <a:p>
            <a:endParaRPr lang="en-IN" sz="2000" dirty="0"/>
          </a:p>
          <a:p>
            <a:pPr marL="342900" indent="-342900">
              <a:buFont typeface="Arial" panose="020B0604020202020204" pitchFamily="34" charset="0"/>
              <a:buChar char="•"/>
            </a:pPr>
            <a:r>
              <a:rPr lang="en-IN" sz="2000" dirty="0"/>
              <a:t>Both companies were in business for the same amount of time with consistent rides over the entire period.</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The only differentiating factor seems to be the quantity of rides.</a:t>
            </a:r>
          </a:p>
        </p:txBody>
      </p:sp>
    </p:spTree>
    <p:extLst>
      <p:ext uri="{BB962C8B-B14F-4D97-AF65-F5344CB8AC3E}">
        <p14:creationId xmlns:p14="http://schemas.microsoft.com/office/powerpoint/2010/main" val="128313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0CC-0AE2-FCED-1B37-991090B10184}"/>
              </a:ext>
            </a:extLst>
          </p:cNvPr>
          <p:cNvSpPr>
            <a:spLocks noGrp="1"/>
          </p:cNvSpPr>
          <p:nvPr>
            <p:ph type="title"/>
          </p:nvPr>
        </p:nvSpPr>
        <p:spPr>
          <a:xfrm>
            <a:off x="0" y="0"/>
            <a:ext cx="4772025" cy="1502229"/>
          </a:xfrm>
          <a:solidFill>
            <a:srgbClr val="3B3B3B"/>
          </a:solidFill>
        </p:spPr>
        <p:txBody>
          <a:bodyPr>
            <a:normAutofit/>
          </a:bodyPr>
          <a:lstStyle/>
          <a:p>
            <a:pPr algn="ctr"/>
            <a:r>
              <a:rPr lang="en-IN" sz="3600" b="1" dirty="0">
                <a:solidFill>
                  <a:srgbClr val="FF6600"/>
                </a:solidFill>
              </a:rPr>
              <a:t>Price difference</a:t>
            </a:r>
          </a:p>
        </p:txBody>
      </p:sp>
      <p:pic>
        <p:nvPicPr>
          <p:cNvPr id="6" name="Content Placeholder 5">
            <a:extLst>
              <a:ext uri="{FF2B5EF4-FFF2-40B4-BE49-F238E27FC236}">
                <a16:creationId xmlns:a16="http://schemas.microsoft.com/office/drawing/2014/main" id="{92DF6537-315D-5FED-9682-461B37F8B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5688" y="838199"/>
            <a:ext cx="7326312" cy="4746171"/>
          </a:xfrm>
        </p:spPr>
      </p:pic>
      <p:sp>
        <p:nvSpPr>
          <p:cNvPr id="4" name="Text Placeholder 3">
            <a:extLst>
              <a:ext uri="{FF2B5EF4-FFF2-40B4-BE49-F238E27FC236}">
                <a16:creationId xmlns:a16="http://schemas.microsoft.com/office/drawing/2014/main" id="{92ED5F77-BEB3-C314-4901-7759AF15B265}"/>
              </a:ext>
            </a:extLst>
          </p:cNvPr>
          <p:cNvSpPr>
            <a:spLocks noGrp="1"/>
          </p:cNvSpPr>
          <p:nvPr>
            <p:ph type="body" sz="half" idx="2"/>
          </p:nvPr>
        </p:nvSpPr>
        <p:spPr>
          <a:xfrm>
            <a:off x="0" y="1502229"/>
            <a:ext cx="4772025" cy="5355771"/>
          </a:xfrm>
        </p:spPr>
        <p:txBody>
          <a:bodyPr>
            <a:normAutofit/>
          </a:bodyPr>
          <a:lstStyle/>
          <a:p>
            <a:endParaRPr lang="en-IN" sz="2000" dirty="0"/>
          </a:p>
          <a:p>
            <a:endParaRPr lang="en-IN" sz="2000" dirty="0"/>
          </a:p>
          <a:p>
            <a:endParaRPr lang="en-IN" sz="2000" dirty="0"/>
          </a:p>
          <a:p>
            <a:pPr marL="342900" indent="-342900">
              <a:buFont typeface="Arial" panose="020B0604020202020204" pitchFamily="34" charset="0"/>
              <a:buChar char="•"/>
            </a:pPr>
            <a:r>
              <a:rPr lang="en-IN" sz="2000" dirty="0"/>
              <a:t>The Yellow Cab, on average charges more than the Pink Cab for the same distance of trips.</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IN" sz="2000" dirty="0"/>
              <a:t>Yet overall preference is towards the Yellow Cab.</a:t>
            </a:r>
          </a:p>
        </p:txBody>
      </p:sp>
    </p:spTree>
    <p:extLst>
      <p:ext uri="{BB962C8B-B14F-4D97-AF65-F5344CB8AC3E}">
        <p14:creationId xmlns:p14="http://schemas.microsoft.com/office/powerpoint/2010/main" val="39043593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349</TotalTime>
  <Words>1279</Words>
  <Application>Microsoft Office PowerPoint</Application>
  <PresentationFormat>Widescreen</PresentationFormat>
  <Paragraphs>227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   Agenda</vt:lpstr>
      <vt:lpstr>Executive Summary</vt:lpstr>
      <vt:lpstr>Problem Statement &amp; Approach</vt:lpstr>
      <vt:lpstr>Largest Markets</vt:lpstr>
      <vt:lpstr>Market Share</vt:lpstr>
      <vt:lpstr>Analysis of Trips</vt:lpstr>
      <vt:lpstr>Time in business.</vt:lpstr>
      <vt:lpstr>Price difference</vt:lpstr>
      <vt:lpstr>Gender demographic</vt:lpstr>
      <vt:lpstr>Age/Income demographic</vt:lpstr>
      <vt:lpstr>Number of users by age</vt:lpstr>
      <vt:lpstr>Transaction type</vt:lpstr>
      <vt:lpstr>Population vs Users</vt:lpstr>
      <vt:lpstr>Users/Company in each city</vt:lpstr>
      <vt:lpstr>Male and Female users in each city</vt:lpstr>
      <vt:lpstr>Age/Company in each city</vt:lpstr>
      <vt:lpstr>Gender comparison / company</vt:lpstr>
      <vt:lpstr>Age comparison / company</vt:lpstr>
      <vt:lpstr>Profits</vt:lpstr>
      <vt:lpstr>Summary</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Rakshith N</dc:creator>
  <cp:lastModifiedBy>Rakshith N</cp:lastModifiedBy>
  <cp:revision>71</cp:revision>
  <dcterms:created xsi:type="dcterms:W3CDTF">2024-05-20T21:56:56Z</dcterms:created>
  <dcterms:modified xsi:type="dcterms:W3CDTF">2024-05-21T03:46:19Z</dcterms:modified>
</cp:coreProperties>
</file>