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5"/>
  </p:notesMasterIdLst>
  <p:sldIdLst>
    <p:sldId id="278" r:id="rId2"/>
    <p:sldId id="290" r:id="rId3"/>
    <p:sldId id="272" r:id="rId4"/>
    <p:sldId id="277" r:id="rId5"/>
    <p:sldId id="279" r:id="rId6"/>
    <p:sldId id="280" r:id="rId7"/>
    <p:sldId id="281" r:id="rId8"/>
    <p:sldId id="286" r:id="rId9"/>
    <p:sldId id="287" r:id="rId10"/>
    <p:sldId id="259" r:id="rId11"/>
    <p:sldId id="261" r:id="rId12"/>
    <p:sldId id="282" r:id="rId13"/>
    <p:sldId id="266" r:id="rId14"/>
    <p:sldId id="267" r:id="rId15"/>
    <p:sldId id="264" r:id="rId16"/>
    <p:sldId id="257" r:id="rId17"/>
    <p:sldId id="284" r:id="rId18"/>
    <p:sldId id="288" r:id="rId19"/>
    <p:sldId id="291" r:id="rId20"/>
    <p:sldId id="293" r:id="rId21"/>
    <p:sldId id="292" r:id="rId22"/>
    <p:sldId id="276"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B8E31-A5CA-4189-9232-BA8D53474645}" type="datetimeFigureOut">
              <a:rPr lang="en-IN" smtClean="0"/>
              <a:t>25-06-2021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A0824-FEFB-4302-B584-6C4E78B0B2A6}" type="slidenum">
              <a:rPr lang="en-IN" smtClean="0"/>
              <a:t>‹#›</a:t>
            </a:fld>
            <a:endParaRPr lang="en-IN"/>
          </a:p>
        </p:txBody>
      </p:sp>
    </p:spTree>
    <p:extLst>
      <p:ext uri="{BB962C8B-B14F-4D97-AF65-F5344CB8AC3E}">
        <p14:creationId xmlns:p14="http://schemas.microsoft.com/office/powerpoint/2010/main" val="243076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8C8B4-FD42-472F-A841-84FBB0A197FA}"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410272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7DE65-CF7F-47B3-B86C-878F73A46A71}"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90746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9C673-ED70-4438-A05D-20CAF88D4AE9}"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4332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4728E-0948-42B6-B33B-56C96C3F09F4}"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1254965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60A6C-6971-4367-9C01-145EE7368476}"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526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465C8-226C-4D2A-8894-882651277BA1}"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337640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318D2-1342-4515-A70A-DC2A1B3D329B}"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93656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DBCDA-2F8D-498E-B270-855A7960C31E}"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1654510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3B9783-A7F7-4423-9202-3C50BB554E0E}" type="datetime1">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62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D6791-BA14-4B56-8AB6-999D2378C4F7}"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24764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BD3F7-61B7-4731-8573-6BB89390FAAC}" type="datetime1">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59326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8D415-3A0A-4511-A7F8-29C53473781E}" type="datetime1">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376093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D4CAF-D481-4406-A8AB-9609788D1ED8}" type="datetime1">
              <a:rPr lang="en-IN" smtClean="0"/>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347911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94C1D-96C2-4A1A-9782-9F8A4B339B2F}" type="datetime1">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07195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F40BA-7B5D-45A6-8618-EFF92D07D455}" type="datetime1">
              <a:rPr lang="en-IN" smtClean="0"/>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32169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8AE77-A213-4634-B173-C9BD2AC8DCB0}" type="datetime1">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103406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150AE-FD8C-4227-A1E1-4A01B9036FF9}" type="datetime1">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758CB-B1DB-445A-B74E-A46CA89CBE74}" type="slidenum">
              <a:rPr lang="en-IN" smtClean="0"/>
              <a:t>‹#›</a:t>
            </a:fld>
            <a:endParaRPr lang="en-IN"/>
          </a:p>
        </p:txBody>
      </p:sp>
    </p:spTree>
    <p:extLst>
      <p:ext uri="{BB962C8B-B14F-4D97-AF65-F5344CB8AC3E}">
        <p14:creationId xmlns:p14="http://schemas.microsoft.com/office/powerpoint/2010/main" val="259436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9D2330-F8FE-40D2-8DF1-FF34D2397E84}" type="datetime1">
              <a:rPr lang="en-IN" smtClean="0"/>
              <a:t>25-06-2021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2758CB-B1DB-445A-B74E-A46CA89CBE74}" type="slidenum">
              <a:rPr lang="en-IN" smtClean="0"/>
              <a:t>‹#›</a:t>
            </a:fld>
            <a:endParaRPr lang="en-IN"/>
          </a:p>
        </p:txBody>
      </p:sp>
    </p:spTree>
    <p:extLst>
      <p:ext uri="{BB962C8B-B14F-4D97-AF65-F5344CB8AC3E}">
        <p14:creationId xmlns:p14="http://schemas.microsoft.com/office/powerpoint/2010/main" val="64362190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machinelearningknowledge.ai/keras-implementation-of-resnet-50-architecture-from-scratch/#Early_Stoping" TargetMode="External"/><Relationship Id="rId2" Type="http://schemas.openxmlformats.org/officeDocument/2006/relationships/hyperlink" Target="https://machinelearningknowledge.ai/keras-implementation-of-resnet-50-architecture-from-scratch/#Skip_Connection" TargetMode="External"/><Relationship Id="rId1" Type="http://schemas.openxmlformats.org/officeDocument/2006/relationships/slideLayout" Target="../slideLayouts/slideLayout17.xml"/><Relationship Id="rId6" Type="http://schemas.openxmlformats.org/officeDocument/2006/relationships/hyperlink" Target="https://www.analyticsvidhya.com/blog/2020/08/image-augmentation-on-the-fly-using-keras-imagedatagenerator/" TargetMode="External"/><Relationship Id="rId5" Type="http://schemas.openxmlformats.org/officeDocument/2006/relationships/hyperlink" Target="https://keras.io/api/utils/backend_utils/#floatx-function" TargetMode="External"/><Relationship Id="rId4" Type="http://schemas.openxmlformats.org/officeDocument/2006/relationships/hyperlink" Target="https://machinelearningmastery.com/how-to-use-transfer-learning-when-developing-convolutional-neural-network-model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akshith1310/2020_CSE_02.git" TargetMode="External"/><Relationship Id="rId2" Type="http://schemas.openxmlformats.org/officeDocument/2006/relationships/hyperlink" Target="https://breastcancerprediction.blogspot.com/2021/04/cancer-prediction-using-deep-learning.html"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B27D-F11A-4A3E-B924-E98050353C51}"/>
              </a:ext>
            </a:extLst>
          </p:cNvPr>
          <p:cNvSpPr>
            <a:spLocks noGrp="1"/>
          </p:cNvSpPr>
          <p:nvPr>
            <p:ph type="title"/>
          </p:nvPr>
        </p:nvSpPr>
        <p:spPr>
          <a:xfrm>
            <a:off x="646111" y="452718"/>
            <a:ext cx="9404723" cy="3897340"/>
          </a:xfrm>
        </p:spPr>
        <p:txBody>
          <a:bodyPr/>
          <a:lstStyle/>
          <a:p>
            <a:pPr algn="ctr"/>
            <a:br>
              <a:rPr lang="en-US" sz="2000" b="1" dirty="0">
                <a:solidFill>
                  <a:schemeClr val="tx1"/>
                </a:solidFill>
              </a:rPr>
            </a:br>
            <a:br>
              <a:rPr lang="en-US" sz="2000" b="1" dirty="0">
                <a:solidFill>
                  <a:schemeClr val="tx1"/>
                </a:solidFill>
              </a:rPr>
            </a:br>
            <a:br>
              <a:rPr lang="en-US" sz="2000" b="1" dirty="0">
                <a:solidFill>
                  <a:schemeClr val="tx1"/>
                </a:solidFill>
              </a:rPr>
            </a:br>
            <a:br>
              <a:rPr lang="en-US" sz="2000" b="1" dirty="0">
                <a:solidFill>
                  <a:schemeClr val="tx1"/>
                </a:solidFill>
              </a:rPr>
            </a:br>
            <a:br>
              <a:rPr lang="en-US" sz="2000" b="1" dirty="0">
                <a:solidFill>
                  <a:schemeClr val="tx1"/>
                </a:solidFill>
              </a:rPr>
            </a:br>
            <a:r>
              <a:rPr lang="en-US" sz="2000" b="1" dirty="0">
                <a:solidFill>
                  <a:schemeClr val="tx1"/>
                </a:solidFill>
              </a:rPr>
              <a:t>Breast Cancer Prediction using Deep Learning Techniques</a:t>
            </a:r>
            <a:br>
              <a:rPr lang="en-US" sz="2000" b="1" dirty="0">
                <a:solidFill>
                  <a:schemeClr val="tx1"/>
                </a:solidFill>
              </a:rPr>
            </a:br>
            <a:r>
              <a:rPr lang="en-US" sz="2000" dirty="0">
                <a:solidFill>
                  <a:schemeClr val="tx1"/>
                </a:solidFill>
              </a:rPr>
              <a:t>Batch: G4:2020_CSE_02 </a:t>
            </a:r>
            <a:br>
              <a:rPr lang="en-US" sz="2000" b="1" dirty="0">
                <a:solidFill>
                  <a:schemeClr val="tx1"/>
                </a:solidFill>
              </a:rPr>
            </a:br>
            <a:r>
              <a:rPr lang="en-US" sz="2000" dirty="0">
                <a:solidFill>
                  <a:schemeClr val="tx1"/>
                </a:solidFill>
              </a:rPr>
              <a:t>Project Phase 2 Review 2 Presentation</a:t>
            </a:r>
            <a:endParaRPr lang="en-IN" sz="2000" dirty="0"/>
          </a:p>
        </p:txBody>
      </p:sp>
      <p:sp>
        <p:nvSpPr>
          <p:cNvPr id="3" name="Content Placeholder 2">
            <a:extLst>
              <a:ext uri="{FF2B5EF4-FFF2-40B4-BE49-F238E27FC236}">
                <a16:creationId xmlns:a16="http://schemas.microsoft.com/office/drawing/2014/main" id="{83217028-DA61-4A5B-8A51-B95D8BAF2B19}"/>
              </a:ext>
            </a:extLst>
          </p:cNvPr>
          <p:cNvSpPr>
            <a:spLocks noGrp="1"/>
          </p:cNvSpPr>
          <p:nvPr>
            <p:ph idx="1"/>
          </p:nvPr>
        </p:nvSpPr>
        <p:spPr>
          <a:xfrm>
            <a:off x="1103312" y="3302494"/>
            <a:ext cx="8946541" cy="2945906"/>
          </a:xfrm>
        </p:spPr>
        <p:txBody>
          <a:bodyPr>
            <a:normAutofit fontScale="92500" lnSpcReduction="10000"/>
          </a:bodyPr>
          <a:lstStyle/>
          <a:p>
            <a:pPr marL="0" indent="0">
              <a:buNone/>
            </a:pPr>
            <a:r>
              <a:rPr lang="en-US" dirty="0">
                <a:solidFill>
                  <a:schemeClr val="tx2"/>
                </a:solidFill>
              </a:rPr>
              <a:t>Under the guidance of:</a:t>
            </a:r>
            <a:r>
              <a:rPr lang="en-US" dirty="0"/>
              <a:t>	</a:t>
            </a:r>
            <a:r>
              <a:rPr lang="en-US" sz="2400" dirty="0"/>
              <a:t> </a:t>
            </a:r>
            <a:r>
              <a:rPr lang="en-US" dirty="0"/>
              <a:t>		     </a:t>
            </a:r>
          </a:p>
          <a:p>
            <a:r>
              <a:rPr lang="en-US" b="1" dirty="0">
                <a:solidFill>
                  <a:schemeClr val="tx1"/>
                </a:solidFill>
                <a:latin typeface="+mj-lt"/>
                <a:ea typeface="+mj-ea"/>
                <a:cs typeface="+mj-cs"/>
              </a:rPr>
              <a:t>Dr. Aditya Pai H</a:t>
            </a:r>
          </a:p>
          <a:p>
            <a:pPr marL="0" indent="0">
              <a:buNone/>
            </a:pPr>
            <a:r>
              <a:rPr lang="en-US" dirty="0">
                <a:solidFill>
                  <a:schemeClr val="tx2"/>
                </a:solidFill>
              </a:rPr>
              <a:t>     Assistant Professor, </a:t>
            </a:r>
            <a:r>
              <a:rPr lang="en-US" cap="none" dirty="0">
                <a:solidFill>
                  <a:schemeClr val="tx2"/>
                </a:solidFill>
              </a:rPr>
              <a:t>Dept of CSE KSIT</a:t>
            </a:r>
          </a:p>
          <a:p>
            <a:endParaRPr lang="en-US" dirty="0">
              <a:solidFill>
                <a:schemeClr val="tx2"/>
              </a:solidFill>
            </a:endParaRPr>
          </a:p>
          <a:p>
            <a:pPr marL="0" indent="0">
              <a:buNone/>
            </a:pPr>
            <a:r>
              <a:rPr lang="en-US" cap="none" dirty="0">
                <a:solidFill>
                  <a:schemeClr val="tx2"/>
                </a:solidFill>
              </a:rPr>
              <a:t>Presented by</a:t>
            </a:r>
            <a:r>
              <a:rPr lang="en-US" dirty="0">
                <a:solidFill>
                  <a:schemeClr val="tx2"/>
                </a:solidFill>
              </a:rPr>
              <a:t>:</a:t>
            </a:r>
          </a:p>
          <a:p>
            <a:r>
              <a:rPr lang="en-US" dirty="0">
                <a:solidFill>
                  <a:schemeClr val="tx2"/>
                </a:solidFill>
              </a:rPr>
              <a:t>Rohith K 			           1KS17CS062</a:t>
            </a:r>
          </a:p>
          <a:p>
            <a:r>
              <a:rPr lang="en-US" dirty="0">
                <a:solidFill>
                  <a:schemeClr val="tx2"/>
                </a:solidFill>
              </a:rPr>
              <a:t>Shri Harsha Kulkarni      	    1KS17CS077</a:t>
            </a:r>
          </a:p>
          <a:p>
            <a:r>
              <a:rPr lang="en-US" dirty="0">
                <a:solidFill>
                  <a:schemeClr val="tx2"/>
                </a:solidFill>
              </a:rPr>
              <a:t>Rakshith R 		           1KS17CS061</a:t>
            </a:r>
          </a:p>
          <a:p>
            <a:endParaRPr lang="en-IN" dirty="0"/>
          </a:p>
        </p:txBody>
      </p:sp>
      <p:sp>
        <p:nvSpPr>
          <p:cNvPr id="5" name="Slide Number Placeholder 4">
            <a:extLst>
              <a:ext uri="{FF2B5EF4-FFF2-40B4-BE49-F238E27FC236}">
                <a16:creationId xmlns:a16="http://schemas.microsoft.com/office/drawing/2014/main" id="{19EFEA32-6CC1-4FD7-8F29-F30F1A2C0105}"/>
              </a:ext>
            </a:extLst>
          </p:cNvPr>
          <p:cNvSpPr>
            <a:spLocks noGrp="1"/>
          </p:cNvSpPr>
          <p:nvPr>
            <p:ph type="sldNum" sz="quarter" idx="12"/>
          </p:nvPr>
        </p:nvSpPr>
        <p:spPr/>
        <p:txBody>
          <a:bodyPr/>
          <a:lstStyle/>
          <a:p>
            <a:fld id="{6B2758CB-B1DB-445A-B74E-A46CA89CBE74}" type="slidenum">
              <a:rPr lang="en-IN" smtClean="0"/>
              <a:t>1</a:t>
            </a:fld>
            <a:endParaRPr lang="en-IN"/>
          </a:p>
        </p:txBody>
      </p:sp>
      <p:pic>
        <p:nvPicPr>
          <p:cNvPr id="4" name="Picture 3">
            <a:extLst>
              <a:ext uri="{FF2B5EF4-FFF2-40B4-BE49-F238E27FC236}">
                <a16:creationId xmlns:a16="http://schemas.microsoft.com/office/drawing/2014/main" id="{D49E2957-795D-489F-8E6B-F359A5942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384505"/>
            <a:ext cx="10743939" cy="1219200"/>
          </a:xfrm>
          <a:prstGeom prst="rect">
            <a:avLst/>
          </a:prstGeom>
        </p:spPr>
      </p:pic>
    </p:spTree>
    <p:extLst>
      <p:ext uri="{BB962C8B-B14F-4D97-AF65-F5344CB8AC3E}">
        <p14:creationId xmlns:p14="http://schemas.microsoft.com/office/powerpoint/2010/main" val="112429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0C57-1116-4B5A-9F5D-FE5E839171F5}"/>
              </a:ext>
            </a:extLst>
          </p:cNvPr>
          <p:cNvSpPr>
            <a:spLocks noGrp="1"/>
          </p:cNvSpPr>
          <p:nvPr>
            <p:ph type="title"/>
          </p:nvPr>
        </p:nvSpPr>
        <p:spPr/>
        <p:txBody>
          <a:bodyPr/>
          <a:lstStyle/>
          <a:p>
            <a:r>
              <a:rPr lang="en-US" dirty="0">
                <a:solidFill>
                  <a:schemeClr val="tx1"/>
                </a:solidFill>
              </a:rPr>
              <a:t>Label Creation</a:t>
            </a:r>
          </a:p>
        </p:txBody>
      </p:sp>
      <p:sp>
        <p:nvSpPr>
          <p:cNvPr id="3" name="Content Placeholder 2">
            <a:extLst>
              <a:ext uri="{FF2B5EF4-FFF2-40B4-BE49-F238E27FC236}">
                <a16:creationId xmlns:a16="http://schemas.microsoft.com/office/drawing/2014/main" id="{2D5BD54A-87D6-4D28-9C76-56D72B12A55D}"/>
              </a:ext>
            </a:extLst>
          </p:cNvPr>
          <p:cNvSpPr>
            <a:spLocks noGrp="1"/>
          </p:cNvSpPr>
          <p:nvPr>
            <p:ph idx="1"/>
          </p:nvPr>
        </p:nvSpPr>
        <p:spPr>
          <a:xfrm>
            <a:off x="1003177" y="1600157"/>
            <a:ext cx="9170963" cy="4806330"/>
          </a:xfrm>
        </p:spPr>
        <p:txBody>
          <a:bodyPr/>
          <a:lstStyle/>
          <a:p>
            <a:r>
              <a:rPr lang="en-US" dirty="0"/>
              <a:t>Before training and evaluation we go through,</a:t>
            </a:r>
          </a:p>
          <a:p>
            <a:r>
              <a:rPr lang="en-US" u="sng" dirty="0"/>
              <a:t>Creating labels:</a:t>
            </a:r>
          </a:p>
          <a:p>
            <a:pPr marL="0" indent="0">
              <a:buNone/>
            </a:pPr>
            <a:r>
              <a:rPr lang="en-US" dirty="0"/>
              <a:t>	Since we are performing binary classification we  have created 	labels for Malignant, Benign images and storing with 1 and 0 	respectively for the test and train data.</a:t>
            </a:r>
          </a:p>
          <a:p>
            <a:pPr marL="0" indent="0">
              <a:buNone/>
            </a:pPr>
            <a:endParaRPr lang="en-US" dirty="0"/>
          </a:p>
          <a:p>
            <a:r>
              <a:rPr lang="en-US" u="sng" dirty="0"/>
              <a:t>Merge data:</a:t>
            </a:r>
          </a:p>
          <a:p>
            <a:pPr marL="457200" lvl="1" indent="0">
              <a:buNone/>
            </a:pPr>
            <a:r>
              <a:rPr lang="en-US" b="1" u="sng" dirty="0"/>
              <a:t> </a:t>
            </a:r>
            <a:r>
              <a:rPr lang="en-US" dirty="0"/>
              <a:t>Both the benign and malignant images of test and train data are concatenated and stored in a array respectively.</a:t>
            </a:r>
          </a:p>
          <a:p>
            <a:endParaRPr lang="en-US" b="1" u="sng" dirty="0"/>
          </a:p>
          <a:p>
            <a:r>
              <a:rPr lang="en-US" u="sng" dirty="0"/>
              <a:t>Shuffle data</a:t>
            </a:r>
            <a:r>
              <a:rPr lang="en-US" dirty="0"/>
              <a:t>:</a:t>
            </a:r>
          </a:p>
          <a:p>
            <a:pPr marL="0" indent="0">
              <a:buNone/>
            </a:pPr>
            <a:r>
              <a:rPr lang="en-US" dirty="0"/>
              <a:t>	 Both the data i.e., benign and malignant are shuffled and stored in the NumPy     	hence input for the model will be in random fashion.</a:t>
            </a:r>
          </a:p>
          <a:p>
            <a:endParaRPr lang="en-US" b="1" u="sng"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DB2ACC69-7D33-4211-B173-A0CA6DB3E76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1516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9A8B-160B-4E2A-AD80-8A8DD1AE3E64}"/>
              </a:ext>
            </a:extLst>
          </p:cNvPr>
          <p:cNvSpPr>
            <a:spLocks noGrp="1"/>
          </p:cNvSpPr>
          <p:nvPr>
            <p:ph type="title"/>
          </p:nvPr>
        </p:nvSpPr>
        <p:spPr/>
        <p:txBody>
          <a:bodyPr/>
          <a:lstStyle/>
          <a:p>
            <a:r>
              <a:rPr lang="en-US" dirty="0">
                <a:solidFill>
                  <a:schemeClr val="tx1"/>
                </a:solidFill>
              </a:rPr>
              <a:t>Image Data Generator</a:t>
            </a:r>
            <a:endParaRPr lang="en-IN" dirty="0">
              <a:solidFill>
                <a:schemeClr val="tx1"/>
              </a:solidFill>
            </a:endParaRPr>
          </a:p>
        </p:txBody>
      </p:sp>
      <p:sp>
        <p:nvSpPr>
          <p:cNvPr id="4" name="Content Placeholder 3">
            <a:extLst>
              <a:ext uri="{FF2B5EF4-FFF2-40B4-BE49-F238E27FC236}">
                <a16:creationId xmlns:a16="http://schemas.microsoft.com/office/drawing/2014/main" id="{02CBEE13-D9EA-4D3F-B254-7847FCDE4AEA}"/>
              </a:ext>
            </a:extLst>
          </p:cNvPr>
          <p:cNvSpPr>
            <a:spLocks noGrp="1"/>
          </p:cNvSpPr>
          <p:nvPr>
            <p:ph sz="half" idx="1"/>
          </p:nvPr>
        </p:nvSpPr>
        <p:spPr>
          <a:xfrm>
            <a:off x="1103312" y="1338552"/>
            <a:ext cx="4535487" cy="5066730"/>
          </a:xfrm>
        </p:spPr>
        <p:txBody>
          <a:bodyPr>
            <a:normAutofit fontScale="92500" lnSpcReduction="10000"/>
          </a:bodyPr>
          <a:lstStyle/>
          <a:p>
            <a:r>
              <a:rPr lang="en-US" sz="2000" dirty="0"/>
              <a:t>You can come up with new transformed images from your original dataset. </a:t>
            </a:r>
            <a:r>
              <a:rPr lang="en-US" sz="2000" dirty="0" err="1"/>
              <a:t>ImageDataGenerator</a:t>
            </a:r>
            <a:r>
              <a:rPr lang="en-US" sz="2000" dirty="0"/>
              <a:t> is a gem! It lets you augment your images in real-time while your model is still training.</a:t>
            </a:r>
          </a:p>
          <a:p>
            <a:endParaRPr lang="en-US" sz="2000" dirty="0"/>
          </a:p>
          <a:p>
            <a:endParaRPr lang="en-US" sz="2000" dirty="0"/>
          </a:p>
          <a:p>
            <a:r>
              <a:rPr lang="en-US" sz="2000" dirty="0"/>
              <a:t>We would have encountered a situation where you try to load a dataset but there is not enough memory in your machine. As the field of machine learning progresses, this problem becomes more and more common.</a:t>
            </a:r>
            <a:endParaRPr lang="en-IN" sz="2000" dirty="0"/>
          </a:p>
        </p:txBody>
      </p:sp>
      <p:pic>
        <p:nvPicPr>
          <p:cNvPr id="7" name="Content Placeholder 6">
            <a:extLst>
              <a:ext uri="{FF2B5EF4-FFF2-40B4-BE49-F238E27FC236}">
                <a16:creationId xmlns:a16="http://schemas.microsoft.com/office/drawing/2014/main" id="{E80469AA-6992-46D4-A11A-7AA33E8C5ACD}"/>
              </a:ext>
            </a:extLst>
          </p:cNvPr>
          <p:cNvPicPr>
            <a:picLocks noGrp="1" noChangeAspect="1"/>
          </p:cNvPicPr>
          <p:nvPr>
            <p:ph sz="half" idx="2"/>
          </p:nvPr>
        </p:nvPicPr>
        <p:blipFill>
          <a:blip r:embed="rId2"/>
          <a:stretch>
            <a:fillRect/>
          </a:stretch>
        </p:blipFill>
        <p:spPr>
          <a:xfrm>
            <a:off x="6096000" y="3860721"/>
            <a:ext cx="4420159" cy="2062505"/>
          </a:xfrm>
        </p:spPr>
      </p:pic>
      <p:sp>
        <p:nvSpPr>
          <p:cNvPr id="3" name="Slide Number Placeholder 2">
            <a:extLst>
              <a:ext uri="{FF2B5EF4-FFF2-40B4-BE49-F238E27FC236}">
                <a16:creationId xmlns:a16="http://schemas.microsoft.com/office/drawing/2014/main" id="{0786FC09-0604-4C84-9A10-63420FF2F48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9" name="Picture 8">
            <a:extLst>
              <a:ext uri="{FF2B5EF4-FFF2-40B4-BE49-F238E27FC236}">
                <a16:creationId xmlns:a16="http://schemas.microsoft.com/office/drawing/2014/main" id="{0111E5B4-806D-40C3-9BAF-170A4ED67F69}"/>
              </a:ext>
            </a:extLst>
          </p:cNvPr>
          <p:cNvPicPr>
            <a:picLocks noChangeAspect="1"/>
          </p:cNvPicPr>
          <p:nvPr/>
        </p:nvPicPr>
        <p:blipFill>
          <a:blip r:embed="rId3"/>
          <a:stretch>
            <a:fillRect/>
          </a:stretch>
        </p:blipFill>
        <p:spPr>
          <a:xfrm>
            <a:off x="6087876" y="1206966"/>
            <a:ext cx="4412035" cy="2171700"/>
          </a:xfrm>
          <a:prstGeom prst="rect">
            <a:avLst/>
          </a:prstGeom>
        </p:spPr>
      </p:pic>
      <p:sp>
        <p:nvSpPr>
          <p:cNvPr id="8" name="TextBox 7">
            <a:extLst>
              <a:ext uri="{FF2B5EF4-FFF2-40B4-BE49-F238E27FC236}">
                <a16:creationId xmlns:a16="http://schemas.microsoft.com/office/drawing/2014/main" id="{A27B4994-AC9A-4C48-A08C-49F71F6D9969}"/>
              </a:ext>
            </a:extLst>
          </p:cNvPr>
          <p:cNvSpPr txBox="1"/>
          <p:nvPr/>
        </p:nvSpPr>
        <p:spPr>
          <a:xfrm>
            <a:off x="6776621" y="6405282"/>
            <a:ext cx="4311421" cy="369332"/>
          </a:xfrm>
          <a:prstGeom prst="rect">
            <a:avLst/>
          </a:prstGeom>
          <a:noFill/>
        </p:spPr>
        <p:txBody>
          <a:bodyPr wrap="square">
            <a:spAutoFit/>
          </a:bodyPr>
          <a:lstStyle/>
          <a:p>
            <a:pPr marL="0" indent="0" algn="ctr">
              <a:buNone/>
            </a:pPr>
            <a:r>
              <a:rPr lang="en-US" sz="1800" dirty="0"/>
              <a:t>Fig. 8 &amp; 9 Data augmentation</a:t>
            </a:r>
          </a:p>
        </p:txBody>
      </p:sp>
    </p:spTree>
    <p:extLst>
      <p:ext uri="{BB962C8B-B14F-4D97-AF65-F5344CB8AC3E}">
        <p14:creationId xmlns:p14="http://schemas.microsoft.com/office/powerpoint/2010/main" val="1257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4EFF-E7AC-49BC-ABBC-BC4FB023370A}"/>
              </a:ext>
            </a:extLst>
          </p:cNvPr>
          <p:cNvSpPr>
            <a:spLocks noGrp="1"/>
          </p:cNvSpPr>
          <p:nvPr>
            <p:ph type="title"/>
          </p:nvPr>
        </p:nvSpPr>
        <p:spPr>
          <a:xfrm>
            <a:off x="645130" y="381697"/>
            <a:ext cx="9404723" cy="1358326"/>
          </a:xfrm>
        </p:spPr>
        <p:txBody>
          <a:bodyPr/>
          <a:lstStyle/>
          <a:p>
            <a:r>
              <a:rPr lang="en-US" dirty="0"/>
              <a:t>1. ResNet50</a:t>
            </a:r>
            <a:endParaRPr lang="en-IN" dirty="0"/>
          </a:p>
        </p:txBody>
      </p:sp>
      <p:sp>
        <p:nvSpPr>
          <p:cNvPr id="3" name="Content Placeholder 2">
            <a:extLst>
              <a:ext uri="{FF2B5EF4-FFF2-40B4-BE49-F238E27FC236}">
                <a16:creationId xmlns:a16="http://schemas.microsoft.com/office/drawing/2014/main" id="{16D21EBE-46CB-45B1-B0D8-74BD46AB318C}"/>
              </a:ext>
            </a:extLst>
          </p:cNvPr>
          <p:cNvSpPr>
            <a:spLocks noGrp="1"/>
          </p:cNvSpPr>
          <p:nvPr>
            <p:ph idx="1"/>
          </p:nvPr>
        </p:nvSpPr>
        <p:spPr/>
        <p:txBody>
          <a:bodyPr/>
          <a:lstStyle/>
          <a:p>
            <a:r>
              <a:rPr lang="en-US" dirty="0"/>
              <a:t>In Deep Learning, transfer is a technique whereby a neural network is first trained on a similar problem that is being solved. One or more layers from the trained model are then used in the new model in according to the user.</a:t>
            </a:r>
          </a:p>
          <a:p>
            <a:r>
              <a:rPr lang="en-US" dirty="0"/>
              <a:t>Hence, the time consumption is less.</a:t>
            </a:r>
          </a:p>
          <a:p>
            <a:r>
              <a:rPr lang="en-US" dirty="0"/>
              <a:t>The initial few layers of the network learns the very generic features from the model. To achieve this, initial layer weights of the pre-trained model are frozen. Higher layers of the model are used to realize the task-specific features. These can be fine-tuned.</a:t>
            </a:r>
          </a:p>
          <a:p>
            <a:r>
              <a:rPr lang="en-US" dirty="0"/>
              <a:t>This model also accepts the color images and must have a square-shaped input.</a:t>
            </a:r>
          </a:p>
          <a:p>
            <a:endParaRPr lang="en-IN" dirty="0"/>
          </a:p>
        </p:txBody>
      </p:sp>
      <p:sp>
        <p:nvSpPr>
          <p:cNvPr id="4" name="Slide Number Placeholder 3">
            <a:extLst>
              <a:ext uri="{FF2B5EF4-FFF2-40B4-BE49-F238E27FC236}">
                <a16:creationId xmlns:a16="http://schemas.microsoft.com/office/drawing/2014/main" id="{58DCBA50-B336-4F92-9108-D077CBC93609}"/>
              </a:ext>
            </a:extLst>
          </p:cNvPr>
          <p:cNvSpPr>
            <a:spLocks noGrp="1"/>
          </p:cNvSpPr>
          <p:nvPr>
            <p:ph type="sldNum" sz="quarter" idx="12"/>
          </p:nvPr>
        </p:nvSpPr>
        <p:spPr/>
        <p:txBody>
          <a:bodyPr/>
          <a:lstStyle/>
          <a:p>
            <a:fld id="{6B2758CB-B1DB-445A-B74E-A46CA89CBE74}" type="slidenum">
              <a:rPr lang="en-IN" smtClean="0"/>
              <a:t>12</a:t>
            </a:fld>
            <a:endParaRPr lang="en-IN"/>
          </a:p>
        </p:txBody>
      </p:sp>
    </p:spTree>
    <p:extLst>
      <p:ext uri="{BB962C8B-B14F-4D97-AF65-F5344CB8AC3E}">
        <p14:creationId xmlns:p14="http://schemas.microsoft.com/office/powerpoint/2010/main" val="291677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1FDC1E-282B-4D37-8063-E6BC8D31B1E7}"/>
              </a:ext>
            </a:extLst>
          </p:cNvPr>
          <p:cNvSpPr>
            <a:spLocks noGrp="1"/>
          </p:cNvSpPr>
          <p:nvPr>
            <p:ph sz="half" idx="1"/>
          </p:nvPr>
        </p:nvSpPr>
        <p:spPr>
          <a:xfrm>
            <a:off x="979025" y="745005"/>
            <a:ext cx="4396339" cy="5147350"/>
          </a:xfrm>
        </p:spPr>
        <p:txBody>
          <a:bodyPr/>
          <a:lstStyle/>
          <a:p>
            <a:endParaRPr lang="en-US" sz="2000" dirty="0"/>
          </a:p>
          <a:p>
            <a:r>
              <a:rPr lang="en-US" sz="2000" dirty="0"/>
              <a:t>Deeper network doesn’t always produce favorable outcomes. A huge barrier to training huge neural networks is the phenomenon of vanishing gradients. Very deep networks often have a gradient signal that goes to zero quickly, thus making gradient descent slow.</a:t>
            </a:r>
          </a:p>
          <a:p>
            <a:endParaRPr lang="en-US" sz="2000" dirty="0"/>
          </a:p>
          <a:p>
            <a:r>
              <a:rPr lang="en-US" sz="2000" dirty="0"/>
              <a:t>Resnet makes use of skip connection to achieve the above issue.</a:t>
            </a:r>
          </a:p>
        </p:txBody>
      </p:sp>
      <p:pic>
        <p:nvPicPr>
          <p:cNvPr id="8" name="Content Placeholder 7">
            <a:extLst>
              <a:ext uri="{FF2B5EF4-FFF2-40B4-BE49-F238E27FC236}">
                <a16:creationId xmlns:a16="http://schemas.microsoft.com/office/drawing/2014/main" id="{02FF100E-AD3A-4B1B-AD62-57594727E7F5}"/>
              </a:ext>
            </a:extLst>
          </p:cNvPr>
          <p:cNvPicPr>
            <a:picLocks noGrp="1" noChangeAspect="1"/>
          </p:cNvPicPr>
          <p:nvPr>
            <p:ph sz="half" idx="2"/>
          </p:nvPr>
        </p:nvPicPr>
        <p:blipFill>
          <a:blip r:embed="rId2"/>
          <a:stretch>
            <a:fillRect/>
          </a:stretch>
        </p:blipFill>
        <p:spPr>
          <a:xfrm>
            <a:off x="5945585" y="803121"/>
            <a:ext cx="4395788" cy="2457444"/>
          </a:xfrm>
          <a:prstGeom prst="rect">
            <a:avLst/>
          </a:prstGeom>
        </p:spPr>
      </p:pic>
      <p:sp>
        <p:nvSpPr>
          <p:cNvPr id="2" name="Slide Number Placeholder 1">
            <a:extLst>
              <a:ext uri="{FF2B5EF4-FFF2-40B4-BE49-F238E27FC236}">
                <a16:creationId xmlns:a16="http://schemas.microsoft.com/office/drawing/2014/main" id="{9188719B-CC0F-4F2A-8A6E-7718F97034D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0" name="Picture 9">
            <a:extLst>
              <a:ext uri="{FF2B5EF4-FFF2-40B4-BE49-F238E27FC236}">
                <a16:creationId xmlns:a16="http://schemas.microsoft.com/office/drawing/2014/main" id="{1505B35E-A2D0-4189-8E6F-BDDF9C5E05C8}"/>
              </a:ext>
            </a:extLst>
          </p:cNvPr>
          <p:cNvPicPr>
            <a:picLocks noChangeAspect="1"/>
          </p:cNvPicPr>
          <p:nvPr/>
        </p:nvPicPr>
        <p:blipFill>
          <a:blip r:embed="rId3"/>
          <a:stretch>
            <a:fillRect/>
          </a:stretch>
        </p:blipFill>
        <p:spPr>
          <a:xfrm>
            <a:off x="5823350" y="3804243"/>
            <a:ext cx="4395788" cy="2457444"/>
          </a:xfrm>
          <a:prstGeom prst="rect">
            <a:avLst/>
          </a:prstGeom>
        </p:spPr>
      </p:pic>
      <p:sp>
        <p:nvSpPr>
          <p:cNvPr id="7" name="TextBox 6">
            <a:extLst>
              <a:ext uri="{FF2B5EF4-FFF2-40B4-BE49-F238E27FC236}">
                <a16:creationId xmlns:a16="http://schemas.microsoft.com/office/drawing/2014/main" id="{5D12083C-421A-4941-92E6-B03A4A9EFF94}"/>
              </a:ext>
            </a:extLst>
          </p:cNvPr>
          <p:cNvSpPr txBox="1"/>
          <p:nvPr/>
        </p:nvSpPr>
        <p:spPr>
          <a:xfrm>
            <a:off x="5689948" y="3318680"/>
            <a:ext cx="4529190" cy="369332"/>
          </a:xfrm>
          <a:prstGeom prst="rect">
            <a:avLst/>
          </a:prstGeom>
          <a:noFill/>
        </p:spPr>
        <p:txBody>
          <a:bodyPr wrap="square">
            <a:spAutoFit/>
          </a:bodyPr>
          <a:lstStyle/>
          <a:p>
            <a:pPr marL="0" indent="0" algn="ctr">
              <a:buNone/>
            </a:pPr>
            <a:r>
              <a:rPr lang="en-US" sz="1800" dirty="0"/>
              <a:t>Fig.</a:t>
            </a:r>
            <a:r>
              <a:rPr lang="en-US" dirty="0"/>
              <a:t>4 ResNet architecture</a:t>
            </a:r>
            <a:endParaRPr lang="en-US" sz="1800" dirty="0"/>
          </a:p>
        </p:txBody>
      </p:sp>
      <p:sp>
        <p:nvSpPr>
          <p:cNvPr id="9" name="TextBox 8">
            <a:extLst>
              <a:ext uri="{FF2B5EF4-FFF2-40B4-BE49-F238E27FC236}">
                <a16:creationId xmlns:a16="http://schemas.microsoft.com/office/drawing/2014/main" id="{4FD74C00-DEB4-4141-B805-8A33BC7C8B14}"/>
              </a:ext>
            </a:extLst>
          </p:cNvPr>
          <p:cNvSpPr txBox="1"/>
          <p:nvPr/>
        </p:nvSpPr>
        <p:spPr>
          <a:xfrm>
            <a:off x="5096219" y="6261687"/>
            <a:ext cx="6094520" cy="369332"/>
          </a:xfrm>
          <a:prstGeom prst="rect">
            <a:avLst/>
          </a:prstGeom>
          <a:noFill/>
        </p:spPr>
        <p:txBody>
          <a:bodyPr wrap="square">
            <a:spAutoFit/>
          </a:bodyPr>
          <a:lstStyle/>
          <a:p>
            <a:pPr marL="0" indent="0" algn="ctr">
              <a:buNone/>
            </a:pPr>
            <a:r>
              <a:rPr lang="en-US" sz="1800" dirty="0"/>
              <a:t>Fig.5</a:t>
            </a:r>
            <a:r>
              <a:rPr lang="en-US" dirty="0"/>
              <a:t> ResNet feature</a:t>
            </a:r>
            <a:endParaRPr lang="en-US" sz="1800" dirty="0"/>
          </a:p>
        </p:txBody>
      </p:sp>
    </p:spTree>
    <p:extLst>
      <p:ext uri="{BB962C8B-B14F-4D97-AF65-F5344CB8AC3E}">
        <p14:creationId xmlns:p14="http://schemas.microsoft.com/office/powerpoint/2010/main" val="320172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F897B-D762-4F8D-BD1A-7543A6800DAD}"/>
              </a:ext>
            </a:extLst>
          </p:cNvPr>
          <p:cNvSpPr>
            <a:spLocks noGrp="1"/>
          </p:cNvSpPr>
          <p:nvPr>
            <p:ph sz="half" idx="1"/>
          </p:nvPr>
        </p:nvSpPr>
        <p:spPr>
          <a:xfrm>
            <a:off x="1103312" y="674703"/>
            <a:ext cx="3930327" cy="5581635"/>
          </a:xfrm>
        </p:spPr>
        <p:txBody>
          <a:bodyPr/>
          <a:lstStyle/>
          <a:p>
            <a:pPr>
              <a:buFont typeface="+mj-lt"/>
              <a:buAutoNum type="arabicPeriod"/>
            </a:pPr>
            <a:endParaRPr lang="en-US" dirty="0"/>
          </a:p>
          <a:p>
            <a:pPr>
              <a:buFont typeface="+mj-lt"/>
              <a:buAutoNum type="arabicPeriod"/>
            </a:pPr>
            <a:r>
              <a:rPr lang="en-US" dirty="0"/>
              <a:t>Identity block</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dirty="0"/>
              <a:t>Convolution block</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endParaRPr lang="en-IN" dirty="0"/>
          </a:p>
        </p:txBody>
      </p:sp>
      <p:pic>
        <p:nvPicPr>
          <p:cNvPr id="6" name="Content Placeholder 5">
            <a:extLst>
              <a:ext uri="{FF2B5EF4-FFF2-40B4-BE49-F238E27FC236}">
                <a16:creationId xmlns:a16="http://schemas.microsoft.com/office/drawing/2014/main" id="{C4931FC7-BC5C-4125-AED9-F9BBB4E057DE}"/>
              </a:ext>
            </a:extLst>
          </p:cNvPr>
          <p:cNvPicPr>
            <a:picLocks noGrp="1" noChangeAspect="1"/>
          </p:cNvPicPr>
          <p:nvPr>
            <p:ph sz="half" idx="2"/>
          </p:nvPr>
        </p:nvPicPr>
        <p:blipFill>
          <a:blip r:embed="rId2"/>
          <a:stretch>
            <a:fillRect/>
          </a:stretch>
        </p:blipFill>
        <p:spPr>
          <a:xfrm>
            <a:off x="5370990" y="674703"/>
            <a:ext cx="4927106" cy="2485747"/>
          </a:xfrm>
        </p:spPr>
      </p:pic>
      <p:sp>
        <p:nvSpPr>
          <p:cNvPr id="2" name="Slide Number Placeholder 1">
            <a:extLst>
              <a:ext uri="{FF2B5EF4-FFF2-40B4-BE49-F238E27FC236}">
                <a16:creationId xmlns:a16="http://schemas.microsoft.com/office/drawing/2014/main" id="{E7FB8E60-F59E-4602-A1B1-4D7577F875B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Picture 7">
            <a:extLst>
              <a:ext uri="{FF2B5EF4-FFF2-40B4-BE49-F238E27FC236}">
                <a16:creationId xmlns:a16="http://schemas.microsoft.com/office/drawing/2014/main" id="{38B23227-32A6-44F8-AADF-BCA0757625B6}"/>
              </a:ext>
            </a:extLst>
          </p:cNvPr>
          <p:cNvPicPr>
            <a:picLocks noChangeAspect="1"/>
          </p:cNvPicPr>
          <p:nvPr/>
        </p:nvPicPr>
        <p:blipFill>
          <a:blip r:embed="rId3"/>
          <a:stretch>
            <a:fillRect/>
          </a:stretch>
        </p:blipFill>
        <p:spPr>
          <a:xfrm>
            <a:off x="5370989" y="3760919"/>
            <a:ext cx="4927107" cy="2695575"/>
          </a:xfrm>
          <a:prstGeom prst="rect">
            <a:avLst/>
          </a:prstGeom>
        </p:spPr>
      </p:pic>
      <p:sp>
        <p:nvSpPr>
          <p:cNvPr id="9" name="TextBox 8">
            <a:extLst>
              <a:ext uri="{FF2B5EF4-FFF2-40B4-BE49-F238E27FC236}">
                <a16:creationId xmlns:a16="http://schemas.microsoft.com/office/drawing/2014/main" id="{1AF6F43D-7335-423C-A834-3482CD1FB705}"/>
              </a:ext>
            </a:extLst>
          </p:cNvPr>
          <p:cNvSpPr txBox="1"/>
          <p:nvPr/>
        </p:nvSpPr>
        <p:spPr>
          <a:xfrm>
            <a:off x="5817093" y="3160450"/>
            <a:ext cx="6094520" cy="369332"/>
          </a:xfrm>
          <a:prstGeom prst="rect">
            <a:avLst/>
          </a:prstGeom>
          <a:noFill/>
        </p:spPr>
        <p:txBody>
          <a:bodyPr wrap="square">
            <a:spAutoFit/>
          </a:bodyPr>
          <a:lstStyle/>
          <a:p>
            <a:r>
              <a:rPr lang="en-US" dirty="0"/>
              <a:t>Fig6. Identity block</a:t>
            </a:r>
            <a:endParaRPr lang="en-IN" dirty="0"/>
          </a:p>
        </p:txBody>
      </p:sp>
      <p:sp>
        <p:nvSpPr>
          <p:cNvPr id="11" name="TextBox 10">
            <a:extLst>
              <a:ext uri="{FF2B5EF4-FFF2-40B4-BE49-F238E27FC236}">
                <a16:creationId xmlns:a16="http://schemas.microsoft.com/office/drawing/2014/main" id="{B7367106-E544-47CB-AF67-96B62DC6DCAD}"/>
              </a:ext>
            </a:extLst>
          </p:cNvPr>
          <p:cNvSpPr txBox="1"/>
          <p:nvPr/>
        </p:nvSpPr>
        <p:spPr>
          <a:xfrm>
            <a:off x="6021279" y="6456494"/>
            <a:ext cx="6094520" cy="369332"/>
          </a:xfrm>
          <a:prstGeom prst="rect">
            <a:avLst/>
          </a:prstGeom>
          <a:noFill/>
        </p:spPr>
        <p:txBody>
          <a:bodyPr wrap="square">
            <a:spAutoFit/>
          </a:bodyPr>
          <a:lstStyle/>
          <a:p>
            <a:r>
              <a:rPr lang="en-US" dirty="0"/>
              <a:t>Fig7. Convolution Block</a:t>
            </a:r>
            <a:endParaRPr lang="en-IN" dirty="0"/>
          </a:p>
        </p:txBody>
      </p:sp>
    </p:spTree>
    <p:extLst>
      <p:ext uri="{BB962C8B-B14F-4D97-AF65-F5344CB8AC3E}">
        <p14:creationId xmlns:p14="http://schemas.microsoft.com/office/powerpoint/2010/main" val="417833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9232-46A6-49D5-BE99-D3629B5318B8}"/>
              </a:ext>
            </a:extLst>
          </p:cNvPr>
          <p:cNvSpPr>
            <a:spLocks noGrp="1"/>
          </p:cNvSpPr>
          <p:nvPr>
            <p:ph type="title"/>
          </p:nvPr>
        </p:nvSpPr>
        <p:spPr>
          <a:xfrm>
            <a:off x="646111" y="452718"/>
            <a:ext cx="9404723" cy="887810"/>
          </a:xfrm>
        </p:spPr>
        <p:txBody>
          <a:bodyPr/>
          <a:lstStyle/>
          <a:p>
            <a:r>
              <a:rPr lang="en-US" dirty="0">
                <a:solidFill>
                  <a:schemeClr val="tx1"/>
                </a:solidFill>
              </a:rPr>
              <a:t>ResNet 50</a:t>
            </a:r>
            <a:endParaRPr lang="en-IN" dirty="0"/>
          </a:p>
        </p:txBody>
      </p:sp>
      <p:sp>
        <p:nvSpPr>
          <p:cNvPr id="3" name="Content Placeholder 2">
            <a:extLst>
              <a:ext uri="{FF2B5EF4-FFF2-40B4-BE49-F238E27FC236}">
                <a16:creationId xmlns:a16="http://schemas.microsoft.com/office/drawing/2014/main" id="{A95B1E78-5BFC-4A0F-8DE7-CA548114D50D}"/>
              </a:ext>
            </a:extLst>
          </p:cNvPr>
          <p:cNvSpPr>
            <a:spLocks noGrp="1"/>
          </p:cNvSpPr>
          <p:nvPr>
            <p:ph idx="1"/>
          </p:nvPr>
        </p:nvSpPr>
        <p:spPr>
          <a:xfrm>
            <a:off x="1104293" y="1331259"/>
            <a:ext cx="8946541" cy="4909743"/>
          </a:xfrm>
        </p:spPr>
        <p:txBody>
          <a:bodyPr>
            <a:normAutofit/>
          </a:bodyPr>
          <a:lstStyle/>
          <a:p>
            <a:r>
              <a:rPr lang="en-US" dirty="0"/>
              <a:t>ResNet50 model can be used as,</a:t>
            </a:r>
          </a:p>
          <a:p>
            <a:pPr lvl="1"/>
            <a:r>
              <a:rPr lang="en-US" dirty="0"/>
              <a:t>Classifier</a:t>
            </a:r>
          </a:p>
          <a:p>
            <a:pPr lvl="1"/>
            <a:r>
              <a:rPr lang="en-US" dirty="0"/>
              <a:t>Standard feature extraction</a:t>
            </a:r>
          </a:p>
          <a:p>
            <a:pPr lvl="1"/>
            <a:r>
              <a:rPr lang="en-US" dirty="0"/>
              <a:t>Integrated feature extraction</a:t>
            </a:r>
          </a:p>
          <a:p>
            <a:pPr lvl="1"/>
            <a:r>
              <a:rPr lang="en-US" dirty="0"/>
              <a:t>Weight initialization</a:t>
            </a:r>
          </a:p>
          <a:p>
            <a:pPr marL="0" indent="0">
              <a:buNone/>
            </a:pPr>
            <a:endParaRPr lang="en-US" dirty="0"/>
          </a:p>
          <a:p>
            <a:r>
              <a:rPr lang="en-US" dirty="0"/>
              <a:t>Advantages are that, </a:t>
            </a:r>
          </a:p>
          <a:p>
            <a:pPr lvl="1"/>
            <a:r>
              <a:rPr lang="en-US" dirty="0"/>
              <a:t>it uses fine tuning.</a:t>
            </a:r>
          </a:p>
          <a:p>
            <a:pPr lvl="1"/>
            <a:r>
              <a:rPr lang="en-US" dirty="0"/>
              <a:t>Don’t necessarily have to train the whole model, hence much data is not required.</a:t>
            </a:r>
          </a:p>
          <a:p>
            <a:pPr lvl="1"/>
            <a:r>
              <a:rPr lang="en-US" dirty="0"/>
              <a:t>Time required is lesser.</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57146F99-5D95-4002-854C-FA3AD71F614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221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VGG16 Algorithm</a:t>
            </a:r>
          </a:p>
        </p:txBody>
      </p:sp>
      <p:sp>
        <p:nvSpPr>
          <p:cNvPr id="3" name="Content Placeholder 2"/>
          <p:cNvSpPr>
            <a:spLocks noGrp="1"/>
          </p:cNvSpPr>
          <p:nvPr>
            <p:ph idx="1"/>
          </p:nvPr>
        </p:nvSpPr>
        <p:spPr>
          <a:xfrm>
            <a:off x="1012054" y="1600201"/>
            <a:ext cx="9122546" cy="4343399"/>
          </a:xfrm>
        </p:spPr>
        <p:txBody>
          <a:bodyPr>
            <a:normAutofit/>
          </a:bodyPr>
          <a:lstStyle/>
          <a:p>
            <a:r>
              <a:rPr lang="en-US" sz="1800" dirty="0"/>
              <a:t>The VGG Network architecture was introduced by </a:t>
            </a:r>
            <a:r>
              <a:rPr lang="en-US" sz="1800" dirty="0" err="1"/>
              <a:t>Simonyan</a:t>
            </a:r>
            <a:r>
              <a:rPr lang="en-US" sz="1800" dirty="0"/>
              <a:t> and Zisserman in their 2014 paper</a:t>
            </a:r>
          </a:p>
          <a:p>
            <a:pPr>
              <a:buNone/>
            </a:pPr>
            <a:endParaRPr lang="en-US" sz="1800" dirty="0"/>
          </a:p>
          <a:p>
            <a:r>
              <a:rPr lang="en-US" sz="1800" dirty="0"/>
              <a:t>The network is characterized by the fact that it uses a simple 3x3 convolutional layer stack, on top of each other in increasing depth</a:t>
            </a:r>
          </a:p>
          <a:p>
            <a:pPr>
              <a:buNone/>
            </a:pPr>
            <a:endParaRPr lang="en-US" sz="1800" dirty="0"/>
          </a:p>
          <a:p>
            <a:r>
              <a:rPr lang="en-US" sz="1800" dirty="0"/>
              <a:t>The number ‘16’ represents the number of weight layers of the Neural Network.</a:t>
            </a:r>
          </a:p>
          <a:p>
            <a:pPr>
              <a:buNone/>
            </a:pPr>
            <a:endParaRPr lang="en-US" sz="1800" dirty="0"/>
          </a:p>
          <a:p>
            <a:r>
              <a:rPr lang="en-US" sz="1800" dirty="0"/>
              <a:t>The </a:t>
            </a:r>
            <a:r>
              <a:rPr lang="en-US" sz="1800" dirty="0" err="1"/>
              <a:t>Keras</a:t>
            </a:r>
            <a:r>
              <a:rPr lang="en-US" sz="1800" dirty="0"/>
              <a:t> model of the network was used by the VGG Team in the ILSVRC 2014 competition, and at that time, a 16 – layered neural network was considered very deep</a:t>
            </a:r>
          </a:p>
        </p:txBody>
      </p:sp>
      <p:sp>
        <p:nvSpPr>
          <p:cNvPr id="4" name="Slide Number Placeholder 3">
            <a:extLst>
              <a:ext uri="{FF2B5EF4-FFF2-40B4-BE49-F238E27FC236}">
                <a16:creationId xmlns:a16="http://schemas.microsoft.com/office/drawing/2014/main" id="{EAFF0A24-5B62-4F61-8092-BE1A63D687B6}"/>
              </a:ext>
            </a:extLst>
          </p:cNvPr>
          <p:cNvSpPr>
            <a:spLocks noGrp="1"/>
          </p:cNvSpPr>
          <p:nvPr>
            <p:ph type="sldNum" sz="quarter" idx="12"/>
          </p:nvPr>
        </p:nvSpPr>
        <p:spPr/>
        <p:txBody>
          <a:bodyPr/>
          <a:lstStyle/>
          <a:p>
            <a:fld id="{6B2758CB-B1DB-445A-B74E-A46CA89CBE74}"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sd.jpeg">
            <a:extLst>
              <a:ext uri="{FF2B5EF4-FFF2-40B4-BE49-F238E27FC236}">
                <a16:creationId xmlns:a16="http://schemas.microsoft.com/office/drawing/2014/main" id="{FD9E3E7E-3864-4CCE-9B81-10C746E51A7F}"/>
              </a:ext>
            </a:extLst>
          </p:cNvPr>
          <p:cNvPicPr>
            <a:picLocks noGrp="1" noChangeAspect="1"/>
          </p:cNvPicPr>
          <p:nvPr>
            <p:ph idx="1"/>
          </p:nvPr>
        </p:nvPicPr>
        <p:blipFill>
          <a:blip r:embed="rId2"/>
          <a:stretch>
            <a:fillRect/>
          </a:stretch>
        </p:blipFill>
        <p:spPr>
          <a:xfrm>
            <a:off x="1891203" y="965481"/>
            <a:ext cx="7389123" cy="4395152"/>
          </a:xfrm>
          <a:prstGeom prst="rect">
            <a:avLst/>
          </a:prstGeom>
        </p:spPr>
      </p:pic>
      <p:sp>
        <p:nvSpPr>
          <p:cNvPr id="4" name="Slide Number Placeholder 3">
            <a:extLst>
              <a:ext uri="{FF2B5EF4-FFF2-40B4-BE49-F238E27FC236}">
                <a16:creationId xmlns:a16="http://schemas.microsoft.com/office/drawing/2014/main" id="{0A360E6E-050E-46C1-9DF4-C801680862BF}"/>
              </a:ext>
            </a:extLst>
          </p:cNvPr>
          <p:cNvSpPr>
            <a:spLocks noGrp="1"/>
          </p:cNvSpPr>
          <p:nvPr>
            <p:ph type="sldNum" sz="quarter" idx="12"/>
          </p:nvPr>
        </p:nvSpPr>
        <p:spPr/>
        <p:txBody>
          <a:bodyPr/>
          <a:lstStyle/>
          <a:p>
            <a:fld id="{6B2758CB-B1DB-445A-B74E-A46CA89CBE74}" type="slidenum">
              <a:rPr lang="en-IN" smtClean="0"/>
              <a:t>17</a:t>
            </a:fld>
            <a:endParaRPr lang="en-IN"/>
          </a:p>
        </p:txBody>
      </p:sp>
      <p:sp>
        <p:nvSpPr>
          <p:cNvPr id="6" name="TextBox 5">
            <a:extLst>
              <a:ext uri="{FF2B5EF4-FFF2-40B4-BE49-F238E27FC236}">
                <a16:creationId xmlns:a16="http://schemas.microsoft.com/office/drawing/2014/main" id="{74549497-06A2-49B6-BD5F-E26E0917EA83}"/>
              </a:ext>
            </a:extLst>
          </p:cNvPr>
          <p:cNvSpPr txBox="1"/>
          <p:nvPr/>
        </p:nvSpPr>
        <p:spPr>
          <a:xfrm>
            <a:off x="3048740" y="5452166"/>
            <a:ext cx="6094520" cy="369332"/>
          </a:xfrm>
          <a:prstGeom prst="rect">
            <a:avLst/>
          </a:prstGeom>
          <a:noFill/>
        </p:spPr>
        <p:txBody>
          <a:bodyPr wrap="square">
            <a:spAutoFit/>
          </a:bodyPr>
          <a:lstStyle/>
          <a:p>
            <a:r>
              <a:rPr lang="en-US" dirty="0"/>
              <a:t>Fig8. Architecture of VGG-16</a:t>
            </a:r>
            <a:endParaRPr lang="en-IN" dirty="0"/>
          </a:p>
        </p:txBody>
      </p:sp>
    </p:spTree>
    <p:extLst>
      <p:ext uri="{BB962C8B-B14F-4D97-AF65-F5344CB8AC3E}">
        <p14:creationId xmlns:p14="http://schemas.microsoft.com/office/powerpoint/2010/main" val="187711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1843FB-0972-4819-B9EA-42C342A0877A}"/>
              </a:ext>
            </a:extLst>
          </p:cNvPr>
          <p:cNvSpPr>
            <a:spLocks noGrp="1"/>
          </p:cNvSpPr>
          <p:nvPr>
            <p:ph type="title"/>
          </p:nvPr>
        </p:nvSpPr>
        <p:spPr/>
        <p:txBody>
          <a:bodyPr/>
          <a:lstStyle/>
          <a:p>
            <a:pPr algn="l"/>
            <a:r>
              <a:rPr lang="en-US" dirty="0"/>
              <a:t>Snapshots</a:t>
            </a:r>
            <a:endParaRPr lang="en-IN" dirty="0"/>
          </a:p>
        </p:txBody>
      </p:sp>
      <p:pic>
        <p:nvPicPr>
          <p:cNvPr id="8" name="Content Placeholder 7">
            <a:extLst>
              <a:ext uri="{FF2B5EF4-FFF2-40B4-BE49-F238E27FC236}">
                <a16:creationId xmlns:a16="http://schemas.microsoft.com/office/drawing/2014/main" id="{EDCAD9AC-2210-4C83-8F4E-C67E339EB19C}"/>
              </a:ext>
            </a:extLst>
          </p:cNvPr>
          <p:cNvPicPr>
            <a:picLocks noGrp="1" noChangeAspect="1"/>
          </p:cNvPicPr>
          <p:nvPr>
            <p:ph sz="half" idx="1"/>
          </p:nvPr>
        </p:nvPicPr>
        <p:blipFill>
          <a:blip r:embed="rId2"/>
          <a:stretch>
            <a:fillRect/>
          </a:stretch>
        </p:blipFill>
        <p:spPr>
          <a:xfrm>
            <a:off x="677863" y="1553593"/>
            <a:ext cx="4183062" cy="3935730"/>
          </a:xfrm>
        </p:spPr>
      </p:pic>
      <p:pic>
        <p:nvPicPr>
          <p:cNvPr id="10" name="Content Placeholder 9">
            <a:extLst>
              <a:ext uri="{FF2B5EF4-FFF2-40B4-BE49-F238E27FC236}">
                <a16:creationId xmlns:a16="http://schemas.microsoft.com/office/drawing/2014/main" id="{7A85DB03-C849-4B5A-8027-2DA1EFF15A45}"/>
              </a:ext>
            </a:extLst>
          </p:cNvPr>
          <p:cNvPicPr>
            <a:picLocks noGrp="1" noChangeAspect="1"/>
          </p:cNvPicPr>
          <p:nvPr>
            <p:ph sz="half" idx="2"/>
          </p:nvPr>
        </p:nvPicPr>
        <p:blipFill>
          <a:blip r:embed="rId3"/>
          <a:stretch>
            <a:fillRect/>
          </a:stretch>
        </p:blipFill>
        <p:spPr>
          <a:xfrm>
            <a:off x="5426876" y="1524740"/>
            <a:ext cx="4184650" cy="3808520"/>
          </a:xfrm>
        </p:spPr>
      </p:pic>
      <p:sp>
        <p:nvSpPr>
          <p:cNvPr id="5" name="Slide Number Placeholder 4">
            <a:extLst>
              <a:ext uri="{FF2B5EF4-FFF2-40B4-BE49-F238E27FC236}">
                <a16:creationId xmlns:a16="http://schemas.microsoft.com/office/drawing/2014/main" id="{C2EDA507-96EC-4688-8666-6B0769322DDC}"/>
              </a:ext>
            </a:extLst>
          </p:cNvPr>
          <p:cNvSpPr>
            <a:spLocks noGrp="1"/>
          </p:cNvSpPr>
          <p:nvPr>
            <p:ph type="sldNum" sz="quarter" idx="12"/>
          </p:nvPr>
        </p:nvSpPr>
        <p:spPr/>
        <p:txBody>
          <a:bodyPr/>
          <a:lstStyle/>
          <a:p>
            <a:fld id="{6B2758CB-B1DB-445A-B74E-A46CA89CBE74}" type="slidenum">
              <a:rPr lang="en-IN" smtClean="0"/>
              <a:t>18</a:t>
            </a:fld>
            <a:endParaRPr lang="en-IN"/>
          </a:p>
        </p:txBody>
      </p:sp>
      <p:sp>
        <p:nvSpPr>
          <p:cNvPr id="12" name="TextBox 11">
            <a:extLst>
              <a:ext uri="{FF2B5EF4-FFF2-40B4-BE49-F238E27FC236}">
                <a16:creationId xmlns:a16="http://schemas.microsoft.com/office/drawing/2014/main" id="{A2F89740-6873-4137-9C5D-2FA3DE3340AE}"/>
              </a:ext>
            </a:extLst>
          </p:cNvPr>
          <p:cNvSpPr txBox="1"/>
          <p:nvPr/>
        </p:nvSpPr>
        <p:spPr>
          <a:xfrm>
            <a:off x="1726707" y="5362113"/>
            <a:ext cx="2454676" cy="369332"/>
          </a:xfrm>
          <a:prstGeom prst="rect">
            <a:avLst/>
          </a:prstGeom>
          <a:noFill/>
        </p:spPr>
        <p:txBody>
          <a:bodyPr wrap="square">
            <a:spAutoFit/>
          </a:bodyPr>
          <a:lstStyle/>
          <a:p>
            <a:r>
              <a:rPr lang="en-US" dirty="0"/>
              <a:t>Fig9. Accuracy graph</a:t>
            </a:r>
            <a:endParaRPr lang="en-IN" dirty="0"/>
          </a:p>
        </p:txBody>
      </p:sp>
      <p:sp>
        <p:nvSpPr>
          <p:cNvPr id="14" name="TextBox 13">
            <a:extLst>
              <a:ext uri="{FF2B5EF4-FFF2-40B4-BE49-F238E27FC236}">
                <a16:creationId xmlns:a16="http://schemas.microsoft.com/office/drawing/2014/main" id="{7F9D7C85-F758-4B02-A53A-AB1F599B0F73}"/>
              </a:ext>
            </a:extLst>
          </p:cNvPr>
          <p:cNvSpPr txBox="1"/>
          <p:nvPr/>
        </p:nvSpPr>
        <p:spPr>
          <a:xfrm>
            <a:off x="6096000" y="5362113"/>
            <a:ext cx="2976979" cy="369332"/>
          </a:xfrm>
          <a:prstGeom prst="rect">
            <a:avLst/>
          </a:prstGeom>
          <a:noFill/>
        </p:spPr>
        <p:txBody>
          <a:bodyPr wrap="square">
            <a:spAutoFit/>
          </a:bodyPr>
          <a:lstStyle/>
          <a:p>
            <a:r>
              <a:rPr lang="en-US" dirty="0"/>
              <a:t>Fig10. Loss graph</a:t>
            </a:r>
            <a:endParaRPr lang="en-IN" dirty="0"/>
          </a:p>
        </p:txBody>
      </p:sp>
    </p:spTree>
    <p:extLst>
      <p:ext uri="{BB962C8B-B14F-4D97-AF65-F5344CB8AC3E}">
        <p14:creationId xmlns:p14="http://schemas.microsoft.com/office/powerpoint/2010/main" val="384353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B70C507-F6E0-4F7D-985B-F2FAB6649E35}"/>
              </a:ext>
            </a:extLst>
          </p:cNvPr>
          <p:cNvPicPr>
            <a:picLocks noGrp="1" noChangeAspect="1"/>
          </p:cNvPicPr>
          <p:nvPr>
            <p:ph sz="half" idx="1"/>
          </p:nvPr>
        </p:nvPicPr>
        <p:blipFill>
          <a:blip r:embed="rId2"/>
          <a:stretch>
            <a:fillRect/>
          </a:stretch>
        </p:blipFill>
        <p:spPr>
          <a:xfrm>
            <a:off x="1358284" y="1089058"/>
            <a:ext cx="7732450" cy="3669373"/>
          </a:xfrm>
        </p:spPr>
      </p:pic>
      <p:sp>
        <p:nvSpPr>
          <p:cNvPr id="5" name="Slide Number Placeholder 4">
            <a:extLst>
              <a:ext uri="{FF2B5EF4-FFF2-40B4-BE49-F238E27FC236}">
                <a16:creationId xmlns:a16="http://schemas.microsoft.com/office/drawing/2014/main" id="{DADCD288-C750-41FD-8C93-AB90B06B991F}"/>
              </a:ext>
            </a:extLst>
          </p:cNvPr>
          <p:cNvSpPr>
            <a:spLocks noGrp="1"/>
          </p:cNvSpPr>
          <p:nvPr>
            <p:ph type="sldNum" sz="quarter" idx="12"/>
          </p:nvPr>
        </p:nvSpPr>
        <p:spPr/>
        <p:txBody>
          <a:bodyPr/>
          <a:lstStyle/>
          <a:p>
            <a:fld id="{6B2758CB-B1DB-445A-B74E-A46CA89CBE74}" type="slidenum">
              <a:rPr lang="en-IN" smtClean="0"/>
              <a:t>19</a:t>
            </a:fld>
            <a:endParaRPr lang="en-IN"/>
          </a:p>
        </p:txBody>
      </p:sp>
      <p:sp>
        <p:nvSpPr>
          <p:cNvPr id="11" name="TextBox 10">
            <a:extLst>
              <a:ext uri="{FF2B5EF4-FFF2-40B4-BE49-F238E27FC236}">
                <a16:creationId xmlns:a16="http://schemas.microsoft.com/office/drawing/2014/main" id="{C876784D-56EC-4303-B882-E729361B7A02}"/>
              </a:ext>
            </a:extLst>
          </p:cNvPr>
          <p:cNvSpPr txBox="1"/>
          <p:nvPr/>
        </p:nvSpPr>
        <p:spPr>
          <a:xfrm>
            <a:off x="2649985" y="4845898"/>
            <a:ext cx="6098958" cy="369332"/>
          </a:xfrm>
          <a:prstGeom prst="rect">
            <a:avLst/>
          </a:prstGeom>
          <a:noFill/>
        </p:spPr>
        <p:txBody>
          <a:bodyPr wrap="square">
            <a:spAutoFit/>
          </a:bodyPr>
          <a:lstStyle/>
          <a:p>
            <a:r>
              <a:rPr lang="en-US" dirty="0"/>
              <a:t>Fig11. Confusion matrix</a:t>
            </a:r>
          </a:p>
        </p:txBody>
      </p:sp>
    </p:spTree>
    <p:extLst>
      <p:ext uri="{BB962C8B-B14F-4D97-AF65-F5344CB8AC3E}">
        <p14:creationId xmlns:p14="http://schemas.microsoft.com/office/powerpoint/2010/main" val="17242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CAF9-10CC-4946-91F9-871270EF4C81}"/>
              </a:ext>
            </a:extLst>
          </p:cNvPr>
          <p:cNvSpPr>
            <a:spLocks noGrp="1"/>
          </p:cNvSpPr>
          <p:nvPr>
            <p:ph type="title"/>
          </p:nvPr>
        </p:nvSpPr>
        <p:spPr>
          <a:xfrm>
            <a:off x="677334" y="609600"/>
            <a:ext cx="8596668" cy="757561"/>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2257BB-9320-4E4E-97B4-D29BED0C206A}"/>
              </a:ext>
            </a:extLst>
          </p:cNvPr>
          <p:cNvSpPr>
            <a:spLocks noGrp="1"/>
          </p:cNvSpPr>
          <p:nvPr>
            <p:ph idx="1"/>
          </p:nvPr>
        </p:nvSpPr>
        <p:spPr>
          <a:xfrm>
            <a:off x="677334" y="1447060"/>
            <a:ext cx="8596668" cy="4594303"/>
          </a:xfrm>
        </p:spPr>
        <p:txBody>
          <a:bodyPr/>
          <a:lstStyle/>
          <a:p>
            <a:r>
              <a:rPr lang="en-US" dirty="0"/>
              <a:t>Introduction</a:t>
            </a:r>
          </a:p>
          <a:p>
            <a:r>
              <a:rPr lang="en-US" dirty="0"/>
              <a:t>Problem Statement</a:t>
            </a:r>
          </a:p>
          <a:p>
            <a:r>
              <a:rPr lang="en-US" dirty="0"/>
              <a:t>Aims and Objectives</a:t>
            </a:r>
          </a:p>
          <a:p>
            <a:r>
              <a:rPr lang="en-US" dirty="0"/>
              <a:t>Design</a:t>
            </a:r>
          </a:p>
          <a:p>
            <a:r>
              <a:rPr lang="en-US" dirty="0"/>
              <a:t>Technology used</a:t>
            </a:r>
          </a:p>
          <a:p>
            <a:r>
              <a:rPr lang="en-US" dirty="0"/>
              <a:t>Implementation</a:t>
            </a:r>
          </a:p>
          <a:p>
            <a:r>
              <a:rPr lang="en-US" dirty="0"/>
              <a:t>Demo</a:t>
            </a:r>
          </a:p>
          <a:p>
            <a:r>
              <a:rPr lang="en-US" dirty="0"/>
              <a:t>Conclusion</a:t>
            </a:r>
          </a:p>
          <a:p>
            <a:r>
              <a:rPr lang="en-US" dirty="0"/>
              <a:t>References</a:t>
            </a:r>
          </a:p>
          <a:p>
            <a:r>
              <a:rPr lang="en-US" dirty="0"/>
              <a:t>Blog and GitHub links</a:t>
            </a:r>
          </a:p>
          <a:p>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82451084-E264-41DD-93B2-CCE3E1BCC183}"/>
              </a:ext>
            </a:extLst>
          </p:cNvPr>
          <p:cNvSpPr>
            <a:spLocks noGrp="1"/>
          </p:cNvSpPr>
          <p:nvPr>
            <p:ph type="sldNum" sz="quarter" idx="12"/>
          </p:nvPr>
        </p:nvSpPr>
        <p:spPr/>
        <p:txBody>
          <a:bodyPr/>
          <a:lstStyle/>
          <a:p>
            <a:fld id="{6B2758CB-B1DB-445A-B74E-A46CA89CBE74}" type="slidenum">
              <a:rPr lang="en-IN" smtClean="0"/>
              <a:t>2</a:t>
            </a:fld>
            <a:endParaRPr lang="en-IN"/>
          </a:p>
        </p:txBody>
      </p:sp>
    </p:spTree>
    <p:extLst>
      <p:ext uri="{BB962C8B-B14F-4D97-AF65-F5344CB8AC3E}">
        <p14:creationId xmlns:p14="http://schemas.microsoft.com/office/powerpoint/2010/main" val="2877641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F2BA-96DF-46A1-856E-696BCBB568C9}"/>
              </a:ext>
            </a:extLst>
          </p:cNvPr>
          <p:cNvSpPr>
            <a:spLocks noGrp="1"/>
          </p:cNvSpPr>
          <p:nvPr>
            <p:ph type="ctrTitle"/>
          </p:nvPr>
        </p:nvSpPr>
        <p:spPr>
          <a:xfrm>
            <a:off x="3495905" y="1321458"/>
            <a:ext cx="7766936" cy="2247365"/>
          </a:xfrm>
        </p:spPr>
        <p:txBody>
          <a:bodyPr/>
          <a:lstStyle/>
          <a:p>
            <a:pPr algn="l"/>
            <a:r>
              <a:rPr lang="en-US" dirty="0"/>
              <a:t> Demo</a:t>
            </a:r>
            <a:endParaRPr lang="en-IN" dirty="0"/>
          </a:p>
        </p:txBody>
      </p:sp>
      <p:sp>
        <p:nvSpPr>
          <p:cNvPr id="4" name="Slide Number Placeholder 3">
            <a:extLst>
              <a:ext uri="{FF2B5EF4-FFF2-40B4-BE49-F238E27FC236}">
                <a16:creationId xmlns:a16="http://schemas.microsoft.com/office/drawing/2014/main" id="{89628F0F-8053-48C3-BA64-7EC06302A502}"/>
              </a:ext>
            </a:extLst>
          </p:cNvPr>
          <p:cNvSpPr>
            <a:spLocks noGrp="1"/>
          </p:cNvSpPr>
          <p:nvPr>
            <p:ph type="sldNum" sz="quarter" idx="12"/>
          </p:nvPr>
        </p:nvSpPr>
        <p:spPr/>
        <p:txBody>
          <a:bodyPr/>
          <a:lstStyle/>
          <a:p>
            <a:fld id="{6B2758CB-B1DB-445A-B74E-A46CA89CBE74}" type="slidenum">
              <a:rPr lang="en-IN" smtClean="0"/>
              <a:t>20</a:t>
            </a:fld>
            <a:endParaRPr lang="en-IN"/>
          </a:p>
        </p:txBody>
      </p:sp>
    </p:spTree>
    <p:extLst>
      <p:ext uri="{BB962C8B-B14F-4D97-AF65-F5344CB8AC3E}">
        <p14:creationId xmlns:p14="http://schemas.microsoft.com/office/powerpoint/2010/main" val="307056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793A-6467-48C6-B6A2-208056D1CB4A}"/>
              </a:ext>
            </a:extLst>
          </p:cNvPr>
          <p:cNvSpPr>
            <a:spLocks noGrp="1"/>
          </p:cNvSpPr>
          <p:nvPr>
            <p:ph type="title"/>
          </p:nvPr>
        </p:nvSpPr>
        <p:spPr>
          <a:xfrm>
            <a:off x="563034" y="386518"/>
            <a:ext cx="8596668" cy="713173"/>
          </a:xfrm>
        </p:spPr>
        <p:txBody>
          <a:bodyPr/>
          <a:lstStyle/>
          <a:p>
            <a:r>
              <a:rPr lang="en-US" dirty="0"/>
              <a:t>Conclusion and future enhancements</a:t>
            </a:r>
            <a:endParaRPr lang="en-IN" dirty="0"/>
          </a:p>
        </p:txBody>
      </p:sp>
      <p:sp>
        <p:nvSpPr>
          <p:cNvPr id="3" name="Content Placeholder 2">
            <a:extLst>
              <a:ext uri="{FF2B5EF4-FFF2-40B4-BE49-F238E27FC236}">
                <a16:creationId xmlns:a16="http://schemas.microsoft.com/office/drawing/2014/main" id="{7115C862-EB1D-4031-86E7-1E3AB39A78E3}"/>
              </a:ext>
            </a:extLst>
          </p:cNvPr>
          <p:cNvSpPr>
            <a:spLocks noGrp="1"/>
          </p:cNvSpPr>
          <p:nvPr>
            <p:ph sz="half" idx="1"/>
          </p:nvPr>
        </p:nvSpPr>
        <p:spPr>
          <a:xfrm>
            <a:off x="677334" y="1464816"/>
            <a:ext cx="9070348" cy="4576545"/>
          </a:xfrm>
        </p:spPr>
        <p:txBody>
          <a:bodyPr/>
          <a:lstStyle/>
          <a:p>
            <a:r>
              <a:rPr lang="en-US" dirty="0"/>
              <a:t>We have implemented ResNet50 model and have evaluated its outcomes. </a:t>
            </a:r>
          </a:p>
          <a:p>
            <a:r>
              <a:rPr lang="en-US" dirty="0"/>
              <a:t>The accuracy we have obtained is about 96% with this architecture.</a:t>
            </a:r>
          </a:p>
          <a:p>
            <a:endParaRPr lang="en-US" dirty="0"/>
          </a:p>
          <a:p>
            <a:endParaRPr lang="en-US" dirty="0"/>
          </a:p>
          <a:p>
            <a:r>
              <a:rPr lang="en-US" dirty="0"/>
              <a:t>Further, we will try and implement the same with the VGG-16 architecture and compare the results with each other. And choose the model which results in better outcomes.</a:t>
            </a:r>
          </a:p>
        </p:txBody>
      </p:sp>
      <p:sp>
        <p:nvSpPr>
          <p:cNvPr id="5" name="Slide Number Placeholder 4">
            <a:extLst>
              <a:ext uri="{FF2B5EF4-FFF2-40B4-BE49-F238E27FC236}">
                <a16:creationId xmlns:a16="http://schemas.microsoft.com/office/drawing/2014/main" id="{3248CDEF-6B39-47BC-83F0-58F996A26FC5}"/>
              </a:ext>
            </a:extLst>
          </p:cNvPr>
          <p:cNvSpPr>
            <a:spLocks noGrp="1"/>
          </p:cNvSpPr>
          <p:nvPr>
            <p:ph type="sldNum" sz="quarter" idx="12"/>
          </p:nvPr>
        </p:nvSpPr>
        <p:spPr/>
        <p:txBody>
          <a:bodyPr/>
          <a:lstStyle/>
          <a:p>
            <a:fld id="{6B2758CB-B1DB-445A-B74E-A46CA89CBE74}" type="slidenum">
              <a:rPr lang="en-IN" smtClean="0"/>
              <a:t>21</a:t>
            </a:fld>
            <a:endParaRPr lang="en-IN"/>
          </a:p>
        </p:txBody>
      </p:sp>
    </p:spTree>
    <p:extLst>
      <p:ext uri="{BB962C8B-B14F-4D97-AF65-F5344CB8AC3E}">
        <p14:creationId xmlns:p14="http://schemas.microsoft.com/office/powerpoint/2010/main" val="2417912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635" y="317269"/>
            <a:ext cx="3666427" cy="746760"/>
          </a:xfrm>
        </p:spPr>
        <p:txBody>
          <a:bodyPr>
            <a:normAutofit fontScale="90000"/>
          </a:bodyPr>
          <a:lstStyle/>
          <a:p>
            <a:r>
              <a:rPr lang="en-IN" dirty="0"/>
              <a:t>References</a:t>
            </a:r>
          </a:p>
        </p:txBody>
      </p:sp>
      <p:sp>
        <p:nvSpPr>
          <p:cNvPr id="3" name="Text Placeholder 2"/>
          <p:cNvSpPr>
            <a:spLocks noGrp="1"/>
          </p:cNvSpPr>
          <p:nvPr>
            <p:ph type="body" sz="half" idx="2"/>
          </p:nvPr>
        </p:nvSpPr>
        <p:spPr>
          <a:xfrm>
            <a:off x="964276" y="1147156"/>
            <a:ext cx="9085246" cy="5005070"/>
          </a:xfrm>
        </p:spPr>
        <p:txBody>
          <a:bodyPr/>
          <a:lstStyle/>
          <a:p>
            <a:pPr marL="342900" indent="-342900">
              <a:buAutoNum type="arabicPeriod"/>
            </a:pPr>
            <a:r>
              <a:rPr lang="en-IN" dirty="0">
                <a:hlinkClick r:id="rId2"/>
              </a:rPr>
              <a:t>https://machinelearningknowledge.ai/keras-implementation-of-resnet-50-architecture-from-scratch/#Skip_Connection</a:t>
            </a:r>
            <a:endParaRPr lang="en-IN" dirty="0"/>
          </a:p>
          <a:p>
            <a:pPr marL="342900" indent="-342900">
              <a:buAutoNum type="arabicPeriod"/>
            </a:pPr>
            <a:r>
              <a:rPr lang="en-IN" dirty="0">
                <a:hlinkClick r:id="rId3"/>
              </a:rPr>
              <a:t>https://machinelearningknowledge.ai/keras-implementation-of-resnet-50-architecture-from-scratch/#Early_Stoping</a:t>
            </a:r>
            <a:r>
              <a:rPr lang="en-IN" dirty="0"/>
              <a:t> </a:t>
            </a:r>
          </a:p>
          <a:p>
            <a:pPr marL="342900" indent="-342900">
              <a:buAutoNum type="arabicPeriod"/>
            </a:pPr>
            <a:r>
              <a:rPr lang="en-IN" dirty="0">
                <a:hlinkClick r:id="rId4"/>
              </a:rPr>
              <a:t>https://machinelearningmastery.com/how-to-use-transfer-learning-when-developing-convolutional-neural-network-models/</a:t>
            </a:r>
            <a:endParaRPr lang="en-IN" dirty="0"/>
          </a:p>
          <a:p>
            <a:pPr marL="342900" indent="-342900">
              <a:buAutoNum type="arabicPeriod"/>
            </a:pPr>
            <a:r>
              <a:rPr lang="en-IN" dirty="0"/>
              <a:t> </a:t>
            </a:r>
            <a:r>
              <a:rPr lang="en-IN" dirty="0">
                <a:hlinkClick r:id="rId5"/>
              </a:rPr>
              <a:t>https://keras.io/api/utils/backend_utils/#floatx-function</a:t>
            </a:r>
            <a:endParaRPr lang="en-IN" dirty="0"/>
          </a:p>
          <a:p>
            <a:pPr marL="342900" indent="-342900">
              <a:buAutoNum type="arabicPeriod"/>
            </a:pPr>
            <a:r>
              <a:rPr lang="en-IN" dirty="0"/>
              <a:t>  </a:t>
            </a:r>
            <a:r>
              <a:rPr lang="en-IN" dirty="0">
                <a:hlinkClick r:id="rId6"/>
              </a:rPr>
              <a:t>https://www.analyticsvidhya.com/blog/2020/08/image-augmentation-on-the-fly-using-keras-imagedatagenerator/</a:t>
            </a:r>
            <a:endParaRPr lang="en-IN" dirty="0"/>
          </a:p>
          <a:p>
            <a:pPr marL="342900" indent="-342900">
              <a:buAutoNum type="arabicPeriod"/>
            </a:pPr>
            <a:r>
              <a:rPr lang="en-IN" dirty="0"/>
              <a:t>Karthik Sekaran, Srinivasa Perumal Ramalingam, Chandra Mouli P.V.S.S.R. “Breast Cancer Classification Using Deep Neural Networks”. Research Gate, 2018. DOI: </a:t>
            </a:r>
            <a:r>
              <a:rPr lang="en-IN" b="0" i="0" dirty="0">
                <a:effectLst/>
                <a:latin typeface="Roboto" panose="02000000000000000000" pitchFamily="2" charset="0"/>
              </a:rPr>
              <a:t>10.1007/978-981-10-6680-1_12</a:t>
            </a:r>
            <a:endParaRPr lang="en-IN" dirty="0"/>
          </a:p>
          <a:p>
            <a:pPr lvl="1"/>
            <a:r>
              <a:rPr lang="en-IN" dirty="0"/>
              <a:t>	</a:t>
            </a:r>
          </a:p>
        </p:txBody>
      </p:sp>
      <p:sp>
        <p:nvSpPr>
          <p:cNvPr id="4" name="Slide Number Placeholder 3">
            <a:extLst>
              <a:ext uri="{FF2B5EF4-FFF2-40B4-BE49-F238E27FC236}">
                <a16:creationId xmlns:a16="http://schemas.microsoft.com/office/drawing/2014/main" id="{A4EB9B6B-93F4-4444-92E4-719CA953C55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049771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B6E-A4AD-4250-B6A0-7709341F8774}"/>
              </a:ext>
            </a:extLst>
          </p:cNvPr>
          <p:cNvSpPr>
            <a:spLocks noGrp="1"/>
          </p:cNvSpPr>
          <p:nvPr>
            <p:ph type="title"/>
          </p:nvPr>
        </p:nvSpPr>
        <p:spPr>
          <a:xfrm>
            <a:off x="835358" y="444623"/>
            <a:ext cx="8825659" cy="1002437"/>
          </a:xfrm>
        </p:spPr>
        <p:txBody>
          <a:bodyPr/>
          <a:lstStyle/>
          <a:p>
            <a:r>
              <a:rPr lang="en-US" dirty="0"/>
              <a:t>Blog and GitHub</a:t>
            </a:r>
            <a:endParaRPr lang="en-IN" dirty="0"/>
          </a:p>
        </p:txBody>
      </p:sp>
      <p:sp>
        <p:nvSpPr>
          <p:cNvPr id="3" name="Text Placeholder 2">
            <a:extLst>
              <a:ext uri="{FF2B5EF4-FFF2-40B4-BE49-F238E27FC236}">
                <a16:creationId xmlns:a16="http://schemas.microsoft.com/office/drawing/2014/main" id="{5CEB43DE-6BD7-4B95-BF17-63DDE7B2A520}"/>
              </a:ext>
            </a:extLst>
          </p:cNvPr>
          <p:cNvSpPr>
            <a:spLocks noGrp="1"/>
          </p:cNvSpPr>
          <p:nvPr>
            <p:ph type="body" sz="half" idx="2"/>
          </p:nvPr>
        </p:nvSpPr>
        <p:spPr>
          <a:xfrm>
            <a:off x="1181587" y="1518082"/>
            <a:ext cx="8825659" cy="3383132"/>
          </a:xfrm>
        </p:spPr>
        <p:txBody>
          <a:bodyPr/>
          <a:lstStyle/>
          <a:p>
            <a:pPr lvl="1"/>
            <a:r>
              <a:rPr lang="en-IN" sz="2400" dirty="0"/>
              <a:t>Blog: </a:t>
            </a:r>
            <a:r>
              <a:rPr lang="en-IN" sz="2400" dirty="0">
                <a:hlinkClick r:id="rId2"/>
              </a:rPr>
              <a:t>https://breastcancerprediction.blogspot.com/2021/04/cancer-prediction-using-deep-learning.html</a:t>
            </a:r>
            <a:endParaRPr lang="en-IN" sz="2400" dirty="0"/>
          </a:p>
          <a:p>
            <a:pPr lvl="1"/>
            <a:endParaRPr lang="en-IN" sz="2400" dirty="0"/>
          </a:p>
          <a:p>
            <a:pPr lvl="1"/>
            <a:r>
              <a:rPr lang="en-IN" sz="2400" dirty="0"/>
              <a:t>GitHub: </a:t>
            </a:r>
            <a:r>
              <a:rPr lang="en-IN" sz="2400" dirty="0">
                <a:hlinkClick r:id="rId3"/>
              </a:rPr>
              <a:t>https://github.com/Rakshith1310/2020_CSE_02.git</a:t>
            </a:r>
            <a:endParaRPr lang="en-IN" sz="2400" dirty="0"/>
          </a:p>
          <a:p>
            <a:endParaRPr lang="en-IN" dirty="0"/>
          </a:p>
        </p:txBody>
      </p:sp>
      <p:sp>
        <p:nvSpPr>
          <p:cNvPr id="4" name="Slide Number Placeholder 3">
            <a:extLst>
              <a:ext uri="{FF2B5EF4-FFF2-40B4-BE49-F238E27FC236}">
                <a16:creationId xmlns:a16="http://schemas.microsoft.com/office/drawing/2014/main" id="{8EF222A8-7D6B-4690-A55D-48B55C074F9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94777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12DB-425F-4558-97E4-9499FF89383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38C6D8F-56F8-4D06-B912-AC1A5B491B46}"/>
              </a:ext>
            </a:extLst>
          </p:cNvPr>
          <p:cNvSpPr>
            <a:spLocks noGrp="1"/>
          </p:cNvSpPr>
          <p:nvPr>
            <p:ph idx="1"/>
          </p:nvPr>
        </p:nvSpPr>
        <p:spPr>
          <a:xfrm>
            <a:off x="1006639" y="1480861"/>
            <a:ext cx="8946541" cy="4925626"/>
          </a:xfrm>
        </p:spPr>
        <p:txBody>
          <a:bodyPr/>
          <a:lstStyle/>
          <a:p>
            <a:pPr algn="just"/>
            <a:r>
              <a:rPr lang="en-US" sz="2000" dirty="0"/>
              <a:t>Breast cancer is a malignant tumor that starts in cells of the breast. A malignant tumor is a group of cancer cells that spread into distant areas of the body. </a:t>
            </a:r>
          </a:p>
          <a:p>
            <a:pPr algn="just"/>
            <a:r>
              <a:rPr lang="en-US" sz="2000" dirty="0"/>
              <a:t>Breast Cancer, one of the commonest malignancies, is a major cause of death among women in developed countries like UK, USA and in developing countries like India.</a:t>
            </a:r>
          </a:p>
          <a:p>
            <a:pPr algn="just"/>
            <a:r>
              <a:rPr lang="en-US" sz="2000" dirty="0"/>
              <a:t>Sometimes an abnormal situation occurs, where a few cells may start growing abnormally. This abnormal growth of cells creates cancer, which can start from any part of the body and be distributed to any other part. </a:t>
            </a:r>
          </a:p>
          <a:p>
            <a:pPr algn="just"/>
            <a:r>
              <a:rPr lang="en-US" sz="2000" dirty="0"/>
              <a:t>Different types of cancer can be formed in human body; among them breast cancer creates a serious health concern.</a:t>
            </a:r>
          </a:p>
          <a:p>
            <a:endParaRPr lang="en-IN" dirty="0"/>
          </a:p>
        </p:txBody>
      </p:sp>
      <p:sp>
        <p:nvSpPr>
          <p:cNvPr id="4" name="Slide Number Placeholder 3">
            <a:extLst>
              <a:ext uri="{FF2B5EF4-FFF2-40B4-BE49-F238E27FC236}">
                <a16:creationId xmlns:a16="http://schemas.microsoft.com/office/drawing/2014/main" id="{0CCDA8FC-2B1F-4636-967F-6C88E2965B0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978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41CA-6830-40FA-9987-D2DBEAD3980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FED3682-26EC-414C-BE08-27EAFDEAA610}"/>
              </a:ext>
            </a:extLst>
          </p:cNvPr>
          <p:cNvSpPr>
            <a:spLocks noGrp="1"/>
          </p:cNvSpPr>
          <p:nvPr>
            <p:ph idx="1"/>
          </p:nvPr>
        </p:nvSpPr>
        <p:spPr>
          <a:xfrm>
            <a:off x="1104293" y="1644546"/>
            <a:ext cx="8946541" cy="4195481"/>
          </a:xfrm>
        </p:spPr>
        <p:txBody>
          <a:bodyPr/>
          <a:lstStyle/>
          <a:p>
            <a:pPr algn="just"/>
            <a:r>
              <a:rPr lang="en-US" sz="2000" dirty="0"/>
              <a:t>With the growth of developing countries grows the risk of suffering from diseases like breast cancer among its people. </a:t>
            </a:r>
          </a:p>
          <a:p>
            <a:pPr algn="just"/>
            <a:r>
              <a:rPr lang="en-US" sz="2000" dirty="0"/>
              <a:t>An analysis has shown that survival rate is 88% after 5 years of diagnosis and 80% after 10 years of diagnosis.</a:t>
            </a:r>
          </a:p>
          <a:p>
            <a:pPr algn="just"/>
            <a:r>
              <a:rPr lang="en-US" sz="2000" dirty="0"/>
              <a:t>Earlier detection of breast cancer reduces death rate and avoids it till reaches the chronic level. </a:t>
            </a:r>
          </a:p>
          <a:p>
            <a:pPr algn="just"/>
            <a:r>
              <a:rPr lang="en-US" sz="2000" dirty="0"/>
              <a:t>The impact of breast cancer is increasing day by day, due to that the healthcare professionals are not in a condition to state the people affected at different stages earlier to save their lives.</a:t>
            </a:r>
          </a:p>
          <a:p>
            <a:endParaRPr lang="en-IN" dirty="0"/>
          </a:p>
        </p:txBody>
      </p:sp>
      <p:sp>
        <p:nvSpPr>
          <p:cNvPr id="4" name="Slide Number Placeholder 3">
            <a:extLst>
              <a:ext uri="{FF2B5EF4-FFF2-40B4-BE49-F238E27FC236}">
                <a16:creationId xmlns:a16="http://schemas.microsoft.com/office/drawing/2014/main" id="{A4601A13-3FBD-43F5-A7B2-5E5DECCD6173}"/>
              </a:ext>
            </a:extLst>
          </p:cNvPr>
          <p:cNvSpPr>
            <a:spLocks noGrp="1"/>
          </p:cNvSpPr>
          <p:nvPr>
            <p:ph type="sldNum" sz="quarter" idx="12"/>
          </p:nvPr>
        </p:nvSpPr>
        <p:spPr>
          <a:xfrm>
            <a:off x="8590663" y="6041362"/>
            <a:ext cx="819667" cy="448215"/>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783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B7E4-871F-4F4E-B92B-BB46DA0409F4}"/>
              </a:ext>
            </a:extLst>
          </p:cNvPr>
          <p:cNvSpPr>
            <a:spLocks noGrp="1"/>
          </p:cNvSpPr>
          <p:nvPr>
            <p:ph type="title"/>
          </p:nvPr>
        </p:nvSpPr>
        <p:spPr>
          <a:xfrm>
            <a:off x="646111" y="452718"/>
            <a:ext cx="9404723" cy="878932"/>
          </a:xfrm>
        </p:spPr>
        <p:txBody>
          <a:bodyPr/>
          <a:lstStyle/>
          <a:p>
            <a:r>
              <a:rPr lang="en-US" dirty="0"/>
              <a:t>Aims and Objectives</a:t>
            </a:r>
            <a:endParaRPr lang="en-IN" dirty="0"/>
          </a:p>
        </p:txBody>
      </p:sp>
      <p:sp>
        <p:nvSpPr>
          <p:cNvPr id="3" name="Content Placeholder 2">
            <a:extLst>
              <a:ext uri="{FF2B5EF4-FFF2-40B4-BE49-F238E27FC236}">
                <a16:creationId xmlns:a16="http://schemas.microsoft.com/office/drawing/2014/main" id="{42E92114-703E-495E-98D7-2465AD82D02B}"/>
              </a:ext>
            </a:extLst>
          </p:cNvPr>
          <p:cNvSpPr>
            <a:spLocks noGrp="1"/>
          </p:cNvSpPr>
          <p:nvPr>
            <p:ph idx="1"/>
          </p:nvPr>
        </p:nvSpPr>
        <p:spPr>
          <a:xfrm>
            <a:off x="961269" y="1857609"/>
            <a:ext cx="8946541" cy="4195481"/>
          </a:xfrm>
        </p:spPr>
        <p:txBody>
          <a:bodyPr/>
          <a:lstStyle/>
          <a:p>
            <a:r>
              <a:rPr lang="en-US" sz="2200" dirty="0"/>
              <a:t>The Main objective of the project is to develop predictive model to identify the type of breast cancer as benign or malignant. </a:t>
            </a:r>
          </a:p>
          <a:p>
            <a:pPr marL="0" indent="0">
              <a:buNone/>
            </a:pPr>
            <a:endParaRPr lang="en-US" sz="2200" dirty="0"/>
          </a:p>
          <a:p>
            <a:r>
              <a:rPr lang="en-US" sz="2200" dirty="0"/>
              <a:t>Design a system which helps oncologist in diagnosing the cancer type with in no time and then helps oncologist in decision making in treatment method for the same purpose.</a:t>
            </a:r>
          </a:p>
          <a:p>
            <a:endParaRPr lang="en-IN" dirty="0"/>
          </a:p>
        </p:txBody>
      </p:sp>
      <p:sp>
        <p:nvSpPr>
          <p:cNvPr id="4" name="Slide Number Placeholder 3">
            <a:extLst>
              <a:ext uri="{FF2B5EF4-FFF2-40B4-BE49-F238E27FC236}">
                <a16:creationId xmlns:a16="http://schemas.microsoft.com/office/drawing/2014/main" id="{E99EB540-EE1C-4919-A290-CDE35E4DC5B8}"/>
              </a:ext>
            </a:extLst>
          </p:cNvPr>
          <p:cNvSpPr>
            <a:spLocks noGrp="1"/>
          </p:cNvSpPr>
          <p:nvPr>
            <p:ph type="sldNum" sz="quarter" idx="12"/>
          </p:nvPr>
        </p:nvSpPr>
        <p:spPr/>
        <p:txBody>
          <a:bodyPr/>
          <a:lstStyle/>
          <a:p>
            <a:fld id="{6B2758CB-B1DB-445A-B74E-A46CA89CBE74}" type="slidenum">
              <a:rPr lang="en-IN" smtClean="0"/>
              <a:t>5</a:t>
            </a:fld>
            <a:endParaRPr lang="en-IN"/>
          </a:p>
        </p:txBody>
      </p:sp>
    </p:spTree>
    <p:extLst>
      <p:ext uri="{BB962C8B-B14F-4D97-AF65-F5344CB8AC3E}">
        <p14:creationId xmlns:p14="http://schemas.microsoft.com/office/powerpoint/2010/main" val="226460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4870-D38D-4B57-B780-689E6C95AC22}"/>
              </a:ext>
            </a:extLst>
          </p:cNvPr>
          <p:cNvSpPr>
            <a:spLocks noGrp="1"/>
          </p:cNvSpPr>
          <p:nvPr>
            <p:ph type="title"/>
          </p:nvPr>
        </p:nvSpPr>
        <p:spPr/>
        <p:txBody>
          <a:bodyPr/>
          <a:lstStyle/>
          <a:p>
            <a:r>
              <a:rPr lang="en-US" dirty="0"/>
              <a:t>Design</a:t>
            </a:r>
            <a:endParaRPr lang="en-IN" dirty="0"/>
          </a:p>
        </p:txBody>
      </p:sp>
      <p:pic>
        <p:nvPicPr>
          <p:cNvPr id="4" name="Content Placeholder 3">
            <a:extLst>
              <a:ext uri="{FF2B5EF4-FFF2-40B4-BE49-F238E27FC236}">
                <a16:creationId xmlns:a16="http://schemas.microsoft.com/office/drawing/2014/main" id="{7C0AF97F-149F-4656-AC1C-BAB1AAE9C299}"/>
              </a:ext>
            </a:extLst>
          </p:cNvPr>
          <p:cNvPicPr>
            <a:picLocks noGrp="1"/>
          </p:cNvPicPr>
          <p:nvPr>
            <p:ph sz="half" idx="1"/>
          </p:nvPr>
        </p:nvPicPr>
        <p:blipFill>
          <a:blip r:embed="rId2"/>
          <a:stretch>
            <a:fillRect/>
          </a:stretch>
        </p:blipFill>
        <p:spPr>
          <a:xfrm>
            <a:off x="1112191" y="1638264"/>
            <a:ext cx="4395787" cy="3519662"/>
          </a:xfrm>
          <a:prstGeom prst="rect">
            <a:avLst/>
          </a:prstGeom>
          <a:ln>
            <a:noFill/>
          </a:ln>
          <a:effectLst>
            <a:outerShdw blurRad="292100" dist="139700" dir="2700000" algn="tl" rotWithShape="0">
              <a:srgbClr val="333333">
                <a:alpha val="65000"/>
              </a:srgbClr>
            </a:outerShdw>
          </a:effectLst>
        </p:spPr>
      </p:pic>
      <p:pic>
        <p:nvPicPr>
          <p:cNvPr id="7" name="Content Placeholder 6">
            <a:extLst>
              <a:ext uri="{FF2B5EF4-FFF2-40B4-BE49-F238E27FC236}">
                <a16:creationId xmlns:a16="http://schemas.microsoft.com/office/drawing/2014/main" id="{3163AB88-1C02-4F01-8B8E-A9722830CCB0}"/>
              </a:ext>
            </a:extLst>
          </p:cNvPr>
          <p:cNvPicPr>
            <a:picLocks noGrp="1"/>
          </p:cNvPicPr>
          <p:nvPr>
            <p:ph sz="half" idx="2"/>
          </p:nvPr>
        </p:nvPicPr>
        <p:blipFill>
          <a:blip r:embed="rId3"/>
          <a:srcRect/>
          <a:stretch>
            <a:fillRect/>
          </a:stretch>
        </p:blipFill>
        <p:spPr bwMode="auto">
          <a:xfrm>
            <a:off x="6347133" y="2183688"/>
            <a:ext cx="4395788" cy="2428814"/>
          </a:xfrm>
          <a:prstGeom prst="rect">
            <a:avLst/>
          </a:prstGeom>
          <a:noFill/>
          <a:ln w="9525">
            <a:noFill/>
            <a:miter lim="800000"/>
            <a:headEnd/>
            <a:tailEnd/>
          </a:ln>
        </p:spPr>
      </p:pic>
      <p:sp>
        <p:nvSpPr>
          <p:cNvPr id="8" name="Slide Number Placeholder 7">
            <a:extLst>
              <a:ext uri="{FF2B5EF4-FFF2-40B4-BE49-F238E27FC236}">
                <a16:creationId xmlns:a16="http://schemas.microsoft.com/office/drawing/2014/main" id="{58AD7323-1603-4268-B5FB-80D78F07CE40}"/>
              </a:ext>
            </a:extLst>
          </p:cNvPr>
          <p:cNvSpPr>
            <a:spLocks noGrp="1"/>
          </p:cNvSpPr>
          <p:nvPr>
            <p:ph type="sldNum" sz="quarter" idx="12"/>
          </p:nvPr>
        </p:nvSpPr>
        <p:spPr/>
        <p:txBody>
          <a:bodyPr/>
          <a:lstStyle/>
          <a:p>
            <a:fld id="{6B2758CB-B1DB-445A-B74E-A46CA89CBE74}" type="slidenum">
              <a:rPr lang="en-IN" smtClean="0"/>
              <a:t>6</a:t>
            </a:fld>
            <a:endParaRPr lang="en-IN"/>
          </a:p>
        </p:txBody>
      </p:sp>
      <p:sp>
        <p:nvSpPr>
          <p:cNvPr id="10" name="TextBox 9">
            <a:extLst>
              <a:ext uri="{FF2B5EF4-FFF2-40B4-BE49-F238E27FC236}">
                <a16:creationId xmlns:a16="http://schemas.microsoft.com/office/drawing/2014/main" id="{8970E5DE-76A0-4480-9B40-85460F7CC70D}"/>
              </a:ext>
            </a:extLst>
          </p:cNvPr>
          <p:cNvSpPr txBox="1"/>
          <p:nvPr/>
        </p:nvSpPr>
        <p:spPr>
          <a:xfrm>
            <a:off x="1511423" y="5303700"/>
            <a:ext cx="2190565" cy="369332"/>
          </a:xfrm>
          <a:prstGeom prst="rect">
            <a:avLst/>
          </a:prstGeom>
          <a:noFill/>
        </p:spPr>
        <p:txBody>
          <a:bodyPr wrap="square">
            <a:spAutoFit/>
          </a:bodyPr>
          <a:lstStyle/>
          <a:p>
            <a:r>
              <a:rPr lang="en-US" dirty="0"/>
              <a:t>Fig1. Design</a:t>
            </a:r>
            <a:endParaRPr lang="en-IN" dirty="0"/>
          </a:p>
        </p:txBody>
      </p:sp>
      <p:sp>
        <p:nvSpPr>
          <p:cNvPr id="12" name="TextBox 11">
            <a:extLst>
              <a:ext uri="{FF2B5EF4-FFF2-40B4-BE49-F238E27FC236}">
                <a16:creationId xmlns:a16="http://schemas.microsoft.com/office/drawing/2014/main" id="{2D591521-6586-44E3-8C91-FF22E0762344}"/>
              </a:ext>
            </a:extLst>
          </p:cNvPr>
          <p:cNvSpPr txBox="1"/>
          <p:nvPr/>
        </p:nvSpPr>
        <p:spPr>
          <a:xfrm>
            <a:off x="6687385" y="4758276"/>
            <a:ext cx="6094520" cy="369332"/>
          </a:xfrm>
          <a:prstGeom prst="rect">
            <a:avLst/>
          </a:prstGeom>
          <a:noFill/>
        </p:spPr>
        <p:txBody>
          <a:bodyPr wrap="square">
            <a:spAutoFit/>
          </a:bodyPr>
          <a:lstStyle/>
          <a:p>
            <a:r>
              <a:rPr lang="en-US" dirty="0"/>
              <a:t>Fig2. Architecture</a:t>
            </a:r>
            <a:endParaRPr lang="en-IN" dirty="0"/>
          </a:p>
        </p:txBody>
      </p:sp>
    </p:spTree>
    <p:extLst>
      <p:ext uri="{BB962C8B-B14F-4D97-AF65-F5344CB8AC3E}">
        <p14:creationId xmlns:p14="http://schemas.microsoft.com/office/powerpoint/2010/main" val="216153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E32592B-D5BD-4971-A3D8-143189245CA7}"/>
              </a:ext>
            </a:extLst>
          </p:cNvPr>
          <p:cNvSpPr>
            <a:spLocks noGrp="1"/>
          </p:cNvSpPr>
          <p:nvPr>
            <p:ph type="subTitle" idx="1"/>
          </p:nvPr>
        </p:nvSpPr>
        <p:spPr>
          <a:xfrm>
            <a:off x="1154955" y="727969"/>
            <a:ext cx="8825658" cy="5575177"/>
          </a:xfrm>
        </p:spPr>
        <p:txBody>
          <a:bodyPr>
            <a:normAutofit/>
          </a:bodyPr>
          <a:lstStyle/>
          <a:p>
            <a:pPr marL="342900" indent="-342900" algn="l">
              <a:buFont typeface="Wingdings" panose="05000000000000000000" pitchFamily="2" charset="2"/>
              <a:buChar char="ü"/>
            </a:pPr>
            <a:r>
              <a:rPr lang="en-US" sz="2200" cap="none" dirty="0">
                <a:solidFill>
                  <a:schemeClr val="tx1"/>
                </a:solidFill>
              </a:rPr>
              <a:t> The image is preprocessed by applying specific preprocessing techniques such as histogram equalization and median filter to remove noise and enhance the image. </a:t>
            </a:r>
          </a:p>
          <a:p>
            <a:pPr algn="l"/>
            <a:endParaRPr lang="en-US" sz="2200" cap="none" dirty="0">
              <a:solidFill>
                <a:schemeClr val="tx1"/>
              </a:solidFill>
            </a:endParaRPr>
          </a:p>
          <a:p>
            <a:pPr marL="342900" indent="-342900" algn="l">
              <a:buFont typeface="Wingdings" panose="05000000000000000000" pitchFamily="2" charset="2"/>
              <a:buChar char="ü"/>
            </a:pPr>
            <a:r>
              <a:rPr lang="en-US" sz="2200" cap="none" dirty="0">
                <a:solidFill>
                  <a:schemeClr val="tx1"/>
                </a:solidFill>
              </a:rPr>
              <a:t>Next, the preprocessed image is segmented for choosing the right portion of the infected region . then the selected features are extracted using algorithm and stored in the database for classification.</a:t>
            </a:r>
          </a:p>
          <a:p>
            <a:pPr marL="342900" indent="-342900" algn="l">
              <a:buFont typeface="Wingdings" panose="05000000000000000000" pitchFamily="2" charset="2"/>
              <a:buChar char="ü"/>
            </a:pPr>
            <a:endParaRPr lang="en-US" sz="2200" cap="none" dirty="0">
              <a:solidFill>
                <a:schemeClr val="tx1"/>
              </a:solidFill>
            </a:endParaRPr>
          </a:p>
          <a:p>
            <a:pPr marL="342900" indent="-342900" algn="l">
              <a:buFont typeface="Wingdings" panose="05000000000000000000" pitchFamily="2" charset="2"/>
              <a:buChar char="ü"/>
            </a:pPr>
            <a:r>
              <a:rPr lang="en-US" sz="2200" cap="none" dirty="0">
                <a:solidFill>
                  <a:schemeClr val="tx1"/>
                </a:solidFill>
              </a:rPr>
              <a:t>Then the selected features are extracted using algorithm and stored in the database for classification. The classification is based on growth of the cell and it is done using CNN. Based on the classification, the Breast cancerous identified which helps physician to give suitable therapy.</a:t>
            </a:r>
            <a:endParaRPr lang="en-IN" sz="2200" cap="none" dirty="0">
              <a:solidFill>
                <a:schemeClr val="tx1"/>
              </a:solidFill>
            </a:endParaRPr>
          </a:p>
          <a:p>
            <a:pPr marL="342900" indent="-342900">
              <a:buFont typeface="Wingdings" panose="05000000000000000000" pitchFamily="2" charset="2"/>
              <a:buChar char="ü"/>
            </a:pPr>
            <a:endParaRPr lang="en-IN" sz="2200" cap="none" dirty="0">
              <a:solidFill>
                <a:schemeClr val="tx1"/>
              </a:solidFill>
            </a:endParaRPr>
          </a:p>
        </p:txBody>
      </p:sp>
      <p:sp>
        <p:nvSpPr>
          <p:cNvPr id="7" name="Slide Number Placeholder 6">
            <a:extLst>
              <a:ext uri="{FF2B5EF4-FFF2-40B4-BE49-F238E27FC236}">
                <a16:creationId xmlns:a16="http://schemas.microsoft.com/office/drawing/2014/main" id="{C8F00069-1891-49B0-9CA0-3A3BC03A91AF}"/>
              </a:ext>
            </a:extLst>
          </p:cNvPr>
          <p:cNvSpPr>
            <a:spLocks noGrp="1"/>
          </p:cNvSpPr>
          <p:nvPr>
            <p:ph type="sldNum" sz="quarter" idx="12"/>
          </p:nvPr>
        </p:nvSpPr>
        <p:spPr/>
        <p:txBody>
          <a:bodyPr/>
          <a:lstStyle/>
          <a:p>
            <a:fld id="{6B2758CB-B1DB-445A-B74E-A46CA89CBE74}" type="slidenum">
              <a:rPr lang="en-IN" smtClean="0"/>
              <a:t>7</a:t>
            </a:fld>
            <a:endParaRPr lang="en-IN"/>
          </a:p>
        </p:txBody>
      </p:sp>
    </p:spTree>
    <p:extLst>
      <p:ext uri="{BB962C8B-B14F-4D97-AF65-F5344CB8AC3E}">
        <p14:creationId xmlns:p14="http://schemas.microsoft.com/office/powerpoint/2010/main" val="380543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BC51BF-81C8-4DD9-897C-B01678B64E4C}"/>
              </a:ext>
            </a:extLst>
          </p:cNvPr>
          <p:cNvSpPr>
            <a:spLocks noGrp="1"/>
          </p:cNvSpPr>
          <p:nvPr>
            <p:ph type="title"/>
          </p:nvPr>
        </p:nvSpPr>
        <p:spPr>
          <a:xfrm>
            <a:off x="628356" y="99001"/>
            <a:ext cx="9404723" cy="767687"/>
          </a:xfrm>
        </p:spPr>
        <p:txBody>
          <a:bodyPr/>
          <a:lstStyle/>
          <a:p>
            <a:r>
              <a:rPr lang="en-US" dirty="0"/>
              <a:t>Technology used</a:t>
            </a:r>
            <a:endParaRPr lang="en-IN" dirty="0"/>
          </a:p>
        </p:txBody>
      </p:sp>
      <p:sp>
        <p:nvSpPr>
          <p:cNvPr id="5" name="Content Placeholder 4">
            <a:extLst>
              <a:ext uri="{FF2B5EF4-FFF2-40B4-BE49-F238E27FC236}">
                <a16:creationId xmlns:a16="http://schemas.microsoft.com/office/drawing/2014/main" id="{704BFDE3-D008-4172-8D8C-330D0833FE3E}"/>
              </a:ext>
            </a:extLst>
          </p:cNvPr>
          <p:cNvSpPr>
            <a:spLocks noGrp="1"/>
          </p:cNvSpPr>
          <p:nvPr>
            <p:ph sz="half" idx="1"/>
          </p:nvPr>
        </p:nvSpPr>
        <p:spPr>
          <a:xfrm>
            <a:off x="1015780" y="1143872"/>
            <a:ext cx="8794045" cy="5615127"/>
          </a:xfrm>
        </p:spPr>
        <p:txBody>
          <a:bodyPr>
            <a:normAutofit/>
          </a:bodyPr>
          <a:lstStyle/>
          <a:p>
            <a:r>
              <a:rPr lang="en-US" sz="1700" dirty="0"/>
              <a:t>Anaconda Navigator</a:t>
            </a:r>
          </a:p>
          <a:p>
            <a:r>
              <a:rPr lang="en-US" sz="1700" dirty="0"/>
              <a:t>Jupyter Notebook</a:t>
            </a:r>
          </a:p>
          <a:p>
            <a:r>
              <a:rPr lang="en-US" sz="1700" dirty="0"/>
              <a:t>Python and its libraries</a:t>
            </a:r>
          </a:p>
          <a:p>
            <a:r>
              <a:rPr lang="en-US" sz="1700" dirty="0"/>
              <a:t>ResNet-50</a:t>
            </a:r>
          </a:p>
          <a:p>
            <a:r>
              <a:rPr lang="en-US" sz="1700" dirty="0"/>
              <a:t>VGG-16</a:t>
            </a:r>
          </a:p>
          <a:p>
            <a:endParaRPr lang="en-US" sz="1700" dirty="0"/>
          </a:p>
          <a:p>
            <a:endParaRPr lang="en-US" sz="1700" dirty="0"/>
          </a:p>
          <a:p>
            <a:endParaRPr lang="en-US" sz="17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endParaRPr lang="en-US" sz="1700" dirty="0"/>
          </a:p>
        </p:txBody>
      </p:sp>
      <p:sp>
        <p:nvSpPr>
          <p:cNvPr id="7" name="Slide Number Placeholder 6">
            <a:extLst>
              <a:ext uri="{FF2B5EF4-FFF2-40B4-BE49-F238E27FC236}">
                <a16:creationId xmlns:a16="http://schemas.microsoft.com/office/drawing/2014/main" id="{3FF2F259-FD2E-44FD-BDA3-871BE0103E8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4098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0BA9-55C0-4794-AFD3-184C9CF96E6E}"/>
              </a:ext>
            </a:extLst>
          </p:cNvPr>
          <p:cNvSpPr>
            <a:spLocks noGrp="1"/>
          </p:cNvSpPr>
          <p:nvPr>
            <p:ph type="title"/>
          </p:nvPr>
        </p:nvSpPr>
        <p:spPr>
          <a:xfrm>
            <a:off x="677334" y="609600"/>
            <a:ext cx="8596668" cy="1121546"/>
          </a:xfrm>
        </p:spPr>
        <p:txBody>
          <a:bodyPr>
            <a:normAutofit fontScale="90000"/>
          </a:bodyPr>
          <a:lstStyle/>
          <a:p>
            <a:r>
              <a:rPr lang="en-US" dirty="0"/>
              <a:t>Implementation</a:t>
            </a:r>
            <a:br>
              <a:rPr lang="en-US" dirty="0">
                <a:solidFill>
                  <a:schemeClr val="tx1"/>
                </a:solidFill>
              </a:rPr>
            </a:br>
            <a:r>
              <a:rPr lang="en-US" dirty="0">
                <a:solidFill>
                  <a:schemeClr val="tx1"/>
                </a:solidFill>
              </a:rPr>
              <a:t>Transfer of Dataset to NumPy array.</a:t>
            </a:r>
          </a:p>
        </p:txBody>
      </p:sp>
      <p:sp>
        <p:nvSpPr>
          <p:cNvPr id="3" name="Content Placeholder 2">
            <a:extLst>
              <a:ext uri="{FF2B5EF4-FFF2-40B4-BE49-F238E27FC236}">
                <a16:creationId xmlns:a16="http://schemas.microsoft.com/office/drawing/2014/main" id="{61AF49DF-E729-43CF-BAF8-A84BE84376FB}"/>
              </a:ext>
            </a:extLst>
          </p:cNvPr>
          <p:cNvSpPr>
            <a:spLocks noGrp="1"/>
          </p:cNvSpPr>
          <p:nvPr>
            <p:ph idx="1"/>
          </p:nvPr>
        </p:nvSpPr>
        <p:spPr>
          <a:xfrm>
            <a:off x="1050045" y="1505885"/>
            <a:ext cx="8946541" cy="4352364"/>
          </a:xfrm>
        </p:spPr>
        <p:txBody>
          <a:bodyPr>
            <a:normAutofit fontScale="70000" lnSpcReduction="20000"/>
          </a:bodyPr>
          <a:lstStyle/>
          <a:p>
            <a:pPr marL="0" indent="0">
              <a:buNone/>
            </a:pPr>
            <a:r>
              <a:rPr lang="en-US" sz="2900" dirty="0"/>
              <a:t>  </a:t>
            </a:r>
          </a:p>
          <a:p>
            <a:pPr marL="0" indent="0">
              <a:buNone/>
            </a:pPr>
            <a:r>
              <a:rPr lang="en-US" sz="2900" dirty="0"/>
              <a:t>    </a:t>
            </a:r>
          </a:p>
          <a:p>
            <a:r>
              <a:rPr lang="en-US" sz="2900" dirty="0"/>
              <a:t>The images in the dataset are converted to RGB format by using .convert() function of Pillow library.</a:t>
            </a:r>
          </a:p>
          <a:p>
            <a:endParaRPr lang="en-US" sz="2900" dirty="0"/>
          </a:p>
          <a:p>
            <a:r>
              <a:rPr lang="en-US" sz="2900" dirty="0"/>
              <a:t>Resize the image to a specific resolution.</a:t>
            </a:r>
          </a:p>
          <a:p>
            <a:endParaRPr lang="en-US" sz="2900" dirty="0"/>
          </a:p>
          <a:p>
            <a:r>
              <a:rPr lang="en-US" sz="2900" dirty="0"/>
              <a:t>And the image is Stored in the respective NumPy arrays.</a:t>
            </a:r>
          </a:p>
          <a:p>
            <a:pPr marL="0" indent="0">
              <a:buNone/>
            </a:pPr>
            <a:endParaRPr lang="en-US" sz="2900" dirty="0"/>
          </a:p>
          <a:p>
            <a:r>
              <a:rPr lang="en-US" sz="2900" dirty="0"/>
              <a:t>And the same steps are repeated for testing and training data.</a:t>
            </a:r>
          </a:p>
          <a:p>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C66C0A52-5202-41A5-B2F9-0FA744818DAD}"/>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396373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210</TotalTime>
  <Words>1312</Words>
  <Application>Microsoft Office PowerPoint</Application>
  <PresentationFormat>Widescreen</PresentationFormat>
  <Paragraphs>182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Roboto</vt:lpstr>
      <vt:lpstr>Trebuchet MS</vt:lpstr>
      <vt:lpstr>Wingdings</vt:lpstr>
      <vt:lpstr>Wingdings 3</vt:lpstr>
      <vt:lpstr>Facet</vt:lpstr>
      <vt:lpstr>     Breast Cancer Prediction using Deep Learning Techniques Batch: G4:2020_CSE_02  Project Phase 2 Review 2 Presentation</vt:lpstr>
      <vt:lpstr>Contents</vt:lpstr>
      <vt:lpstr>Introduction</vt:lpstr>
      <vt:lpstr>Problem statement</vt:lpstr>
      <vt:lpstr>Aims and Objectives</vt:lpstr>
      <vt:lpstr>Design</vt:lpstr>
      <vt:lpstr>PowerPoint Presentation</vt:lpstr>
      <vt:lpstr>Technology used</vt:lpstr>
      <vt:lpstr>Implementation Transfer of Dataset to NumPy array.</vt:lpstr>
      <vt:lpstr>Label Creation</vt:lpstr>
      <vt:lpstr>Image Data Generator</vt:lpstr>
      <vt:lpstr>1. ResNet50</vt:lpstr>
      <vt:lpstr>PowerPoint Presentation</vt:lpstr>
      <vt:lpstr>PowerPoint Presentation</vt:lpstr>
      <vt:lpstr>ResNet 50</vt:lpstr>
      <vt:lpstr>VGG16 Algorithm</vt:lpstr>
      <vt:lpstr>PowerPoint Presentation</vt:lpstr>
      <vt:lpstr>Snapshots</vt:lpstr>
      <vt:lpstr>PowerPoint Presentation</vt:lpstr>
      <vt:lpstr> Demo</vt:lpstr>
      <vt:lpstr>Conclusion and future enhancements</vt:lpstr>
      <vt:lpstr>References</vt:lpstr>
      <vt:lpstr>Blog and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Rakshith R</dc:creator>
  <cp:lastModifiedBy>Rakshith R</cp:lastModifiedBy>
  <cp:revision>22</cp:revision>
  <dcterms:created xsi:type="dcterms:W3CDTF">2021-06-24T16:53:58Z</dcterms:created>
  <dcterms:modified xsi:type="dcterms:W3CDTF">2021-06-25T07:54:58Z</dcterms:modified>
</cp:coreProperties>
</file>