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2" r:id="rId16"/>
    <p:sldId id="2146847062" r:id="rId17"/>
    <p:sldId id="2146847055" r:id="rId18"/>
    <p:sldId id="2146847059" r:id="rId19"/>
    <p:sldId id="2146847071" r:id="rId20"/>
    <p:sldId id="2146847069" r:id="rId21"/>
    <p:sldId id="214684707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65F16-4D80-44F7-9F1D-6A1AB7ABDE5B}" v="38" dt="2025-08-02T16:10:13.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swiniKumar55/Nutrion_ag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09600" y="4586365"/>
            <a:ext cx="1102196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Footlight MT Light" panose="0204060206030A020304" pitchFamily="18" charset="0"/>
                <a:cs typeface="Arial" pitchFamily="34" charset="0"/>
              </a:rPr>
              <a:t>Presented By:</a:t>
            </a:r>
          </a:p>
          <a:p>
            <a:r>
              <a:rPr lang="en-US" sz="2000" b="1" dirty="0">
                <a:solidFill>
                  <a:schemeClr val="accent1">
                    <a:lumMod val="75000"/>
                  </a:schemeClr>
                </a:solidFill>
                <a:latin typeface="Footlight MT Light" panose="0204060206030A020304" pitchFamily="18" charset="0"/>
                <a:cs typeface="Arial" pitchFamily="34" charset="0"/>
              </a:rPr>
              <a:t>Student name :</a:t>
            </a:r>
            <a:r>
              <a:rPr lang="en-US" sz="2000" b="1" dirty="0" err="1">
                <a:solidFill>
                  <a:schemeClr val="accent1">
                    <a:lumMod val="75000"/>
                  </a:schemeClr>
                </a:solidFill>
                <a:latin typeface="Footlight MT Light" panose="0204060206030A020304" pitchFamily="18" charset="0"/>
                <a:cs typeface="Arial" pitchFamily="34" charset="0"/>
              </a:rPr>
              <a:t>M.V.N.Rakshitha</a:t>
            </a:r>
            <a:endParaRPr lang="en-US" sz="2000" b="1" dirty="0">
              <a:solidFill>
                <a:schemeClr val="accent1">
                  <a:lumMod val="75000"/>
                </a:schemeClr>
              </a:solidFill>
              <a:latin typeface="Footlight MT Light" panose="0204060206030A020304" pitchFamily="18" charset="0"/>
              <a:cs typeface="Arial" pitchFamily="34" charset="0"/>
            </a:endParaRPr>
          </a:p>
          <a:p>
            <a:r>
              <a:rPr lang="en-US" sz="2000" b="1" dirty="0">
                <a:solidFill>
                  <a:schemeClr val="accent1">
                    <a:lumMod val="75000"/>
                  </a:schemeClr>
                </a:solidFill>
                <a:latin typeface="Footlight MT Light" panose="0204060206030A020304" pitchFamily="18" charset="0"/>
                <a:cs typeface="Arial"/>
              </a:rPr>
              <a:t>College Name &amp; Department : Prasad V Potluri Siddhartha Institute of </a:t>
            </a:r>
            <a:r>
              <a:rPr lang="en-US" sz="2000" b="1" dirty="0" err="1">
                <a:solidFill>
                  <a:schemeClr val="accent1">
                    <a:lumMod val="75000"/>
                  </a:schemeClr>
                </a:solidFill>
                <a:latin typeface="Footlight MT Light" panose="0204060206030A020304" pitchFamily="18" charset="0"/>
                <a:cs typeface="Arial"/>
              </a:rPr>
              <a:t>Technology&amp;CSE</a:t>
            </a:r>
            <a:r>
              <a:rPr lang="en-US" sz="2000" b="1" dirty="0">
                <a:solidFill>
                  <a:schemeClr val="accent1">
                    <a:lumMod val="75000"/>
                  </a:schemeClr>
                </a:solidFill>
                <a:latin typeface="Footlight MT Light" panose="0204060206030A020304" pitchFamily="18" charset="0"/>
                <a:cs typeface="Arial"/>
              </a:rPr>
              <a:t>(AI&amp;ML)</a:t>
            </a:r>
          </a:p>
          <a:p>
            <a:endParaRPr lang="en-US" sz="2000" b="1" dirty="0">
              <a:solidFill>
                <a:schemeClr val="accent1">
                  <a:lumMod val="75000"/>
                </a:schemeClr>
              </a:solidFill>
              <a:latin typeface="Footlight MT Light" panose="0204060206030A020304" pitchFamily="18" charset="0"/>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7072C504-2765-04BC-6D99-B02B27C16182}"/>
              </a:ext>
            </a:extLst>
          </p:cNvPr>
          <p:cNvPicPr>
            <a:picLocks noChangeAspect="1"/>
          </p:cNvPicPr>
          <p:nvPr/>
        </p:nvPicPr>
        <p:blipFill>
          <a:blip r:embed="rId2"/>
          <a:stretch>
            <a:fillRect/>
          </a:stretch>
        </p:blipFill>
        <p:spPr>
          <a:xfrm>
            <a:off x="3303638" y="975198"/>
            <a:ext cx="6105833" cy="536553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320413" y="1307690"/>
            <a:ext cx="4328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Footlight MT Light" panose="0204060206030A020304" pitchFamily="18" charset="0"/>
                <a:ea typeface="Calibri"/>
                <a:cs typeface="Calibri"/>
              </a:rPr>
              <a:t>Deployed AI Agent</a:t>
            </a:r>
          </a:p>
        </p:txBody>
      </p:sp>
      <p:pic>
        <p:nvPicPr>
          <p:cNvPr id="6" name="Picture 5">
            <a:extLst>
              <a:ext uri="{FF2B5EF4-FFF2-40B4-BE49-F238E27FC236}">
                <a16:creationId xmlns:a16="http://schemas.microsoft.com/office/drawing/2014/main" id="{492404C8-E707-06D4-A969-BF98C3069672}"/>
              </a:ext>
            </a:extLst>
          </p:cNvPr>
          <p:cNvPicPr>
            <a:picLocks noChangeAspect="1"/>
          </p:cNvPicPr>
          <p:nvPr/>
        </p:nvPicPr>
        <p:blipFill>
          <a:blip r:embed="rId2"/>
          <a:stretch>
            <a:fillRect/>
          </a:stretch>
        </p:blipFill>
        <p:spPr>
          <a:xfrm>
            <a:off x="2536722" y="2218693"/>
            <a:ext cx="8652387" cy="405341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48285C-3B51-D2B2-1A57-BDC82CB9BFF6}"/>
              </a:ext>
            </a:extLst>
          </p:cNvPr>
          <p:cNvPicPr>
            <a:picLocks noChangeAspect="1"/>
          </p:cNvPicPr>
          <p:nvPr/>
        </p:nvPicPr>
        <p:blipFill>
          <a:blip r:embed="rId2"/>
          <a:stretch>
            <a:fillRect/>
          </a:stretch>
        </p:blipFill>
        <p:spPr>
          <a:xfrm>
            <a:off x="2290915" y="1900046"/>
            <a:ext cx="9242849" cy="4353272"/>
          </a:xfrm>
          <a:prstGeom prst="rect">
            <a:avLst/>
          </a:prstGeom>
        </p:spPr>
      </p:pic>
      <p:sp>
        <p:nvSpPr>
          <p:cNvPr id="3" name="TextBox 2">
            <a:extLst>
              <a:ext uri="{FF2B5EF4-FFF2-40B4-BE49-F238E27FC236}">
                <a16:creationId xmlns:a16="http://schemas.microsoft.com/office/drawing/2014/main" id="{80FA0C21-30BA-CE7A-8016-53C53602B0AD}"/>
              </a:ext>
            </a:extLst>
          </p:cNvPr>
          <p:cNvSpPr txBox="1"/>
          <p:nvPr/>
        </p:nvSpPr>
        <p:spPr>
          <a:xfrm>
            <a:off x="2005781" y="1179871"/>
            <a:ext cx="3546033" cy="954107"/>
          </a:xfrm>
          <a:prstGeom prst="rect">
            <a:avLst/>
          </a:prstGeom>
          <a:noFill/>
        </p:spPr>
        <p:txBody>
          <a:bodyPr wrap="square" rtlCol="0">
            <a:spAutoFit/>
          </a:bodyPr>
          <a:lstStyle/>
          <a:p>
            <a:r>
              <a:rPr lang="en-US" sz="2800" dirty="0">
                <a:solidFill>
                  <a:schemeClr val="accent2"/>
                </a:solidFill>
                <a:latin typeface="Footlight MT Light" panose="0204060206030A020304" pitchFamily="18" charset="0"/>
                <a:ea typeface="Calibri"/>
                <a:cs typeface="Calibri"/>
              </a:rPr>
              <a:t>Deployed AI Agent</a:t>
            </a:r>
          </a:p>
          <a:p>
            <a:endParaRPr lang="en-IN" sz="2800" dirty="0">
              <a:latin typeface="Footlight MT Light" panose="0204060206030A020304" pitchFamily="18" charset="0"/>
            </a:endParaRPr>
          </a:p>
        </p:txBody>
      </p:sp>
    </p:spTree>
    <p:extLst>
      <p:ext uri="{BB962C8B-B14F-4D97-AF65-F5344CB8AC3E}">
        <p14:creationId xmlns:p14="http://schemas.microsoft.com/office/powerpoint/2010/main" val="100678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D16C8758-9FBD-F73E-E766-C942C188085A}"/>
              </a:ext>
            </a:extLst>
          </p:cNvPr>
          <p:cNvSpPr>
            <a:spLocks noGrp="1" noChangeArrowheads="1"/>
          </p:cNvSpPr>
          <p:nvPr>
            <p:ph idx="1"/>
          </p:nvPr>
        </p:nvSpPr>
        <p:spPr bwMode="auto">
          <a:xfrm>
            <a:off x="581192" y="1525928"/>
            <a:ext cx="103227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60000"/>
                  <a:lumOff val="40000"/>
                </a:schemeClr>
              </a:buClr>
              <a:buSzTx/>
              <a:buFont typeface="Wingdings" panose="05000000000000000000" pitchFamily="2" charset="2"/>
              <a:buChar char="Ø"/>
              <a:tabLst/>
            </a:pPr>
            <a:r>
              <a:rPr kumimoji="0" lang="en-US" altLang="en-US" sz="2400" b="0" i="0" u="none" strike="noStrike" cap="none" normalizeH="0" baseline="0" dirty="0" err="1">
                <a:ln>
                  <a:noFill/>
                </a:ln>
                <a:solidFill>
                  <a:schemeClr val="tx1"/>
                </a:solidFill>
                <a:effectLst/>
                <a:latin typeface="Footlight MT Light" panose="0204060206030A020304" pitchFamily="18" charset="0"/>
              </a:rPr>
              <a:t>TravelBuddy</a:t>
            </a:r>
            <a:r>
              <a:rPr kumimoji="0" lang="en-US" altLang="en-US" sz="2400" b="0" i="0" u="none" strike="noStrike" cap="none" normalizeH="0" baseline="0" dirty="0">
                <a:ln>
                  <a:noFill/>
                </a:ln>
                <a:solidFill>
                  <a:schemeClr val="tx1"/>
                </a:solidFill>
                <a:effectLst/>
                <a:latin typeface="Footlight MT Light" panose="0204060206030A020304" pitchFamily="18" charset="0"/>
              </a:rPr>
              <a:t> can auto-generate itineraries, suggest destinations, and even assist with booking details.</a:t>
            </a:r>
          </a:p>
          <a:p>
            <a:pPr marL="0" marR="0" lvl="0" indent="0" algn="l" defTabSz="914400" rtl="0" eaLnBrk="0" fontAlgn="base" latinLnBrk="0" hangingPunct="0">
              <a:lnSpc>
                <a:spcPct val="100000"/>
              </a:lnSpc>
              <a:spcBef>
                <a:spcPct val="0"/>
              </a:spcBef>
              <a:spcAft>
                <a:spcPct val="0"/>
              </a:spcAft>
              <a:buClr>
                <a:schemeClr val="accent1">
                  <a:lumMod val="60000"/>
                  <a:lumOff val="40000"/>
                </a:schemeClr>
              </a:buClr>
              <a:buSzTx/>
              <a:buNone/>
              <a:tabLst/>
            </a:pPr>
            <a:endParaRPr kumimoji="0" lang="en-US" altLang="en-US" sz="2400" b="0" i="0" u="none" strike="noStrike" cap="none" normalizeH="0" baseline="0" dirty="0">
              <a:ln>
                <a:noFill/>
              </a:ln>
              <a:solidFill>
                <a:schemeClr val="tx1"/>
              </a:solidFill>
              <a:effectLst/>
              <a:latin typeface="Footlight MT Light" panose="0204060206030A020304" pitchFamily="18" charset="0"/>
            </a:endParaRPr>
          </a:p>
          <a:p>
            <a:pPr marR="0" lvl="0" algn="l" defTabSz="914400" rtl="0" eaLnBrk="0" fontAlgn="base" latinLnBrk="0" hangingPunct="0">
              <a:lnSpc>
                <a:spcPct val="100000"/>
              </a:lnSpc>
              <a:spcBef>
                <a:spcPct val="0"/>
              </a:spcBef>
              <a:spcAft>
                <a:spcPct val="0"/>
              </a:spcAft>
              <a:buClr>
                <a:schemeClr val="accent1">
                  <a:lumMod val="60000"/>
                  <a:lumOff val="40000"/>
                </a:schemeClr>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Footlight MT Light" panose="0204060206030A020304" pitchFamily="18" charset="0"/>
              </a:rPr>
              <a:t>It saves users time by automating trip planning, checking real-time weather, and offering personalized recommendations.</a:t>
            </a:r>
          </a:p>
          <a:p>
            <a:pPr marL="0" marR="0" lvl="0" indent="0" algn="l" defTabSz="914400" rtl="0" eaLnBrk="0" fontAlgn="base" latinLnBrk="0" hangingPunct="0">
              <a:lnSpc>
                <a:spcPct val="100000"/>
              </a:lnSpc>
              <a:spcBef>
                <a:spcPct val="0"/>
              </a:spcBef>
              <a:spcAft>
                <a:spcPct val="0"/>
              </a:spcAft>
              <a:buClr>
                <a:schemeClr val="accent1">
                  <a:lumMod val="60000"/>
                  <a:lumOff val="40000"/>
                </a:schemeClr>
              </a:buClr>
              <a:buSzTx/>
              <a:buNone/>
              <a:tabLst/>
            </a:pPr>
            <a:endParaRPr kumimoji="0" lang="en-US" altLang="en-US" sz="2400" b="0" i="0" u="none" strike="noStrike" cap="none" normalizeH="0" baseline="0" dirty="0">
              <a:ln>
                <a:noFill/>
              </a:ln>
              <a:solidFill>
                <a:schemeClr val="tx1"/>
              </a:solidFill>
              <a:effectLst/>
              <a:latin typeface="Footlight MT Light" panose="0204060206030A020304" pitchFamily="18" charset="0"/>
            </a:endParaRPr>
          </a:p>
          <a:p>
            <a:pPr marR="0" lvl="0" algn="l" defTabSz="914400" rtl="0" eaLnBrk="0" fontAlgn="base" latinLnBrk="0" hangingPunct="0">
              <a:lnSpc>
                <a:spcPct val="100000"/>
              </a:lnSpc>
              <a:spcBef>
                <a:spcPct val="0"/>
              </a:spcBef>
              <a:spcAft>
                <a:spcPct val="0"/>
              </a:spcAft>
              <a:buClr>
                <a:schemeClr val="accent1">
                  <a:lumMod val="60000"/>
                  <a:lumOff val="40000"/>
                </a:schemeClr>
              </a:buClr>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Footlight MT Light" panose="0204060206030A020304" pitchFamily="18" charset="0"/>
              </a:rPr>
              <a:t>This intelligent agent boosts convenience, accuracy, and user satisfaction—making it a game-changer for modern-day travel planning.</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Courier New" panose="02070309020205020404" pitchFamily="49" charset="0"/>
              <a:buChar char="o"/>
            </a:pPr>
            <a:r>
              <a:rPr lang="en-IN" sz="2800" dirty="0">
                <a:latin typeface="Footlight MT Light" panose="0204060206030A020304" pitchFamily="18" charset="0"/>
              </a:rPr>
              <a:t>Multi-language Support</a:t>
            </a:r>
          </a:p>
          <a:p>
            <a:pPr>
              <a:buFont typeface="Courier New" panose="02070309020205020404" pitchFamily="49" charset="0"/>
              <a:buChar char="o"/>
            </a:pPr>
            <a:r>
              <a:rPr lang="en-IN" sz="2800" dirty="0">
                <a:latin typeface="Footlight MT Light" panose="0204060206030A020304" pitchFamily="18" charset="0"/>
              </a:rPr>
              <a:t>Smarter Personalization</a:t>
            </a:r>
          </a:p>
          <a:p>
            <a:pPr>
              <a:buFont typeface="Courier New" panose="02070309020205020404" pitchFamily="49" charset="0"/>
              <a:buChar char="o"/>
            </a:pPr>
            <a:r>
              <a:rPr lang="en-IN" sz="2800" dirty="0">
                <a:latin typeface="Footlight MT Light" panose="0204060206030A020304" pitchFamily="18" charset="0"/>
              </a:rPr>
              <a:t>Collaboration Features</a:t>
            </a:r>
          </a:p>
          <a:p>
            <a:pPr>
              <a:buFont typeface="Courier New" panose="02070309020205020404" pitchFamily="49" charset="0"/>
              <a:buChar char="o"/>
            </a:pPr>
            <a:r>
              <a:rPr lang="en-IN" sz="2800" dirty="0">
                <a:latin typeface="Footlight MT Light" panose="0204060206030A020304" pitchFamily="18" charset="0"/>
              </a:rPr>
              <a:t>Dynamic Budget Adjustments</a:t>
            </a:r>
          </a:p>
          <a:p>
            <a:pPr>
              <a:buFont typeface="Courier New" panose="02070309020205020404" pitchFamily="49" charset="0"/>
              <a:buChar char="o"/>
            </a:pPr>
            <a:r>
              <a:rPr lang="en-IN" sz="2800" dirty="0">
                <a:latin typeface="Footlight MT Light" panose="0204060206030A020304" pitchFamily="18" charset="0"/>
              </a:rPr>
              <a:t>AI-Powered Trip Planning &amp; Replanning </a:t>
            </a:r>
            <a:endParaRPr lang="en-US" sz="2800" dirty="0">
              <a:latin typeface="Footlight MT Light" panose="0204060206030A020304" pitchFamily="18" charset="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78E0200-DC62-0524-C93B-0ED00C94E011}"/>
              </a:ext>
            </a:extLst>
          </p:cNvPr>
          <p:cNvPicPr>
            <a:picLocks noGrp="1" noChangeAspect="1"/>
          </p:cNvPicPr>
          <p:nvPr>
            <p:ph idx="1"/>
          </p:nvPr>
        </p:nvPicPr>
        <p:blipFill>
          <a:blip r:embed="rId2"/>
          <a:stretch>
            <a:fillRect/>
          </a:stretch>
        </p:blipFill>
        <p:spPr>
          <a:xfrm>
            <a:off x="3059393" y="1301750"/>
            <a:ext cx="6073213"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01C89-4520-CAAD-4B13-A0E9AE18E3B6}"/>
              </a:ext>
            </a:extLst>
          </p:cNvPr>
          <p:cNvPicPr>
            <a:picLocks noChangeAspect="1"/>
          </p:cNvPicPr>
          <p:nvPr/>
        </p:nvPicPr>
        <p:blipFill>
          <a:blip r:embed="rId2"/>
          <a:stretch>
            <a:fillRect/>
          </a:stretch>
        </p:blipFill>
        <p:spPr>
          <a:xfrm>
            <a:off x="2635045" y="1405471"/>
            <a:ext cx="6184490" cy="4759232"/>
          </a:xfrm>
          <a:prstGeom prst="rect">
            <a:avLst/>
          </a:prstGeom>
        </p:spPr>
      </p:pic>
    </p:spTree>
    <p:extLst>
      <p:ext uri="{BB962C8B-B14F-4D97-AF65-F5344CB8AC3E}">
        <p14:creationId xmlns:p14="http://schemas.microsoft.com/office/powerpoint/2010/main" val="212906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B28BD-48F5-B84D-00D0-9DFC49E9C2A9}"/>
              </a:ext>
            </a:extLst>
          </p:cNvPr>
          <p:cNvPicPr>
            <a:picLocks noChangeAspect="1"/>
          </p:cNvPicPr>
          <p:nvPr/>
        </p:nvPicPr>
        <p:blipFill>
          <a:blip r:embed="rId2"/>
          <a:stretch>
            <a:fillRect/>
          </a:stretch>
        </p:blipFill>
        <p:spPr>
          <a:xfrm>
            <a:off x="2340077" y="1732751"/>
            <a:ext cx="6906552" cy="490402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313331" cy="369332"/>
          </a:xfrm>
          <a:prstGeom prst="rect">
            <a:avLst/>
          </a:prstGeom>
        </p:spPr>
        <p:txBody>
          <a:bodyPr wrap="none">
            <a:spAutoFit/>
          </a:bodyPr>
          <a:lstStyle/>
          <a:p>
            <a:r>
              <a:rPr lang="en-IN" dirty="0"/>
              <a:t>Git hub </a:t>
            </a:r>
            <a:r>
              <a:rPr lang="en-IN" dirty="0" err="1"/>
              <a:t>lik</a:t>
            </a:r>
            <a:r>
              <a:rPr lang="en-IN" dirty="0"/>
              <a:t> : https://</a:t>
            </a:r>
            <a:r>
              <a:rPr lang="en-IN" dirty="0">
                <a:hlinkClick r:id="rId2"/>
              </a:rPr>
              <a:t>github.com/AswiniKumar55/Nutrion_agent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Footlight MT Light" panose="0204060206030A020304" pitchFamily="18" charset="0"/>
                <a:ea typeface="+mn-lt"/>
                <a:cs typeface="Arial"/>
              </a:rPr>
              <a:t>Problem Statement </a:t>
            </a:r>
          </a:p>
          <a:p>
            <a:pPr>
              <a:buFont typeface="Wingdings" panose="05000000000000000000" pitchFamily="2" charset="2"/>
              <a:buChar char="Ø"/>
            </a:pPr>
            <a:r>
              <a:rPr lang="en-US" sz="2000" b="1" dirty="0">
                <a:latin typeface="Footlight MT Light" panose="0204060206030A020304" pitchFamily="18" charset="0"/>
                <a:ea typeface="+mn-lt"/>
                <a:cs typeface="Arial"/>
              </a:rPr>
              <a:t>Technology used</a:t>
            </a:r>
            <a:endParaRPr lang="en-US" dirty="0">
              <a:latin typeface="Footlight MT Light" panose="0204060206030A020304" pitchFamily="18" charset="0"/>
              <a:cs typeface="Arial"/>
            </a:endParaRPr>
          </a:p>
          <a:p>
            <a:pPr>
              <a:buFont typeface="Wingdings" panose="05000000000000000000" pitchFamily="2" charset="2"/>
              <a:buChar char="Ø"/>
            </a:pPr>
            <a:r>
              <a:rPr lang="en-US" sz="2000" b="1" dirty="0">
                <a:latin typeface="Footlight MT Light" panose="0204060206030A020304" pitchFamily="18" charset="0"/>
                <a:ea typeface="+mn-lt"/>
                <a:cs typeface="+mn-lt"/>
              </a:rPr>
              <a:t>Wow factor </a:t>
            </a:r>
            <a:endParaRPr lang="en-US" sz="2000" dirty="0">
              <a:latin typeface="Footlight MT Light" panose="0204060206030A020304" pitchFamily="18" charset="0"/>
              <a:ea typeface="+mn-lt"/>
              <a:cs typeface="+mn-lt"/>
            </a:endParaRPr>
          </a:p>
          <a:p>
            <a:pPr>
              <a:buFont typeface="Wingdings" panose="05000000000000000000" pitchFamily="2" charset="2"/>
              <a:buChar char="Ø"/>
            </a:pPr>
            <a:r>
              <a:rPr lang="en-US" sz="2000" b="1" dirty="0">
                <a:latin typeface="Footlight MT Light" panose="0204060206030A020304" pitchFamily="18" charset="0"/>
                <a:ea typeface="+mn-lt"/>
                <a:cs typeface="+mn-lt"/>
              </a:rPr>
              <a:t>End users</a:t>
            </a:r>
          </a:p>
          <a:p>
            <a:pPr>
              <a:buFont typeface="Wingdings" panose="05000000000000000000" pitchFamily="2" charset="2"/>
              <a:buChar char="Ø"/>
            </a:pPr>
            <a:r>
              <a:rPr lang="en-US" sz="2000" b="1" dirty="0">
                <a:latin typeface="Footlight MT Light" panose="0204060206030A020304" pitchFamily="18" charset="0"/>
                <a:ea typeface="+mn-lt"/>
                <a:cs typeface="+mn-lt"/>
              </a:rPr>
              <a:t>Result</a:t>
            </a:r>
          </a:p>
          <a:p>
            <a:pPr>
              <a:buFont typeface="Wingdings" panose="05000000000000000000" pitchFamily="2" charset="2"/>
              <a:buChar char="Ø"/>
            </a:pPr>
            <a:r>
              <a:rPr lang="en-US" sz="2000" b="1" dirty="0">
                <a:latin typeface="Footlight MT Light" panose="0204060206030A020304" pitchFamily="18" charset="0"/>
                <a:ea typeface="+mn-lt"/>
                <a:cs typeface="+mn-lt"/>
              </a:rPr>
              <a:t>Conclusion</a:t>
            </a:r>
          </a:p>
          <a:p>
            <a:pPr>
              <a:buFont typeface="Wingdings" panose="05000000000000000000" pitchFamily="2" charset="2"/>
              <a:buChar char="Ø"/>
            </a:pPr>
            <a:r>
              <a:rPr lang="en-US" sz="2000" b="1" dirty="0">
                <a:latin typeface="Footlight MT Light" panose="0204060206030A020304" pitchFamily="18" charset="0"/>
                <a:ea typeface="+mn-lt"/>
                <a:cs typeface="+mn-lt"/>
              </a:rPr>
              <a:t>Git-hub Link</a:t>
            </a:r>
          </a:p>
          <a:p>
            <a:pPr>
              <a:buFont typeface="Wingdings" panose="05000000000000000000" pitchFamily="2" charset="2"/>
              <a:buChar char="Ø"/>
            </a:pPr>
            <a:r>
              <a:rPr lang="en-US" sz="2000" b="1" dirty="0">
                <a:latin typeface="Footlight MT Light" panose="0204060206030A020304" pitchFamily="18" charset="0"/>
                <a:ea typeface="+mn-lt"/>
                <a:cs typeface="+mn-lt"/>
              </a:rPr>
              <a:t>Future scope</a:t>
            </a:r>
          </a:p>
          <a:p>
            <a:pPr>
              <a:buFont typeface="Wingdings" panose="05000000000000000000" pitchFamily="2" charset="2"/>
              <a:buChar char="Ø"/>
            </a:pPr>
            <a:r>
              <a:rPr lang="en-US" sz="2000" b="1" dirty="0">
                <a:latin typeface="Footlight MT Light" panose="0204060206030A020304" pitchFamily="18" charset="0"/>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Footlight MT Light" panose="0204060206030A020304" pitchFamily="18" charset="0"/>
              </a:rPr>
              <a:t>Planning a trip can be time-consuming and overwhelming, with too many choices, changing conditions, and scattered information. We propose </a:t>
            </a:r>
            <a:r>
              <a:rPr lang="en-US" sz="2400" b="1" dirty="0" err="1">
                <a:solidFill>
                  <a:schemeClr val="accent3">
                    <a:lumMod val="75000"/>
                  </a:schemeClr>
                </a:solidFill>
                <a:latin typeface="Footlight MT Light" panose="0204060206030A020304" pitchFamily="18" charset="0"/>
              </a:rPr>
              <a:t>TravelBuddy</a:t>
            </a:r>
            <a:r>
              <a:rPr lang="en-US" sz="2400" dirty="0">
                <a:latin typeface="Footlight MT Light" panose="0204060206030A020304" pitchFamily="18" charset="0"/>
              </a:rPr>
              <a:t>, an AI-powered travel planner agent that helps users create personalized, efficient, and real-time travel plans. It suggests destinations, builds smart itineraries, recommends transport and stay options, and adapts plans based on user preferences, budget, and live data like weather and local guides. It aims to turn complex planning into a smooth, enjoyable travel experience.</a:t>
            </a:r>
            <a:br>
              <a:rPr lang="en-US" sz="2400" dirty="0">
                <a:latin typeface="Footlight MT Light" panose="0204060206030A020304" pitchFamily="18" charset="0"/>
                <a:ea typeface="Calibri"/>
                <a:cs typeface="Calibri"/>
              </a:rPr>
            </a:br>
            <a:endParaRPr lang="en-US" sz="2400" dirty="0">
              <a:solidFill>
                <a:srgbClr val="404040"/>
              </a:solidFill>
              <a:latin typeface="Footlight MT Light" panose="0204060206030A020304" pitchFamily="18" charset="0"/>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ü"/>
            </a:pPr>
            <a:r>
              <a:rPr lang="en-US" sz="2800" dirty="0">
                <a:solidFill>
                  <a:srgbClr val="000000"/>
                </a:solidFill>
                <a:latin typeface="Footlight MT Light" panose="0204060206030A020304" pitchFamily="18" charset="0"/>
                <a:ea typeface="Calibri"/>
                <a:cs typeface="Calibri"/>
              </a:rPr>
              <a:t>IBM cloud lite services</a:t>
            </a:r>
          </a:p>
          <a:p>
            <a:pPr>
              <a:buFont typeface="Wingdings" panose="05000000000000000000" pitchFamily="2" charset="2"/>
              <a:buChar char="ü"/>
            </a:pPr>
            <a:r>
              <a:rPr lang="en-US" sz="2800" dirty="0">
                <a:solidFill>
                  <a:srgbClr val="000000"/>
                </a:solidFill>
                <a:latin typeface="Footlight MT Light" panose="0204060206030A020304" pitchFamily="18" charset="0"/>
                <a:ea typeface="Calibri"/>
                <a:cs typeface="Calibri"/>
              </a:rPr>
              <a:t>Natural Language Processing (NLP)</a:t>
            </a:r>
          </a:p>
          <a:p>
            <a:pPr>
              <a:buFont typeface="Wingdings" panose="05000000000000000000" pitchFamily="2" charset="2"/>
              <a:buChar char="ü"/>
            </a:pPr>
            <a:r>
              <a:rPr lang="en-US" sz="2800" dirty="0">
                <a:solidFill>
                  <a:srgbClr val="000000"/>
                </a:solidFill>
                <a:latin typeface="Footlight MT Light" panose="0204060206030A020304" pitchFamily="18" charset="0"/>
                <a:ea typeface="Calibri"/>
                <a:cs typeface="Calibri"/>
              </a:rPr>
              <a:t>IBM Granite model</a:t>
            </a:r>
          </a:p>
          <a:p>
            <a:pPr>
              <a:buFont typeface="Wingdings" panose="05000000000000000000" pitchFamily="2" charset="2"/>
              <a:buChar char="ü"/>
            </a:pPr>
            <a:r>
              <a:rPr lang="en-IN" sz="2800" dirty="0">
                <a:latin typeface="Footlight MT Light" panose="0204060206030A020304" pitchFamily="18" charset="0"/>
              </a:rPr>
              <a:t>IBM Weather API</a:t>
            </a:r>
            <a:endParaRPr lang="en-US" sz="2800" dirty="0">
              <a:solidFill>
                <a:srgbClr val="000000"/>
              </a:solidFill>
              <a:latin typeface="Footlight MT Light" panose="0204060206030A020304" pitchFamily="18" charset="0"/>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2418736"/>
            <a:ext cx="11029615" cy="3556614"/>
          </a:xfrm>
        </p:spPr>
        <p:txBody>
          <a:bodyPr>
            <a:normAutofit/>
          </a:bodyPr>
          <a:lstStyle/>
          <a:p>
            <a:pPr marL="305435" indent="-305435"/>
            <a:r>
              <a:rPr lang="en-IN" sz="2400" dirty="0">
                <a:latin typeface="Footlight MT Light" panose="0204060206030A020304" pitchFamily="18" charset="0"/>
              </a:rPr>
              <a:t>IBM Cloud Watsonx AI Studio</a:t>
            </a:r>
          </a:p>
          <a:p>
            <a:pPr marL="305435" indent="-305435"/>
            <a:r>
              <a:rPr lang="en-IN" sz="2400" dirty="0">
                <a:latin typeface="Footlight MT Light" panose="0204060206030A020304" pitchFamily="18" charset="0"/>
              </a:rPr>
              <a:t>IBM Cloud </a:t>
            </a:r>
            <a:r>
              <a:rPr lang="en-IN" sz="2400" dirty="0" err="1">
                <a:latin typeface="Footlight MT Light" panose="0204060206030A020304" pitchFamily="18" charset="0"/>
              </a:rPr>
              <a:t>Watsonx</a:t>
            </a:r>
            <a:r>
              <a:rPr lang="en-IN" sz="2400" dirty="0">
                <a:latin typeface="Footlight MT Light" panose="0204060206030A020304" pitchFamily="18" charset="0"/>
              </a:rPr>
              <a:t> AI runtime</a:t>
            </a:r>
          </a:p>
          <a:p>
            <a:pPr marL="305435" indent="-305435"/>
            <a:r>
              <a:rPr lang="en-IN" sz="2400" dirty="0">
                <a:latin typeface="Footlight MT Light" panose="0204060206030A020304" pitchFamily="18" charset="0"/>
              </a:rPr>
              <a:t>IBM Cloud Agent Lab</a:t>
            </a:r>
          </a:p>
          <a:p>
            <a:pPr marL="305435" indent="-305435"/>
            <a:r>
              <a:rPr lang="en-IN" sz="2400" dirty="0">
                <a:latin typeface="Footlight MT Light" panose="0204060206030A020304" pitchFamily="18" charset="0"/>
              </a:rPr>
              <a:t>IBM Granite foundation model</a:t>
            </a:r>
          </a:p>
          <a:p>
            <a:pPr marL="305435" indent="-305435"/>
            <a:r>
              <a:rPr lang="en-US" altLang="en-US" sz="2400" dirty="0">
                <a:solidFill>
                  <a:schemeClr val="tx1"/>
                </a:solidFill>
                <a:latin typeface="Footlight MT Light" panose="0204060206030A020304" pitchFamily="18" charset="0"/>
              </a:rPr>
              <a:t>IBM Weather API </a:t>
            </a:r>
          </a:p>
          <a:p>
            <a:pPr marL="305435" indent="-305435"/>
            <a:r>
              <a:rPr lang="en-US" altLang="en-US" sz="2400" dirty="0">
                <a:solidFill>
                  <a:schemeClr val="tx1"/>
                </a:solidFill>
                <a:latin typeface="Footlight MT Light" panose="0204060206030A020304" pitchFamily="18" charset="0"/>
              </a:rPr>
              <a:t>IBM </a:t>
            </a:r>
            <a:r>
              <a:rPr lang="en-US" altLang="en-US" sz="2400" dirty="0" err="1">
                <a:solidFill>
                  <a:schemeClr val="tx1"/>
                </a:solidFill>
                <a:latin typeface="Footlight MT Light" panose="0204060206030A020304" pitchFamily="18" charset="0"/>
              </a:rPr>
              <a:t>Cloudant</a:t>
            </a:r>
            <a:r>
              <a:rPr lang="en-US" altLang="en-US" sz="2400" dirty="0">
                <a:solidFill>
                  <a:schemeClr val="tx1"/>
                </a:solidFill>
                <a:latin typeface="Footlight MT Light" panose="0204060206030A020304" pitchFamily="18" charset="0"/>
              </a:rPr>
              <a:t> </a:t>
            </a:r>
          </a:p>
          <a:p>
            <a:pPr marL="0" indent="0">
              <a:buNone/>
            </a:pPr>
            <a:endParaRPr lang="en-US" altLang="en-US" sz="2400" dirty="0">
              <a:solidFill>
                <a:schemeClr val="tx1"/>
              </a:solidFill>
              <a:latin typeface="Footlight MT Light" panose="0204060206030A020304" pitchFamily="18" charset="0"/>
            </a:endParaRPr>
          </a:p>
          <a:p>
            <a:pPr marL="305435" indent="-305435"/>
            <a:endParaRPr lang="en-IN" sz="2400" dirty="0">
              <a:latin typeface="Footlight MT Light" panose="0204060206030A020304" pitchFamily="18" charset="0"/>
            </a:endParaRPr>
          </a:p>
          <a:p>
            <a:pPr marL="0" indent="0">
              <a:buNone/>
            </a:pPr>
            <a:endParaRPr lang="en-IN" sz="2400" dirty="0">
              <a:latin typeface="Footlight MT Light" panose="0204060206030A020304" pitchFamily="18" charset="0"/>
            </a:endParaRPr>
          </a:p>
          <a:p>
            <a:pPr marL="305435" indent="-305435"/>
            <a:endParaRPr lang="en-IN" sz="2400" dirty="0">
              <a:latin typeface="Footlight MT Light" panose="0204060206030A020304" pitchFamily="18"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68594"/>
            <a:ext cx="11029616" cy="501445"/>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73626" y="1302026"/>
            <a:ext cx="11237181" cy="5039780"/>
          </a:xfrm>
        </p:spPr>
        <p:txBody>
          <a:bodyPr>
            <a:normAutofit/>
          </a:bodyPr>
          <a:lstStyle/>
          <a:p>
            <a:pPr marL="0" indent="0">
              <a:buNone/>
            </a:pPr>
            <a:r>
              <a:rPr lang="en-US" sz="1800" dirty="0">
                <a:latin typeface="Footlight MT Light" panose="0204060206030A020304" pitchFamily="18" charset="0"/>
              </a:rPr>
              <a:t>This agent will revolutionize travel planning by reducing manual research, saving time, and ensuring travelers make the most of their journeys. It adapts to individual preferences and offers smart, real-time solutions for seamless experiences.</a:t>
            </a:r>
          </a:p>
          <a:p>
            <a:pPr marL="0" indent="0">
              <a:buNone/>
            </a:pPr>
            <a:r>
              <a:rPr lang="en-US" sz="2000" b="1" dirty="0">
                <a:solidFill>
                  <a:srgbClr val="FF0000"/>
                </a:solidFill>
                <a:latin typeface="Footlight MT Light" panose="0204060206030A020304" pitchFamily="18" charset="0"/>
              </a:rPr>
              <a:t>Unique Features:</a:t>
            </a:r>
          </a:p>
          <a:p>
            <a:pPr>
              <a:buFont typeface="Wingdings" panose="05000000000000000000" pitchFamily="2" charset="2"/>
              <a:buChar char="v"/>
            </a:pPr>
            <a:r>
              <a:rPr lang="en-US" sz="1800" b="1" dirty="0">
                <a:latin typeface="Footlight MT Light" panose="0204060206030A020304" pitchFamily="18" charset="0"/>
              </a:rPr>
              <a:t>Personalized Destination Discovery</a:t>
            </a:r>
            <a:r>
              <a:rPr lang="en-US" sz="1800" dirty="0">
                <a:latin typeface="Footlight MT Light" panose="0204060206030A020304" pitchFamily="18" charset="0"/>
              </a:rPr>
              <a:t> based on budget, interests, and travel style</a:t>
            </a:r>
          </a:p>
          <a:p>
            <a:pPr>
              <a:buFont typeface="Wingdings" panose="05000000000000000000" pitchFamily="2" charset="2"/>
              <a:buChar char="v"/>
            </a:pPr>
            <a:r>
              <a:rPr lang="en-US" sz="1800" b="1" dirty="0">
                <a:latin typeface="Footlight MT Light" panose="0204060206030A020304" pitchFamily="18" charset="0"/>
              </a:rPr>
              <a:t>Dynamic Itinerary Planning</a:t>
            </a:r>
            <a:r>
              <a:rPr lang="en-US" sz="1800" dirty="0">
                <a:latin typeface="Footlight MT Light" panose="0204060206030A020304" pitchFamily="18" charset="0"/>
              </a:rPr>
              <a:t> auto-adjusted to user preferences and weather conditions</a:t>
            </a:r>
          </a:p>
          <a:p>
            <a:pPr>
              <a:buFont typeface="Wingdings" panose="05000000000000000000" pitchFamily="2" charset="2"/>
              <a:buChar char="v"/>
            </a:pPr>
            <a:r>
              <a:rPr lang="en-US" sz="1800" b="1" dirty="0">
                <a:latin typeface="Footlight MT Light" panose="0204060206030A020304" pitchFamily="18" charset="0"/>
              </a:rPr>
              <a:t>Hotel &amp; Stay Suggestions</a:t>
            </a:r>
            <a:r>
              <a:rPr lang="en-US" sz="1800" dirty="0">
                <a:latin typeface="Footlight MT Light" panose="0204060206030A020304" pitchFamily="18" charset="0"/>
              </a:rPr>
              <a:t> with location and budget awareness</a:t>
            </a:r>
          </a:p>
          <a:p>
            <a:pPr>
              <a:buFont typeface="Wingdings" panose="05000000000000000000" pitchFamily="2" charset="2"/>
              <a:buChar char="v"/>
            </a:pPr>
            <a:r>
              <a:rPr lang="en-US" sz="1800" b="1" dirty="0">
                <a:latin typeface="Footlight MT Light" panose="0204060206030A020304" pitchFamily="18" charset="0"/>
              </a:rPr>
              <a:t>Smart Transportation Hints</a:t>
            </a:r>
            <a:r>
              <a:rPr lang="en-US" sz="1800" dirty="0">
                <a:latin typeface="Footlight MT Light" panose="0204060206030A020304" pitchFamily="18" charset="0"/>
              </a:rPr>
              <a:t> including local travel modes and estimated times</a:t>
            </a:r>
          </a:p>
          <a:p>
            <a:pPr>
              <a:buFont typeface="Wingdings" panose="05000000000000000000" pitchFamily="2" charset="2"/>
              <a:buChar char="v"/>
            </a:pPr>
            <a:r>
              <a:rPr lang="en-US" sz="1800" b="1" dirty="0">
                <a:latin typeface="Footlight MT Light" panose="0204060206030A020304" pitchFamily="18" charset="0"/>
              </a:rPr>
              <a:t>Live Weather Integration</a:t>
            </a:r>
            <a:r>
              <a:rPr lang="en-US" sz="1800" dirty="0">
                <a:latin typeface="Footlight MT Light" panose="0204060206030A020304" pitchFamily="18" charset="0"/>
              </a:rPr>
              <a:t> to avoid travel disruptions</a:t>
            </a:r>
          </a:p>
          <a:p>
            <a:pPr>
              <a:buFont typeface="Wingdings" panose="05000000000000000000" pitchFamily="2" charset="2"/>
              <a:buChar char="v"/>
            </a:pPr>
            <a:r>
              <a:rPr lang="en-US" sz="1800" b="1" dirty="0">
                <a:latin typeface="Footlight MT Light" panose="0204060206030A020304" pitchFamily="18" charset="0"/>
              </a:rPr>
              <a:t>Conversational Agent using Watson</a:t>
            </a:r>
            <a:r>
              <a:rPr lang="en-US" sz="1800" dirty="0">
                <a:latin typeface="Footlight MT Light" panose="0204060206030A020304" pitchFamily="18" charset="0"/>
              </a:rPr>
              <a:t> that understands and adapts to user queries</a:t>
            </a:r>
          </a:p>
          <a:p>
            <a:pPr>
              <a:buFont typeface="Wingdings" panose="05000000000000000000" pitchFamily="2" charset="2"/>
              <a:buChar char="v"/>
            </a:pPr>
            <a:r>
              <a:rPr lang="en-US" sz="1800" b="1" dirty="0">
                <a:latin typeface="Footlight MT Light" panose="0204060206030A020304" pitchFamily="18" charset="0"/>
              </a:rPr>
              <a:t>Multi-day Planning Support</a:t>
            </a:r>
            <a:r>
              <a:rPr lang="en-US" sz="1800" dirty="0">
                <a:latin typeface="Footlight MT Light" panose="0204060206030A020304" pitchFamily="18" charset="0"/>
              </a:rPr>
              <a:t> to organize complex trips with ease</a:t>
            </a:r>
          </a:p>
          <a:p>
            <a:pPr marL="0" indent="0">
              <a:buNone/>
            </a:pPr>
            <a:endParaRPr lang="en-IN" sz="1800" dirty="0">
              <a:latin typeface="Footlight MT Light" panose="0204060206030A020304" pitchFamily="18" charset="0"/>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0726971-72E5-F3FF-510E-0A15BC6115CB}"/>
              </a:ext>
            </a:extLst>
          </p:cNvPr>
          <p:cNvSpPr>
            <a:spLocks noGrp="1" noChangeArrowheads="1"/>
          </p:cNvSpPr>
          <p:nvPr>
            <p:ph idx="1"/>
          </p:nvPr>
        </p:nvSpPr>
        <p:spPr bwMode="auto">
          <a:xfrm>
            <a:off x="403123" y="1804208"/>
            <a:ext cx="474897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Casual Travelers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Business Travelers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Students &amp; Backpackers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Travel Agencies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Senior Citizens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Event Planners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Footlight MT Light" panose="0204060206030A020304" pitchFamily="18" charset="0"/>
              </a:rPr>
              <a:t>Remote Workers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A392B7E7-7A97-A634-749C-2CCB498ED152}"/>
              </a:ext>
            </a:extLst>
          </p:cNvPr>
          <p:cNvPicPr>
            <a:picLocks noChangeAspect="1"/>
          </p:cNvPicPr>
          <p:nvPr/>
        </p:nvPicPr>
        <p:blipFill>
          <a:blip r:embed="rId2"/>
          <a:stretch>
            <a:fillRect/>
          </a:stretch>
        </p:blipFill>
        <p:spPr>
          <a:xfrm>
            <a:off x="3244645" y="921512"/>
            <a:ext cx="6233652" cy="548188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45358B58-64CF-0B38-885F-F192D2340E89}"/>
              </a:ext>
            </a:extLst>
          </p:cNvPr>
          <p:cNvPicPr>
            <a:picLocks noChangeAspect="1"/>
          </p:cNvPicPr>
          <p:nvPr/>
        </p:nvPicPr>
        <p:blipFill>
          <a:blip r:embed="rId2"/>
          <a:stretch>
            <a:fillRect/>
          </a:stretch>
        </p:blipFill>
        <p:spPr>
          <a:xfrm>
            <a:off x="353962" y="1232452"/>
            <a:ext cx="5647491" cy="5001200"/>
          </a:xfrm>
          <a:prstGeom prst="rect">
            <a:avLst/>
          </a:prstGeom>
        </p:spPr>
      </p:pic>
      <p:pic>
        <p:nvPicPr>
          <p:cNvPr id="8" name="Picture 7">
            <a:extLst>
              <a:ext uri="{FF2B5EF4-FFF2-40B4-BE49-F238E27FC236}">
                <a16:creationId xmlns:a16="http://schemas.microsoft.com/office/drawing/2014/main" id="{F790611E-0738-9E7C-98DB-A5F491D16F34}"/>
              </a:ext>
            </a:extLst>
          </p:cNvPr>
          <p:cNvPicPr>
            <a:picLocks noChangeAspect="1"/>
          </p:cNvPicPr>
          <p:nvPr/>
        </p:nvPicPr>
        <p:blipFill>
          <a:blip r:embed="rId3"/>
          <a:stretch>
            <a:fillRect/>
          </a:stretch>
        </p:blipFill>
        <p:spPr>
          <a:xfrm>
            <a:off x="6096001" y="1232452"/>
            <a:ext cx="5647492" cy="5003106"/>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1276</TotalTime>
  <Words>421</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Courier New</vt:lpstr>
      <vt:lpstr>Footlight MT Light</vt:lpstr>
      <vt:lpstr>Franklin Gothic Book</vt:lpstr>
      <vt:lpstr>Franklin Gothic Demi</vt:lpstr>
      <vt:lpstr>Wingdings</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PowerPoint Presentation</vt:lpstr>
      <vt:lpstr>Conclusion</vt:lpstr>
      <vt:lpstr>PowerPoint Presentation</vt:lpstr>
      <vt:lpstr>IBM Certifications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Rakshitha Molabanti</cp:lastModifiedBy>
  <cp:revision>146</cp:revision>
  <dcterms:created xsi:type="dcterms:W3CDTF">2021-05-26T16:50:10Z</dcterms:created>
  <dcterms:modified xsi:type="dcterms:W3CDTF">2025-08-02T16:27:58Z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