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02"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1" r:id="rId16"/>
    <p:sldId id="272" r:id="rId17"/>
    <p:sldId id="273" r:id="rId18"/>
    <p:sldId id="280" r:id="rId19"/>
    <p:sldId id="274" r:id="rId20"/>
    <p:sldId id="281" r:id="rId21"/>
    <p:sldId id="279" r:id="rId22"/>
    <p:sldId id="278" r:id="rId23"/>
    <p:sldId id="276" r:id="rId24"/>
    <p:sldId id="284" r:id="rId25"/>
    <p:sldId id="275" r:id="rId26"/>
    <p:sldId id="283" r:id="rId27"/>
    <p:sldId id="282" r:id="rId28"/>
    <p:sldId id="286" r:id="rId29"/>
    <p:sldId id="285" r:id="rId30"/>
  </p:sldIdLst>
  <p:sldSz cx="18288000" cy="10287000"/>
  <p:notesSz cx="6858000" cy="9144000"/>
  <p:embeddedFontLst>
    <p:embeddedFont>
      <p:font typeface="Canva Sans" panose="020B0604020202020204" charset="0"/>
      <p:regular r:id="rId32"/>
    </p:embeddedFont>
    <p:embeddedFont>
      <p:font typeface="Canva Sans Bold" panose="020B0604020202020204" charset="0"/>
      <p:regular r:id="rId33"/>
    </p:embeddedFont>
    <p:embeddedFont>
      <p:font typeface="Garamond" panose="02020404030301010803" pitchFamily="18" charset="0"/>
      <p:regular r:id="rId34"/>
      <p:bold r:id="rId35"/>
      <p:italic r:id="rId36"/>
    </p:embeddedFont>
    <p:embeddedFont>
      <p:font typeface="Times New Roman Bold" panose="02020803070505020304" pitchFamily="18" charset="0"/>
      <p:regular r:id="rId37"/>
      <p:bold r:id="rId3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BB63D-D668-4A55-9413-51F23817B2FB}" type="datetimeFigureOut">
              <a:rPr lang="en-IN" smtClean="0"/>
              <a:t>10-12-2024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36C474-2299-486C-8BD8-0FD4B237C85E}" type="slidenum">
              <a:rPr lang="en-IN" smtClean="0"/>
              <a:t>‹#›</a:t>
            </a:fld>
            <a:endParaRPr lang="en-IN"/>
          </a:p>
        </p:txBody>
      </p:sp>
    </p:spTree>
    <p:extLst>
      <p:ext uri="{BB962C8B-B14F-4D97-AF65-F5344CB8AC3E}">
        <p14:creationId xmlns:p14="http://schemas.microsoft.com/office/powerpoint/2010/main" val="4030892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536C474-2299-486C-8BD8-0FD4B237C85E}" type="slidenum">
              <a:rPr lang="en-IN" smtClean="0"/>
              <a:t>20</a:t>
            </a:fld>
            <a:endParaRPr lang="en-IN"/>
          </a:p>
        </p:txBody>
      </p:sp>
    </p:spTree>
    <p:extLst>
      <p:ext uri="{BB962C8B-B14F-4D97-AF65-F5344CB8AC3E}">
        <p14:creationId xmlns:p14="http://schemas.microsoft.com/office/powerpoint/2010/main" val="23914239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25401" y="0"/>
            <a:ext cx="18346740" cy="10284321"/>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4038598" y="2806697"/>
            <a:ext cx="10223504" cy="2273300"/>
          </a:xfrm>
        </p:spPr>
        <p:txBody>
          <a:bodyPr anchor="b">
            <a:noAutofit/>
          </a:bodyPr>
          <a:lstStyle>
            <a:lvl1pPr algn="ctr">
              <a:defRPr sz="8100">
                <a:effectLst/>
              </a:defRPr>
            </a:lvl1pPr>
          </a:lstStyle>
          <a:p>
            <a:r>
              <a:rPr lang="en-US"/>
              <a:t>Click to edit Master title style</a:t>
            </a:r>
            <a:endParaRPr lang="en-US" dirty="0"/>
          </a:p>
        </p:txBody>
      </p:sp>
      <p:sp>
        <p:nvSpPr>
          <p:cNvPr id="3" name="Subtitle 2"/>
          <p:cNvSpPr>
            <a:spLocks noGrp="1"/>
          </p:cNvSpPr>
          <p:nvPr>
            <p:ph type="subTitle" idx="1"/>
          </p:nvPr>
        </p:nvSpPr>
        <p:spPr>
          <a:xfrm>
            <a:off x="4038598" y="5486396"/>
            <a:ext cx="10223504" cy="1981203"/>
          </a:xfrm>
        </p:spPr>
        <p:txBody>
          <a:bodyPr anchor="t">
            <a:normAutofit/>
          </a:bodyPr>
          <a:lstStyle>
            <a:lvl1pPr marL="0" indent="0" algn="ctr">
              <a:buNone/>
              <a:defRPr sz="3150">
                <a:solidFill>
                  <a:schemeClr val="tx1"/>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11974849" y="7556495"/>
            <a:ext cx="1346201" cy="419100"/>
          </a:xfrm>
        </p:spPr>
        <p:txBody>
          <a:bodyPr/>
          <a:lstStyle/>
          <a:p>
            <a:fld id="{1D8BD707-D9CF-40AE-B4C6-C98DA3205C09}" type="datetimeFigureOut">
              <a:rPr lang="en-US" smtClean="0"/>
              <a:pPr/>
              <a:t>12/10/2024</a:t>
            </a:fld>
            <a:endParaRPr lang="en-US"/>
          </a:p>
        </p:txBody>
      </p:sp>
      <p:sp>
        <p:nvSpPr>
          <p:cNvPr id="5" name="Footer Placeholder 4"/>
          <p:cNvSpPr>
            <a:spLocks noGrp="1"/>
          </p:cNvSpPr>
          <p:nvPr>
            <p:ph type="ftr" sz="quarter" idx="11"/>
          </p:nvPr>
        </p:nvSpPr>
        <p:spPr>
          <a:xfrm>
            <a:off x="4038596" y="7556495"/>
            <a:ext cx="7821953" cy="419100"/>
          </a:xfrm>
        </p:spPr>
        <p:txBody>
          <a:bodyPr/>
          <a:lstStyle/>
          <a:p>
            <a:endParaRPr lang="en-US"/>
          </a:p>
        </p:txBody>
      </p:sp>
      <p:sp>
        <p:nvSpPr>
          <p:cNvPr id="6" name="Slide Number Placeholder 5"/>
          <p:cNvSpPr>
            <a:spLocks noGrp="1"/>
          </p:cNvSpPr>
          <p:nvPr>
            <p:ph type="sldNum" sz="quarter" idx="12"/>
          </p:nvPr>
        </p:nvSpPr>
        <p:spPr>
          <a:xfrm>
            <a:off x="13435351" y="7556495"/>
            <a:ext cx="826751" cy="419100"/>
          </a:xfrm>
        </p:spPr>
        <p:txBody>
          <a:bodyPr/>
          <a:lstStyle/>
          <a:p>
            <a:fld id="{B6F15528-21DE-4FAA-801E-634DDDAF4B2B}" type="slidenum">
              <a:rPr lang="en-US" smtClean="0"/>
              <a:pPr/>
              <a:t>‹#›</a:t>
            </a:fld>
            <a:endParaRPr lang="en-US"/>
          </a:p>
        </p:txBody>
      </p:sp>
      <p:cxnSp>
        <p:nvCxnSpPr>
          <p:cNvPr id="15" name="Straight Connector 14"/>
          <p:cNvCxnSpPr/>
          <p:nvPr/>
        </p:nvCxnSpPr>
        <p:spPr>
          <a:xfrm>
            <a:off x="4038599" y="5283197"/>
            <a:ext cx="1022350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5585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3102" y="7223122"/>
            <a:ext cx="14414499" cy="850107"/>
          </a:xfrm>
        </p:spPr>
        <p:txBody>
          <a:bodyPr anchor="b">
            <a:normAutofit/>
          </a:bodyPr>
          <a:lstStyle>
            <a:lvl1pPr algn="ctr">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562141" y="1562099"/>
            <a:ext cx="15158958" cy="5003804"/>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943102" y="8073230"/>
            <a:ext cx="14414499" cy="740568"/>
          </a:xfrm>
        </p:spPr>
        <p:txBody>
          <a:bodyPr>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93023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55802" y="1473198"/>
            <a:ext cx="14389098" cy="4432302"/>
          </a:xfrm>
        </p:spPr>
        <p:txBody>
          <a:bodyPr anchor="ctr">
            <a:normAutofit/>
          </a:bodyPr>
          <a:lstStyle>
            <a:lvl1pPr algn="ctr">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55802" y="6515099"/>
            <a:ext cx="14389098" cy="2298701"/>
          </a:xfrm>
        </p:spPr>
        <p:txBody>
          <a:bodyPr anchor="ctr">
            <a:normAutofit/>
          </a:bodyPr>
          <a:lstStyle>
            <a:lvl1pPr marL="0" indent="0" algn="ctr">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2094254" y="6210299"/>
            <a:ext cx="14110947"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98474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69320" y="1473198"/>
            <a:ext cx="13944597" cy="3556002"/>
          </a:xfrm>
        </p:spPr>
        <p:txBody>
          <a:bodyPr anchor="ctr">
            <a:normAutofit/>
          </a:bodyPr>
          <a:lstStyle>
            <a:lvl1pPr algn="ctr">
              <a:defRPr sz="48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512218" y="5029200"/>
            <a:ext cx="13258803" cy="876300"/>
          </a:xfrm>
        </p:spPr>
        <p:txBody>
          <a:bodyPr anchor="ctr">
            <a:normAutofit/>
          </a:bodyPr>
          <a:lstStyle>
            <a:lvl1pPr marL="0" indent="0" algn="r">
              <a:buFontTx/>
              <a:buNone/>
              <a:defRPr sz="3000"/>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3102" y="6515099"/>
            <a:ext cx="14414499" cy="2298701"/>
          </a:xfrm>
        </p:spPr>
        <p:txBody>
          <a:bodyPr anchor="ctr">
            <a:normAutofit/>
          </a:bodyPr>
          <a:lstStyle>
            <a:lvl1pPr marL="0" indent="0" algn="ctr">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4" name="TextBox 13"/>
          <p:cNvSpPr txBox="1"/>
          <p:nvPr/>
        </p:nvSpPr>
        <p:spPr>
          <a:xfrm>
            <a:off x="1293020" y="1319942"/>
            <a:ext cx="914400" cy="877164"/>
          </a:xfrm>
          <a:prstGeom prst="rect">
            <a:avLst/>
          </a:prstGeom>
        </p:spPr>
        <p:txBody>
          <a:bodyPr vert="horz" lIns="137160" tIns="68580" rIns="137160" bIns="68580" rtlCol="0" anchor="ctr">
            <a:noAutofit/>
          </a:bodyPr>
          <a:lstStyle/>
          <a:p>
            <a:pPr lvl="0"/>
            <a:r>
              <a:rPr lang="en-US" sz="12000" dirty="0">
                <a:solidFill>
                  <a:schemeClr val="tx1"/>
                </a:solidFill>
                <a:effectLst/>
              </a:rPr>
              <a:t>“</a:t>
            </a:r>
          </a:p>
        </p:txBody>
      </p:sp>
      <p:sp>
        <p:nvSpPr>
          <p:cNvPr id="15" name="TextBox 14"/>
          <p:cNvSpPr txBox="1"/>
          <p:nvPr/>
        </p:nvSpPr>
        <p:spPr>
          <a:xfrm>
            <a:off x="15900401" y="4241805"/>
            <a:ext cx="914400" cy="877164"/>
          </a:xfrm>
          <a:prstGeom prst="rect">
            <a:avLst/>
          </a:prstGeom>
        </p:spPr>
        <p:txBody>
          <a:bodyPr vert="horz" lIns="137160" tIns="68580" rIns="137160" bIns="68580" rtlCol="0" anchor="ctr">
            <a:noAutofit/>
          </a:bodyPr>
          <a:lstStyle/>
          <a:p>
            <a:pPr lvl="0" algn="r"/>
            <a:r>
              <a:rPr lang="en-US" sz="12000" dirty="0">
                <a:solidFill>
                  <a:schemeClr val="tx1"/>
                </a:solidFill>
                <a:effectLst/>
              </a:rPr>
              <a:t>”</a:t>
            </a:r>
          </a:p>
        </p:txBody>
      </p:sp>
      <p:cxnSp>
        <p:nvCxnSpPr>
          <p:cNvPr id="19" name="Straight Connector 18"/>
          <p:cNvCxnSpPr/>
          <p:nvPr/>
        </p:nvCxnSpPr>
        <p:spPr>
          <a:xfrm>
            <a:off x="2094254" y="6210299"/>
            <a:ext cx="14110947"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8270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3103" y="4962872"/>
            <a:ext cx="14414502" cy="2203200"/>
          </a:xfrm>
        </p:spPr>
        <p:txBody>
          <a:bodyPr anchor="b">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3102" y="7166072"/>
            <a:ext cx="14414502" cy="1290600"/>
          </a:xfrm>
        </p:spPr>
        <p:txBody>
          <a:bodyPr anchor="t">
            <a:normAutofit/>
          </a:bodyPr>
          <a:lstStyle>
            <a:lvl1pPr marL="0" indent="0" algn="l">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051004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2169320" y="1473198"/>
            <a:ext cx="13944597" cy="3365502"/>
          </a:xfrm>
        </p:spPr>
        <p:txBody>
          <a:bodyPr anchor="ctr">
            <a:normAutofit/>
          </a:bodyPr>
          <a:lstStyle>
            <a:lvl1pPr algn="ctr">
              <a:defRPr sz="48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943102" y="5458968"/>
            <a:ext cx="14414502" cy="1330452"/>
          </a:xfrm>
        </p:spPr>
        <p:txBody>
          <a:bodyPr anchor="b">
            <a:normAutofit/>
          </a:bodyPr>
          <a:lstStyle>
            <a:lvl1pPr marL="0" indent="0" algn="l">
              <a:spcBef>
                <a:spcPts val="0"/>
              </a:spcBef>
              <a:buNone/>
              <a:defRPr sz="36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943102" y="6794500"/>
            <a:ext cx="14414502" cy="2019300"/>
          </a:xfrm>
        </p:spPr>
        <p:txBody>
          <a:bodyPr anchor="t">
            <a:normAutofit/>
          </a:bodyPr>
          <a:lstStyle>
            <a:lvl1pPr marL="0" indent="0" algn="l">
              <a:buNone/>
              <a:defRPr sz="27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1293020" y="1319942"/>
            <a:ext cx="914400" cy="877164"/>
          </a:xfrm>
          <a:prstGeom prst="rect">
            <a:avLst/>
          </a:prstGeom>
        </p:spPr>
        <p:txBody>
          <a:bodyPr vert="horz" lIns="137160" tIns="68580" rIns="137160" bIns="68580" rtlCol="0" anchor="ctr">
            <a:noAutofit/>
          </a:bodyPr>
          <a:lstStyle/>
          <a:p>
            <a:pPr lvl="0"/>
            <a:r>
              <a:rPr lang="en-US" sz="12000" dirty="0">
                <a:solidFill>
                  <a:schemeClr val="tx1"/>
                </a:solidFill>
                <a:effectLst/>
              </a:rPr>
              <a:t>“</a:t>
            </a:r>
          </a:p>
        </p:txBody>
      </p:sp>
      <p:sp>
        <p:nvSpPr>
          <p:cNvPr id="13" name="TextBox 12"/>
          <p:cNvSpPr txBox="1"/>
          <p:nvPr/>
        </p:nvSpPr>
        <p:spPr>
          <a:xfrm>
            <a:off x="15900401" y="3898892"/>
            <a:ext cx="914400" cy="877164"/>
          </a:xfrm>
          <a:prstGeom prst="rect">
            <a:avLst/>
          </a:prstGeom>
        </p:spPr>
        <p:txBody>
          <a:bodyPr vert="horz" lIns="137160" tIns="68580" rIns="137160" bIns="68580" rtlCol="0" anchor="ctr">
            <a:noAutofit/>
          </a:bodyPr>
          <a:lstStyle/>
          <a:p>
            <a:pPr lvl="0" algn="r"/>
            <a:r>
              <a:rPr lang="en-US" sz="12000" dirty="0">
                <a:solidFill>
                  <a:schemeClr val="tx1"/>
                </a:solidFill>
                <a:effectLst/>
              </a:rPr>
              <a:t>”</a:t>
            </a:r>
          </a:p>
        </p:txBody>
      </p:sp>
      <p:cxnSp>
        <p:nvCxnSpPr>
          <p:cNvPr id="26" name="Straight Connector 25"/>
          <p:cNvCxnSpPr/>
          <p:nvPr/>
        </p:nvCxnSpPr>
        <p:spPr>
          <a:xfrm>
            <a:off x="2094254" y="5143500"/>
            <a:ext cx="14110947"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0460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3102" y="1473198"/>
            <a:ext cx="14414499" cy="3365502"/>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943102" y="5445252"/>
            <a:ext cx="14414502" cy="1261872"/>
          </a:xfrm>
        </p:spPr>
        <p:txBody>
          <a:bodyPr anchor="b">
            <a:normAutofit/>
          </a:bodyPr>
          <a:lstStyle>
            <a:lvl1pPr marL="0" indent="0" algn="l">
              <a:spcBef>
                <a:spcPts val="0"/>
              </a:spcBef>
              <a:buNone/>
              <a:defRPr sz="42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943100" y="6705599"/>
            <a:ext cx="14414505" cy="2108201"/>
          </a:xfrm>
        </p:spPr>
        <p:txBody>
          <a:bodyPr anchor="t">
            <a:normAutofit/>
          </a:bodyPr>
          <a:lstStyle>
            <a:lvl1pPr marL="0" indent="0" algn="l">
              <a:buNone/>
              <a:defRPr sz="27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2094254" y="5143500"/>
            <a:ext cx="14110947"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901812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4" name="Straight Connector 13"/>
          <p:cNvCxnSpPr/>
          <p:nvPr/>
        </p:nvCxnSpPr>
        <p:spPr>
          <a:xfrm>
            <a:off x="2094254" y="3632199"/>
            <a:ext cx="14110947"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36497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499035" y="1473197"/>
            <a:ext cx="2836343" cy="734060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943098" y="1473198"/>
            <a:ext cx="11149538" cy="7340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4" name="Straight Connector 13"/>
          <p:cNvCxnSpPr/>
          <p:nvPr/>
        </p:nvCxnSpPr>
        <p:spPr>
          <a:xfrm>
            <a:off x="13295835" y="1485900"/>
            <a:ext cx="0" cy="73152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9009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2094254" y="3632199"/>
            <a:ext cx="14110947"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42962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22604" y="2628909"/>
            <a:ext cx="12238032" cy="2733771"/>
          </a:xfrm>
        </p:spPr>
        <p:txBody>
          <a:bodyPr anchor="b">
            <a:normAutofit/>
          </a:bodyPr>
          <a:lstStyle>
            <a:lvl1pPr algn="ctr">
              <a:defRPr sz="6600" b="0" cap="none"/>
            </a:lvl1pPr>
          </a:lstStyle>
          <a:p>
            <a:r>
              <a:rPr lang="en-US"/>
              <a:t>Click to edit Master title style</a:t>
            </a:r>
            <a:endParaRPr lang="en-US" dirty="0"/>
          </a:p>
        </p:txBody>
      </p:sp>
      <p:sp>
        <p:nvSpPr>
          <p:cNvPr id="3" name="Text Placeholder 2"/>
          <p:cNvSpPr>
            <a:spLocks noGrp="1"/>
          </p:cNvSpPr>
          <p:nvPr>
            <p:ph type="body" idx="1"/>
          </p:nvPr>
        </p:nvSpPr>
        <p:spPr>
          <a:xfrm>
            <a:off x="3022601" y="5769077"/>
            <a:ext cx="12238035" cy="1431821"/>
          </a:xfrm>
        </p:spPr>
        <p:txBody>
          <a:bodyPr anchor="t">
            <a:normAutofit/>
          </a:bodyPr>
          <a:lstStyle>
            <a:lvl1pPr marL="0" indent="0" algn="ctr">
              <a:buNone/>
              <a:defRPr sz="36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6" name="Straight Connector 15"/>
          <p:cNvCxnSpPr/>
          <p:nvPr/>
        </p:nvCxnSpPr>
        <p:spPr>
          <a:xfrm>
            <a:off x="3019085" y="5565878"/>
            <a:ext cx="1224507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533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2094254" y="3632199"/>
            <a:ext cx="14110947"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7672" y="3840480"/>
            <a:ext cx="7077456" cy="496519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272016" y="3840480"/>
            <a:ext cx="7077456" cy="496519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3947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943100" y="3987800"/>
            <a:ext cx="7077456" cy="864393"/>
          </a:xfrm>
        </p:spPr>
        <p:txBody>
          <a:bodyPr anchor="b">
            <a:noAutofit/>
          </a:bodyPr>
          <a:lstStyle>
            <a:lvl1pPr marL="0" indent="0">
              <a:spcBef>
                <a:spcPts val="1008"/>
              </a:spcBef>
              <a:spcAft>
                <a:spcPts val="900"/>
              </a:spcAft>
              <a:buNone/>
              <a:defRPr sz="4200" b="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943100" y="4864894"/>
            <a:ext cx="7077456" cy="394890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271005" y="3987800"/>
            <a:ext cx="7077456" cy="864393"/>
          </a:xfrm>
        </p:spPr>
        <p:txBody>
          <a:bodyPr anchor="b">
            <a:noAutofit/>
          </a:bodyPr>
          <a:lstStyle>
            <a:lvl1pPr marL="0" indent="0">
              <a:spcBef>
                <a:spcPts val="1008"/>
              </a:spcBef>
              <a:spcAft>
                <a:spcPts val="900"/>
              </a:spcAft>
              <a:buNone/>
              <a:defRPr sz="4200" b="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271005" y="4864894"/>
            <a:ext cx="7077456" cy="394890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18" name="Straight Connector 17"/>
          <p:cNvCxnSpPr/>
          <p:nvPr/>
        </p:nvCxnSpPr>
        <p:spPr>
          <a:xfrm>
            <a:off x="2094254" y="3632199"/>
            <a:ext cx="14110947"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1267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cxnSp>
        <p:nvCxnSpPr>
          <p:cNvPr id="14" name="Straight Connector 13"/>
          <p:cNvCxnSpPr/>
          <p:nvPr/>
        </p:nvCxnSpPr>
        <p:spPr>
          <a:xfrm>
            <a:off x="2094254" y="3632199"/>
            <a:ext cx="14110947"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27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94859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0717" y="2082801"/>
            <a:ext cx="5577683" cy="2057400"/>
          </a:xfrm>
        </p:spPr>
        <p:txBody>
          <a:bodyPr anchor="b">
            <a:normAutofit/>
          </a:bodyPr>
          <a:lstStyle>
            <a:lvl1pPr algn="ctr">
              <a:defRPr sz="3600" b="0"/>
            </a:lvl1pPr>
          </a:lstStyle>
          <a:p>
            <a:r>
              <a:rPr lang="en-US"/>
              <a:t>Click to edit Master title style</a:t>
            </a:r>
            <a:endParaRPr lang="en-US" dirty="0"/>
          </a:p>
        </p:txBody>
      </p:sp>
      <p:sp>
        <p:nvSpPr>
          <p:cNvPr id="3" name="Content Placeholder 2"/>
          <p:cNvSpPr>
            <a:spLocks noGrp="1"/>
          </p:cNvSpPr>
          <p:nvPr>
            <p:ph idx="1"/>
          </p:nvPr>
        </p:nvSpPr>
        <p:spPr>
          <a:xfrm>
            <a:off x="8128002" y="1473197"/>
            <a:ext cx="8204199" cy="734060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0717" y="4546598"/>
            <a:ext cx="5577683" cy="3657606"/>
          </a:xfrm>
        </p:spPr>
        <p:txBody>
          <a:bodyPr anchor="t">
            <a:normAutofit/>
          </a:bodyPr>
          <a:lstStyle>
            <a:lvl1pPr marL="0" indent="0" algn="ctr">
              <a:buNone/>
              <a:defRPr sz="24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16" name="Straight Connector 15"/>
          <p:cNvCxnSpPr/>
          <p:nvPr/>
        </p:nvCxnSpPr>
        <p:spPr>
          <a:xfrm>
            <a:off x="2094254" y="4368800"/>
            <a:ext cx="5271747"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7988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3099" y="2825748"/>
            <a:ext cx="9362724" cy="2057400"/>
          </a:xfrm>
        </p:spPr>
        <p:txBody>
          <a:bodyPr anchor="b">
            <a:normAutofit/>
          </a:bodyPr>
          <a:lstStyle>
            <a:lvl1pPr algn="ctr">
              <a:defRPr sz="42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12142247" y="1562100"/>
            <a:ext cx="4595021" cy="71628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943099" y="4883148"/>
            <a:ext cx="9362724" cy="2743200"/>
          </a:xfrm>
        </p:spPr>
        <p:txBody>
          <a:bodyPr anchor="t">
            <a:normAutofit/>
          </a:bodyPr>
          <a:lstStyle>
            <a:lvl1pPr marL="0" indent="0" algn="ctr">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66559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23604" y="0"/>
            <a:ext cx="18344943" cy="10284321"/>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943103" y="1473199"/>
            <a:ext cx="14401794" cy="1955801"/>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943102" y="3835398"/>
            <a:ext cx="14401794" cy="4978404"/>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016252" y="8953500"/>
            <a:ext cx="2400300" cy="419100"/>
          </a:xfrm>
          <a:prstGeom prst="rect">
            <a:avLst/>
          </a:prstGeom>
        </p:spPr>
        <p:txBody>
          <a:bodyPr vert="horz" lIns="91440" tIns="45720" rIns="91440" bIns="45720" rtlCol="0" anchor="ctr"/>
          <a:lstStyle>
            <a:lvl1pPr algn="r">
              <a:defRPr sz="1500" b="0" i="0">
                <a:solidFill>
                  <a:schemeClr val="tx1"/>
                </a:solidFill>
                <a:effectLst/>
                <a:latin typeface="+mn-lt"/>
              </a:defRPr>
            </a:lvl1pPr>
          </a:lstStyle>
          <a:p>
            <a:fld id="{1D8BD707-D9CF-40AE-B4C6-C98DA3205C09}" type="datetimeFigureOut">
              <a:rPr lang="en-US" smtClean="0"/>
              <a:pPr/>
              <a:t>12/10/2024</a:t>
            </a:fld>
            <a:endParaRPr lang="en-US"/>
          </a:p>
        </p:txBody>
      </p:sp>
      <p:sp>
        <p:nvSpPr>
          <p:cNvPr id="5" name="Footer Placeholder 4"/>
          <p:cNvSpPr>
            <a:spLocks noGrp="1"/>
          </p:cNvSpPr>
          <p:nvPr>
            <p:ph type="ftr" sz="quarter" idx="3"/>
          </p:nvPr>
        </p:nvSpPr>
        <p:spPr>
          <a:xfrm>
            <a:off x="1943102" y="8953500"/>
            <a:ext cx="10958850" cy="419100"/>
          </a:xfrm>
          <a:prstGeom prst="rect">
            <a:avLst/>
          </a:prstGeom>
        </p:spPr>
        <p:txBody>
          <a:bodyPr vert="horz" lIns="91440" tIns="45720" rIns="91440" bIns="45720" rtlCol="0" anchor="ctr"/>
          <a:lstStyle>
            <a:lvl1pPr algn="l">
              <a:defRPr sz="15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5530852" y="8953500"/>
            <a:ext cx="814046" cy="419100"/>
          </a:xfrm>
          <a:prstGeom prst="rect">
            <a:avLst/>
          </a:prstGeom>
        </p:spPr>
        <p:txBody>
          <a:bodyPr vert="horz" lIns="91440" tIns="45720" rIns="91440" bIns="45720" rtlCol="0" anchor="ctr"/>
          <a:lstStyle>
            <a:lvl1pPr algn="r">
              <a:defRPr sz="1500" b="0" i="0">
                <a:solidFill>
                  <a:schemeClr val="tx1"/>
                </a:solidFill>
                <a:effectLst/>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439395760"/>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ctr" defTabSz="685800" rtl="0" eaLnBrk="1" latinLnBrk="0" hangingPunct="1">
        <a:spcBef>
          <a:spcPct val="0"/>
        </a:spcBef>
        <a:buNone/>
        <a:defRPr sz="66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28625" indent="-428625" algn="l" defTabSz="685800" rtl="0" eaLnBrk="1" latinLnBrk="0" hangingPunct="1">
        <a:spcBef>
          <a:spcPct val="20000"/>
        </a:spcBef>
        <a:spcAft>
          <a:spcPts val="900"/>
        </a:spcAft>
        <a:buClr>
          <a:schemeClr val="accent1"/>
        </a:buClr>
        <a:buSzPct val="115000"/>
        <a:buFont typeface="Arial"/>
        <a:buChar char="•"/>
        <a:defRPr sz="3600" kern="1200" cap="none">
          <a:solidFill>
            <a:schemeClr val="tx1">
              <a:lumMod val="85000"/>
              <a:lumOff val="15000"/>
            </a:schemeClr>
          </a:solidFill>
          <a:effectLst/>
          <a:latin typeface="+mn-lt"/>
          <a:ea typeface="+mn-ea"/>
          <a:cs typeface="+mn-cs"/>
        </a:defRPr>
      </a:lvl1pPr>
      <a:lvl2pPr marL="1114425" indent="-428625" algn="l" defTabSz="685800" rtl="0" eaLnBrk="1" latinLnBrk="0" hangingPunct="1">
        <a:spcBef>
          <a:spcPct val="20000"/>
        </a:spcBef>
        <a:spcAft>
          <a:spcPts val="900"/>
        </a:spcAft>
        <a:buClr>
          <a:schemeClr val="accent1"/>
        </a:buClr>
        <a:buSzPct val="115000"/>
        <a:buFont typeface="Arial"/>
        <a:buChar char="•"/>
        <a:defRPr sz="3000" kern="1200" cap="none">
          <a:solidFill>
            <a:schemeClr val="tx1">
              <a:lumMod val="85000"/>
              <a:lumOff val="15000"/>
            </a:schemeClr>
          </a:solidFill>
          <a:effectLst/>
          <a:latin typeface="+mn-lt"/>
          <a:ea typeface="+mn-ea"/>
          <a:cs typeface="+mn-cs"/>
        </a:defRPr>
      </a:lvl2pPr>
      <a:lvl3pPr marL="1800225" indent="-428625" algn="l" defTabSz="685800" rtl="0" eaLnBrk="1" latinLnBrk="0" hangingPunct="1">
        <a:spcBef>
          <a:spcPct val="20000"/>
        </a:spcBef>
        <a:spcAft>
          <a:spcPts val="900"/>
        </a:spcAft>
        <a:buClr>
          <a:schemeClr val="accent1"/>
        </a:buClr>
        <a:buSzPct val="115000"/>
        <a:buFont typeface="Arial"/>
        <a:buChar char="•"/>
        <a:defRPr sz="2700" kern="1200" cap="none">
          <a:solidFill>
            <a:schemeClr val="tx1">
              <a:lumMod val="85000"/>
              <a:lumOff val="15000"/>
            </a:schemeClr>
          </a:solidFill>
          <a:effectLst/>
          <a:latin typeface="+mn-lt"/>
          <a:ea typeface="+mn-ea"/>
          <a:cs typeface="+mn-cs"/>
        </a:defRPr>
      </a:lvl3pPr>
      <a:lvl4pPr marL="2314575" indent="-257175" algn="l" defTabSz="685800" rtl="0" eaLnBrk="1" latinLnBrk="0" hangingPunct="1">
        <a:spcBef>
          <a:spcPct val="20000"/>
        </a:spcBef>
        <a:spcAft>
          <a:spcPts val="9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4pPr>
      <a:lvl5pPr marL="3000375" indent="-257175" algn="l" defTabSz="685800" rtl="0" eaLnBrk="1" latinLnBrk="0" hangingPunct="1">
        <a:spcBef>
          <a:spcPct val="20000"/>
        </a:spcBef>
        <a:spcAft>
          <a:spcPts val="900"/>
        </a:spcAft>
        <a:buClr>
          <a:schemeClr val="accent1"/>
        </a:buClr>
        <a:buSzPct val="115000"/>
        <a:buFont typeface="Arial"/>
        <a:buChar char="•"/>
        <a:defRPr sz="2100" kern="1200" cap="none">
          <a:solidFill>
            <a:schemeClr val="tx1">
              <a:lumMod val="85000"/>
              <a:lumOff val="15000"/>
            </a:schemeClr>
          </a:solidFill>
          <a:effectLst/>
          <a:latin typeface="+mn-lt"/>
          <a:ea typeface="+mn-ea"/>
          <a:cs typeface="+mn-cs"/>
        </a:defRPr>
      </a:lvl5pPr>
      <a:lvl6pPr marL="3771900" indent="-342900" algn="l" defTabSz="685800" rtl="0" eaLnBrk="1" latinLnBrk="0" hangingPunct="1">
        <a:spcBef>
          <a:spcPct val="20000"/>
        </a:spcBef>
        <a:spcAft>
          <a:spcPts val="900"/>
        </a:spcAft>
        <a:buClr>
          <a:schemeClr val="accent1"/>
        </a:buClr>
        <a:buSzPct val="115000"/>
        <a:buFont typeface="Arial"/>
        <a:buChar char="•"/>
        <a:defRPr sz="2100" kern="1200" cap="none">
          <a:solidFill>
            <a:schemeClr val="tx1">
              <a:lumMod val="85000"/>
              <a:lumOff val="15000"/>
            </a:schemeClr>
          </a:solidFill>
          <a:effectLst/>
          <a:latin typeface="+mn-lt"/>
          <a:ea typeface="+mn-ea"/>
          <a:cs typeface="+mn-cs"/>
        </a:defRPr>
      </a:lvl6pPr>
      <a:lvl7pPr marL="4457700" indent="-342900" algn="l" defTabSz="685800" rtl="0" eaLnBrk="1" latinLnBrk="0" hangingPunct="1">
        <a:spcBef>
          <a:spcPct val="20000"/>
        </a:spcBef>
        <a:spcAft>
          <a:spcPts val="900"/>
        </a:spcAft>
        <a:buClr>
          <a:schemeClr val="accent1"/>
        </a:buClr>
        <a:buSzPct val="115000"/>
        <a:buFont typeface="Arial"/>
        <a:buChar char="•"/>
        <a:defRPr sz="2100" kern="1200" cap="none">
          <a:solidFill>
            <a:schemeClr val="tx1">
              <a:lumMod val="85000"/>
              <a:lumOff val="15000"/>
            </a:schemeClr>
          </a:solidFill>
          <a:effectLst/>
          <a:latin typeface="+mn-lt"/>
          <a:ea typeface="+mn-ea"/>
          <a:cs typeface="+mn-cs"/>
        </a:defRPr>
      </a:lvl7pPr>
      <a:lvl8pPr marL="5143500" indent="-342900" algn="l" defTabSz="685800" rtl="0" eaLnBrk="1" latinLnBrk="0" hangingPunct="1">
        <a:spcBef>
          <a:spcPct val="20000"/>
        </a:spcBef>
        <a:spcAft>
          <a:spcPts val="900"/>
        </a:spcAft>
        <a:buClr>
          <a:schemeClr val="accent1"/>
        </a:buClr>
        <a:buSzPct val="115000"/>
        <a:buFont typeface="Arial"/>
        <a:buChar char="•"/>
        <a:defRPr sz="2100" kern="1200" cap="none">
          <a:solidFill>
            <a:schemeClr val="tx1">
              <a:lumMod val="85000"/>
              <a:lumOff val="15000"/>
            </a:schemeClr>
          </a:solidFill>
          <a:effectLst/>
          <a:latin typeface="+mn-lt"/>
          <a:ea typeface="+mn-ea"/>
          <a:cs typeface="+mn-cs"/>
        </a:defRPr>
      </a:lvl8pPr>
      <a:lvl9pPr marL="5829300" indent="-342900" algn="l" defTabSz="685800" rtl="0" eaLnBrk="1" latinLnBrk="0" hangingPunct="1">
        <a:spcBef>
          <a:spcPct val="20000"/>
        </a:spcBef>
        <a:spcAft>
          <a:spcPts val="900"/>
        </a:spcAft>
        <a:buClr>
          <a:schemeClr val="accent1"/>
        </a:buClr>
        <a:buSzPct val="115000"/>
        <a:buFont typeface="Arial"/>
        <a:buChar char="•"/>
        <a:defRPr sz="2100" kern="1200" cap="none">
          <a:solidFill>
            <a:schemeClr val="tx1">
              <a:lumMod val="85000"/>
              <a:lumOff val="15000"/>
            </a:schemeClr>
          </a:solidFill>
          <a:effectLst/>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docs.google.com/spreadsheets/d/1DUF2isFWsqVSYhbaACYtbgcLi_YjDqpE3GLQIVgkKQg/edit#gid=69851113" TargetMode="External"/><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8E0E4"/>
        </a:solidFill>
        <a:effectLst/>
      </p:bgPr>
    </p:bg>
    <p:spTree>
      <p:nvGrpSpPr>
        <p:cNvPr id="1" name=""/>
        <p:cNvGrpSpPr/>
        <p:nvPr/>
      </p:nvGrpSpPr>
      <p:grpSpPr>
        <a:xfrm>
          <a:off x="0" y="0"/>
          <a:ext cx="0" cy="0"/>
          <a:chOff x="0" y="0"/>
          <a:chExt cx="0" cy="0"/>
        </a:xfrm>
      </p:grpSpPr>
      <p:sp>
        <p:nvSpPr>
          <p:cNvPr id="2" name="Freeform 2"/>
          <p:cNvSpPr/>
          <p:nvPr/>
        </p:nvSpPr>
        <p:spPr>
          <a:xfrm>
            <a:off x="0" y="0"/>
            <a:ext cx="5883264" cy="10287000"/>
          </a:xfrm>
          <a:custGeom>
            <a:avLst/>
            <a:gdLst/>
            <a:ahLst/>
            <a:cxnLst/>
            <a:rect l="l" t="t" r="r" b="b"/>
            <a:pathLst>
              <a:path w="5883264" h="10287000">
                <a:moveTo>
                  <a:pt x="0" y="0"/>
                </a:moveTo>
                <a:lnTo>
                  <a:pt x="5883264" y="0"/>
                </a:lnTo>
                <a:lnTo>
                  <a:pt x="5883264" y="10287000"/>
                </a:lnTo>
                <a:lnTo>
                  <a:pt x="0" y="10287000"/>
                </a:lnTo>
                <a:lnTo>
                  <a:pt x="0" y="0"/>
                </a:lnTo>
                <a:close/>
              </a:path>
            </a:pathLst>
          </a:custGeom>
          <a:blipFill>
            <a:blip r:embed="rId2"/>
            <a:stretch>
              <a:fillRect l="-59157" r="-59157"/>
            </a:stretch>
          </a:blipFill>
        </p:spPr>
        <p:txBody>
          <a:bodyPr/>
          <a:lstStyle/>
          <a:p>
            <a:endParaRPr lang="en-US"/>
          </a:p>
        </p:txBody>
      </p:sp>
      <p:sp>
        <p:nvSpPr>
          <p:cNvPr id="3" name="TextBox 3"/>
          <p:cNvSpPr txBox="1"/>
          <p:nvPr/>
        </p:nvSpPr>
        <p:spPr>
          <a:xfrm>
            <a:off x="7239000" y="1449819"/>
            <a:ext cx="9466505" cy="2813050"/>
          </a:xfrm>
          <a:prstGeom prst="rect">
            <a:avLst/>
          </a:prstGeom>
        </p:spPr>
        <p:txBody>
          <a:bodyPr lIns="0" tIns="0" rIns="0" bIns="0" rtlCol="0" anchor="t">
            <a:spAutoFit/>
          </a:bodyPr>
          <a:lstStyle/>
          <a:p>
            <a:pPr algn="ctr">
              <a:lnSpc>
                <a:spcPts val="7550"/>
              </a:lnSpc>
            </a:pPr>
            <a:r>
              <a:rPr lang="en-US" sz="5000" b="1" dirty="0">
                <a:solidFill>
                  <a:srgbClr val="000000"/>
                </a:solidFill>
                <a:latin typeface="Times New Roman" panose="02020603050405020304" pitchFamily="18" charset="0"/>
                <a:ea typeface="Canva Sans Bold"/>
                <a:cs typeface="Times New Roman" panose="02020603050405020304" pitchFamily="18" charset="0"/>
                <a:sym typeface="Canva Sans Bold"/>
              </a:rPr>
              <a:t>Analysis and Forecasting : </a:t>
            </a:r>
          </a:p>
          <a:p>
            <a:pPr algn="ctr">
              <a:lnSpc>
                <a:spcPts val="7550"/>
              </a:lnSpc>
            </a:pPr>
            <a:r>
              <a:rPr lang="en-US" sz="5000" b="1" dirty="0">
                <a:solidFill>
                  <a:srgbClr val="000000"/>
                </a:solidFill>
                <a:latin typeface="Times New Roman" panose="02020603050405020304" pitchFamily="18" charset="0"/>
                <a:ea typeface="Canva Sans Bold"/>
                <a:cs typeface="Times New Roman" panose="02020603050405020304" pitchFamily="18" charset="0"/>
                <a:sym typeface="Canva Sans Bold"/>
              </a:rPr>
              <a:t>U.S. On-Highway Diesel Fuel Prices (1994–2024)</a:t>
            </a:r>
          </a:p>
        </p:txBody>
      </p:sp>
      <p:sp>
        <p:nvSpPr>
          <p:cNvPr id="4" name="AutoShape 4"/>
          <p:cNvSpPr/>
          <p:nvPr/>
        </p:nvSpPr>
        <p:spPr>
          <a:xfrm>
            <a:off x="7437905" y="4503375"/>
            <a:ext cx="9526421" cy="0"/>
          </a:xfrm>
          <a:prstGeom prst="line">
            <a:avLst/>
          </a:prstGeom>
          <a:ln w="38100" cap="flat">
            <a:solidFill>
              <a:srgbClr val="000000"/>
            </a:solidFill>
            <a:prstDash val="solid"/>
            <a:headEnd type="none" w="sm" len="sm"/>
            <a:tailEnd type="none" w="sm" len="sm"/>
          </a:ln>
        </p:spPr>
        <p:txBody>
          <a:bodyPr/>
          <a:lstStyle/>
          <a:p>
            <a:endParaRPr lang="en-US"/>
          </a:p>
        </p:txBody>
      </p:sp>
      <p:grpSp>
        <p:nvGrpSpPr>
          <p:cNvPr id="5" name="Group 5"/>
          <p:cNvGrpSpPr/>
          <p:nvPr/>
        </p:nvGrpSpPr>
        <p:grpSpPr>
          <a:xfrm>
            <a:off x="7437905" y="6637304"/>
            <a:ext cx="4343561" cy="2623820"/>
            <a:chOff x="0" y="0"/>
            <a:chExt cx="5791415" cy="3498427"/>
          </a:xfrm>
        </p:grpSpPr>
        <p:sp>
          <p:nvSpPr>
            <p:cNvPr id="6" name="TextBox 6"/>
            <p:cNvSpPr txBox="1"/>
            <p:nvPr/>
          </p:nvSpPr>
          <p:spPr>
            <a:xfrm>
              <a:off x="0" y="-95250"/>
              <a:ext cx="5791415" cy="1178983"/>
            </a:xfrm>
            <a:prstGeom prst="rect">
              <a:avLst/>
            </a:prstGeom>
          </p:spPr>
          <p:txBody>
            <a:bodyPr lIns="0" tIns="0" rIns="0" bIns="0" rtlCol="0" anchor="t">
              <a:spAutoFit/>
            </a:bodyPr>
            <a:lstStyle/>
            <a:p>
              <a:pPr marL="0" lvl="0" indent="0" algn="l">
                <a:lnSpc>
                  <a:spcPts val="3499"/>
                </a:lnSpc>
              </a:pPr>
              <a:r>
                <a:rPr lang="en-US" sz="2499" b="1">
                  <a:solidFill>
                    <a:srgbClr val="000000"/>
                  </a:solidFill>
                  <a:latin typeface="Times New Roman Bold"/>
                  <a:ea typeface="Times New Roman Bold"/>
                  <a:cs typeface="Times New Roman Bold"/>
                  <a:sym typeface="Times New Roman Bold"/>
                </a:rPr>
                <a:t>Presented by, </a:t>
              </a:r>
            </a:p>
            <a:p>
              <a:pPr marL="0" lvl="0" indent="0" algn="l">
                <a:lnSpc>
                  <a:spcPts val="3499"/>
                </a:lnSpc>
              </a:pPr>
              <a:r>
                <a:rPr lang="en-US" sz="2499" b="1">
                  <a:solidFill>
                    <a:srgbClr val="000000"/>
                  </a:solidFill>
                  <a:latin typeface="Times New Roman Bold"/>
                  <a:ea typeface="Times New Roman Bold"/>
                  <a:cs typeface="Times New Roman Bold"/>
                  <a:sym typeface="Times New Roman Bold"/>
                </a:rPr>
                <a:t>Group 7</a:t>
              </a:r>
            </a:p>
          </p:txBody>
        </p:sp>
        <p:sp>
          <p:nvSpPr>
            <p:cNvPr id="7" name="TextBox 7"/>
            <p:cNvSpPr txBox="1"/>
            <p:nvPr/>
          </p:nvSpPr>
          <p:spPr>
            <a:xfrm>
              <a:off x="0" y="1404408"/>
              <a:ext cx="5791415" cy="2094018"/>
            </a:xfrm>
            <a:prstGeom prst="rect">
              <a:avLst/>
            </a:prstGeom>
          </p:spPr>
          <p:txBody>
            <a:bodyPr lIns="0" tIns="0" rIns="0" bIns="0" rtlCol="0" anchor="t">
              <a:spAutoFit/>
            </a:bodyPr>
            <a:lstStyle/>
            <a:p>
              <a:pPr marL="0" lvl="0" indent="0" algn="l">
                <a:lnSpc>
                  <a:spcPts val="3079"/>
                </a:lnSpc>
              </a:pPr>
              <a:r>
                <a:rPr lang="en-US" sz="2199">
                  <a:solidFill>
                    <a:srgbClr val="000000"/>
                  </a:solidFill>
                  <a:latin typeface="Times New Roman"/>
                  <a:ea typeface="Times New Roman"/>
                  <a:cs typeface="Times New Roman"/>
                  <a:sym typeface="Times New Roman"/>
                </a:rPr>
                <a:t>Lakshmy Cherussery Jayaprakash</a:t>
              </a:r>
            </a:p>
            <a:p>
              <a:pPr marL="0" lvl="0" indent="0" algn="l">
                <a:lnSpc>
                  <a:spcPts val="3079"/>
                </a:lnSpc>
              </a:pPr>
              <a:r>
                <a:rPr lang="en-US" sz="2199">
                  <a:solidFill>
                    <a:srgbClr val="000000"/>
                  </a:solidFill>
                  <a:latin typeface="Times New Roman"/>
                  <a:ea typeface="Times New Roman"/>
                  <a:cs typeface="Times New Roman"/>
                  <a:sym typeface="Times New Roman"/>
                </a:rPr>
                <a:t>Michael Lanotte</a:t>
              </a:r>
            </a:p>
            <a:p>
              <a:pPr marL="0" lvl="0" indent="0" algn="l">
                <a:lnSpc>
                  <a:spcPts val="3079"/>
                </a:lnSpc>
              </a:pPr>
              <a:r>
                <a:rPr lang="en-US" sz="2199">
                  <a:solidFill>
                    <a:srgbClr val="000000"/>
                  </a:solidFill>
                  <a:latin typeface="Times New Roman"/>
                  <a:ea typeface="Times New Roman"/>
                  <a:cs typeface="Times New Roman"/>
                  <a:sym typeface="Times New Roman"/>
                </a:rPr>
                <a:t>Anjelina Sajan</a:t>
              </a:r>
            </a:p>
            <a:p>
              <a:pPr marL="0" lvl="0" indent="0" algn="l">
                <a:lnSpc>
                  <a:spcPts val="3079"/>
                </a:lnSpc>
              </a:pPr>
              <a:r>
                <a:rPr lang="en-US" sz="2199">
                  <a:solidFill>
                    <a:srgbClr val="000000"/>
                  </a:solidFill>
                  <a:latin typeface="Times New Roman"/>
                  <a:ea typeface="Times New Roman"/>
                  <a:cs typeface="Times New Roman"/>
                  <a:sym typeface="Times New Roman"/>
                </a:rPr>
                <a:t>Rakshitha Vignesh Sargurunathan</a:t>
              </a:r>
            </a:p>
          </p:txBody>
        </p:sp>
      </p:grpSp>
      <p:grpSp>
        <p:nvGrpSpPr>
          <p:cNvPr id="8" name="Group 8"/>
          <p:cNvGrpSpPr/>
          <p:nvPr/>
        </p:nvGrpSpPr>
        <p:grpSpPr>
          <a:xfrm>
            <a:off x="14205199" y="6637304"/>
            <a:ext cx="2759127" cy="1014095"/>
            <a:chOff x="0" y="0"/>
            <a:chExt cx="3678836" cy="1352127"/>
          </a:xfrm>
        </p:grpSpPr>
        <p:sp>
          <p:nvSpPr>
            <p:cNvPr id="9" name="TextBox 9"/>
            <p:cNvSpPr txBox="1"/>
            <p:nvPr/>
          </p:nvSpPr>
          <p:spPr>
            <a:xfrm>
              <a:off x="0" y="-95250"/>
              <a:ext cx="3678836" cy="594783"/>
            </a:xfrm>
            <a:prstGeom prst="rect">
              <a:avLst/>
            </a:prstGeom>
          </p:spPr>
          <p:txBody>
            <a:bodyPr lIns="0" tIns="0" rIns="0" bIns="0" rtlCol="0" anchor="t">
              <a:spAutoFit/>
            </a:bodyPr>
            <a:lstStyle/>
            <a:p>
              <a:pPr marL="0" lvl="0" indent="0" algn="l">
                <a:lnSpc>
                  <a:spcPts val="3499"/>
                </a:lnSpc>
              </a:pPr>
              <a:r>
                <a:rPr lang="en-US" sz="2499" b="1">
                  <a:solidFill>
                    <a:srgbClr val="000000"/>
                  </a:solidFill>
                  <a:latin typeface="Times New Roman Bold"/>
                  <a:ea typeface="Times New Roman Bold"/>
                  <a:cs typeface="Times New Roman Bold"/>
                  <a:sym typeface="Times New Roman Bold"/>
                </a:rPr>
                <a:t>Date,</a:t>
              </a:r>
            </a:p>
          </p:txBody>
        </p:sp>
        <p:sp>
          <p:nvSpPr>
            <p:cNvPr id="10" name="TextBox 10"/>
            <p:cNvSpPr txBox="1"/>
            <p:nvPr/>
          </p:nvSpPr>
          <p:spPr>
            <a:xfrm>
              <a:off x="0" y="820208"/>
              <a:ext cx="3678836" cy="531918"/>
            </a:xfrm>
            <a:prstGeom prst="rect">
              <a:avLst/>
            </a:prstGeom>
          </p:spPr>
          <p:txBody>
            <a:bodyPr lIns="0" tIns="0" rIns="0" bIns="0" rtlCol="0" anchor="t">
              <a:spAutoFit/>
            </a:bodyPr>
            <a:lstStyle/>
            <a:p>
              <a:pPr marL="0" lvl="0" indent="0" algn="l">
                <a:lnSpc>
                  <a:spcPts val="3079"/>
                </a:lnSpc>
              </a:pPr>
              <a:r>
                <a:rPr lang="en-US" sz="2199">
                  <a:solidFill>
                    <a:srgbClr val="000000"/>
                  </a:solidFill>
                  <a:latin typeface="Times New Roman"/>
                  <a:ea typeface="Times New Roman"/>
                  <a:cs typeface="Times New Roman"/>
                  <a:sym typeface="Times New Roman"/>
                </a:rPr>
                <a:t>4th December 2024</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rgbClr val="CDFFD8">
                <a:alpha val="100000"/>
              </a:srgbClr>
            </a:gs>
            <a:gs pos="100000">
              <a:srgbClr val="94B9FF">
                <a:alpha val="100000"/>
              </a:srgbClr>
            </a:gs>
          </a:gsLst>
          <a:lin ang="2700000"/>
        </a:gradFill>
        <a:effectLst/>
      </p:bgPr>
    </p:bg>
    <p:spTree>
      <p:nvGrpSpPr>
        <p:cNvPr id="1" name=""/>
        <p:cNvGrpSpPr/>
        <p:nvPr/>
      </p:nvGrpSpPr>
      <p:grpSpPr>
        <a:xfrm>
          <a:off x="0" y="0"/>
          <a:ext cx="0" cy="0"/>
          <a:chOff x="0" y="0"/>
          <a:chExt cx="0" cy="0"/>
        </a:xfrm>
      </p:grpSpPr>
      <p:sp>
        <p:nvSpPr>
          <p:cNvPr id="2" name="Freeform 2"/>
          <p:cNvSpPr/>
          <p:nvPr/>
        </p:nvSpPr>
        <p:spPr>
          <a:xfrm>
            <a:off x="990600" y="2572314"/>
            <a:ext cx="8609612" cy="6706830"/>
          </a:xfrm>
          <a:custGeom>
            <a:avLst/>
            <a:gdLst/>
            <a:ahLst/>
            <a:cxnLst/>
            <a:rect l="l" t="t" r="r" b="b"/>
            <a:pathLst>
              <a:path w="9686557" h="7549817">
                <a:moveTo>
                  <a:pt x="0" y="0"/>
                </a:moveTo>
                <a:lnTo>
                  <a:pt x="9686558" y="0"/>
                </a:lnTo>
                <a:lnTo>
                  <a:pt x="9686558" y="7549817"/>
                </a:lnTo>
                <a:lnTo>
                  <a:pt x="0" y="7549817"/>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5732218" y="1177461"/>
            <a:ext cx="7735987" cy="793487"/>
          </a:xfrm>
          <a:prstGeom prst="rect">
            <a:avLst/>
          </a:prstGeom>
        </p:spPr>
        <p:txBody>
          <a:bodyPr lIns="0" tIns="0" rIns="0" bIns="0" rtlCol="0" anchor="t">
            <a:spAutoFit/>
          </a:bodyPr>
          <a:lstStyle/>
          <a:p>
            <a:pPr marL="0" lvl="0" indent="0" algn="ctr">
              <a:lnSpc>
                <a:spcPts val="7000"/>
              </a:lnSpc>
              <a:spcBef>
                <a:spcPct val="0"/>
              </a:spcBef>
            </a:pPr>
            <a:r>
              <a:rPr lang="en-US" sz="4000" b="1" u="none" strike="noStrike" dirty="0">
                <a:solidFill>
                  <a:srgbClr val="000000"/>
                </a:solidFill>
                <a:latin typeface="Times New Roman" panose="02020603050405020304" pitchFamily="18" charset="0"/>
                <a:ea typeface="Canva Sans Bold"/>
                <a:cs typeface="Times New Roman" panose="02020603050405020304" pitchFamily="18" charset="0"/>
                <a:sym typeface="Canva Sans Bold"/>
              </a:rPr>
              <a:t>ARIMA MODELING PROCESS</a:t>
            </a:r>
          </a:p>
        </p:txBody>
      </p:sp>
      <p:sp>
        <p:nvSpPr>
          <p:cNvPr id="4" name="TextBox 4"/>
          <p:cNvSpPr txBox="1"/>
          <p:nvPr/>
        </p:nvSpPr>
        <p:spPr>
          <a:xfrm>
            <a:off x="10091586" y="3409546"/>
            <a:ext cx="6988610" cy="557290"/>
          </a:xfrm>
          <a:prstGeom prst="rect">
            <a:avLst/>
          </a:prstGeom>
        </p:spPr>
        <p:txBody>
          <a:bodyPr lIns="0" tIns="0" rIns="0" bIns="0" rtlCol="0" anchor="t">
            <a:spAutoFit/>
          </a:bodyPr>
          <a:lstStyle/>
          <a:p>
            <a:pPr algn="ctr">
              <a:lnSpc>
                <a:spcPts val="4510"/>
              </a:lnSpc>
            </a:pPr>
            <a:r>
              <a:rPr lang="en-US" sz="3221" b="1" dirty="0">
                <a:solidFill>
                  <a:srgbClr val="000000"/>
                </a:solidFill>
                <a:latin typeface="Canva Sans Bold"/>
                <a:ea typeface="Canva Sans Bold"/>
                <a:cs typeface="Canva Sans Bold"/>
                <a:sym typeface="Canva Sans Bold"/>
              </a:rPr>
              <a:t>Model Diagnostics for ARIMA(1,1,1)</a:t>
            </a:r>
          </a:p>
        </p:txBody>
      </p:sp>
      <p:sp>
        <p:nvSpPr>
          <p:cNvPr id="5" name="TextBox 5"/>
          <p:cNvSpPr txBox="1"/>
          <p:nvPr/>
        </p:nvSpPr>
        <p:spPr>
          <a:xfrm>
            <a:off x="9600212" y="4686300"/>
            <a:ext cx="7971358" cy="3594735"/>
          </a:xfrm>
          <a:prstGeom prst="rect">
            <a:avLst/>
          </a:prstGeom>
        </p:spPr>
        <p:txBody>
          <a:bodyPr lIns="0" tIns="0" rIns="0" bIns="0" rtlCol="0" anchor="t">
            <a:spAutoFit/>
          </a:bodyPr>
          <a:lstStyle/>
          <a:p>
            <a:pPr marL="518160" lvl="1" indent="-259080" algn="l">
              <a:lnSpc>
                <a:spcPts val="4800"/>
              </a:lnSpc>
              <a:buFont typeface="Arial"/>
              <a:buChar char="•"/>
            </a:pPr>
            <a:r>
              <a:rPr lang="en-US" sz="2400" u="none" strike="noStrike" dirty="0">
                <a:solidFill>
                  <a:srgbClr val="000000"/>
                </a:solidFill>
                <a:latin typeface="Canva Sans"/>
                <a:ea typeface="Canva Sans"/>
                <a:cs typeface="Canva Sans"/>
                <a:sym typeface="Canva Sans"/>
              </a:rPr>
              <a:t>Residuals show random variation around zero, confirming no systematic pattern.</a:t>
            </a:r>
          </a:p>
          <a:p>
            <a:pPr marL="518160" lvl="1" indent="-259080" algn="l">
              <a:lnSpc>
                <a:spcPts val="4800"/>
              </a:lnSpc>
              <a:buFont typeface="Arial"/>
              <a:buChar char="•"/>
            </a:pPr>
            <a:r>
              <a:rPr lang="en-US" sz="2400" u="none" strike="noStrike" dirty="0">
                <a:solidFill>
                  <a:srgbClr val="000000"/>
                </a:solidFill>
                <a:latin typeface="Canva Sans"/>
                <a:ea typeface="Canva Sans"/>
                <a:cs typeface="Canva Sans"/>
                <a:sym typeface="Canva Sans"/>
              </a:rPr>
              <a:t>ACF and PACF indicate no significant autocorrelation, validating the model fit.</a:t>
            </a:r>
          </a:p>
          <a:p>
            <a:pPr marL="518160" lvl="1" indent="-259080" algn="l">
              <a:lnSpc>
                <a:spcPts val="4800"/>
              </a:lnSpc>
              <a:buFont typeface="Arial"/>
              <a:buChar char="•"/>
            </a:pPr>
            <a:r>
              <a:rPr lang="en-US" sz="2400" u="none" strike="noStrike" dirty="0">
                <a:solidFill>
                  <a:srgbClr val="000000"/>
                </a:solidFill>
                <a:latin typeface="Canva Sans"/>
                <a:ea typeface="Canva Sans"/>
                <a:cs typeface="Canva Sans"/>
                <a:sym typeface="Canva Sans"/>
              </a:rPr>
              <a:t>These diagnostics confirm the adequacy of ARIMA(1,1,1) for the data.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rgbClr val="CDFFD8">
                <a:alpha val="100000"/>
              </a:srgbClr>
            </a:gs>
            <a:gs pos="100000">
              <a:srgbClr val="94B9FF">
                <a:alpha val="100000"/>
              </a:srgbClr>
            </a:gs>
          </a:gsLst>
          <a:lin ang="2700000"/>
        </a:gradFill>
        <a:effectLst/>
      </p:bgPr>
    </p:bg>
    <p:spTree>
      <p:nvGrpSpPr>
        <p:cNvPr id="1" name=""/>
        <p:cNvGrpSpPr/>
        <p:nvPr/>
      </p:nvGrpSpPr>
      <p:grpSpPr>
        <a:xfrm>
          <a:off x="0" y="0"/>
          <a:ext cx="0" cy="0"/>
          <a:chOff x="0" y="0"/>
          <a:chExt cx="0" cy="0"/>
        </a:xfrm>
      </p:grpSpPr>
      <p:sp>
        <p:nvSpPr>
          <p:cNvPr id="2" name="Freeform 2"/>
          <p:cNvSpPr/>
          <p:nvPr/>
        </p:nvSpPr>
        <p:spPr>
          <a:xfrm>
            <a:off x="1562511" y="3595784"/>
            <a:ext cx="6751708" cy="5522714"/>
          </a:xfrm>
          <a:custGeom>
            <a:avLst/>
            <a:gdLst/>
            <a:ahLst/>
            <a:cxnLst/>
            <a:rect l="l" t="t" r="r" b="b"/>
            <a:pathLst>
              <a:path w="7486883" h="5835365">
                <a:moveTo>
                  <a:pt x="0" y="0"/>
                </a:moveTo>
                <a:lnTo>
                  <a:pt x="7486883" y="0"/>
                </a:lnTo>
                <a:lnTo>
                  <a:pt x="7486883" y="5835365"/>
                </a:lnTo>
                <a:lnTo>
                  <a:pt x="0" y="5835365"/>
                </a:lnTo>
                <a:lnTo>
                  <a:pt x="0" y="0"/>
                </a:lnTo>
                <a:close/>
              </a:path>
            </a:pathLst>
          </a:custGeom>
          <a:blipFill>
            <a:blip r:embed="rId2"/>
            <a:stretch>
              <a:fillRect/>
            </a:stretch>
          </a:blipFill>
        </p:spPr>
        <p:txBody>
          <a:bodyPr/>
          <a:lstStyle/>
          <a:p>
            <a:endParaRPr lang="en-US"/>
          </a:p>
        </p:txBody>
      </p:sp>
      <p:sp>
        <p:nvSpPr>
          <p:cNvPr id="3" name="Freeform 3"/>
          <p:cNvSpPr/>
          <p:nvPr/>
        </p:nvSpPr>
        <p:spPr>
          <a:xfrm>
            <a:off x="9372600" y="3595783"/>
            <a:ext cx="6751708" cy="5522715"/>
          </a:xfrm>
          <a:custGeom>
            <a:avLst/>
            <a:gdLst/>
            <a:ahLst/>
            <a:cxnLst/>
            <a:rect l="l" t="t" r="r" b="b"/>
            <a:pathLst>
              <a:path w="7167144" h="5803824">
                <a:moveTo>
                  <a:pt x="0" y="0"/>
                </a:moveTo>
                <a:lnTo>
                  <a:pt x="7167145" y="0"/>
                </a:lnTo>
                <a:lnTo>
                  <a:pt x="7167145" y="5803824"/>
                </a:lnTo>
                <a:lnTo>
                  <a:pt x="0" y="5803824"/>
                </a:lnTo>
                <a:lnTo>
                  <a:pt x="0" y="0"/>
                </a:lnTo>
                <a:close/>
              </a:path>
            </a:pathLst>
          </a:custGeom>
          <a:blipFill>
            <a:blip r:embed="rId3"/>
            <a:stretch>
              <a:fillRect l="-730" r="-3166"/>
            </a:stretch>
          </a:blipFill>
        </p:spPr>
        <p:txBody>
          <a:bodyPr/>
          <a:lstStyle/>
          <a:p>
            <a:endParaRPr lang="en-US"/>
          </a:p>
        </p:txBody>
      </p:sp>
      <p:sp>
        <p:nvSpPr>
          <p:cNvPr id="4" name="TextBox 4"/>
          <p:cNvSpPr txBox="1"/>
          <p:nvPr/>
        </p:nvSpPr>
        <p:spPr>
          <a:xfrm>
            <a:off x="4938365" y="876300"/>
            <a:ext cx="8411270" cy="714106"/>
          </a:xfrm>
          <a:prstGeom prst="rect">
            <a:avLst/>
          </a:prstGeom>
        </p:spPr>
        <p:txBody>
          <a:bodyPr lIns="0" tIns="0" rIns="0" bIns="0" rtlCol="0" anchor="t">
            <a:spAutoFit/>
          </a:bodyPr>
          <a:lstStyle/>
          <a:p>
            <a:pPr marL="0" lvl="0" indent="0" algn="ctr">
              <a:lnSpc>
                <a:spcPts val="6300"/>
              </a:lnSpc>
              <a:spcBef>
                <a:spcPct val="0"/>
              </a:spcBef>
            </a:pPr>
            <a:r>
              <a:rPr lang="en-US" sz="3600" b="1" u="none" strike="noStrike" dirty="0">
                <a:solidFill>
                  <a:srgbClr val="000000"/>
                </a:solidFill>
                <a:latin typeface="Times New Roman" panose="02020603050405020304" pitchFamily="18" charset="0"/>
                <a:ea typeface="Canva Sans Bold"/>
                <a:cs typeface="Times New Roman" panose="02020603050405020304" pitchFamily="18" charset="0"/>
                <a:sym typeface="Canva Sans Bold"/>
              </a:rPr>
              <a:t>ARIMA MODEL FIT AND FORECAST</a:t>
            </a:r>
          </a:p>
        </p:txBody>
      </p:sp>
      <p:sp>
        <p:nvSpPr>
          <p:cNvPr id="5" name="TextBox 5"/>
          <p:cNvSpPr txBox="1"/>
          <p:nvPr/>
        </p:nvSpPr>
        <p:spPr>
          <a:xfrm>
            <a:off x="981083" y="1936671"/>
            <a:ext cx="16325834" cy="1659109"/>
          </a:xfrm>
          <a:prstGeom prst="rect">
            <a:avLst/>
          </a:prstGeom>
        </p:spPr>
        <p:txBody>
          <a:bodyPr lIns="0" tIns="0" rIns="0" bIns="0" rtlCol="0" anchor="t">
            <a:spAutoFit/>
          </a:bodyPr>
          <a:lstStyle/>
          <a:p>
            <a:pPr marL="518160" lvl="1" indent="-259080" algn="l">
              <a:lnSpc>
                <a:spcPts val="4512"/>
              </a:lnSpc>
              <a:buFont typeface="Arial"/>
              <a:buChar char="•"/>
            </a:pPr>
            <a:r>
              <a:rPr lang="en-US" sz="2400" u="none" strike="noStrike" dirty="0">
                <a:solidFill>
                  <a:srgbClr val="000000"/>
                </a:solidFill>
                <a:latin typeface="Times New Roman" panose="02020603050405020304" pitchFamily="18" charset="0"/>
                <a:ea typeface="Canva Sans"/>
                <a:cs typeface="Times New Roman" panose="02020603050405020304" pitchFamily="18" charset="0"/>
                <a:sym typeface="Canva Sans"/>
              </a:rPr>
              <a:t>The ARIMA(1,1,1) model captures major trends and fluctuations in diesel prices over time, including periods of sharp increases and declines.</a:t>
            </a:r>
          </a:p>
          <a:p>
            <a:pPr marL="518160" lvl="1" indent="-259080" algn="l">
              <a:lnSpc>
                <a:spcPts val="4512"/>
              </a:lnSpc>
              <a:buFont typeface="Arial"/>
              <a:buChar char="•"/>
            </a:pPr>
            <a:r>
              <a:rPr lang="en-US" sz="2400" u="none" strike="noStrike" dirty="0">
                <a:solidFill>
                  <a:srgbClr val="000000"/>
                </a:solidFill>
                <a:latin typeface="Times New Roman" panose="02020603050405020304" pitchFamily="18" charset="0"/>
                <a:ea typeface="Canva Sans"/>
                <a:cs typeface="Times New Roman" panose="02020603050405020304" pitchFamily="18" charset="0"/>
                <a:sym typeface="Canva Sans"/>
              </a:rPr>
              <a:t>Forecast shows price trends with quantified uncertainty through prediction intervals.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rgbClr val="CDFFD8">
                <a:alpha val="100000"/>
              </a:srgbClr>
            </a:gs>
            <a:gs pos="100000">
              <a:srgbClr val="94B9FF">
                <a:alpha val="100000"/>
              </a:srgbClr>
            </a:gs>
          </a:gsLst>
          <a:lin ang="2700000"/>
        </a:gradFill>
        <a:effectLst/>
      </p:bgPr>
    </p:bg>
    <p:spTree>
      <p:nvGrpSpPr>
        <p:cNvPr id="1" name=""/>
        <p:cNvGrpSpPr/>
        <p:nvPr/>
      </p:nvGrpSpPr>
      <p:grpSpPr>
        <a:xfrm>
          <a:off x="0" y="0"/>
          <a:ext cx="0" cy="0"/>
          <a:chOff x="0" y="0"/>
          <a:chExt cx="0" cy="0"/>
        </a:xfrm>
      </p:grpSpPr>
      <p:sp>
        <p:nvSpPr>
          <p:cNvPr id="2" name="Freeform 2"/>
          <p:cNvSpPr/>
          <p:nvPr/>
        </p:nvSpPr>
        <p:spPr>
          <a:xfrm>
            <a:off x="1524000" y="4000500"/>
            <a:ext cx="6501016" cy="5216176"/>
          </a:xfrm>
          <a:custGeom>
            <a:avLst/>
            <a:gdLst/>
            <a:ahLst/>
            <a:cxnLst/>
            <a:rect l="l" t="t" r="r" b="b"/>
            <a:pathLst>
              <a:path w="7868614" h="6132890">
                <a:moveTo>
                  <a:pt x="0" y="0"/>
                </a:moveTo>
                <a:lnTo>
                  <a:pt x="7868614" y="0"/>
                </a:lnTo>
                <a:lnTo>
                  <a:pt x="7868614" y="6132891"/>
                </a:lnTo>
                <a:lnTo>
                  <a:pt x="0" y="6132891"/>
                </a:lnTo>
                <a:lnTo>
                  <a:pt x="0" y="0"/>
                </a:lnTo>
                <a:close/>
              </a:path>
            </a:pathLst>
          </a:custGeom>
          <a:blipFill>
            <a:blip r:embed="rId2"/>
            <a:stretch>
              <a:fillRect/>
            </a:stretch>
          </a:blipFill>
        </p:spPr>
        <p:txBody>
          <a:bodyPr/>
          <a:lstStyle/>
          <a:p>
            <a:endParaRPr lang="en-US"/>
          </a:p>
        </p:txBody>
      </p:sp>
      <p:sp>
        <p:nvSpPr>
          <p:cNvPr id="3" name="Freeform 3"/>
          <p:cNvSpPr/>
          <p:nvPr/>
        </p:nvSpPr>
        <p:spPr>
          <a:xfrm>
            <a:off x="9144000" y="3758196"/>
            <a:ext cx="6849844" cy="5520976"/>
          </a:xfrm>
          <a:custGeom>
            <a:avLst/>
            <a:gdLst/>
            <a:ahLst/>
            <a:cxnLst/>
            <a:rect l="l" t="t" r="r" b="b"/>
            <a:pathLst>
              <a:path w="7868614" h="6132890">
                <a:moveTo>
                  <a:pt x="0" y="0"/>
                </a:moveTo>
                <a:lnTo>
                  <a:pt x="7868614" y="0"/>
                </a:lnTo>
                <a:lnTo>
                  <a:pt x="7868614" y="6132891"/>
                </a:lnTo>
                <a:lnTo>
                  <a:pt x="0" y="6132891"/>
                </a:lnTo>
                <a:lnTo>
                  <a:pt x="0" y="0"/>
                </a:lnTo>
                <a:close/>
              </a:path>
            </a:pathLst>
          </a:custGeom>
          <a:blipFill>
            <a:blip r:embed="rId3"/>
            <a:stretch>
              <a:fillRect/>
            </a:stretch>
          </a:blipFill>
        </p:spPr>
        <p:txBody>
          <a:bodyPr/>
          <a:lstStyle/>
          <a:p>
            <a:endParaRPr lang="en-US"/>
          </a:p>
        </p:txBody>
      </p:sp>
      <p:sp>
        <p:nvSpPr>
          <p:cNvPr id="4" name="TextBox 4"/>
          <p:cNvSpPr txBox="1"/>
          <p:nvPr/>
        </p:nvSpPr>
        <p:spPr>
          <a:xfrm>
            <a:off x="1397725" y="1300373"/>
            <a:ext cx="15810463" cy="716543"/>
          </a:xfrm>
          <a:prstGeom prst="rect">
            <a:avLst/>
          </a:prstGeom>
        </p:spPr>
        <p:txBody>
          <a:bodyPr lIns="0" tIns="0" rIns="0" bIns="0" rtlCol="0" anchor="t">
            <a:spAutoFit/>
          </a:bodyPr>
          <a:lstStyle/>
          <a:p>
            <a:pPr marL="0" lvl="0" indent="0" algn="ctr">
              <a:lnSpc>
                <a:spcPts val="6192"/>
              </a:lnSpc>
              <a:spcBef>
                <a:spcPct val="0"/>
              </a:spcBef>
            </a:pPr>
            <a:r>
              <a:rPr lang="en-US" sz="4000" b="1" u="none" strike="noStrike" dirty="0">
                <a:solidFill>
                  <a:srgbClr val="000000"/>
                </a:solidFill>
                <a:latin typeface="Times New Roman" panose="02020603050405020304" pitchFamily="18" charset="0"/>
                <a:ea typeface="Canva Sans Bold"/>
                <a:cs typeface="Times New Roman" panose="02020603050405020304" pitchFamily="18" charset="0"/>
                <a:sym typeface="Canva Sans Bold"/>
              </a:rPr>
              <a:t>ARIMA(0,1,2) USING AUTO.ARIMA() MODEL FIT AND FORECAST</a:t>
            </a:r>
          </a:p>
        </p:txBody>
      </p:sp>
      <p:sp>
        <p:nvSpPr>
          <p:cNvPr id="5" name="TextBox 5"/>
          <p:cNvSpPr txBox="1"/>
          <p:nvPr/>
        </p:nvSpPr>
        <p:spPr>
          <a:xfrm>
            <a:off x="1375602" y="2324100"/>
            <a:ext cx="16065891" cy="1126912"/>
          </a:xfrm>
          <a:prstGeom prst="rect">
            <a:avLst/>
          </a:prstGeom>
        </p:spPr>
        <p:txBody>
          <a:bodyPr lIns="0" tIns="0" rIns="0" bIns="0" rtlCol="0" anchor="t">
            <a:spAutoFit/>
          </a:bodyPr>
          <a:lstStyle/>
          <a:p>
            <a:pPr marL="518160" lvl="1" indent="-259080" algn="l">
              <a:lnSpc>
                <a:spcPts val="4704"/>
              </a:lnSpc>
              <a:buFont typeface="Arial"/>
              <a:buChar char="•"/>
            </a:pPr>
            <a:r>
              <a:rPr lang="en-US" sz="2400" u="none" strike="noStrike" dirty="0">
                <a:solidFill>
                  <a:srgbClr val="000000"/>
                </a:solidFill>
                <a:latin typeface="Times New Roman" panose="02020603050405020304" pitchFamily="18" charset="0"/>
                <a:ea typeface="Canva Sans"/>
                <a:cs typeface="Times New Roman" panose="02020603050405020304" pitchFamily="18" charset="0"/>
                <a:sym typeface="Canva Sans"/>
              </a:rPr>
              <a:t>Selected ARIMA(0,1,2) over ARIMA(1,1,1) because it had a slightly lower AIC value (-543.65 vs. -543.61), indicating a better model fit with reduced complexity, while maintaining similar residual diagnostics and forecast accuracy.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rgbClr val="CDFFD8">
                <a:alpha val="100000"/>
              </a:srgbClr>
            </a:gs>
            <a:gs pos="100000">
              <a:srgbClr val="94B9FF">
                <a:alpha val="100000"/>
              </a:srgbClr>
            </a:gs>
          </a:gsLst>
          <a:lin ang="2700000"/>
        </a:gradFill>
        <a:effectLst/>
      </p:bgPr>
    </p:bg>
    <p:spTree>
      <p:nvGrpSpPr>
        <p:cNvPr id="1" name=""/>
        <p:cNvGrpSpPr/>
        <p:nvPr/>
      </p:nvGrpSpPr>
      <p:grpSpPr>
        <a:xfrm>
          <a:off x="0" y="0"/>
          <a:ext cx="0" cy="0"/>
          <a:chOff x="0" y="0"/>
          <a:chExt cx="0" cy="0"/>
        </a:xfrm>
      </p:grpSpPr>
      <p:sp>
        <p:nvSpPr>
          <p:cNvPr id="2" name="Freeform 2"/>
          <p:cNvSpPr/>
          <p:nvPr/>
        </p:nvSpPr>
        <p:spPr>
          <a:xfrm>
            <a:off x="9154360" y="2759020"/>
            <a:ext cx="7954746" cy="5531176"/>
          </a:xfrm>
          <a:custGeom>
            <a:avLst/>
            <a:gdLst/>
            <a:ahLst/>
            <a:cxnLst/>
            <a:rect l="l" t="t" r="r" b="b"/>
            <a:pathLst>
              <a:path w="8590179" h="5852059">
                <a:moveTo>
                  <a:pt x="0" y="0"/>
                </a:moveTo>
                <a:lnTo>
                  <a:pt x="8590179" y="0"/>
                </a:lnTo>
                <a:lnTo>
                  <a:pt x="8590179" y="5852059"/>
                </a:lnTo>
                <a:lnTo>
                  <a:pt x="0" y="5852059"/>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4848910" y="1211022"/>
            <a:ext cx="8610898" cy="970202"/>
          </a:xfrm>
          <a:prstGeom prst="rect">
            <a:avLst/>
          </a:prstGeom>
        </p:spPr>
        <p:txBody>
          <a:bodyPr lIns="0" tIns="0" rIns="0" bIns="0" rtlCol="0" anchor="t">
            <a:spAutoFit/>
          </a:bodyPr>
          <a:lstStyle/>
          <a:p>
            <a:pPr marL="0" lvl="0" indent="0" algn="ctr">
              <a:lnSpc>
                <a:spcPts val="8400"/>
              </a:lnSpc>
              <a:spcBef>
                <a:spcPct val="0"/>
              </a:spcBef>
            </a:pPr>
            <a:r>
              <a:rPr lang="en-US" sz="4800" b="1" u="none" strike="noStrike" dirty="0">
                <a:solidFill>
                  <a:srgbClr val="000000"/>
                </a:solidFill>
                <a:latin typeface="Times New Roman" panose="02020603050405020304" pitchFamily="18" charset="0"/>
                <a:ea typeface="Canva Sans Bold"/>
                <a:cs typeface="Times New Roman" panose="02020603050405020304" pitchFamily="18" charset="0"/>
                <a:sym typeface="Canva Sans Bold"/>
              </a:rPr>
              <a:t>ENSEMBLE APPROACH</a:t>
            </a:r>
          </a:p>
        </p:txBody>
      </p:sp>
      <p:sp>
        <p:nvSpPr>
          <p:cNvPr id="4" name="TextBox 4"/>
          <p:cNvSpPr txBox="1"/>
          <p:nvPr/>
        </p:nvSpPr>
        <p:spPr>
          <a:xfrm>
            <a:off x="1066800" y="2759020"/>
            <a:ext cx="7954746" cy="5934456"/>
          </a:xfrm>
          <a:prstGeom prst="rect">
            <a:avLst/>
          </a:prstGeom>
        </p:spPr>
        <p:txBody>
          <a:bodyPr lIns="0" tIns="0" rIns="0" bIns="0" rtlCol="0" anchor="t">
            <a:spAutoFit/>
          </a:bodyPr>
          <a:lstStyle/>
          <a:p>
            <a:pPr marL="518160" lvl="1" indent="-259080" algn="l">
              <a:lnSpc>
                <a:spcPts val="4752"/>
              </a:lnSpc>
              <a:buFont typeface="Arial"/>
              <a:buChar char="•"/>
            </a:pPr>
            <a:r>
              <a:rPr lang="en-US" sz="2400" u="none" strike="noStrike" dirty="0">
                <a:solidFill>
                  <a:srgbClr val="000000"/>
                </a:solidFill>
                <a:latin typeface="Canva Sans"/>
                <a:ea typeface="Canva Sans"/>
                <a:cs typeface="Canva Sans"/>
                <a:sym typeface="Canva Sans"/>
              </a:rPr>
              <a:t>Created weighted combination model using: </a:t>
            </a:r>
          </a:p>
          <a:p>
            <a:pPr marL="518160" lvl="1" indent="-259080" algn="l">
              <a:lnSpc>
                <a:spcPts val="4752"/>
              </a:lnSpc>
              <a:buFont typeface="Arial"/>
              <a:buChar char="•"/>
            </a:pPr>
            <a:r>
              <a:rPr lang="en-US" sz="2400" u="none" strike="noStrike" dirty="0">
                <a:solidFill>
                  <a:srgbClr val="000000"/>
                </a:solidFill>
                <a:latin typeface="Canva Sans"/>
                <a:ea typeface="Canva Sans"/>
                <a:cs typeface="Canva Sans"/>
                <a:sym typeface="Canva Sans"/>
              </a:rPr>
              <a:t>Regression model (TSLM) </a:t>
            </a:r>
          </a:p>
          <a:p>
            <a:pPr marL="518160" lvl="1" indent="-259080" algn="l">
              <a:lnSpc>
                <a:spcPts val="4752"/>
              </a:lnSpc>
              <a:buFont typeface="Arial"/>
              <a:buChar char="•"/>
            </a:pPr>
            <a:r>
              <a:rPr lang="en-US" sz="2400" u="none" strike="noStrike" dirty="0">
                <a:solidFill>
                  <a:srgbClr val="000000"/>
                </a:solidFill>
                <a:latin typeface="Canva Sans"/>
                <a:ea typeface="Canva Sans"/>
                <a:cs typeface="Canva Sans"/>
                <a:sym typeface="Canva Sans"/>
              </a:rPr>
              <a:t>ETS (automated) </a:t>
            </a:r>
          </a:p>
          <a:p>
            <a:pPr marL="518160" lvl="1" indent="-259080" algn="l">
              <a:lnSpc>
                <a:spcPts val="4752"/>
              </a:lnSpc>
              <a:buFont typeface="Arial"/>
              <a:buChar char="•"/>
            </a:pPr>
            <a:r>
              <a:rPr lang="en-US" sz="2400" u="none" strike="noStrike" dirty="0">
                <a:solidFill>
                  <a:srgbClr val="000000"/>
                </a:solidFill>
                <a:latin typeface="Canva Sans"/>
                <a:ea typeface="Canva Sans"/>
                <a:cs typeface="Canva Sans"/>
                <a:sym typeface="Canva Sans"/>
              </a:rPr>
              <a:t>ARIMA (automated) </a:t>
            </a:r>
          </a:p>
          <a:p>
            <a:pPr marL="518160" lvl="1" indent="-259080" algn="l">
              <a:lnSpc>
                <a:spcPts val="4752"/>
              </a:lnSpc>
              <a:buFont typeface="Arial"/>
              <a:buChar char="•"/>
            </a:pPr>
            <a:r>
              <a:rPr lang="en-US" sz="2400" u="none" strike="noStrike" dirty="0">
                <a:solidFill>
                  <a:srgbClr val="000000"/>
                </a:solidFill>
                <a:latin typeface="Canva Sans"/>
                <a:ea typeface="Canva Sans"/>
                <a:cs typeface="Canva Sans"/>
                <a:sym typeface="Canva Sans"/>
              </a:rPr>
              <a:t>Used inverse variance (RMSE-based) weighting </a:t>
            </a:r>
          </a:p>
          <a:p>
            <a:pPr marL="518160" lvl="1" indent="-259080" algn="l">
              <a:lnSpc>
                <a:spcPts val="4752"/>
              </a:lnSpc>
              <a:buFont typeface="Arial"/>
              <a:buChar char="•"/>
            </a:pPr>
            <a:r>
              <a:rPr lang="en-US" sz="2400" u="none" strike="noStrike" dirty="0">
                <a:solidFill>
                  <a:srgbClr val="000000"/>
                </a:solidFill>
                <a:latin typeface="Canva Sans"/>
                <a:ea typeface="Canva Sans"/>
                <a:cs typeface="Canva Sans"/>
                <a:sym typeface="Canva Sans"/>
              </a:rPr>
              <a:t>Generated 1000 simulation paths for prediction intervals </a:t>
            </a:r>
          </a:p>
          <a:p>
            <a:pPr marL="518160" lvl="1" indent="-259080" algn="l">
              <a:lnSpc>
                <a:spcPts val="4752"/>
              </a:lnSpc>
              <a:buFont typeface="Arial"/>
              <a:buChar char="•"/>
            </a:pPr>
            <a:r>
              <a:rPr lang="en-US" sz="2400" u="none" strike="noStrike" dirty="0">
                <a:solidFill>
                  <a:srgbClr val="000000"/>
                </a:solidFill>
                <a:latin typeface="Canva Sans"/>
                <a:ea typeface="Canva Sans"/>
                <a:cs typeface="Canva Sans"/>
                <a:sym typeface="Canva Sans"/>
              </a:rPr>
              <a:t>Enabled capturing strengths of multiple approaches </a:t>
            </a:r>
          </a:p>
          <a:p>
            <a:pPr algn="l">
              <a:lnSpc>
                <a:spcPts val="4752"/>
              </a:lnSpc>
            </a:pPr>
            <a:endParaRPr lang="en-US" sz="2400" u="none" strike="noStrike" dirty="0">
              <a:solidFill>
                <a:srgbClr val="000000"/>
              </a:solidFill>
              <a:latin typeface="Canva Sans"/>
              <a:ea typeface="Canva Sans"/>
              <a:cs typeface="Canva Sans"/>
              <a:sym typeface="Canva Sans"/>
            </a:endParaRPr>
          </a:p>
        </p:txBody>
      </p:sp>
      <p:sp>
        <p:nvSpPr>
          <p:cNvPr id="5" name="AutoShape 5"/>
          <p:cNvSpPr/>
          <p:nvPr/>
        </p:nvSpPr>
        <p:spPr>
          <a:xfrm>
            <a:off x="1066800" y="2628900"/>
            <a:ext cx="7614013" cy="0"/>
          </a:xfrm>
          <a:prstGeom prst="line">
            <a:avLst/>
          </a:prstGeom>
          <a:ln w="28575" cap="rnd">
            <a:solidFill>
              <a:srgbClr val="000000"/>
            </a:solidFill>
            <a:prstDash val="solid"/>
            <a:headEnd type="none" w="sm" len="sm"/>
            <a:tailEnd type="none" w="sm" len="sm"/>
          </a:ln>
        </p:spPr>
        <p:txBody>
          <a:bodyPr/>
          <a:lstStyle/>
          <a:p>
            <a:endParaRPr lang="en-US"/>
          </a:p>
        </p:txBody>
      </p:sp>
      <p:sp>
        <p:nvSpPr>
          <p:cNvPr id="6" name="AutoShape 6"/>
          <p:cNvSpPr/>
          <p:nvPr/>
        </p:nvSpPr>
        <p:spPr>
          <a:xfrm>
            <a:off x="1031544" y="8877300"/>
            <a:ext cx="7614013" cy="0"/>
          </a:xfrm>
          <a:prstGeom prst="line">
            <a:avLst/>
          </a:prstGeom>
          <a:ln w="28575" cap="rnd">
            <a:solidFill>
              <a:srgbClr val="000000"/>
            </a:solidFill>
            <a:prstDash val="solid"/>
            <a:headEnd type="none" w="sm" len="sm"/>
            <a:tailEnd type="none" w="sm" len="sm"/>
          </a:ln>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rgbClr val="CDFFD8">
                <a:alpha val="100000"/>
              </a:srgbClr>
            </a:gs>
            <a:gs pos="100000">
              <a:srgbClr val="94B9FF">
                <a:alpha val="100000"/>
              </a:srgbClr>
            </a:gs>
          </a:gsLst>
          <a:lin ang="2700000"/>
        </a:gradFill>
        <a:effectLst/>
      </p:bgPr>
    </p:bg>
    <p:spTree>
      <p:nvGrpSpPr>
        <p:cNvPr id="1" name=""/>
        <p:cNvGrpSpPr/>
        <p:nvPr/>
      </p:nvGrpSpPr>
      <p:grpSpPr>
        <a:xfrm>
          <a:off x="0" y="0"/>
          <a:ext cx="0" cy="0"/>
          <a:chOff x="0" y="0"/>
          <a:chExt cx="0" cy="0"/>
        </a:xfrm>
      </p:grpSpPr>
      <p:sp>
        <p:nvSpPr>
          <p:cNvPr id="3" name="TextBox 3"/>
          <p:cNvSpPr txBox="1"/>
          <p:nvPr/>
        </p:nvSpPr>
        <p:spPr>
          <a:xfrm>
            <a:off x="2797903" y="1221638"/>
            <a:ext cx="13602779" cy="714106"/>
          </a:xfrm>
          <a:prstGeom prst="rect">
            <a:avLst/>
          </a:prstGeom>
        </p:spPr>
        <p:txBody>
          <a:bodyPr lIns="0" tIns="0" rIns="0" bIns="0" rtlCol="0" anchor="t">
            <a:spAutoFit/>
          </a:bodyPr>
          <a:lstStyle/>
          <a:p>
            <a:pPr marL="0" lvl="0" indent="0" algn="ctr">
              <a:lnSpc>
                <a:spcPts val="6299"/>
              </a:lnSpc>
              <a:spcBef>
                <a:spcPct val="0"/>
              </a:spcBef>
            </a:pPr>
            <a:r>
              <a:rPr lang="en-US" sz="3600" b="1" u="none" strike="noStrike" dirty="0">
                <a:solidFill>
                  <a:srgbClr val="000000"/>
                </a:solidFill>
                <a:latin typeface="Times New Roman" panose="02020603050405020304" pitchFamily="18" charset="0"/>
                <a:ea typeface="Canva Sans Bold"/>
                <a:cs typeface="Times New Roman" panose="02020603050405020304" pitchFamily="18" charset="0"/>
                <a:sym typeface="Canva Sans Bold"/>
              </a:rPr>
              <a:t>CROSS-VALIDATION RESULTS &amp; MODEL COMPARISON</a:t>
            </a:r>
          </a:p>
        </p:txBody>
      </p:sp>
      <p:pic>
        <p:nvPicPr>
          <p:cNvPr id="4" name="Picture 3">
            <a:extLst>
              <a:ext uri="{FF2B5EF4-FFF2-40B4-BE49-F238E27FC236}">
                <a16:creationId xmlns:a16="http://schemas.microsoft.com/office/drawing/2014/main" id="{174AD63E-0631-8346-9B23-9ACC476B205B}"/>
              </a:ext>
            </a:extLst>
          </p:cNvPr>
          <p:cNvPicPr>
            <a:picLocks noChangeAspect="1"/>
          </p:cNvPicPr>
          <p:nvPr/>
        </p:nvPicPr>
        <p:blipFill>
          <a:blip r:embed="rId2"/>
          <a:stretch>
            <a:fillRect/>
          </a:stretch>
        </p:blipFill>
        <p:spPr>
          <a:xfrm>
            <a:off x="3200400" y="2781299"/>
            <a:ext cx="11701668" cy="3617452"/>
          </a:xfrm>
          <a:prstGeom prst="rect">
            <a:avLst/>
          </a:prstGeom>
          <a:ln w="9525">
            <a:solidFill>
              <a:schemeClr val="tx1"/>
            </a:solidFill>
          </a:ln>
        </p:spPr>
      </p:pic>
      <p:sp>
        <p:nvSpPr>
          <p:cNvPr id="5" name="Rectangle 1">
            <a:extLst>
              <a:ext uri="{FF2B5EF4-FFF2-40B4-BE49-F238E27FC236}">
                <a16:creationId xmlns:a16="http://schemas.microsoft.com/office/drawing/2014/main" id="{BC1CB7E1-3ACC-5B39-4F52-AE1F1615C576}"/>
              </a:ext>
            </a:extLst>
          </p:cNvPr>
          <p:cNvSpPr>
            <a:spLocks noChangeArrowheads="1"/>
          </p:cNvSpPr>
          <p:nvPr/>
        </p:nvSpPr>
        <p:spPr bwMode="auto">
          <a:xfrm>
            <a:off x="1981198" y="6934063"/>
            <a:ext cx="14782801"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ensemble model is the best overall due to its balance of low error (RMSE = 0.412, MAE = 0.275) and improved bias correction (MPE = -1.14), making it robust for accurate directional forecasting.</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lang="en-US" sz="2200" dirty="0">
                <a:latin typeface="Times New Roman" panose="02020603050405020304" pitchFamily="18" charset="0"/>
                <a:cs typeface="Times New Roman" panose="02020603050405020304" pitchFamily="18" charset="0"/>
              </a:rPr>
              <a:t>While the naive model has the lowest RMSE (0.395) and ties with the ensemble model for the lowest MAE (0.275), the </a:t>
            </a:r>
            <a:r>
              <a:rPr lang="en-US" sz="2200" dirty="0" err="1">
                <a:latin typeface="Times New Roman" panose="02020603050405020304" pitchFamily="18" charset="0"/>
                <a:cs typeface="Times New Roman" panose="02020603050405020304" pitchFamily="18" charset="0"/>
              </a:rPr>
              <a:t>ARIMA_auto</a:t>
            </a:r>
            <a:r>
              <a:rPr lang="en-US" sz="2200" dirty="0">
                <a:latin typeface="Times New Roman" panose="02020603050405020304" pitchFamily="18" charset="0"/>
                <a:cs typeface="Times New Roman" panose="02020603050405020304" pitchFamily="18" charset="0"/>
              </a:rPr>
              <a:t> model slightly outperforms </a:t>
            </a:r>
            <a:r>
              <a:rPr lang="en-US" sz="2200" dirty="0" err="1">
                <a:latin typeface="Times New Roman" panose="02020603050405020304" pitchFamily="18" charset="0"/>
                <a:cs typeface="Times New Roman" panose="02020603050405020304" pitchFamily="18" charset="0"/>
              </a:rPr>
              <a:t>ETS_auto</a:t>
            </a:r>
            <a:r>
              <a:rPr lang="en-US" sz="2200" dirty="0">
                <a:latin typeface="Times New Roman" panose="02020603050405020304" pitchFamily="18" charset="0"/>
                <a:cs typeface="Times New Roman" panose="02020603050405020304" pitchFamily="18" charset="0"/>
              </a:rPr>
              <a:t> in accuracy with lower MAE (0.268 vs. 0.308) and MAPE (10.8 vs. 11.2). The </a:t>
            </a:r>
            <a:r>
              <a:rPr lang="en-US" sz="2200" dirty="0" err="1">
                <a:latin typeface="Times New Roman" panose="02020603050405020304" pitchFamily="18" charset="0"/>
                <a:cs typeface="Times New Roman" panose="02020603050405020304" pitchFamily="18" charset="0"/>
              </a:rPr>
              <a:t>ts_reg</a:t>
            </a:r>
            <a:r>
              <a:rPr lang="en-US" sz="2200" dirty="0">
                <a:latin typeface="Times New Roman" panose="02020603050405020304" pitchFamily="18" charset="0"/>
                <a:cs typeface="Times New Roman" panose="02020603050405020304" pitchFamily="18" charset="0"/>
              </a:rPr>
              <a:t> model performs the worst with the highest RMSE (0.763), MAE (0.550), and MAPE (22.1).</a:t>
            </a:r>
            <a:endPar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rgbClr val="CDFFD8">
                <a:alpha val="100000"/>
              </a:srgbClr>
            </a:gs>
            <a:gs pos="100000">
              <a:srgbClr val="94B9FF">
                <a:alpha val="100000"/>
              </a:srgbClr>
            </a:gs>
          </a:gsLst>
          <a:lin ang="2700000"/>
        </a:gradFill>
        <a:effectLst/>
      </p:bgPr>
    </p:bg>
    <p:spTree>
      <p:nvGrpSpPr>
        <p:cNvPr id="1" name=""/>
        <p:cNvGrpSpPr/>
        <p:nvPr/>
      </p:nvGrpSpPr>
      <p:grpSpPr>
        <a:xfrm>
          <a:off x="0" y="0"/>
          <a:ext cx="0" cy="0"/>
          <a:chOff x="0" y="0"/>
          <a:chExt cx="0" cy="0"/>
        </a:xfrm>
      </p:grpSpPr>
      <p:sp>
        <p:nvSpPr>
          <p:cNvPr id="3" name="TextBox 3"/>
          <p:cNvSpPr txBox="1"/>
          <p:nvPr/>
        </p:nvSpPr>
        <p:spPr>
          <a:xfrm>
            <a:off x="4128303" y="1125140"/>
            <a:ext cx="9269393" cy="854786"/>
          </a:xfrm>
          <a:prstGeom prst="rect">
            <a:avLst/>
          </a:prstGeom>
        </p:spPr>
        <p:txBody>
          <a:bodyPr lIns="0" tIns="0" rIns="0" bIns="0" rtlCol="0" anchor="t">
            <a:spAutoFit/>
          </a:bodyPr>
          <a:lstStyle/>
          <a:p>
            <a:pPr marL="0" lvl="0" indent="0" algn="l">
              <a:lnSpc>
                <a:spcPts val="7200"/>
              </a:lnSpc>
            </a:pPr>
            <a:r>
              <a:rPr lang="en-US" sz="4800" b="1" strike="noStrike" dirty="0">
                <a:solidFill>
                  <a:srgbClr val="000000"/>
                </a:solidFill>
                <a:latin typeface="Times New Roman" panose="02020603050405020304" pitchFamily="18" charset="0"/>
                <a:ea typeface="Canva Sans Bold"/>
                <a:cs typeface="Times New Roman" panose="02020603050405020304" pitchFamily="18" charset="0"/>
                <a:sym typeface="Canva Sans Bold"/>
              </a:rPr>
              <a:t>FINAL MODEL SELECTION</a:t>
            </a:r>
          </a:p>
        </p:txBody>
      </p:sp>
      <p:sp>
        <p:nvSpPr>
          <p:cNvPr id="4" name="TextBox 4"/>
          <p:cNvSpPr txBox="1"/>
          <p:nvPr/>
        </p:nvSpPr>
        <p:spPr>
          <a:xfrm>
            <a:off x="1028700" y="3112002"/>
            <a:ext cx="9269393" cy="485775"/>
          </a:xfrm>
          <a:prstGeom prst="rect">
            <a:avLst/>
          </a:prstGeom>
        </p:spPr>
        <p:txBody>
          <a:bodyPr lIns="0" tIns="0" rIns="0" bIns="0" rtlCol="0" anchor="t">
            <a:spAutoFit/>
          </a:bodyPr>
          <a:lstStyle/>
          <a:p>
            <a:pPr marL="0" lvl="0" indent="0" algn="l">
              <a:lnSpc>
                <a:spcPts val="3900"/>
              </a:lnSpc>
            </a:pPr>
            <a:r>
              <a:rPr lang="en-US" sz="3000" b="1" strike="noStrike" dirty="0">
                <a:solidFill>
                  <a:srgbClr val="000000"/>
                </a:solidFill>
                <a:latin typeface="Canva Sans Bold"/>
                <a:ea typeface="Canva Sans Bold"/>
                <a:cs typeface="Canva Sans Bold"/>
                <a:sym typeface="Canva Sans Bold"/>
              </a:rPr>
              <a:t>Final Model: </a:t>
            </a:r>
            <a:r>
              <a:rPr lang="en-US" sz="3000" b="1" dirty="0">
                <a:solidFill>
                  <a:srgbClr val="000000"/>
                </a:solidFill>
                <a:latin typeface="Canva Sans Bold"/>
                <a:ea typeface="Canva Sans Bold"/>
                <a:cs typeface="Canva Sans Bold"/>
                <a:sym typeface="Canva Sans Bold"/>
              </a:rPr>
              <a:t>ENSEMBLE MODEL</a:t>
            </a:r>
            <a:endParaRPr lang="en-US" sz="3000" b="1" strike="noStrike" dirty="0">
              <a:solidFill>
                <a:srgbClr val="000000"/>
              </a:solidFill>
              <a:latin typeface="Canva Sans Bold"/>
              <a:ea typeface="Canva Sans Bold"/>
              <a:cs typeface="Canva Sans Bold"/>
              <a:sym typeface="Canva Sans Bold"/>
            </a:endParaRPr>
          </a:p>
        </p:txBody>
      </p:sp>
      <p:sp>
        <p:nvSpPr>
          <p:cNvPr id="6" name="AutoShape 6"/>
          <p:cNvSpPr/>
          <p:nvPr/>
        </p:nvSpPr>
        <p:spPr>
          <a:xfrm>
            <a:off x="1028700" y="2817769"/>
            <a:ext cx="7614013" cy="0"/>
          </a:xfrm>
          <a:prstGeom prst="line">
            <a:avLst/>
          </a:prstGeom>
          <a:ln w="28575" cap="rnd">
            <a:solidFill>
              <a:srgbClr val="000000"/>
            </a:solidFill>
            <a:prstDash val="solid"/>
            <a:headEnd type="none" w="sm" len="sm"/>
            <a:tailEnd type="none" w="sm" len="sm"/>
          </a:ln>
        </p:spPr>
        <p:txBody>
          <a:bodyPr/>
          <a:lstStyle/>
          <a:p>
            <a:endParaRPr lang="en-US"/>
          </a:p>
        </p:txBody>
      </p:sp>
      <p:sp>
        <p:nvSpPr>
          <p:cNvPr id="7" name="AutoShape 7"/>
          <p:cNvSpPr/>
          <p:nvPr/>
        </p:nvSpPr>
        <p:spPr>
          <a:xfrm>
            <a:off x="1028700" y="9589102"/>
            <a:ext cx="7614013" cy="0"/>
          </a:xfrm>
          <a:prstGeom prst="line">
            <a:avLst/>
          </a:prstGeom>
          <a:ln w="28575" cap="rnd">
            <a:solidFill>
              <a:srgbClr val="000000"/>
            </a:solidFill>
            <a:prstDash val="solid"/>
            <a:headEnd type="none" w="sm" len="sm"/>
            <a:tailEnd type="none" w="sm" len="sm"/>
          </a:ln>
        </p:spPr>
        <p:txBody>
          <a:bodyPr/>
          <a:lstStyle/>
          <a:p>
            <a:endParaRPr lang="en-US"/>
          </a:p>
        </p:txBody>
      </p:sp>
      <p:pic>
        <p:nvPicPr>
          <p:cNvPr id="9" name="Picture 8">
            <a:extLst>
              <a:ext uri="{FF2B5EF4-FFF2-40B4-BE49-F238E27FC236}">
                <a16:creationId xmlns:a16="http://schemas.microsoft.com/office/drawing/2014/main" id="{771F0AA6-8A15-5734-34E1-B4CE54849F0A}"/>
              </a:ext>
            </a:extLst>
          </p:cNvPr>
          <p:cNvPicPr>
            <a:picLocks noChangeAspect="1"/>
          </p:cNvPicPr>
          <p:nvPr/>
        </p:nvPicPr>
        <p:blipFill>
          <a:blip r:embed="rId2"/>
          <a:stretch>
            <a:fillRect/>
          </a:stretch>
        </p:blipFill>
        <p:spPr>
          <a:xfrm>
            <a:off x="10637628" y="2295201"/>
            <a:ext cx="6293828" cy="3365147"/>
          </a:xfrm>
          <a:prstGeom prst="rect">
            <a:avLst/>
          </a:prstGeom>
        </p:spPr>
      </p:pic>
      <p:pic>
        <p:nvPicPr>
          <p:cNvPr id="12" name="Picture 11">
            <a:extLst>
              <a:ext uri="{FF2B5EF4-FFF2-40B4-BE49-F238E27FC236}">
                <a16:creationId xmlns:a16="http://schemas.microsoft.com/office/drawing/2014/main" id="{08FA7D99-D189-080C-FDED-98EFE509AD1A}"/>
              </a:ext>
            </a:extLst>
          </p:cNvPr>
          <p:cNvPicPr>
            <a:picLocks noChangeAspect="1"/>
          </p:cNvPicPr>
          <p:nvPr/>
        </p:nvPicPr>
        <p:blipFill>
          <a:blip r:embed="rId3"/>
          <a:stretch>
            <a:fillRect/>
          </a:stretch>
        </p:blipFill>
        <p:spPr>
          <a:xfrm>
            <a:off x="10591800" y="5678783"/>
            <a:ext cx="6315075" cy="3505200"/>
          </a:xfrm>
          <a:prstGeom prst="rect">
            <a:avLst/>
          </a:prstGeom>
        </p:spPr>
      </p:pic>
      <p:sp>
        <p:nvSpPr>
          <p:cNvPr id="13" name="Rectangle 3">
            <a:extLst>
              <a:ext uri="{FF2B5EF4-FFF2-40B4-BE49-F238E27FC236}">
                <a16:creationId xmlns:a16="http://schemas.microsoft.com/office/drawing/2014/main" id="{3EAEEBE6-3EFD-4853-0C58-0C05A76D568F}"/>
              </a:ext>
            </a:extLst>
          </p:cNvPr>
          <p:cNvSpPr>
            <a:spLocks noChangeArrowheads="1"/>
          </p:cNvSpPr>
          <p:nvPr/>
        </p:nvSpPr>
        <p:spPr bwMode="auto">
          <a:xfrm>
            <a:off x="1448753" y="3597777"/>
            <a:ext cx="8849340" cy="5484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000" b="0" i="0" u="none" strike="noStrike" cap="none" normalizeH="0" baseline="0" dirty="0">
              <a:ln>
                <a:noFill/>
              </a:ln>
              <a:solidFill>
                <a:srgbClr val="09090B"/>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AutoNum type="arabicPeriod"/>
              <a:tabLst/>
            </a:pPr>
            <a:r>
              <a:rPr kumimoji="0" lang="en-US" altLang="en-US" sz="2000" b="1" i="0" u="none" strike="noStrike" cap="none" normalizeH="0" baseline="0" dirty="0">
                <a:ln>
                  <a:noFill/>
                </a:ln>
                <a:solidFill>
                  <a:srgbClr val="09090B"/>
                </a:solidFill>
                <a:effectLst/>
                <a:latin typeface="Times New Roman" panose="02020603050405020304" pitchFamily="18" charset="0"/>
                <a:cs typeface="Times New Roman" panose="02020603050405020304" pitchFamily="18" charset="0"/>
              </a:rPr>
              <a:t>Robustness to Volatility</a:t>
            </a:r>
            <a:r>
              <a:rPr kumimoji="0" lang="en-US" altLang="en-US" sz="2000" b="0" i="0" u="none" strike="noStrike" cap="none" normalizeH="0" baseline="0" dirty="0">
                <a:ln>
                  <a:noFill/>
                </a:ln>
                <a:solidFill>
                  <a:srgbClr val="09090B"/>
                </a:solidFill>
                <a:effectLst/>
                <a:latin typeface="Times New Roman" panose="02020603050405020304" pitchFamily="18" charset="0"/>
                <a:cs typeface="Times New Roman" panose="02020603050405020304" pitchFamily="18" charset="0"/>
              </a:rPr>
              <a:t>: The ensemble model's combination of predictions enhances stability against unpredictable fuel price factors, making it a reliable forecasting choice.</a:t>
            </a:r>
          </a:p>
          <a:p>
            <a:pPr marL="0" marR="0" lvl="0" indent="0" algn="l" defTabSz="914400" rtl="0" eaLnBrk="0" fontAlgn="base" latinLnBrk="0" hangingPunct="0">
              <a:lnSpc>
                <a:spcPct val="15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rgbClr val="09090B"/>
                </a:solidFill>
                <a:effectLst/>
                <a:latin typeface="Times New Roman" panose="02020603050405020304" pitchFamily="18" charset="0"/>
                <a:cs typeface="Times New Roman" panose="02020603050405020304" pitchFamily="18" charset="0"/>
              </a:rPr>
              <a:t>Lowest RMSE</a:t>
            </a:r>
            <a:r>
              <a:rPr kumimoji="0" lang="en-US" altLang="en-US" sz="2000" b="0" i="0" u="none" strike="noStrike" cap="none" normalizeH="0" baseline="0" dirty="0">
                <a:ln>
                  <a:noFill/>
                </a:ln>
                <a:solidFill>
                  <a:srgbClr val="09090B"/>
                </a:solidFill>
                <a:effectLst/>
                <a:latin typeface="Times New Roman" panose="02020603050405020304" pitchFamily="18" charset="0"/>
                <a:cs typeface="Times New Roman" panose="02020603050405020304" pitchFamily="18" charset="0"/>
              </a:rPr>
              <a:t>: With an RMSE of </a:t>
            </a:r>
            <a:r>
              <a:rPr kumimoji="0" lang="en-US" altLang="en-US" sz="2000" b="1" i="0" u="none" strike="noStrike" cap="none" normalizeH="0" baseline="0" dirty="0">
                <a:ln>
                  <a:noFill/>
                </a:ln>
                <a:solidFill>
                  <a:srgbClr val="09090B"/>
                </a:solidFill>
                <a:effectLst/>
                <a:latin typeface="Times New Roman" panose="02020603050405020304" pitchFamily="18" charset="0"/>
                <a:cs typeface="Times New Roman" panose="02020603050405020304" pitchFamily="18" charset="0"/>
              </a:rPr>
              <a:t>0.412</a:t>
            </a:r>
            <a:r>
              <a:rPr kumimoji="0" lang="en-US" altLang="en-US" sz="2000" b="0" i="0" u="none" strike="noStrike" cap="none" normalizeH="0" baseline="0" dirty="0">
                <a:ln>
                  <a:noFill/>
                </a:ln>
                <a:solidFill>
                  <a:srgbClr val="09090B"/>
                </a:solidFill>
                <a:effectLst/>
                <a:latin typeface="Times New Roman" panose="02020603050405020304" pitchFamily="18" charset="0"/>
                <a:cs typeface="Times New Roman" panose="02020603050405020304" pitchFamily="18" charset="0"/>
              </a:rPr>
              <a:t>, the ensemble model outperforms the next best model, </a:t>
            </a:r>
            <a:r>
              <a:rPr kumimoji="0" lang="en-US" altLang="en-US" sz="2000" b="0" i="0" u="none" strike="noStrike" cap="none" normalizeH="0" baseline="0" dirty="0" err="1">
                <a:ln>
                  <a:noFill/>
                </a:ln>
                <a:solidFill>
                  <a:srgbClr val="09090B"/>
                </a:solidFill>
                <a:effectLst/>
                <a:latin typeface="Times New Roman" panose="02020603050405020304" pitchFamily="18" charset="0"/>
                <a:cs typeface="Times New Roman" panose="02020603050405020304" pitchFamily="18" charset="0"/>
              </a:rPr>
              <a:t>arima_auto</a:t>
            </a:r>
            <a:r>
              <a:rPr kumimoji="0" lang="en-US" altLang="en-US" sz="2000" b="0" i="0" u="none" strike="noStrike" cap="none" normalizeH="0" baseline="0" dirty="0">
                <a:ln>
                  <a:noFill/>
                </a:ln>
                <a:solidFill>
                  <a:srgbClr val="09090B"/>
                </a:solidFill>
                <a:effectLst/>
                <a:latin typeface="Times New Roman" panose="02020603050405020304" pitchFamily="18" charset="0"/>
                <a:cs typeface="Times New Roman" panose="02020603050405020304" pitchFamily="18" charset="0"/>
              </a:rPr>
              <a:t> (RMSE </a:t>
            </a:r>
            <a:r>
              <a:rPr kumimoji="0" lang="en-US" altLang="en-US" sz="2000" b="1" i="0" u="none" strike="noStrike" cap="none" normalizeH="0" baseline="0" dirty="0">
                <a:ln>
                  <a:noFill/>
                </a:ln>
                <a:solidFill>
                  <a:srgbClr val="09090B"/>
                </a:solidFill>
                <a:effectLst/>
                <a:latin typeface="Times New Roman" panose="02020603050405020304" pitchFamily="18" charset="0"/>
                <a:cs typeface="Times New Roman" panose="02020603050405020304" pitchFamily="18" charset="0"/>
              </a:rPr>
              <a:t>0.415</a:t>
            </a:r>
            <a:r>
              <a:rPr kumimoji="0" lang="en-US" altLang="en-US" sz="2000" b="0" i="0" u="none" strike="noStrike" cap="none" normalizeH="0" baseline="0" dirty="0">
                <a:ln>
                  <a:noFill/>
                </a:ln>
                <a:solidFill>
                  <a:srgbClr val="09090B"/>
                </a:solidFill>
                <a:effectLst/>
                <a:latin typeface="Times New Roman" panose="02020603050405020304" pitchFamily="18" charset="0"/>
                <a:cs typeface="Times New Roman" panose="02020603050405020304" pitchFamily="18" charset="0"/>
              </a:rPr>
              <a:t>), indicating superior accuracy.</a:t>
            </a:r>
          </a:p>
          <a:p>
            <a:pPr marL="0" marR="0" lvl="0" indent="0" algn="l" defTabSz="914400" rtl="0" eaLnBrk="0" fontAlgn="base" latinLnBrk="0" hangingPunct="0">
              <a:lnSpc>
                <a:spcPct val="15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rgbClr val="09090B"/>
                </a:solidFill>
                <a:effectLst/>
                <a:latin typeface="Times New Roman" panose="02020603050405020304" pitchFamily="18" charset="0"/>
                <a:cs typeface="Times New Roman" panose="02020603050405020304" pitchFamily="18" charset="0"/>
              </a:rPr>
              <a:t>Competitive MAE</a:t>
            </a:r>
            <a:r>
              <a:rPr kumimoji="0" lang="en-US" altLang="en-US" sz="2000" b="0" i="0" u="none" strike="noStrike" cap="none" normalizeH="0" baseline="0" dirty="0">
                <a:ln>
                  <a:noFill/>
                </a:ln>
                <a:solidFill>
                  <a:srgbClr val="09090B"/>
                </a:solidFill>
                <a:effectLst/>
                <a:latin typeface="Times New Roman" panose="02020603050405020304" pitchFamily="18" charset="0"/>
                <a:cs typeface="Times New Roman" panose="02020603050405020304" pitchFamily="18" charset="0"/>
              </a:rPr>
              <a:t>: The ensemble's MAE of </a:t>
            </a:r>
            <a:r>
              <a:rPr kumimoji="0" lang="en-US" altLang="en-US" sz="2000" b="1" i="0" u="none" strike="noStrike" cap="none" normalizeH="0" baseline="0" dirty="0">
                <a:ln>
                  <a:noFill/>
                </a:ln>
                <a:solidFill>
                  <a:srgbClr val="09090B"/>
                </a:solidFill>
                <a:effectLst/>
                <a:latin typeface="Times New Roman" panose="02020603050405020304" pitchFamily="18" charset="0"/>
                <a:cs typeface="Times New Roman" panose="02020603050405020304" pitchFamily="18" charset="0"/>
              </a:rPr>
              <a:t>0.275</a:t>
            </a:r>
            <a:r>
              <a:rPr kumimoji="0" lang="en-US" altLang="en-US" sz="2000" b="0" i="0" u="none" strike="noStrike" cap="none" normalizeH="0" baseline="0" dirty="0">
                <a:ln>
                  <a:noFill/>
                </a:ln>
                <a:solidFill>
                  <a:srgbClr val="09090B"/>
                </a:solidFill>
                <a:effectLst/>
                <a:latin typeface="Times New Roman" panose="02020603050405020304" pitchFamily="18" charset="0"/>
                <a:cs typeface="Times New Roman" panose="02020603050405020304" pitchFamily="18" charset="0"/>
              </a:rPr>
              <a:t> matches the naive model and outperforms others, showing effective error minimization.</a:t>
            </a:r>
          </a:p>
          <a:p>
            <a:pPr marL="0" marR="0" lvl="0" indent="0" algn="l" defTabSz="914400" rtl="0" eaLnBrk="0" fontAlgn="base" latinLnBrk="0" hangingPunct="0">
              <a:lnSpc>
                <a:spcPct val="15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rgbClr val="09090B"/>
                </a:solidFill>
                <a:effectLst/>
                <a:latin typeface="Times New Roman" panose="02020603050405020304" pitchFamily="18" charset="0"/>
                <a:cs typeface="Times New Roman" panose="02020603050405020304" pitchFamily="18" charset="0"/>
              </a:rPr>
              <a:t>Consistent MAPE</a:t>
            </a:r>
            <a:r>
              <a:rPr kumimoji="0" lang="en-US" altLang="en-US" sz="2000" b="0" i="0" u="none" strike="noStrike" cap="none" normalizeH="0" baseline="0" dirty="0">
                <a:ln>
                  <a:noFill/>
                </a:ln>
                <a:solidFill>
                  <a:srgbClr val="09090B"/>
                </a:solidFill>
                <a:effectLst/>
                <a:latin typeface="Times New Roman" panose="02020603050405020304" pitchFamily="18" charset="0"/>
                <a:cs typeface="Times New Roman" panose="02020603050405020304" pitchFamily="18" charset="0"/>
              </a:rPr>
              <a:t>: The ensemble's MAPE of </a:t>
            </a:r>
            <a:r>
              <a:rPr kumimoji="0" lang="en-US" altLang="en-US" sz="2000" b="1" i="0" u="none" strike="noStrike" cap="none" normalizeH="0" baseline="0" dirty="0">
                <a:ln>
                  <a:noFill/>
                </a:ln>
                <a:solidFill>
                  <a:srgbClr val="09090B"/>
                </a:solidFill>
                <a:effectLst/>
                <a:latin typeface="Times New Roman" panose="02020603050405020304" pitchFamily="18" charset="0"/>
                <a:cs typeface="Times New Roman" panose="02020603050405020304" pitchFamily="18" charset="0"/>
              </a:rPr>
              <a:t>11.1%</a:t>
            </a:r>
            <a:r>
              <a:rPr kumimoji="0" lang="en-US" altLang="en-US" sz="2000" b="0" i="0" u="none" strike="noStrike" cap="none" normalizeH="0" baseline="0" dirty="0">
                <a:ln>
                  <a:noFill/>
                </a:ln>
                <a:solidFill>
                  <a:srgbClr val="09090B"/>
                </a:solidFill>
                <a:effectLst/>
                <a:latin typeface="Times New Roman" panose="02020603050405020304" pitchFamily="18" charset="0"/>
                <a:cs typeface="Times New Roman" panose="02020603050405020304" pitchFamily="18" charset="0"/>
              </a:rPr>
              <a:t> aligns with </a:t>
            </a:r>
            <a:r>
              <a:rPr kumimoji="0" lang="en-US" altLang="en-US" sz="2000" b="0" i="0" u="none" strike="noStrike" cap="none" normalizeH="0" baseline="0" dirty="0" err="1">
                <a:ln>
                  <a:noFill/>
                </a:ln>
                <a:solidFill>
                  <a:srgbClr val="09090B"/>
                </a:solidFill>
                <a:effectLst/>
                <a:latin typeface="Times New Roman" panose="02020603050405020304" pitchFamily="18" charset="0"/>
                <a:cs typeface="Times New Roman" panose="02020603050405020304" pitchFamily="18" charset="0"/>
              </a:rPr>
              <a:t>arima_manual</a:t>
            </a:r>
            <a:r>
              <a:rPr kumimoji="0" lang="en-US" altLang="en-US" sz="2000" b="0" i="0" u="none" strike="noStrike" cap="none" normalizeH="0" baseline="0" dirty="0">
                <a:ln>
                  <a:noFill/>
                </a:ln>
                <a:solidFill>
                  <a:srgbClr val="09090B"/>
                </a:solidFill>
                <a:effectLst/>
                <a:latin typeface="Times New Roman" panose="02020603050405020304" pitchFamily="18" charset="0"/>
                <a:cs typeface="Times New Roman" panose="02020603050405020304" pitchFamily="18" charset="0"/>
              </a:rPr>
              <a:t>, indicating reliable performance across data scales.</a:t>
            </a:r>
          </a:p>
          <a:p>
            <a:pPr marL="0" marR="0" lvl="0" indent="0" algn="l" defTabSz="914400" rtl="0" eaLnBrk="0" fontAlgn="base" latinLnBrk="0" hangingPunct="0">
              <a:lnSpc>
                <a:spcPct val="15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rgbClr val="09090B"/>
                </a:solidFill>
                <a:effectLst/>
                <a:latin typeface="Times New Roman" panose="02020603050405020304" pitchFamily="18" charset="0"/>
                <a:cs typeface="Times New Roman" panose="02020603050405020304" pitchFamily="18" charset="0"/>
              </a:rPr>
              <a:t>Strong ACF1</a:t>
            </a:r>
            <a:r>
              <a:rPr kumimoji="0" lang="en-US" altLang="en-US" sz="2000" b="0" i="0" u="none" strike="noStrike" cap="none" normalizeH="0" baseline="0" dirty="0">
                <a:ln>
                  <a:noFill/>
                </a:ln>
                <a:solidFill>
                  <a:srgbClr val="09090B"/>
                </a:solidFill>
                <a:effectLst/>
                <a:latin typeface="Times New Roman" panose="02020603050405020304" pitchFamily="18" charset="0"/>
                <a:cs typeface="Times New Roman" panose="02020603050405020304" pitchFamily="18" charset="0"/>
              </a:rPr>
              <a:t>: An ACF1 of </a:t>
            </a:r>
            <a:r>
              <a:rPr kumimoji="0" lang="en-US" altLang="en-US" sz="2000" b="1" i="0" u="none" strike="noStrike" cap="none" normalizeH="0" baseline="0" dirty="0">
                <a:ln>
                  <a:noFill/>
                </a:ln>
                <a:solidFill>
                  <a:srgbClr val="09090B"/>
                </a:solidFill>
                <a:effectLst/>
                <a:latin typeface="Times New Roman" panose="02020603050405020304" pitchFamily="18" charset="0"/>
                <a:cs typeface="Times New Roman" panose="02020603050405020304" pitchFamily="18" charset="0"/>
              </a:rPr>
              <a:t>0.859</a:t>
            </a:r>
            <a:r>
              <a:rPr kumimoji="0" lang="en-US" altLang="en-US" sz="2000" b="0" i="0" u="none" strike="noStrike" cap="none" normalizeH="0" baseline="0" dirty="0">
                <a:ln>
                  <a:noFill/>
                </a:ln>
                <a:solidFill>
                  <a:srgbClr val="09090B"/>
                </a:solidFill>
                <a:effectLst/>
                <a:latin typeface="Times New Roman" panose="02020603050405020304" pitchFamily="18" charset="0"/>
                <a:cs typeface="Times New Roman" panose="02020603050405020304" pitchFamily="18" charset="0"/>
              </a:rPr>
              <a:t> suggests the ensemble effectively captures temporal dependencies better than other models.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rgbClr val="CDFFD8">
                <a:alpha val="100000"/>
              </a:srgbClr>
            </a:gs>
            <a:gs pos="100000">
              <a:srgbClr val="94B9FF">
                <a:alpha val="100000"/>
              </a:srgbClr>
            </a:gs>
          </a:gsLst>
          <a:lin ang="2700000"/>
        </a:gradFill>
        <a:effectLst/>
      </p:bgPr>
    </p:bg>
    <p:spTree>
      <p:nvGrpSpPr>
        <p:cNvPr id="1" name=""/>
        <p:cNvGrpSpPr/>
        <p:nvPr/>
      </p:nvGrpSpPr>
      <p:grpSpPr>
        <a:xfrm>
          <a:off x="0" y="0"/>
          <a:ext cx="0" cy="0"/>
          <a:chOff x="0" y="0"/>
          <a:chExt cx="0" cy="0"/>
        </a:xfrm>
      </p:grpSpPr>
      <p:sp>
        <p:nvSpPr>
          <p:cNvPr id="3" name="TextBox 3"/>
          <p:cNvSpPr txBox="1"/>
          <p:nvPr/>
        </p:nvSpPr>
        <p:spPr>
          <a:xfrm>
            <a:off x="5181600" y="1485900"/>
            <a:ext cx="8693378" cy="836768"/>
          </a:xfrm>
          <a:prstGeom prst="rect">
            <a:avLst/>
          </a:prstGeom>
        </p:spPr>
        <p:txBody>
          <a:bodyPr lIns="0" tIns="0" rIns="0" bIns="0" rtlCol="0" anchor="t">
            <a:spAutoFit/>
          </a:bodyPr>
          <a:lstStyle/>
          <a:p>
            <a:pPr marL="0" lvl="0" indent="0" algn="l">
              <a:lnSpc>
                <a:spcPts val="7200"/>
              </a:lnSpc>
            </a:pPr>
            <a:r>
              <a:rPr lang="en-US" sz="4800" b="1" strike="noStrike" dirty="0">
                <a:solidFill>
                  <a:srgbClr val="000000"/>
                </a:solidFill>
                <a:latin typeface="Times New Roman" panose="02020603050405020304" pitchFamily="18" charset="0"/>
                <a:ea typeface="Canva Sans Bold"/>
                <a:cs typeface="Times New Roman" panose="02020603050405020304" pitchFamily="18" charset="0"/>
                <a:sym typeface="Canva Sans Bold"/>
              </a:rPr>
              <a:t>OPERATIONAL FORECAST</a:t>
            </a:r>
          </a:p>
        </p:txBody>
      </p:sp>
      <p:sp>
        <p:nvSpPr>
          <p:cNvPr id="4" name="TextBox 4"/>
          <p:cNvSpPr txBox="1"/>
          <p:nvPr/>
        </p:nvSpPr>
        <p:spPr>
          <a:xfrm>
            <a:off x="9829800" y="3288745"/>
            <a:ext cx="8693378" cy="419100"/>
          </a:xfrm>
          <a:prstGeom prst="rect">
            <a:avLst/>
          </a:prstGeom>
        </p:spPr>
        <p:txBody>
          <a:bodyPr lIns="0" tIns="0" rIns="0" bIns="0" rtlCol="0" anchor="t">
            <a:spAutoFit/>
          </a:bodyPr>
          <a:lstStyle/>
          <a:p>
            <a:pPr marL="0" lvl="0" indent="0" algn="l">
              <a:lnSpc>
                <a:spcPts val="3359"/>
              </a:lnSpc>
            </a:pPr>
            <a:r>
              <a:rPr lang="en-US" sz="2799" b="1" strike="noStrike" dirty="0">
                <a:solidFill>
                  <a:srgbClr val="000000"/>
                </a:solidFill>
                <a:latin typeface="Times New Roman" panose="02020603050405020304" pitchFamily="18" charset="0"/>
                <a:ea typeface="Canva Sans Bold"/>
                <a:cs typeface="Times New Roman" panose="02020603050405020304" pitchFamily="18" charset="0"/>
                <a:sym typeface="Canva Sans Bold"/>
              </a:rPr>
              <a:t>Operational 36-Month Forecast</a:t>
            </a:r>
          </a:p>
        </p:txBody>
      </p:sp>
      <p:sp>
        <p:nvSpPr>
          <p:cNvPr id="6" name="AutoShape 6"/>
          <p:cNvSpPr/>
          <p:nvPr/>
        </p:nvSpPr>
        <p:spPr>
          <a:xfrm>
            <a:off x="8224651" y="3850024"/>
            <a:ext cx="8693378" cy="0"/>
          </a:xfrm>
          <a:prstGeom prst="line">
            <a:avLst/>
          </a:prstGeom>
          <a:ln w="9525" cap="rnd">
            <a:solidFill>
              <a:srgbClr val="000000"/>
            </a:solidFill>
            <a:prstDash val="solid"/>
            <a:headEnd type="none" w="sm" len="sm"/>
            <a:tailEnd type="none" w="sm" len="sm"/>
          </a:ln>
        </p:spPr>
        <p:txBody>
          <a:bodyPr/>
          <a:lstStyle/>
          <a:p>
            <a:endParaRPr lang="en-US" dirty="0"/>
          </a:p>
        </p:txBody>
      </p:sp>
      <p:pic>
        <p:nvPicPr>
          <p:cNvPr id="7" name="Picture 6">
            <a:extLst>
              <a:ext uri="{FF2B5EF4-FFF2-40B4-BE49-F238E27FC236}">
                <a16:creationId xmlns:a16="http://schemas.microsoft.com/office/drawing/2014/main" id="{E4E48D5D-BE1D-F3BB-C6E1-38E60EBE41C3}"/>
              </a:ext>
            </a:extLst>
          </p:cNvPr>
          <p:cNvPicPr>
            <a:picLocks noChangeAspect="1"/>
          </p:cNvPicPr>
          <p:nvPr/>
        </p:nvPicPr>
        <p:blipFill>
          <a:blip r:embed="rId2"/>
          <a:stretch>
            <a:fillRect/>
          </a:stretch>
        </p:blipFill>
        <p:spPr>
          <a:xfrm>
            <a:off x="1794034" y="3467569"/>
            <a:ext cx="6315075" cy="4305300"/>
          </a:xfrm>
          <a:prstGeom prst="rect">
            <a:avLst/>
          </a:prstGeom>
        </p:spPr>
      </p:pic>
      <p:sp>
        <p:nvSpPr>
          <p:cNvPr id="8" name="Rectangle 1">
            <a:extLst>
              <a:ext uri="{FF2B5EF4-FFF2-40B4-BE49-F238E27FC236}">
                <a16:creationId xmlns:a16="http://schemas.microsoft.com/office/drawing/2014/main" id="{8B5C31A4-E039-9A29-5EBB-E40152D0B5C6}"/>
              </a:ext>
            </a:extLst>
          </p:cNvPr>
          <p:cNvSpPr>
            <a:spLocks noChangeArrowheads="1"/>
          </p:cNvSpPr>
          <p:nvPr/>
        </p:nvSpPr>
        <p:spPr bwMode="auto">
          <a:xfrm>
            <a:off x="8839200" y="4010639"/>
            <a:ext cx="7054691"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Historical peak ~$5 in 2010, followed by sustained $4 level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Strong recovery from 2020 dip ($2) to current $3.5+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projects upward trend toward $4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Widening uncertainty bands suggest growing market volatility </a:t>
            </a:r>
          </a:p>
          <a:p>
            <a:pPr defTabSz="914400" eaLnBrk="0" fontAlgn="base" hangingPunct="0">
              <a:spcBef>
                <a:spcPct val="0"/>
              </a:spcBef>
              <a:spcAft>
                <a:spcPct val="0"/>
              </a:spcAft>
              <a:buFontTx/>
              <a:buChar char="•"/>
            </a:pPr>
            <a:r>
              <a:rPr lang="en-US" sz="2400" strike="noStrike" dirty="0">
                <a:solidFill>
                  <a:srgbClr val="000000"/>
                </a:solidFill>
                <a:latin typeface="Times New Roman" panose="02020603050405020304" pitchFamily="18" charset="0"/>
                <a:ea typeface="Canva Sans Bold"/>
                <a:cs typeface="Times New Roman" panose="02020603050405020304" pitchFamily="18" charset="0"/>
                <a:sym typeface="Canva Sans Bold"/>
              </a:rPr>
              <a:t>Reliability</a:t>
            </a:r>
            <a:r>
              <a:rPr lang="en-US" sz="2400" strike="noStrike" dirty="0">
                <a:solidFill>
                  <a:srgbClr val="000000"/>
                </a:solidFill>
                <a:latin typeface="Times New Roman" panose="02020603050405020304" pitchFamily="18" charset="0"/>
                <a:ea typeface="Canva Sans"/>
                <a:cs typeface="Times New Roman" panose="02020603050405020304" pitchFamily="18" charset="0"/>
                <a:sym typeface="Canva Sans"/>
              </a:rPr>
              <a:t>: Most accurate within first 12 months.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rgbClr val="CDFFD8">
                <a:alpha val="100000"/>
              </a:srgbClr>
            </a:gs>
            <a:gs pos="100000">
              <a:srgbClr val="94B9FF">
                <a:alpha val="100000"/>
              </a:srgbClr>
            </a:gs>
          </a:gsLst>
          <a:lin ang="2700000"/>
        </a:gradFill>
        <a:effectLst/>
      </p:bgPr>
    </p:bg>
    <p:spTree>
      <p:nvGrpSpPr>
        <p:cNvPr id="1" name=""/>
        <p:cNvGrpSpPr/>
        <p:nvPr/>
      </p:nvGrpSpPr>
      <p:grpSpPr>
        <a:xfrm>
          <a:off x="0" y="0"/>
          <a:ext cx="0" cy="0"/>
          <a:chOff x="0" y="0"/>
          <a:chExt cx="0" cy="0"/>
        </a:xfrm>
      </p:grpSpPr>
      <p:sp>
        <p:nvSpPr>
          <p:cNvPr id="2" name="TextBox 2"/>
          <p:cNvSpPr txBox="1"/>
          <p:nvPr/>
        </p:nvSpPr>
        <p:spPr>
          <a:xfrm>
            <a:off x="2133600" y="1454485"/>
            <a:ext cx="12986147" cy="1846659"/>
          </a:xfrm>
          <a:prstGeom prst="rect">
            <a:avLst/>
          </a:prstGeom>
        </p:spPr>
        <p:txBody>
          <a:bodyPr wrap="square" lIns="0" tIns="0" rIns="0" bIns="0" rtlCol="0" anchor="t">
            <a:spAutoFit/>
          </a:bodyPr>
          <a:lstStyle/>
          <a:p>
            <a:pPr marL="0" lvl="0" indent="0" algn="ctr">
              <a:lnSpc>
                <a:spcPts val="7200"/>
              </a:lnSpc>
            </a:pPr>
            <a:r>
              <a:rPr lang="en-US" sz="5400" b="1" strike="noStrike" dirty="0">
                <a:solidFill>
                  <a:srgbClr val="000000"/>
                </a:solidFill>
                <a:latin typeface="Times New Roman" panose="02020603050405020304" pitchFamily="18" charset="0"/>
                <a:ea typeface="Canva Sans Bold"/>
                <a:cs typeface="Times New Roman" panose="02020603050405020304" pitchFamily="18" charset="0"/>
                <a:sym typeface="Canva Sans Bold"/>
              </a:rPr>
              <a:t>FUTURE DIRECTIONS &amp; RECOMMENDATIONS</a:t>
            </a:r>
          </a:p>
        </p:txBody>
      </p:sp>
      <p:grpSp>
        <p:nvGrpSpPr>
          <p:cNvPr id="3" name="Group 3"/>
          <p:cNvGrpSpPr/>
          <p:nvPr/>
        </p:nvGrpSpPr>
        <p:grpSpPr>
          <a:xfrm>
            <a:off x="1491853" y="4487697"/>
            <a:ext cx="4756547" cy="4177779"/>
            <a:chOff x="0" y="1813455"/>
            <a:chExt cx="5022850" cy="5570372"/>
          </a:xfrm>
        </p:grpSpPr>
        <p:sp>
          <p:nvSpPr>
            <p:cNvPr id="4" name="TextBox 4"/>
            <p:cNvSpPr txBox="1"/>
            <p:nvPr/>
          </p:nvSpPr>
          <p:spPr>
            <a:xfrm>
              <a:off x="0" y="3347508"/>
              <a:ext cx="5022850" cy="4036319"/>
            </a:xfrm>
            <a:prstGeom prst="rect">
              <a:avLst/>
            </a:prstGeom>
          </p:spPr>
          <p:txBody>
            <a:bodyPr lIns="0" tIns="0" rIns="0" bIns="0" rtlCol="0" anchor="t">
              <a:spAutoFit/>
            </a:bodyPr>
            <a:lstStyle/>
            <a:p>
              <a:pPr marL="518160" lvl="1" indent="-259080" algn="l">
                <a:lnSpc>
                  <a:spcPts val="3359"/>
                </a:lnSpc>
                <a:spcBef>
                  <a:spcPct val="0"/>
                </a:spcBef>
                <a:buFont typeface="Arial"/>
                <a:buChar char="•"/>
              </a:pPr>
              <a:r>
                <a:rPr lang="en-US" sz="2800" strike="noStrike" dirty="0">
                  <a:solidFill>
                    <a:srgbClr val="000000"/>
                  </a:solidFill>
                  <a:latin typeface="Times New Roman" panose="02020603050405020304" pitchFamily="18" charset="0"/>
                  <a:ea typeface="Canva Sans"/>
                  <a:cs typeface="Times New Roman" panose="02020603050405020304" pitchFamily="18" charset="0"/>
                  <a:sym typeface="Canva Sans"/>
                </a:rPr>
                <a:t>Integrate external market indicators</a:t>
              </a:r>
            </a:p>
            <a:p>
              <a:pPr marL="518160" lvl="1" indent="-259080" algn="l">
                <a:lnSpc>
                  <a:spcPts val="3359"/>
                </a:lnSpc>
                <a:spcBef>
                  <a:spcPct val="0"/>
                </a:spcBef>
                <a:buFont typeface="Arial"/>
                <a:buChar char="•"/>
              </a:pPr>
              <a:r>
                <a:rPr lang="en-US" sz="2800" strike="noStrike" dirty="0">
                  <a:solidFill>
                    <a:srgbClr val="000000"/>
                  </a:solidFill>
                  <a:latin typeface="Times New Roman" panose="02020603050405020304" pitchFamily="18" charset="0"/>
                  <a:ea typeface="Canva Sans"/>
                  <a:cs typeface="Times New Roman" panose="02020603050405020304" pitchFamily="18" charset="0"/>
                  <a:sym typeface="Canva Sans"/>
                </a:rPr>
                <a:t>Develop hybrid forecasting approaches</a:t>
              </a:r>
            </a:p>
            <a:p>
              <a:pPr marL="518160" lvl="1" indent="-259080" algn="l">
                <a:lnSpc>
                  <a:spcPts val="3359"/>
                </a:lnSpc>
                <a:spcBef>
                  <a:spcPct val="0"/>
                </a:spcBef>
                <a:buFont typeface="Arial"/>
                <a:buChar char="•"/>
              </a:pPr>
              <a:r>
                <a:rPr lang="en-US" sz="2800" strike="noStrike" dirty="0">
                  <a:solidFill>
                    <a:srgbClr val="000000"/>
                  </a:solidFill>
                  <a:latin typeface="Times New Roman" panose="02020603050405020304" pitchFamily="18" charset="0"/>
                  <a:ea typeface="Canva Sans"/>
                  <a:cs typeface="Times New Roman" panose="02020603050405020304" pitchFamily="18" charset="0"/>
                  <a:sym typeface="Canva Sans"/>
                </a:rPr>
                <a:t>Implement dynamic response mechanisms</a:t>
              </a:r>
            </a:p>
          </p:txBody>
        </p:sp>
        <p:sp>
          <p:nvSpPr>
            <p:cNvPr id="5" name="TextBox 5"/>
            <p:cNvSpPr txBox="1"/>
            <p:nvPr/>
          </p:nvSpPr>
          <p:spPr>
            <a:xfrm>
              <a:off x="0" y="1813455"/>
              <a:ext cx="5022850" cy="1196909"/>
            </a:xfrm>
            <a:prstGeom prst="rect">
              <a:avLst/>
            </a:prstGeom>
          </p:spPr>
          <p:txBody>
            <a:bodyPr lIns="0" tIns="0" rIns="0" bIns="0" rtlCol="0" anchor="t">
              <a:spAutoFit/>
            </a:bodyPr>
            <a:lstStyle/>
            <a:p>
              <a:pPr marL="0" lvl="0" indent="0" algn="l">
                <a:lnSpc>
                  <a:spcPts val="3502"/>
                </a:lnSpc>
              </a:pPr>
              <a:r>
                <a:rPr lang="en-US" sz="2800" b="1" strike="noStrike" dirty="0">
                  <a:solidFill>
                    <a:srgbClr val="000000"/>
                  </a:solidFill>
                  <a:latin typeface="Times New Roman" panose="02020603050405020304" pitchFamily="18" charset="0"/>
                  <a:ea typeface="Canva Sans Bold"/>
                  <a:cs typeface="Times New Roman" panose="02020603050405020304" pitchFamily="18" charset="0"/>
                  <a:sym typeface="Canva Sans Bold"/>
                </a:rPr>
                <a:t>Model Enhancement Opportunities:</a:t>
              </a:r>
            </a:p>
          </p:txBody>
        </p:sp>
      </p:grpSp>
      <p:grpSp>
        <p:nvGrpSpPr>
          <p:cNvPr id="7" name="Group 7"/>
          <p:cNvGrpSpPr/>
          <p:nvPr/>
        </p:nvGrpSpPr>
        <p:grpSpPr>
          <a:xfrm>
            <a:off x="7260431" y="4487697"/>
            <a:ext cx="3767138" cy="3312806"/>
            <a:chOff x="0" y="1813454"/>
            <a:chExt cx="5022850" cy="4417074"/>
          </a:xfrm>
        </p:grpSpPr>
        <p:sp>
          <p:nvSpPr>
            <p:cNvPr id="8" name="TextBox 8"/>
            <p:cNvSpPr txBox="1"/>
            <p:nvPr/>
          </p:nvSpPr>
          <p:spPr>
            <a:xfrm>
              <a:off x="0" y="3372908"/>
              <a:ext cx="5022850" cy="2857620"/>
            </a:xfrm>
            <a:prstGeom prst="rect">
              <a:avLst/>
            </a:prstGeom>
          </p:spPr>
          <p:txBody>
            <a:bodyPr lIns="0" tIns="0" rIns="0" bIns="0" rtlCol="0" anchor="t">
              <a:spAutoFit/>
            </a:bodyPr>
            <a:lstStyle/>
            <a:p>
              <a:pPr marL="518160" lvl="1" indent="-259080" algn="l">
                <a:lnSpc>
                  <a:spcPts val="3359"/>
                </a:lnSpc>
                <a:spcBef>
                  <a:spcPct val="0"/>
                </a:spcBef>
                <a:buFont typeface="Arial"/>
                <a:buChar char="•"/>
              </a:pPr>
              <a:r>
                <a:rPr lang="en-US" sz="2400" u="none" strike="noStrike" dirty="0">
                  <a:solidFill>
                    <a:srgbClr val="000000"/>
                  </a:solidFill>
                  <a:latin typeface="Times New Roman" panose="02020603050405020304" pitchFamily="18" charset="0"/>
                  <a:ea typeface="Canva Sans"/>
                  <a:cs typeface="Times New Roman" panose="02020603050405020304" pitchFamily="18" charset="0"/>
                  <a:sym typeface="Canva Sans"/>
                </a:rPr>
                <a:t>Monthly model retraining</a:t>
              </a:r>
            </a:p>
            <a:p>
              <a:pPr marL="518160" lvl="1" indent="-259080" algn="l">
                <a:lnSpc>
                  <a:spcPts val="3359"/>
                </a:lnSpc>
                <a:spcBef>
                  <a:spcPct val="0"/>
                </a:spcBef>
                <a:buFont typeface="Arial"/>
                <a:buChar char="•"/>
              </a:pPr>
              <a:r>
                <a:rPr lang="en-US" sz="2400" u="none" strike="noStrike" dirty="0">
                  <a:solidFill>
                    <a:srgbClr val="000000"/>
                  </a:solidFill>
                  <a:latin typeface="Times New Roman" panose="02020603050405020304" pitchFamily="18" charset="0"/>
                  <a:ea typeface="Canva Sans"/>
                  <a:cs typeface="Times New Roman" panose="02020603050405020304" pitchFamily="18" charset="0"/>
                  <a:sym typeface="Canva Sans"/>
                </a:rPr>
                <a:t>Quarterly accuracy assessments</a:t>
              </a:r>
            </a:p>
            <a:p>
              <a:pPr marL="518160" lvl="1" indent="-259080" algn="l">
                <a:lnSpc>
                  <a:spcPts val="3359"/>
                </a:lnSpc>
                <a:spcBef>
                  <a:spcPct val="0"/>
                </a:spcBef>
                <a:buFont typeface="Arial"/>
                <a:buChar char="•"/>
              </a:pPr>
              <a:r>
                <a:rPr lang="en-US" sz="2400" u="none" strike="noStrike" dirty="0">
                  <a:solidFill>
                    <a:srgbClr val="000000"/>
                  </a:solidFill>
                  <a:latin typeface="Times New Roman" panose="02020603050405020304" pitchFamily="18" charset="0"/>
                  <a:ea typeface="Canva Sans"/>
                  <a:cs typeface="Times New Roman" panose="02020603050405020304" pitchFamily="18" charset="0"/>
                  <a:sym typeface="Canva Sans"/>
                </a:rPr>
                <a:t>Ongoing methodology refinement</a:t>
              </a:r>
            </a:p>
          </p:txBody>
        </p:sp>
        <p:sp>
          <p:nvSpPr>
            <p:cNvPr id="9" name="TextBox 9"/>
            <p:cNvSpPr txBox="1"/>
            <p:nvPr/>
          </p:nvSpPr>
          <p:spPr>
            <a:xfrm>
              <a:off x="0" y="1813454"/>
              <a:ext cx="5022850" cy="1193800"/>
            </a:xfrm>
            <a:prstGeom prst="rect">
              <a:avLst/>
            </a:prstGeom>
          </p:spPr>
          <p:txBody>
            <a:bodyPr lIns="0" tIns="0" rIns="0" bIns="0" rtlCol="0" anchor="t">
              <a:spAutoFit/>
            </a:bodyPr>
            <a:lstStyle/>
            <a:p>
              <a:pPr marL="0" lvl="0" indent="0" algn="l">
                <a:lnSpc>
                  <a:spcPts val="3546"/>
                </a:lnSpc>
              </a:pPr>
              <a:r>
                <a:rPr lang="en-US" sz="3200" b="1" strike="noStrike" dirty="0">
                  <a:solidFill>
                    <a:srgbClr val="000000"/>
                  </a:solidFill>
                  <a:latin typeface="Times New Roman" panose="02020603050405020304" pitchFamily="18" charset="0"/>
                  <a:ea typeface="Canva Sans Bold"/>
                  <a:cs typeface="Times New Roman" panose="02020603050405020304" pitchFamily="18" charset="0"/>
                  <a:sym typeface="Canva Sans Bold"/>
                </a:rPr>
                <a:t>Continuous</a:t>
              </a:r>
              <a:r>
                <a:rPr lang="en-US" sz="2955" b="1" strike="noStrike" dirty="0">
                  <a:solidFill>
                    <a:srgbClr val="000000"/>
                  </a:solidFill>
                  <a:latin typeface="Times New Roman" panose="02020603050405020304" pitchFamily="18" charset="0"/>
                  <a:ea typeface="Canva Sans Bold"/>
                  <a:cs typeface="Times New Roman" panose="02020603050405020304" pitchFamily="18" charset="0"/>
                  <a:sym typeface="Canva Sans Bold"/>
                </a:rPr>
                <a:t> Improvement Plan:</a:t>
              </a:r>
            </a:p>
          </p:txBody>
        </p:sp>
      </p:grpSp>
      <p:grpSp>
        <p:nvGrpSpPr>
          <p:cNvPr id="11" name="Group 11"/>
          <p:cNvGrpSpPr/>
          <p:nvPr/>
        </p:nvGrpSpPr>
        <p:grpSpPr>
          <a:xfrm>
            <a:off x="12801600" y="3040769"/>
            <a:ext cx="3767138" cy="3789205"/>
            <a:chOff x="0" y="0"/>
            <a:chExt cx="5022850" cy="5052273"/>
          </a:xfrm>
        </p:grpSpPr>
        <p:sp>
          <p:nvSpPr>
            <p:cNvPr id="12" name="TextBox 12"/>
            <p:cNvSpPr txBox="1"/>
            <p:nvPr/>
          </p:nvSpPr>
          <p:spPr>
            <a:xfrm>
              <a:off x="0" y="2776008"/>
              <a:ext cx="5022850" cy="2276265"/>
            </a:xfrm>
            <a:prstGeom prst="rect">
              <a:avLst/>
            </a:prstGeom>
          </p:spPr>
          <p:txBody>
            <a:bodyPr lIns="0" tIns="0" rIns="0" bIns="0" rtlCol="0" anchor="t">
              <a:spAutoFit/>
            </a:bodyPr>
            <a:lstStyle/>
            <a:p>
              <a:pPr marL="518160" lvl="1" indent="-259080" algn="l">
                <a:lnSpc>
                  <a:spcPts val="3359"/>
                </a:lnSpc>
                <a:spcBef>
                  <a:spcPct val="0"/>
                </a:spcBef>
                <a:buFont typeface="Arial"/>
                <a:buChar char="•"/>
              </a:pPr>
              <a:r>
                <a:rPr lang="en-US" sz="2400" u="none" strike="noStrike" dirty="0">
                  <a:solidFill>
                    <a:srgbClr val="000000"/>
                  </a:solidFill>
                  <a:latin typeface="Times New Roman" panose="02020603050405020304" pitchFamily="18" charset="0"/>
                  <a:ea typeface="Canva Sans"/>
                  <a:cs typeface="Times New Roman" panose="02020603050405020304" pitchFamily="18" charset="0"/>
                  <a:sym typeface="Canva Sans"/>
                </a:rPr>
                <a:t>Pattern stability assumptions</a:t>
              </a:r>
            </a:p>
            <a:p>
              <a:pPr marL="518160" lvl="1" indent="-259080" algn="l">
                <a:lnSpc>
                  <a:spcPts val="3359"/>
                </a:lnSpc>
                <a:spcBef>
                  <a:spcPct val="0"/>
                </a:spcBef>
                <a:buFont typeface="Arial"/>
                <a:buChar char="•"/>
              </a:pPr>
              <a:r>
                <a:rPr lang="en-US" sz="2400" u="none" strike="noStrike" dirty="0">
                  <a:solidFill>
                    <a:srgbClr val="000000"/>
                  </a:solidFill>
                  <a:latin typeface="Times New Roman" panose="02020603050405020304" pitchFamily="18" charset="0"/>
                  <a:ea typeface="Canva Sans"/>
                  <a:cs typeface="Times New Roman" panose="02020603050405020304" pitchFamily="18" charset="0"/>
                  <a:sym typeface="Canva Sans"/>
                </a:rPr>
                <a:t>External shock sensitivity</a:t>
              </a:r>
            </a:p>
            <a:p>
              <a:pPr marL="518160" lvl="1" indent="-259080" algn="l">
                <a:lnSpc>
                  <a:spcPts val="3359"/>
                </a:lnSpc>
                <a:spcBef>
                  <a:spcPct val="0"/>
                </a:spcBef>
                <a:buFont typeface="Arial"/>
                <a:buChar char="•"/>
              </a:pPr>
              <a:r>
                <a:rPr lang="en-US" sz="2400" u="none" strike="noStrike" dirty="0">
                  <a:solidFill>
                    <a:srgbClr val="000000"/>
                  </a:solidFill>
                  <a:latin typeface="Times New Roman" panose="02020603050405020304" pitchFamily="18" charset="0"/>
                  <a:ea typeface="Canva Sans"/>
                  <a:cs typeface="Times New Roman" panose="02020603050405020304" pitchFamily="18" charset="0"/>
                  <a:sym typeface="Canva Sans"/>
                </a:rPr>
                <a:t>Fixed weighting structure</a:t>
              </a:r>
            </a:p>
          </p:txBody>
        </p:sp>
        <p:sp>
          <p:nvSpPr>
            <p:cNvPr id="13" name="TextBox 13"/>
            <p:cNvSpPr txBox="1"/>
            <p:nvPr/>
          </p:nvSpPr>
          <p:spPr>
            <a:xfrm>
              <a:off x="0" y="1813454"/>
              <a:ext cx="5022850" cy="596900"/>
            </a:xfrm>
            <a:prstGeom prst="rect">
              <a:avLst/>
            </a:prstGeom>
          </p:spPr>
          <p:txBody>
            <a:bodyPr lIns="0" tIns="0" rIns="0" bIns="0" rtlCol="0" anchor="t">
              <a:spAutoFit/>
            </a:bodyPr>
            <a:lstStyle/>
            <a:p>
              <a:pPr marL="0" lvl="0" indent="0" algn="l">
                <a:lnSpc>
                  <a:spcPts val="3546"/>
                </a:lnSpc>
              </a:pPr>
              <a:r>
                <a:rPr lang="en-US" sz="2955" b="1" strike="noStrike" dirty="0">
                  <a:solidFill>
                    <a:srgbClr val="000000"/>
                  </a:solidFill>
                  <a:latin typeface="Times New Roman" panose="02020603050405020304" pitchFamily="18" charset="0"/>
                  <a:ea typeface="Canva Sans Bold"/>
                  <a:cs typeface="Times New Roman" panose="02020603050405020304" pitchFamily="18" charset="0"/>
                  <a:sym typeface="Canva Sans Bold"/>
                </a:rPr>
                <a:t>Current Limitations:</a:t>
              </a:r>
            </a:p>
          </p:txBody>
        </p:sp>
        <p:sp>
          <p:nvSpPr>
            <p:cNvPr id="14" name="TextBox 14"/>
            <p:cNvSpPr txBox="1"/>
            <p:nvPr/>
          </p:nvSpPr>
          <p:spPr>
            <a:xfrm>
              <a:off x="0" y="0"/>
              <a:ext cx="5022850" cy="1409700"/>
            </a:xfrm>
            <a:prstGeom prst="rect">
              <a:avLst/>
            </a:prstGeom>
          </p:spPr>
          <p:txBody>
            <a:bodyPr lIns="0" tIns="0" rIns="0" bIns="0" rtlCol="0" anchor="t">
              <a:spAutoFit/>
            </a:bodyPr>
            <a:lstStyle/>
            <a:p>
              <a:pPr algn="l">
                <a:lnSpc>
                  <a:spcPts val="8399"/>
                </a:lnSpc>
              </a:pPr>
              <a:endParaRPr lang="en-US" sz="6999" b="1" dirty="0">
                <a:solidFill>
                  <a:srgbClr val="000000"/>
                </a:solidFill>
                <a:latin typeface="Times New Roman" panose="02020603050405020304" pitchFamily="18" charset="0"/>
                <a:ea typeface="Canva Sans Bold"/>
                <a:cs typeface="Times New Roman" panose="02020603050405020304" pitchFamily="18" charset="0"/>
                <a:sym typeface="Canva Sans Bold"/>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88000"/>
                <a:lumMod val="98000"/>
              </a:schemeClr>
            </a:gs>
          </a:gsLst>
          <a:lin ang="5400000" scaled="0"/>
        </a:gradFill>
        <a:effectLst/>
      </p:bgPr>
    </p:bg>
    <p:spTree>
      <p:nvGrpSpPr>
        <p:cNvPr id="1" name="">
          <a:extLst>
            <a:ext uri="{FF2B5EF4-FFF2-40B4-BE49-F238E27FC236}">
              <a16:creationId xmlns:a16="http://schemas.microsoft.com/office/drawing/2014/main" id="{D093E62F-FF43-D8D8-00B0-F2DEFFEA2597}"/>
            </a:ext>
          </a:extLst>
        </p:cNvPr>
        <p:cNvGrpSpPr/>
        <p:nvPr/>
      </p:nvGrpSpPr>
      <p:grpSpPr>
        <a:xfrm>
          <a:off x="0" y="0"/>
          <a:ext cx="0" cy="0"/>
          <a:chOff x="0" y="0"/>
          <a:chExt cx="0" cy="0"/>
        </a:xfrm>
      </p:grpSpPr>
      <p:grpSp>
        <p:nvGrpSpPr>
          <p:cNvPr id="34" name="Group 33">
            <a:extLst>
              <a:ext uri="{FF2B5EF4-FFF2-40B4-BE49-F238E27FC236}">
                <a16:creationId xmlns:a16="http://schemas.microsoft.com/office/drawing/2014/main" id="{7575D7A7-3C36-4508-9BC6-70A93BD3C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401" y="0"/>
            <a:ext cx="18346741" cy="10284321"/>
            <a:chOff x="-16934" y="0"/>
            <a:chExt cx="12231160" cy="6856214"/>
          </a:xfrm>
        </p:grpSpPr>
        <p:pic>
          <p:nvPicPr>
            <p:cNvPr id="16" name="Picture 15">
              <a:extLst>
                <a:ext uri="{FF2B5EF4-FFF2-40B4-BE49-F238E27FC236}">
                  <a16:creationId xmlns:a16="http://schemas.microsoft.com/office/drawing/2014/main" id="{BC964A0D-06B7-4C16-AC9F-20ADDA8059E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6" name="Rectangle 35">
              <a:extLst>
                <a:ext uri="{FF2B5EF4-FFF2-40B4-BE49-F238E27FC236}">
                  <a16:creationId xmlns:a16="http://schemas.microsoft.com/office/drawing/2014/main" id="{F5703F5C-55DF-45CD-BC3F-3BE8F1033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18" name="Picture 17">
              <a:extLst>
                <a:ext uri="{FF2B5EF4-FFF2-40B4-BE49-F238E27FC236}">
                  <a16:creationId xmlns:a16="http://schemas.microsoft.com/office/drawing/2014/main" id="{A8C7134F-70F9-4826-A97E-9B39AEA08F5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9" name="Picture 18">
              <a:extLst>
                <a:ext uri="{FF2B5EF4-FFF2-40B4-BE49-F238E27FC236}">
                  <a16:creationId xmlns:a16="http://schemas.microsoft.com/office/drawing/2014/main" id="{39351E73-B6DD-4B56-8EE9-C16B5711C46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37" name="Straight Connector 36">
            <a:extLst>
              <a:ext uri="{FF2B5EF4-FFF2-40B4-BE49-F238E27FC236}">
                <a16:creationId xmlns:a16="http://schemas.microsoft.com/office/drawing/2014/main" id="{AE446D0E-6531-40B7-A182-FB86024397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38598" y="5283196"/>
            <a:ext cx="10223502"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38" name="Rectangle 37">
            <a:extLst>
              <a:ext uri="{FF2B5EF4-FFF2-40B4-BE49-F238E27FC236}">
                <a16:creationId xmlns:a16="http://schemas.microsoft.com/office/drawing/2014/main" id="{025670FA-84E9-4D3D-BFE1-5DD6C1EED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C857804E-7000-4D6F-BCB9-EB292DC3D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87880" y="2099820"/>
            <a:ext cx="11712238" cy="615594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ADB615E3-6869-4FBE-9989-6D9A8FB8B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2498" y="2311396"/>
            <a:ext cx="11315703" cy="5753102"/>
          </a:xfrm>
          <a:prstGeom prst="rect">
            <a:avLst/>
          </a:prstGeom>
          <a:noFill/>
          <a:ln w="15875">
            <a:solidFill>
              <a:schemeClr val="bg1"/>
            </a:solidFill>
            <a:miter lim="800000"/>
          </a:ln>
        </p:spPr>
        <p:style>
          <a:lnRef idx="1">
            <a:schemeClr val="accent1"/>
          </a:lnRef>
          <a:fillRef idx="3">
            <a:schemeClr val="accent1"/>
          </a:fillRef>
          <a:effectRef idx="2">
            <a:schemeClr val="accent1"/>
          </a:effectRef>
          <a:fontRef idx="minor">
            <a:schemeClr val="lt1"/>
          </a:fontRef>
        </p:style>
        <p:txBody>
          <a:bodyPr/>
          <a:lstStyle/>
          <a:p>
            <a:endParaRPr lang="en-IN"/>
          </a:p>
        </p:txBody>
      </p:sp>
      <p:grpSp>
        <p:nvGrpSpPr>
          <p:cNvPr id="29" name="Group 28">
            <a:extLst>
              <a:ext uri="{FF2B5EF4-FFF2-40B4-BE49-F238E27FC236}">
                <a16:creationId xmlns:a16="http://schemas.microsoft.com/office/drawing/2014/main" id="{FE14D3C4-C240-43BC-99C8-DB470FE466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85446"/>
            <a:ext cx="18346741" cy="989487"/>
            <a:chOff x="-16934" y="3123631"/>
            <a:chExt cx="12231160" cy="659658"/>
          </a:xfrm>
        </p:grpSpPr>
        <p:sp>
          <p:nvSpPr>
            <p:cNvPr id="30" name="Rounded Rectangle 17">
              <a:extLst>
                <a:ext uri="{FF2B5EF4-FFF2-40B4-BE49-F238E27FC236}">
                  <a16:creationId xmlns:a16="http://schemas.microsoft.com/office/drawing/2014/main" id="{798C04BF-875F-4229-959B-395CE72D15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17C53CB1-46D3-40C9-A194-A5D98949B55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32" name="Rounded Rectangle 20">
              <a:extLst>
                <a:ext uri="{FF2B5EF4-FFF2-40B4-BE49-F238E27FC236}">
                  <a16:creationId xmlns:a16="http://schemas.microsoft.com/office/drawing/2014/main" id="{942CD0D8-87A8-430D-8763-99EC0256E9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37ED77AF-7AD7-43AD-92CF-8FE44EE5603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10" name="TextBox 9">
            <a:extLst>
              <a:ext uri="{FF2B5EF4-FFF2-40B4-BE49-F238E27FC236}">
                <a16:creationId xmlns:a16="http://schemas.microsoft.com/office/drawing/2014/main" id="{D76D511D-539B-5495-4844-CFC074CED4F0}"/>
              </a:ext>
            </a:extLst>
          </p:cNvPr>
          <p:cNvSpPr txBox="1"/>
          <p:nvPr/>
        </p:nvSpPr>
        <p:spPr>
          <a:xfrm>
            <a:off x="4038597" y="2806696"/>
            <a:ext cx="10223503" cy="2273300"/>
          </a:xfrm>
          <a:prstGeom prst="rect">
            <a:avLst/>
          </a:prstGeom>
        </p:spPr>
        <p:txBody>
          <a:bodyPr vert="horz" lIns="91440" tIns="45720" rIns="91440" bIns="45720" rtlCol="0" anchor="b">
            <a:normAutofit/>
          </a:bodyPr>
          <a:lstStyle/>
          <a:p>
            <a:pPr algn="ctr">
              <a:spcBef>
                <a:spcPct val="0"/>
              </a:spcBef>
              <a:spcAft>
                <a:spcPts val="600"/>
              </a:spcAft>
            </a:pPr>
            <a:r>
              <a:rPr lang="en-US" sz="5400">
                <a:ln w="3175" cmpd="sng">
                  <a:noFill/>
                </a:ln>
                <a:solidFill>
                  <a:schemeClr val="bg1"/>
                </a:solidFill>
                <a:latin typeface="+mj-lt"/>
                <a:ea typeface="+mj-ea"/>
                <a:cs typeface="+mj-cs"/>
              </a:rPr>
              <a:t>THANK YOU</a:t>
            </a:r>
          </a:p>
        </p:txBody>
      </p:sp>
      <p:cxnSp>
        <p:nvCxnSpPr>
          <p:cNvPr id="35" name="Straight Connector 34">
            <a:extLst>
              <a:ext uri="{FF2B5EF4-FFF2-40B4-BE49-F238E27FC236}">
                <a16:creationId xmlns:a16="http://schemas.microsoft.com/office/drawing/2014/main" id="{30FF33BF-06A3-4D84-B5A1-313891C867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38598" y="5283196"/>
            <a:ext cx="10223502"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3459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rgbClr val="CDFFD8">
                <a:alpha val="100000"/>
              </a:srgbClr>
            </a:gs>
            <a:gs pos="100000">
              <a:srgbClr val="94B9FF">
                <a:alpha val="100000"/>
              </a:srgbClr>
            </a:gs>
          </a:gsLst>
          <a:lin ang="2700000"/>
        </a:gradFill>
        <a:effectLst/>
      </p:bgPr>
    </p:bg>
    <p:spTree>
      <p:nvGrpSpPr>
        <p:cNvPr id="1" name="">
          <a:extLst>
            <a:ext uri="{FF2B5EF4-FFF2-40B4-BE49-F238E27FC236}">
              <a16:creationId xmlns:a16="http://schemas.microsoft.com/office/drawing/2014/main" id="{E30DB63A-388F-95F9-51D9-7E0B03F7F020}"/>
            </a:ext>
          </a:extLst>
        </p:cNvPr>
        <p:cNvGrpSpPr/>
        <p:nvPr/>
      </p:nvGrpSpPr>
      <p:grpSpPr>
        <a:xfrm>
          <a:off x="0" y="0"/>
          <a:ext cx="0" cy="0"/>
          <a:chOff x="0" y="0"/>
          <a:chExt cx="0" cy="0"/>
        </a:xfrm>
      </p:grpSpPr>
      <p:sp>
        <p:nvSpPr>
          <p:cNvPr id="16" name="Title 15">
            <a:extLst>
              <a:ext uri="{FF2B5EF4-FFF2-40B4-BE49-F238E27FC236}">
                <a16:creationId xmlns:a16="http://schemas.microsoft.com/office/drawing/2014/main" id="{F7BD0553-37C6-672B-C3C3-BD616ECD26B0}"/>
              </a:ext>
            </a:extLst>
          </p:cNvPr>
          <p:cNvSpPr>
            <a:spLocks noGrp="1"/>
          </p:cNvSpPr>
          <p:nvPr>
            <p:ph type="ctrTitle"/>
          </p:nvPr>
        </p:nvSpPr>
        <p:spPr>
          <a:xfrm>
            <a:off x="4032248" y="2400300"/>
            <a:ext cx="10223504" cy="2273300"/>
          </a:xfrm>
        </p:spPr>
        <p:txBody>
          <a:bodyPr>
            <a:normAutofit/>
          </a:bodyPr>
          <a:lstStyle/>
          <a:p>
            <a:r>
              <a:rPr lang="en-IN" sz="4400" dirty="0">
                <a:latin typeface="Times New Roman" panose="02020603050405020304" pitchFamily="18" charset="0"/>
                <a:cs typeface="Times New Roman" panose="02020603050405020304" pitchFamily="18" charset="0"/>
              </a:rPr>
              <a:t>APPENDIX: MODEL DEVELOPMENT AND PROCEDURES</a:t>
            </a:r>
          </a:p>
        </p:txBody>
      </p:sp>
      <p:sp>
        <p:nvSpPr>
          <p:cNvPr id="17" name="Content Placeholder 16">
            <a:extLst>
              <a:ext uri="{FF2B5EF4-FFF2-40B4-BE49-F238E27FC236}">
                <a16:creationId xmlns:a16="http://schemas.microsoft.com/office/drawing/2014/main" id="{D0BA998C-FFC7-A22D-9C41-8BF8AE59DE04}"/>
              </a:ext>
            </a:extLst>
          </p:cNvPr>
          <p:cNvSpPr>
            <a:spLocks noGrp="1"/>
          </p:cNvSpPr>
          <p:nvPr>
            <p:ph type="subTitle" idx="1"/>
          </p:nvPr>
        </p:nvSpPr>
        <p:spPr>
          <a:xfrm>
            <a:off x="4032248" y="5634295"/>
            <a:ext cx="10223504" cy="1981203"/>
          </a:xfrm>
        </p:spPr>
        <p:txBody>
          <a:bodyPr/>
          <a:lstStyle/>
          <a:p>
            <a:pPr marL="0" indent="0">
              <a:buNone/>
            </a:pPr>
            <a:r>
              <a:rPr lang="en-US" sz="4400" dirty="0">
                <a:latin typeface="Times New Roman" panose="02020603050405020304" pitchFamily="18" charset="0"/>
                <a:cs typeface="Times New Roman" panose="02020603050405020304" pitchFamily="18" charset="0"/>
              </a:rPr>
              <a:t>Detailed methodologies and evaluations supporting our forecast models</a:t>
            </a:r>
            <a:r>
              <a:rPr lang="en-US" dirty="0"/>
              <a:t>.</a:t>
            </a:r>
            <a:endParaRPr lang="en-IN" dirty="0"/>
          </a:p>
        </p:txBody>
      </p:sp>
    </p:spTree>
    <p:extLst>
      <p:ext uri="{BB962C8B-B14F-4D97-AF65-F5344CB8AC3E}">
        <p14:creationId xmlns:p14="http://schemas.microsoft.com/office/powerpoint/2010/main" val="1910466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CDFFD8">
                <a:alpha val="100000"/>
              </a:srgbClr>
            </a:gs>
            <a:gs pos="100000">
              <a:srgbClr val="94B9FF">
                <a:alpha val="100000"/>
              </a:srgbClr>
            </a:gs>
          </a:gsLst>
          <a:lin ang="2700000"/>
        </a:gradFill>
        <a:effectLst/>
      </p:bgPr>
    </p:bg>
    <p:spTree>
      <p:nvGrpSpPr>
        <p:cNvPr id="1" name=""/>
        <p:cNvGrpSpPr/>
        <p:nvPr/>
      </p:nvGrpSpPr>
      <p:grpSpPr>
        <a:xfrm>
          <a:off x="0" y="0"/>
          <a:ext cx="0" cy="0"/>
          <a:chOff x="0" y="0"/>
          <a:chExt cx="0" cy="0"/>
        </a:xfrm>
      </p:grpSpPr>
      <p:sp>
        <p:nvSpPr>
          <p:cNvPr id="2" name="AutoShape 2"/>
          <p:cNvSpPr/>
          <p:nvPr/>
        </p:nvSpPr>
        <p:spPr>
          <a:xfrm>
            <a:off x="10777444" y="3777030"/>
            <a:ext cx="5510677" cy="0"/>
          </a:xfrm>
          <a:prstGeom prst="line">
            <a:avLst/>
          </a:prstGeom>
          <a:ln w="28575" cap="rnd">
            <a:solidFill>
              <a:srgbClr val="000000"/>
            </a:solidFill>
            <a:prstDash val="solid"/>
            <a:headEnd type="none" w="sm" len="sm"/>
            <a:tailEnd type="none" w="sm" len="sm"/>
          </a:ln>
        </p:spPr>
        <p:txBody>
          <a:bodyPr/>
          <a:lstStyle/>
          <a:p>
            <a:endParaRPr lang="en-US"/>
          </a:p>
        </p:txBody>
      </p:sp>
      <p:sp>
        <p:nvSpPr>
          <p:cNvPr id="3" name="AutoShape 3"/>
          <p:cNvSpPr/>
          <p:nvPr/>
        </p:nvSpPr>
        <p:spPr>
          <a:xfrm>
            <a:off x="10777444" y="6706188"/>
            <a:ext cx="5510677" cy="0"/>
          </a:xfrm>
          <a:prstGeom prst="line">
            <a:avLst/>
          </a:prstGeom>
          <a:ln w="28575" cap="rnd">
            <a:solidFill>
              <a:srgbClr val="000000"/>
            </a:solidFill>
            <a:prstDash val="solid"/>
            <a:headEnd type="none" w="sm" len="sm"/>
            <a:tailEnd type="none" w="sm" len="sm"/>
          </a:ln>
        </p:spPr>
        <p:txBody>
          <a:bodyPr/>
          <a:lstStyle/>
          <a:p>
            <a:endParaRPr lang="en-US"/>
          </a:p>
        </p:txBody>
      </p:sp>
      <p:sp>
        <p:nvSpPr>
          <p:cNvPr id="4" name="Freeform 4"/>
          <p:cNvSpPr/>
          <p:nvPr/>
        </p:nvSpPr>
        <p:spPr>
          <a:xfrm>
            <a:off x="1154239" y="4360567"/>
            <a:ext cx="7454242" cy="4897733"/>
          </a:xfrm>
          <a:custGeom>
            <a:avLst/>
            <a:gdLst/>
            <a:ahLst/>
            <a:cxnLst/>
            <a:rect l="l" t="t" r="r" b="b"/>
            <a:pathLst>
              <a:path w="7454242" h="4897733">
                <a:moveTo>
                  <a:pt x="0" y="0"/>
                </a:moveTo>
                <a:lnTo>
                  <a:pt x="7454242" y="0"/>
                </a:lnTo>
                <a:lnTo>
                  <a:pt x="7454242" y="4897733"/>
                </a:lnTo>
                <a:lnTo>
                  <a:pt x="0" y="4897733"/>
                </a:lnTo>
                <a:lnTo>
                  <a:pt x="0" y="0"/>
                </a:lnTo>
                <a:close/>
              </a:path>
            </a:pathLst>
          </a:custGeom>
          <a:blipFill>
            <a:blip r:embed="rId2"/>
            <a:stretch>
              <a:fillRect/>
            </a:stretch>
          </a:blipFill>
        </p:spPr>
        <p:txBody>
          <a:bodyPr/>
          <a:lstStyle/>
          <a:p>
            <a:endParaRPr lang="en-US"/>
          </a:p>
        </p:txBody>
      </p:sp>
      <p:grpSp>
        <p:nvGrpSpPr>
          <p:cNvPr id="5" name="Group 5"/>
          <p:cNvGrpSpPr/>
          <p:nvPr/>
        </p:nvGrpSpPr>
        <p:grpSpPr>
          <a:xfrm>
            <a:off x="1447800" y="901976"/>
            <a:ext cx="12598885" cy="3882340"/>
            <a:chOff x="224028" y="-652078"/>
            <a:chExt cx="16798514" cy="5176450"/>
          </a:xfrm>
        </p:grpSpPr>
        <p:sp>
          <p:nvSpPr>
            <p:cNvPr id="6" name="TextBox 6"/>
            <p:cNvSpPr txBox="1"/>
            <p:nvPr/>
          </p:nvSpPr>
          <p:spPr>
            <a:xfrm>
              <a:off x="224028" y="2411659"/>
              <a:ext cx="10804114" cy="2112713"/>
            </a:xfrm>
            <a:prstGeom prst="rect">
              <a:avLst/>
            </a:prstGeom>
          </p:spPr>
          <p:txBody>
            <a:bodyPr lIns="0" tIns="0" rIns="0" bIns="0" rtlCol="0" anchor="t">
              <a:spAutoFit/>
            </a:bodyPr>
            <a:lstStyle/>
            <a:p>
              <a:pPr algn="l">
                <a:lnSpc>
                  <a:spcPts val="4500"/>
                </a:lnSpc>
              </a:pPr>
              <a:r>
                <a:rPr lang="en-US" sz="3200" b="1" dirty="0">
                  <a:solidFill>
                    <a:srgbClr val="000000"/>
                  </a:solidFill>
                  <a:latin typeface="Times New Roman" panose="02020603050405020304" pitchFamily="18" charset="0"/>
                  <a:ea typeface="Canva Sans Bold"/>
                  <a:cs typeface="Times New Roman" panose="02020603050405020304" pitchFamily="18" charset="0"/>
                  <a:sym typeface="Canva Sans Bold"/>
                </a:rPr>
                <a:t>Dataset : </a:t>
              </a:r>
            </a:p>
            <a:p>
              <a:pPr marL="0" lvl="0" indent="0" algn="l">
                <a:lnSpc>
                  <a:spcPts val="4500"/>
                </a:lnSpc>
              </a:pPr>
              <a:r>
                <a:rPr lang="en-US" sz="3200" b="1" dirty="0">
                  <a:solidFill>
                    <a:srgbClr val="000000"/>
                  </a:solidFill>
                  <a:latin typeface="Times New Roman" panose="02020603050405020304" pitchFamily="18" charset="0"/>
                  <a:ea typeface="Canva Sans Bold"/>
                  <a:cs typeface="Times New Roman" panose="02020603050405020304" pitchFamily="18" charset="0"/>
                  <a:sym typeface="Canva Sans Bold"/>
                </a:rPr>
                <a:t>     U.S. On-Highway Diesel Fuel Prices</a:t>
              </a:r>
            </a:p>
            <a:p>
              <a:pPr marL="0" lvl="0" indent="0" algn="l">
                <a:lnSpc>
                  <a:spcPts val="3600"/>
                </a:lnSpc>
              </a:pPr>
              <a:r>
                <a:rPr lang="en-US" sz="2800" b="1" dirty="0">
                  <a:solidFill>
                    <a:srgbClr val="000000"/>
                  </a:solidFill>
                  <a:latin typeface="Times New Roman" panose="02020603050405020304" pitchFamily="18" charset="0"/>
                  <a:ea typeface="Canva Sans Bold"/>
                  <a:cs typeface="Times New Roman" panose="02020603050405020304" pitchFamily="18" charset="0"/>
                  <a:sym typeface="Canva Sans Bold"/>
                </a:rPr>
                <a:t>   </a:t>
              </a:r>
              <a:r>
                <a:rPr lang="en-US" sz="2800" dirty="0">
                  <a:solidFill>
                    <a:srgbClr val="000000"/>
                  </a:solidFill>
                  <a:latin typeface="Times New Roman" panose="02020603050405020304" pitchFamily="18" charset="0"/>
                  <a:ea typeface="Canva Sans"/>
                  <a:cs typeface="Times New Roman" panose="02020603050405020304" pitchFamily="18" charset="0"/>
                  <a:sym typeface="Canva Sans"/>
                </a:rPr>
                <a:t>(Source : U.S. Energy Information Administration)</a:t>
              </a:r>
              <a:r>
                <a:rPr lang="en-US" sz="2800" b="1" dirty="0">
                  <a:solidFill>
                    <a:srgbClr val="000000"/>
                  </a:solidFill>
                  <a:latin typeface="Times New Roman" panose="02020603050405020304" pitchFamily="18" charset="0"/>
                  <a:ea typeface="Canva Sans Bold"/>
                  <a:cs typeface="Times New Roman" panose="02020603050405020304" pitchFamily="18" charset="0"/>
                  <a:sym typeface="Canva Sans Bold"/>
                </a:rPr>
                <a:t> </a:t>
              </a:r>
              <a:endParaRPr lang="en-US" sz="2400" b="1" dirty="0">
                <a:solidFill>
                  <a:srgbClr val="000000"/>
                </a:solidFill>
                <a:latin typeface="Times New Roman" panose="02020603050405020304" pitchFamily="18" charset="0"/>
                <a:ea typeface="Canva Sans Bold"/>
                <a:cs typeface="Times New Roman" panose="02020603050405020304" pitchFamily="18" charset="0"/>
                <a:sym typeface="Canva Sans Bold"/>
              </a:endParaRPr>
            </a:p>
          </p:txBody>
        </p:sp>
        <p:sp>
          <p:nvSpPr>
            <p:cNvPr id="7" name="TextBox 7"/>
            <p:cNvSpPr txBox="1"/>
            <p:nvPr/>
          </p:nvSpPr>
          <p:spPr>
            <a:xfrm>
              <a:off x="6218428" y="-652078"/>
              <a:ext cx="10804114" cy="1276350"/>
            </a:xfrm>
            <a:prstGeom prst="rect">
              <a:avLst/>
            </a:prstGeom>
          </p:spPr>
          <p:txBody>
            <a:bodyPr lIns="0" tIns="0" rIns="0" bIns="0" rtlCol="0" anchor="t">
              <a:spAutoFit/>
            </a:bodyPr>
            <a:lstStyle/>
            <a:p>
              <a:pPr marL="0" lvl="0" indent="0" algn="l">
                <a:lnSpc>
                  <a:spcPts val="7800"/>
                </a:lnSpc>
              </a:pPr>
              <a:r>
                <a:rPr lang="en-US" sz="6000" b="1" dirty="0">
                  <a:solidFill>
                    <a:srgbClr val="000000"/>
                  </a:solidFill>
                  <a:latin typeface="Times New Roman" panose="02020603050405020304" pitchFamily="18" charset="0"/>
                  <a:ea typeface="Canva Sans Bold"/>
                  <a:cs typeface="Times New Roman" panose="02020603050405020304" pitchFamily="18" charset="0"/>
                  <a:sym typeface="Canva Sans Bold"/>
                </a:rPr>
                <a:t>INTRODUCTION</a:t>
              </a:r>
            </a:p>
          </p:txBody>
        </p:sp>
      </p:grpSp>
      <p:grpSp>
        <p:nvGrpSpPr>
          <p:cNvPr id="8" name="Group 8"/>
          <p:cNvGrpSpPr/>
          <p:nvPr/>
        </p:nvGrpSpPr>
        <p:grpSpPr>
          <a:xfrm>
            <a:off x="11049000" y="2314401"/>
            <a:ext cx="4690646" cy="1441162"/>
            <a:chOff x="0" y="-57150"/>
            <a:chExt cx="6254195" cy="1921550"/>
          </a:xfrm>
        </p:grpSpPr>
        <p:sp>
          <p:nvSpPr>
            <p:cNvPr id="9" name="TextBox 9"/>
            <p:cNvSpPr txBox="1"/>
            <p:nvPr/>
          </p:nvSpPr>
          <p:spPr>
            <a:xfrm>
              <a:off x="0" y="-57150"/>
              <a:ext cx="6254195" cy="666750"/>
            </a:xfrm>
            <a:prstGeom prst="rect">
              <a:avLst/>
            </a:prstGeom>
          </p:spPr>
          <p:txBody>
            <a:bodyPr lIns="0" tIns="0" rIns="0" bIns="0" rtlCol="0" anchor="t">
              <a:spAutoFit/>
            </a:bodyPr>
            <a:lstStyle/>
            <a:p>
              <a:pPr marL="0" lvl="0" indent="0" algn="l">
                <a:lnSpc>
                  <a:spcPts val="4200"/>
                </a:lnSpc>
              </a:pPr>
              <a:r>
                <a:rPr lang="en-US" sz="3000" b="1">
                  <a:solidFill>
                    <a:srgbClr val="000000"/>
                  </a:solidFill>
                  <a:latin typeface="Canva Sans Bold"/>
                  <a:ea typeface="Canva Sans Bold"/>
                  <a:cs typeface="Canva Sans Bold"/>
                  <a:sym typeface="Canva Sans Bold"/>
                </a:rPr>
                <a:t>Timeframe:</a:t>
              </a:r>
            </a:p>
          </p:txBody>
        </p:sp>
        <p:sp>
          <p:nvSpPr>
            <p:cNvPr id="10" name="TextBox 10"/>
            <p:cNvSpPr txBox="1"/>
            <p:nvPr/>
          </p:nvSpPr>
          <p:spPr>
            <a:xfrm>
              <a:off x="0" y="806161"/>
              <a:ext cx="6254195" cy="1058239"/>
            </a:xfrm>
            <a:prstGeom prst="rect">
              <a:avLst/>
            </a:prstGeom>
          </p:spPr>
          <p:txBody>
            <a:bodyPr lIns="0" tIns="0" rIns="0" bIns="0" rtlCol="0" anchor="t">
              <a:spAutoFit/>
            </a:bodyPr>
            <a:lstStyle/>
            <a:p>
              <a:pPr marL="0" lvl="0" indent="0" algn="l">
                <a:lnSpc>
                  <a:spcPts val="3193"/>
                </a:lnSpc>
              </a:pPr>
              <a:r>
                <a:rPr lang="en-US" sz="2400" dirty="0">
                  <a:solidFill>
                    <a:srgbClr val="000000"/>
                  </a:solidFill>
                  <a:latin typeface="Times New Roman" panose="02020603050405020304" pitchFamily="18" charset="0"/>
                  <a:ea typeface="Canva Sans"/>
                  <a:cs typeface="Times New Roman" panose="02020603050405020304" pitchFamily="18" charset="0"/>
                  <a:sym typeface="Canva Sans"/>
                </a:rPr>
                <a:t>April 1994 to October 2024 (monthly frequency) </a:t>
              </a:r>
              <a:endParaRPr lang="en-US" sz="2400" dirty="0">
                <a:solidFill>
                  <a:srgbClr val="000000"/>
                </a:solidFill>
                <a:latin typeface="Times New Roman" panose="02020603050405020304" pitchFamily="18" charset="0"/>
                <a:ea typeface="Canva Sans"/>
                <a:cs typeface="Times New Roman" panose="02020603050405020304" pitchFamily="18" charset="0"/>
                <a:sym typeface="Canva Sans"/>
                <a:hlinkClick r:id="rId3" tooltip="https://docs.google.com/spreadsheets/d/1DUF2isFWsqVSYhbaACYtbgcLi_YjDqpE3GLQIVgkKQg/edit#gid=69851113"/>
              </a:endParaRPr>
            </a:p>
          </p:txBody>
        </p:sp>
      </p:grpSp>
      <p:grpSp>
        <p:nvGrpSpPr>
          <p:cNvPr id="11" name="Group 11"/>
          <p:cNvGrpSpPr/>
          <p:nvPr/>
        </p:nvGrpSpPr>
        <p:grpSpPr>
          <a:xfrm>
            <a:off x="11036710" y="5013082"/>
            <a:ext cx="4690646" cy="1434173"/>
            <a:chOff x="0" y="-57150"/>
            <a:chExt cx="6254195" cy="1912231"/>
          </a:xfrm>
        </p:grpSpPr>
        <p:sp>
          <p:nvSpPr>
            <p:cNvPr id="12" name="TextBox 12"/>
            <p:cNvSpPr txBox="1"/>
            <p:nvPr/>
          </p:nvSpPr>
          <p:spPr>
            <a:xfrm>
              <a:off x="0" y="-57150"/>
              <a:ext cx="6254195" cy="666750"/>
            </a:xfrm>
            <a:prstGeom prst="rect">
              <a:avLst/>
            </a:prstGeom>
          </p:spPr>
          <p:txBody>
            <a:bodyPr lIns="0" tIns="0" rIns="0" bIns="0" rtlCol="0" anchor="t">
              <a:spAutoFit/>
            </a:bodyPr>
            <a:lstStyle/>
            <a:p>
              <a:pPr marL="0" lvl="0" indent="0" algn="l">
                <a:lnSpc>
                  <a:spcPts val="4200"/>
                </a:lnSpc>
              </a:pPr>
              <a:r>
                <a:rPr lang="en-US" sz="3000" b="1" dirty="0">
                  <a:solidFill>
                    <a:srgbClr val="000000"/>
                  </a:solidFill>
                  <a:latin typeface="Times New Roman" panose="02020603050405020304" pitchFamily="18" charset="0"/>
                  <a:ea typeface="Canva Sans Bold"/>
                  <a:cs typeface="Times New Roman" panose="02020603050405020304" pitchFamily="18" charset="0"/>
                  <a:sym typeface="Canva Sans Bold"/>
                </a:rPr>
                <a:t>Key Metrics:</a:t>
              </a:r>
            </a:p>
          </p:txBody>
        </p:sp>
        <p:sp>
          <p:nvSpPr>
            <p:cNvPr id="13" name="TextBox 13"/>
            <p:cNvSpPr txBox="1"/>
            <p:nvPr/>
          </p:nvSpPr>
          <p:spPr>
            <a:xfrm>
              <a:off x="0" y="806161"/>
              <a:ext cx="6254195" cy="1048920"/>
            </a:xfrm>
            <a:prstGeom prst="rect">
              <a:avLst/>
            </a:prstGeom>
          </p:spPr>
          <p:txBody>
            <a:bodyPr lIns="0" tIns="0" rIns="0" bIns="0" rtlCol="0" anchor="t">
              <a:spAutoFit/>
            </a:bodyPr>
            <a:lstStyle/>
            <a:p>
              <a:pPr marL="0" lvl="0" indent="0" algn="l">
                <a:lnSpc>
                  <a:spcPts val="3193"/>
                </a:lnSpc>
              </a:pPr>
              <a:r>
                <a:rPr lang="en-US" sz="2281" dirty="0">
                  <a:solidFill>
                    <a:srgbClr val="000000"/>
                  </a:solidFill>
                  <a:latin typeface="Times New Roman" panose="02020603050405020304" pitchFamily="18" charset="0"/>
                  <a:ea typeface="Canva Sans"/>
                  <a:cs typeface="Times New Roman" panose="02020603050405020304" pitchFamily="18" charset="0"/>
                  <a:sym typeface="Canva Sans"/>
                </a:rPr>
                <a:t>Diesel price per gallon ($), ranging from $0.959 to $5.754</a:t>
              </a:r>
              <a:endParaRPr lang="en-US" sz="2281" dirty="0">
                <a:solidFill>
                  <a:srgbClr val="000000"/>
                </a:solidFill>
                <a:latin typeface="Times New Roman" panose="02020603050405020304" pitchFamily="18" charset="0"/>
                <a:ea typeface="Canva Sans"/>
                <a:cs typeface="Times New Roman" panose="02020603050405020304" pitchFamily="18" charset="0"/>
                <a:sym typeface="Canva Sans"/>
                <a:hlinkClick r:id="rId3" tooltip="https://docs.google.com/spreadsheets/d/1DUF2isFWsqVSYhbaACYtbgcLi_YjDqpE3GLQIVgkKQg/edit#gid=69851113"/>
              </a:endParaRPr>
            </a:p>
          </p:txBody>
        </p:sp>
      </p:grpSp>
      <p:grpSp>
        <p:nvGrpSpPr>
          <p:cNvPr id="14" name="Group 14"/>
          <p:cNvGrpSpPr/>
          <p:nvPr/>
        </p:nvGrpSpPr>
        <p:grpSpPr>
          <a:xfrm>
            <a:off x="11187459" y="7440036"/>
            <a:ext cx="4690646" cy="1844542"/>
            <a:chOff x="0" y="-57150"/>
            <a:chExt cx="6254195" cy="2459390"/>
          </a:xfrm>
        </p:grpSpPr>
        <p:sp>
          <p:nvSpPr>
            <p:cNvPr id="15" name="TextBox 15"/>
            <p:cNvSpPr txBox="1"/>
            <p:nvPr/>
          </p:nvSpPr>
          <p:spPr>
            <a:xfrm>
              <a:off x="0" y="-57150"/>
              <a:ext cx="6254195" cy="666750"/>
            </a:xfrm>
            <a:prstGeom prst="rect">
              <a:avLst/>
            </a:prstGeom>
          </p:spPr>
          <p:txBody>
            <a:bodyPr lIns="0" tIns="0" rIns="0" bIns="0" rtlCol="0" anchor="t">
              <a:spAutoFit/>
            </a:bodyPr>
            <a:lstStyle/>
            <a:p>
              <a:pPr marL="0" lvl="0" indent="0" algn="l">
                <a:lnSpc>
                  <a:spcPts val="4200"/>
                </a:lnSpc>
              </a:pPr>
              <a:r>
                <a:rPr lang="en-US" sz="3000" b="1" dirty="0">
                  <a:solidFill>
                    <a:srgbClr val="000000"/>
                  </a:solidFill>
                  <a:latin typeface="Times New Roman" panose="02020603050405020304" pitchFamily="18" charset="0"/>
                  <a:ea typeface="Canva Sans Bold"/>
                  <a:cs typeface="Times New Roman" panose="02020603050405020304" pitchFamily="18" charset="0"/>
                  <a:sym typeface="Canva Sans Bold"/>
                </a:rPr>
                <a:t>Source &amp; Context:</a:t>
              </a:r>
            </a:p>
          </p:txBody>
        </p:sp>
        <p:sp>
          <p:nvSpPr>
            <p:cNvPr id="16" name="TextBox 16"/>
            <p:cNvSpPr txBox="1"/>
            <p:nvPr/>
          </p:nvSpPr>
          <p:spPr>
            <a:xfrm>
              <a:off x="0" y="806161"/>
              <a:ext cx="6254195" cy="1596079"/>
            </a:xfrm>
            <a:prstGeom prst="rect">
              <a:avLst/>
            </a:prstGeom>
          </p:spPr>
          <p:txBody>
            <a:bodyPr lIns="0" tIns="0" rIns="0" bIns="0" rtlCol="0" anchor="t">
              <a:spAutoFit/>
            </a:bodyPr>
            <a:lstStyle/>
            <a:p>
              <a:pPr marL="0" lvl="0" indent="0" algn="l">
                <a:lnSpc>
                  <a:spcPts val="3193"/>
                </a:lnSpc>
              </a:pPr>
              <a:r>
                <a:rPr lang="en-US" sz="2281" dirty="0">
                  <a:solidFill>
                    <a:srgbClr val="000000"/>
                  </a:solidFill>
                  <a:latin typeface="Times New Roman" panose="02020603050405020304" pitchFamily="18" charset="0"/>
                  <a:ea typeface="Canva Sans"/>
                  <a:cs typeface="Times New Roman" panose="02020603050405020304" pitchFamily="18" charset="0"/>
                  <a:sym typeface="Canva Sans"/>
                </a:rPr>
                <a:t>Captures average monthly prices, critical for economic and transportation insights.</a:t>
              </a:r>
              <a:endParaRPr lang="en-US" sz="2281" dirty="0">
                <a:solidFill>
                  <a:srgbClr val="000000"/>
                </a:solidFill>
                <a:latin typeface="Times New Roman" panose="02020603050405020304" pitchFamily="18" charset="0"/>
                <a:ea typeface="Canva Sans"/>
                <a:cs typeface="Times New Roman" panose="02020603050405020304" pitchFamily="18" charset="0"/>
                <a:sym typeface="Canva Sans"/>
                <a:hlinkClick r:id="rId3" tooltip="https://docs.google.com/spreadsheets/d/1DUF2isFWsqVSYhbaACYtbgcLi_YjDqpE3GLQIVgkKQg/edit#gid=69851113"/>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a:extLst>
            <a:ext uri="{FF2B5EF4-FFF2-40B4-BE49-F238E27FC236}">
              <a16:creationId xmlns:a16="http://schemas.microsoft.com/office/drawing/2014/main" id="{54C50EF1-A364-68D0-F0C3-3B062B3C69F1}"/>
            </a:ext>
          </a:extLst>
        </p:cNvPr>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1994" y="704850"/>
            <a:ext cx="5542503" cy="88773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502" y="953262"/>
            <a:ext cx="5047488" cy="8380476"/>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 name="Title 9">
            <a:extLst>
              <a:ext uri="{FF2B5EF4-FFF2-40B4-BE49-F238E27FC236}">
                <a16:creationId xmlns:a16="http://schemas.microsoft.com/office/drawing/2014/main" id="{FD1ED38C-B946-F177-4816-488EDDFFEDC6}"/>
              </a:ext>
            </a:extLst>
          </p:cNvPr>
          <p:cNvSpPr>
            <a:spLocks noGrp="1"/>
          </p:cNvSpPr>
          <p:nvPr>
            <p:ph type="title"/>
          </p:nvPr>
        </p:nvSpPr>
        <p:spPr>
          <a:xfrm>
            <a:off x="1428162" y="1432134"/>
            <a:ext cx="4095621" cy="7419004"/>
          </a:xfrm>
        </p:spPr>
        <p:txBody>
          <a:bodyPr vert="horz" lIns="91440" tIns="45720" rIns="91440" bIns="45720" rtlCol="0" anchor="ctr">
            <a:normAutofit/>
          </a:bodyPr>
          <a:lstStyle/>
          <a:p>
            <a:pPr defTabSz="457200"/>
            <a:r>
              <a:rPr lang="en-US" sz="4400" b="1" dirty="0">
                <a:solidFill>
                  <a:srgbClr val="FFFFFF"/>
                </a:solidFill>
                <a:latin typeface="Times New Roman" panose="02020603050405020304" pitchFamily="18" charset="0"/>
                <a:cs typeface="Times New Roman" panose="02020603050405020304" pitchFamily="18" charset="0"/>
              </a:rPr>
              <a:t>TIME SERIES REGRESSION PROCEDURE</a:t>
            </a:r>
            <a:br>
              <a:rPr lang="en-US" sz="4400" b="1" dirty="0">
                <a:solidFill>
                  <a:srgbClr val="FFFFFF"/>
                </a:solidFill>
                <a:latin typeface="Times New Roman" panose="02020603050405020304" pitchFamily="18" charset="0"/>
                <a:cs typeface="Times New Roman" panose="02020603050405020304" pitchFamily="18" charset="0"/>
              </a:rPr>
            </a:br>
            <a:endParaRPr lang="en-US" sz="4400" dirty="0">
              <a:solidFill>
                <a:srgbClr val="FFFFFF"/>
              </a:solidFill>
              <a:latin typeface="Times New Roman" panose="02020603050405020304" pitchFamily="18" charset="0"/>
              <a:cs typeface="Times New Roman" panose="02020603050405020304" pitchFamily="18" charset="0"/>
            </a:endParaRPr>
          </a:p>
        </p:txBody>
      </p:sp>
      <p:sp>
        <p:nvSpPr>
          <p:cNvPr id="29" name="Rectangle 28">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81444" y="0"/>
            <a:ext cx="11306556" cy="10287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B9864847-3769-3BA3-6F8E-1FA945F035DE}"/>
              </a:ext>
            </a:extLst>
          </p:cNvPr>
          <p:cNvSpPr txBox="1"/>
          <p:nvPr/>
        </p:nvSpPr>
        <p:spPr>
          <a:xfrm>
            <a:off x="7209327" y="30726"/>
            <a:ext cx="10591800" cy="9684774"/>
          </a:xfrm>
          <a:prstGeom prst="rect">
            <a:avLst/>
          </a:prstGeom>
        </p:spPr>
        <p:txBody>
          <a:bodyPr vert="horz" lIns="91440" tIns="45720" rIns="91440" bIns="45720" rtlCol="0" anchor="ctr">
            <a:normAutofit fontScale="92500" lnSpcReduction="20000"/>
          </a:bodyPr>
          <a:lstStyle/>
          <a:p>
            <a:pPr algn="just">
              <a:lnSpc>
                <a:spcPct val="90000"/>
              </a:lnSpc>
              <a:spcBef>
                <a:spcPct val="20000"/>
              </a:spcBef>
              <a:spcAft>
                <a:spcPts val="600"/>
              </a:spcAft>
              <a:buClr>
                <a:schemeClr val="accent1"/>
              </a:buClr>
              <a:buSzPct val="115000"/>
            </a:pPr>
            <a:r>
              <a:rPr lang="en-US" sz="2600" b="1" dirty="0">
                <a:solidFill>
                  <a:schemeClr val="tx1">
                    <a:lumMod val="85000"/>
                    <a:lumOff val="15000"/>
                  </a:schemeClr>
                </a:solidFill>
                <a:latin typeface="Times New Roman" panose="02020603050405020304" pitchFamily="18" charset="0"/>
                <a:cs typeface="Times New Roman" panose="02020603050405020304" pitchFamily="18" charset="0"/>
              </a:rPr>
              <a:t>Objective:</a:t>
            </a:r>
            <a:r>
              <a:rPr lang="en-US" sz="2600" dirty="0">
                <a:solidFill>
                  <a:schemeClr val="tx1">
                    <a:lumMod val="85000"/>
                    <a:lumOff val="15000"/>
                  </a:schemeClr>
                </a:solidFill>
                <a:latin typeface="Times New Roman" panose="02020603050405020304" pitchFamily="18" charset="0"/>
                <a:cs typeface="Times New Roman" panose="02020603050405020304" pitchFamily="18" charset="0"/>
              </a:rPr>
              <a:t> Model the trend and seasonality in diesel prices using regression.</a:t>
            </a:r>
          </a:p>
          <a:p>
            <a:pPr algn="just">
              <a:lnSpc>
                <a:spcPct val="90000"/>
              </a:lnSpc>
              <a:spcBef>
                <a:spcPct val="20000"/>
              </a:spcBef>
              <a:spcAft>
                <a:spcPts val="600"/>
              </a:spcAft>
              <a:buClr>
                <a:schemeClr val="accent1"/>
              </a:buClr>
              <a:buSzPct val="115000"/>
            </a:pPr>
            <a:r>
              <a:rPr lang="en-US" sz="2600" b="1" dirty="0">
                <a:solidFill>
                  <a:schemeClr val="tx1">
                    <a:lumMod val="85000"/>
                    <a:lumOff val="15000"/>
                  </a:schemeClr>
                </a:solidFill>
                <a:latin typeface="Times New Roman" panose="02020603050405020304" pitchFamily="18" charset="0"/>
                <a:cs typeface="Times New Roman" panose="02020603050405020304" pitchFamily="18" charset="0"/>
              </a:rPr>
              <a:t>Methodology:</a:t>
            </a:r>
            <a:endParaRPr lang="en-US" sz="26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742950" lvl="1" indent="-285750" algn="just">
              <a:lnSpc>
                <a:spcPct val="90000"/>
              </a:lnSpc>
              <a:spcBef>
                <a:spcPct val="20000"/>
              </a:spcBef>
              <a:spcAft>
                <a:spcPts val="600"/>
              </a:spcAft>
              <a:buClr>
                <a:schemeClr val="accent1"/>
              </a:buClr>
              <a:buSzPct val="115000"/>
              <a:buFont typeface="Arial"/>
              <a:buChar char="•"/>
            </a:pPr>
            <a:r>
              <a:rPr lang="en-US" sz="2600" b="1" dirty="0">
                <a:solidFill>
                  <a:schemeClr val="tx1">
                    <a:lumMod val="85000"/>
                    <a:lumOff val="15000"/>
                  </a:schemeClr>
                </a:solidFill>
                <a:latin typeface="Times New Roman" panose="02020603050405020304" pitchFamily="18" charset="0"/>
                <a:cs typeface="Times New Roman" panose="02020603050405020304" pitchFamily="18" charset="0"/>
              </a:rPr>
              <a:t>Data Preprocessing:</a:t>
            </a:r>
            <a:endParaRPr lang="en-US" sz="26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1143000" lvl="2" indent="-228600" algn="just">
              <a:lnSpc>
                <a:spcPct val="90000"/>
              </a:lnSpc>
              <a:spcBef>
                <a:spcPct val="20000"/>
              </a:spcBef>
              <a:spcAft>
                <a:spcPts val="600"/>
              </a:spcAft>
              <a:buClr>
                <a:schemeClr val="accent1"/>
              </a:buClr>
              <a:buSzPct val="115000"/>
              <a:buFont typeface="Arial"/>
              <a:buChar char="•"/>
            </a:pPr>
            <a:r>
              <a:rPr lang="en-US" sz="2600" dirty="0">
                <a:solidFill>
                  <a:schemeClr val="tx1">
                    <a:lumMod val="85000"/>
                    <a:lumOff val="15000"/>
                  </a:schemeClr>
                </a:solidFill>
                <a:latin typeface="Times New Roman" panose="02020603050405020304" pitchFamily="18" charset="0"/>
                <a:cs typeface="Times New Roman" panose="02020603050405020304" pitchFamily="18" charset="0"/>
              </a:rPr>
              <a:t>Reviewed data for completeness and consistency.</a:t>
            </a:r>
          </a:p>
          <a:p>
            <a:pPr marL="1143000" lvl="2" indent="-228600" algn="just">
              <a:lnSpc>
                <a:spcPct val="90000"/>
              </a:lnSpc>
              <a:spcBef>
                <a:spcPct val="20000"/>
              </a:spcBef>
              <a:spcAft>
                <a:spcPts val="600"/>
              </a:spcAft>
              <a:buClr>
                <a:schemeClr val="accent1"/>
              </a:buClr>
              <a:buSzPct val="115000"/>
              <a:buFont typeface="Arial"/>
              <a:buChar char="•"/>
            </a:pPr>
            <a:r>
              <a:rPr lang="en-US" sz="2600" dirty="0">
                <a:solidFill>
                  <a:schemeClr val="tx1">
                    <a:lumMod val="85000"/>
                    <a:lumOff val="15000"/>
                  </a:schemeClr>
                </a:solidFill>
                <a:latin typeface="Times New Roman" panose="02020603050405020304" pitchFamily="18" charset="0"/>
                <a:cs typeface="Times New Roman" panose="02020603050405020304" pitchFamily="18" charset="0"/>
              </a:rPr>
              <a:t>Applied logarithmic transformation to stabilize variance, later reverted to the original scale for interpretability.</a:t>
            </a:r>
          </a:p>
          <a:p>
            <a:pPr marL="742950" lvl="1" indent="-285750" algn="just">
              <a:lnSpc>
                <a:spcPct val="90000"/>
              </a:lnSpc>
              <a:spcBef>
                <a:spcPct val="20000"/>
              </a:spcBef>
              <a:spcAft>
                <a:spcPts val="600"/>
              </a:spcAft>
              <a:buClr>
                <a:schemeClr val="accent1"/>
              </a:buClr>
              <a:buSzPct val="115000"/>
              <a:buFont typeface="Arial"/>
              <a:buChar char="•"/>
            </a:pPr>
            <a:r>
              <a:rPr lang="en-US" sz="2600" b="1" dirty="0">
                <a:solidFill>
                  <a:schemeClr val="tx1">
                    <a:lumMod val="85000"/>
                    <a:lumOff val="15000"/>
                  </a:schemeClr>
                </a:solidFill>
                <a:latin typeface="Times New Roman" panose="02020603050405020304" pitchFamily="18" charset="0"/>
                <a:cs typeface="Times New Roman" panose="02020603050405020304" pitchFamily="18" charset="0"/>
              </a:rPr>
              <a:t>Trend Identification:</a:t>
            </a:r>
            <a:endParaRPr lang="en-US" sz="26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1143000" lvl="2" indent="-228600" algn="just">
              <a:lnSpc>
                <a:spcPct val="90000"/>
              </a:lnSpc>
              <a:spcBef>
                <a:spcPct val="20000"/>
              </a:spcBef>
              <a:spcAft>
                <a:spcPts val="600"/>
              </a:spcAft>
              <a:buClr>
                <a:schemeClr val="accent1"/>
              </a:buClr>
              <a:buSzPct val="115000"/>
              <a:buFont typeface="Arial"/>
              <a:buChar char="•"/>
            </a:pPr>
            <a:r>
              <a:rPr lang="en-US" sz="2600" dirty="0">
                <a:solidFill>
                  <a:schemeClr val="tx1">
                    <a:lumMod val="85000"/>
                    <a:lumOff val="15000"/>
                  </a:schemeClr>
                </a:solidFill>
                <a:latin typeface="Times New Roman" panose="02020603050405020304" pitchFamily="18" charset="0"/>
                <a:cs typeface="Times New Roman" panose="02020603050405020304" pitchFamily="18" charset="0"/>
              </a:rPr>
              <a:t>Analyzed scatter plots and identified a quadratic trend, suggesting prices increase at a varying rate.</a:t>
            </a:r>
          </a:p>
          <a:p>
            <a:pPr marL="742950" lvl="1" indent="-285750" algn="just">
              <a:lnSpc>
                <a:spcPct val="90000"/>
              </a:lnSpc>
              <a:spcBef>
                <a:spcPct val="20000"/>
              </a:spcBef>
              <a:spcAft>
                <a:spcPts val="600"/>
              </a:spcAft>
              <a:buClr>
                <a:schemeClr val="accent1"/>
              </a:buClr>
              <a:buSzPct val="115000"/>
              <a:buFont typeface="Arial"/>
              <a:buChar char="•"/>
            </a:pPr>
            <a:r>
              <a:rPr lang="en-US" sz="2600" b="1" dirty="0">
                <a:solidFill>
                  <a:schemeClr val="tx1">
                    <a:lumMod val="85000"/>
                    <a:lumOff val="15000"/>
                  </a:schemeClr>
                </a:solidFill>
                <a:latin typeface="Times New Roman" panose="02020603050405020304" pitchFamily="18" charset="0"/>
                <a:cs typeface="Times New Roman" panose="02020603050405020304" pitchFamily="18" charset="0"/>
              </a:rPr>
              <a:t>Seasonality Detection:</a:t>
            </a:r>
            <a:endParaRPr lang="en-US" sz="26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1143000" lvl="2" indent="-228600" algn="just">
              <a:lnSpc>
                <a:spcPct val="90000"/>
              </a:lnSpc>
              <a:spcBef>
                <a:spcPct val="20000"/>
              </a:spcBef>
              <a:spcAft>
                <a:spcPts val="600"/>
              </a:spcAft>
              <a:buClr>
                <a:schemeClr val="accent1"/>
              </a:buClr>
              <a:buSzPct val="115000"/>
              <a:buFont typeface="Arial"/>
              <a:buChar char="•"/>
            </a:pPr>
            <a:r>
              <a:rPr lang="en-US" sz="2600" dirty="0">
                <a:solidFill>
                  <a:schemeClr val="tx1">
                    <a:lumMod val="85000"/>
                    <a:lumOff val="15000"/>
                  </a:schemeClr>
                </a:solidFill>
                <a:latin typeface="Times New Roman" panose="02020603050405020304" pitchFamily="18" charset="0"/>
                <a:cs typeface="Times New Roman" panose="02020603050405020304" pitchFamily="18" charset="0"/>
              </a:rPr>
              <a:t>Seasonal decomposition indicated higher prices during summer months, aligning with historical demand patterns.</a:t>
            </a:r>
          </a:p>
          <a:p>
            <a:pPr lvl="1" algn="just">
              <a:lnSpc>
                <a:spcPct val="90000"/>
              </a:lnSpc>
              <a:spcBef>
                <a:spcPct val="20000"/>
              </a:spcBef>
              <a:spcAft>
                <a:spcPts val="600"/>
              </a:spcAft>
              <a:buClr>
                <a:schemeClr val="accent1"/>
              </a:buClr>
              <a:buSzPct val="115000"/>
            </a:pPr>
            <a:r>
              <a:rPr lang="en-US" sz="2600" b="1" dirty="0">
                <a:solidFill>
                  <a:schemeClr val="tx1">
                    <a:lumMod val="85000"/>
                    <a:lumOff val="15000"/>
                  </a:schemeClr>
                </a:solidFill>
                <a:latin typeface="Times New Roman" panose="02020603050405020304" pitchFamily="18" charset="0"/>
                <a:cs typeface="Times New Roman" panose="02020603050405020304" pitchFamily="18" charset="0"/>
              </a:rPr>
              <a:t>Model Specification:</a:t>
            </a:r>
            <a:endParaRPr lang="en-US" sz="26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1143000" lvl="2" indent="-228600" algn="just">
              <a:lnSpc>
                <a:spcPct val="90000"/>
              </a:lnSpc>
              <a:spcBef>
                <a:spcPct val="20000"/>
              </a:spcBef>
              <a:spcAft>
                <a:spcPts val="600"/>
              </a:spcAft>
              <a:buClr>
                <a:schemeClr val="accent1"/>
              </a:buClr>
              <a:buSzPct val="115000"/>
              <a:buFont typeface="Arial"/>
              <a:buChar char="•"/>
            </a:pPr>
            <a:r>
              <a:rPr lang="en-US" sz="2600" dirty="0">
                <a:solidFill>
                  <a:schemeClr val="tx1">
                    <a:lumMod val="85000"/>
                    <a:lumOff val="15000"/>
                  </a:schemeClr>
                </a:solidFill>
                <a:latin typeface="Times New Roman" panose="02020603050405020304" pitchFamily="18" charset="0"/>
                <a:cs typeface="Times New Roman" panose="02020603050405020304" pitchFamily="18" charset="0"/>
              </a:rPr>
              <a:t>Built a regression model including both linear and quadratic trend terms, along with monthly dummy variables to capture seasonality: </a:t>
            </a:r>
          </a:p>
          <a:p>
            <a:pPr lvl="2" algn="just">
              <a:lnSpc>
                <a:spcPct val="90000"/>
              </a:lnSpc>
              <a:spcBef>
                <a:spcPct val="20000"/>
              </a:spcBef>
              <a:spcAft>
                <a:spcPts val="600"/>
              </a:spcAft>
              <a:buClr>
                <a:schemeClr val="accent1"/>
              </a:buClr>
              <a:buSzPct val="115000"/>
            </a:pPr>
            <a:r>
              <a:rPr lang="en-US" sz="2600" b="1" dirty="0">
                <a:solidFill>
                  <a:schemeClr val="tx1">
                    <a:lumMod val="85000"/>
                    <a:lumOff val="15000"/>
                  </a:schemeClr>
                </a:solidFill>
                <a:latin typeface="Times New Roman" panose="02020603050405020304" pitchFamily="18" charset="0"/>
                <a:cs typeface="Times New Roman" panose="02020603050405020304" pitchFamily="18" charset="0"/>
              </a:rPr>
              <a:t>Evaluation Metrics:</a:t>
            </a:r>
            <a:endParaRPr lang="en-US" sz="26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1143000" lvl="2" indent="-228600" algn="just">
              <a:lnSpc>
                <a:spcPct val="90000"/>
              </a:lnSpc>
              <a:spcBef>
                <a:spcPct val="20000"/>
              </a:spcBef>
              <a:spcAft>
                <a:spcPts val="600"/>
              </a:spcAft>
              <a:buClr>
                <a:schemeClr val="accent1"/>
              </a:buClr>
              <a:buSzPct val="115000"/>
              <a:buFont typeface="Arial"/>
              <a:buChar char="•"/>
            </a:pPr>
            <a:r>
              <a:rPr lang="en-US" sz="2600" dirty="0">
                <a:solidFill>
                  <a:schemeClr val="tx1">
                    <a:lumMod val="85000"/>
                    <a:lumOff val="15000"/>
                  </a:schemeClr>
                </a:solidFill>
                <a:latin typeface="Times New Roman" panose="02020603050405020304" pitchFamily="18" charset="0"/>
                <a:cs typeface="Times New Roman" panose="02020603050405020304" pitchFamily="18" charset="0"/>
              </a:rPr>
              <a:t>R-squared: 0.58, indicating that 58% of the variation is explained by the model.</a:t>
            </a:r>
          </a:p>
          <a:p>
            <a:pPr marL="1143000" lvl="2" indent="-228600" algn="just">
              <a:lnSpc>
                <a:spcPct val="90000"/>
              </a:lnSpc>
              <a:spcBef>
                <a:spcPct val="20000"/>
              </a:spcBef>
              <a:spcAft>
                <a:spcPts val="600"/>
              </a:spcAft>
              <a:buClr>
                <a:schemeClr val="accent1"/>
              </a:buClr>
              <a:buSzPct val="115000"/>
              <a:buFont typeface="Arial"/>
              <a:buChar char="•"/>
            </a:pPr>
            <a:r>
              <a:rPr lang="en-US" sz="2600" dirty="0">
                <a:solidFill>
                  <a:schemeClr val="tx1">
                    <a:lumMod val="85000"/>
                    <a:lumOff val="15000"/>
                  </a:schemeClr>
                </a:solidFill>
                <a:latin typeface="Times New Roman" panose="02020603050405020304" pitchFamily="18" charset="0"/>
                <a:cs typeface="Times New Roman" panose="02020603050405020304" pitchFamily="18" charset="0"/>
              </a:rPr>
              <a:t>Statistical Significance</a:t>
            </a:r>
            <a:r>
              <a:rPr lang="en-US" sz="2600" b="1" dirty="0">
                <a:solidFill>
                  <a:schemeClr val="tx1">
                    <a:lumMod val="85000"/>
                    <a:lumOff val="15000"/>
                  </a:schemeClr>
                </a:solidFill>
                <a:latin typeface="Times New Roman" panose="02020603050405020304" pitchFamily="18" charset="0"/>
                <a:cs typeface="Times New Roman" panose="02020603050405020304" pitchFamily="18" charset="0"/>
              </a:rPr>
              <a:t>:</a:t>
            </a:r>
            <a:r>
              <a:rPr lang="en-US" sz="2600" dirty="0">
                <a:solidFill>
                  <a:schemeClr val="tx1">
                    <a:lumMod val="85000"/>
                    <a:lumOff val="15000"/>
                  </a:schemeClr>
                </a:solidFill>
                <a:latin typeface="Times New Roman" panose="02020603050405020304" pitchFamily="18" charset="0"/>
                <a:cs typeface="Times New Roman" panose="02020603050405020304" pitchFamily="18" charset="0"/>
              </a:rPr>
              <a:t> p-value &lt; 0.001 (2.2e-16), confirming strong model reliability.</a:t>
            </a:r>
          </a:p>
          <a:p>
            <a:pPr lvl="1" algn="just">
              <a:lnSpc>
                <a:spcPct val="90000"/>
              </a:lnSpc>
              <a:spcBef>
                <a:spcPct val="20000"/>
              </a:spcBef>
              <a:spcAft>
                <a:spcPts val="600"/>
              </a:spcAft>
              <a:buClr>
                <a:schemeClr val="accent1"/>
              </a:buClr>
              <a:buSzPct val="115000"/>
            </a:pPr>
            <a:r>
              <a:rPr lang="en-US" sz="2600" b="1" dirty="0">
                <a:solidFill>
                  <a:schemeClr val="tx1">
                    <a:lumMod val="85000"/>
                    <a:lumOff val="15000"/>
                  </a:schemeClr>
                </a:solidFill>
                <a:latin typeface="Times New Roman" panose="02020603050405020304" pitchFamily="18" charset="0"/>
                <a:cs typeface="Times New Roman" panose="02020603050405020304" pitchFamily="18" charset="0"/>
              </a:rPr>
              <a:t>Residual Analysis:</a:t>
            </a:r>
            <a:endParaRPr lang="en-US" sz="26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1143000" lvl="2" indent="-228600" algn="just">
              <a:lnSpc>
                <a:spcPct val="90000"/>
              </a:lnSpc>
              <a:spcBef>
                <a:spcPct val="20000"/>
              </a:spcBef>
              <a:spcAft>
                <a:spcPts val="600"/>
              </a:spcAft>
              <a:buClr>
                <a:schemeClr val="accent1"/>
              </a:buClr>
              <a:buSzPct val="115000"/>
              <a:buFont typeface="Arial"/>
              <a:buChar char="•"/>
            </a:pPr>
            <a:r>
              <a:rPr lang="en-US" sz="2600" dirty="0">
                <a:solidFill>
                  <a:schemeClr val="tx1">
                    <a:lumMod val="85000"/>
                    <a:lumOff val="15000"/>
                  </a:schemeClr>
                </a:solidFill>
                <a:latin typeface="Times New Roman" panose="02020603050405020304" pitchFamily="18" charset="0"/>
                <a:cs typeface="Times New Roman" panose="02020603050405020304" pitchFamily="18" charset="0"/>
              </a:rPr>
              <a:t>Residuals exhibited no major autocorrelation, indicating an adequately specified model.</a:t>
            </a:r>
          </a:p>
          <a:p>
            <a:pPr algn="just">
              <a:lnSpc>
                <a:spcPct val="90000"/>
              </a:lnSpc>
              <a:spcBef>
                <a:spcPct val="20000"/>
              </a:spcBef>
              <a:spcAft>
                <a:spcPts val="600"/>
              </a:spcAft>
              <a:buClr>
                <a:schemeClr val="accent1"/>
              </a:buClr>
              <a:buSzPct val="115000"/>
            </a:pPr>
            <a:r>
              <a:rPr lang="en-US" sz="2600" b="1" dirty="0">
                <a:solidFill>
                  <a:schemeClr val="tx1">
                    <a:lumMod val="85000"/>
                    <a:lumOff val="15000"/>
                  </a:schemeClr>
                </a:solidFill>
                <a:latin typeface="Times New Roman" panose="02020603050405020304" pitchFamily="18" charset="0"/>
                <a:cs typeface="Times New Roman" panose="02020603050405020304" pitchFamily="18" charset="0"/>
              </a:rPr>
              <a:t>Reference:</a:t>
            </a:r>
            <a:r>
              <a:rPr lang="en-US" sz="2600" dirty="0">
                <a:solidFill>
                  <a:schemeClr val="tx1">
                    <a:lumMod val="85000"/>
                    <a:lumOff val="15000"/>
                  </a:schemeClr>
                </a:solidFill>
                <a:latin typeface="Times New Roman" panose="02020603050405020304" pitchFamily="18" charset="0"/>
                <a:cs typeface="Times New Roman" panose="02020603050405020304" pitchFamily="18" charset="0"/>
              </a:rPr>
              <a:t> Regression analysis results in the main presentation highlight the accuracy and significance of the model. (Slides 6-7)</a:t>
            </a:r>
          </a:p>
          <a:p>
            <a:pPr>
              <a:lnSpc>
                <a:spcPct val="90000"/>
              </a:lnSpc>
              <a:spcBef>
                <a:spcPct val="20000"/>
              </a:spcBef>
              <a:spcAft>
                <a:spcPts val="600"/>
              </a:spcAft>
              <a:buClr>
                <a:schemeClr val="accent1"/>
              </a:buClr>
              <a:buSzPct val="115000"/>
              <a:buFont typeface="Arial"/>
              <a:buChar char="•"/>
            </a:pPr>
            <a:endParaRPr lang="en-US" sz="1700" dirty="0">
              <a:solidFill>
                <a:schemeClr val="tx1">
                  <a:lumMod val="85000"/>
                  <a:lumOff val="15000"/>
                </a:schemeClr>
              </a:solidFill>
            </a:endParaRPr>
          </a:p>
        </p:txBody>
      </p:sp>
    </p:spTree>
    <p:extLst>
      <p:ext uri="{BB962C8B-B14F-4D97-AF65-F5344CB8AC3E}">
        <p14:creationId xmlns:p14="http://schemas.microsoft.com/office/powerpoint/2010/main" val="14140159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a:extLst>
            <a:ext uri="{FF2B5EF4-FFF2-40B4-BE49-F238E27FC236}">
              <a16:creationId xmlns:a16="http://schemas.microsoft.com/office/drawing/2014/main" id="{4E9560B7-86F2-EAF3-9FC6-1BD15F33B6A2}"/>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1994" y="704850"/>
            <a:ext cx="5542503" cy="88773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502" y="953262"/>
            <a:ext cx="5047488" cy="8380476"/>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 name="Title 5">
            <a:extLst>
              <a:ext uri="{FF2B5EF4-FFF2-40B4-BE49-F238E27FC236}">
                <a16:creationId xmlns:a16="http://schemas.microsoft.com/office/drawing/2014/main" id="{64337CC0-0B5B-D0D4-450B-A888D0266636}"/>
              </a:ext>
            </a:extLst>
          </p:cNvPr>
          <p:cNvSpPr>
            <a:spLocks noGrp="1"/>
          </p:cNvSpPr>
          <p:nvPr>
            <p:ph type="title"/>
          </p:nvPr>
        </p:nvSpPr>
        <p:spPr>
          <a:xfrm>
            <a:off x="1428162" y="1432134"/>
            <a:ext cx="4095621" cy="7419004"/>
          </a:xfrm>
        </p:spPr>
        <p:txBody>
          <a:bodyPr>
            <a:normAutofit/>
          </a:bodyPr>
          <a:lstStyle/>
          <a:p>
            <a:r>
              <a:rPr lang="en-IN">
                <a:solidFill>
                  <a:srgbClr val="FFFFFF"/>
                </a:solidFill>
              </a:rPr>
              <a:t>MANUAL ETS MODEL</a:t>
            </a:r>
          </a:p>
        </p:txBody>
      </p:sp>
      <p:sp>
        <p:nvSpPr>
          <p:cNvPr id="21" name="Rectangle 20">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81444" y="0"/>
            <a:ext cx="11306556" cy="10287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9">
            <a:extLst>
              <a:ext uri="{FF2B5EF4-FFF2-40B4-BE49-F238E27FC236}">
                <a16:creationId xmlns:a16="http://schemas.microsoft.com/office/drawing/2014/main" id="{67125F31-B66E-6DB5-DFBC-EE8C72B86BD7}"/>
              </a:ext>
            </a:extLst>
          </p:cNvPr>
          <p:cNvSpPr>
            <a:spLocks noGrp="1"/>
          </p:cNvSpPr>
          <p:nvPr>
            <p:ph idx="1"/>
          </p:nvPr>
        </p:nvSpPr>
        <p:spPr>
          <a:xfrm>
            <a:off x="7929393" y="704850"/>
            <a:ext cx="9399105" cy="8628888"/>
          </a:xfrm>
        </p:spPr>
        <p:txBody>
          <a:bodyPr anchor="ctr">
            <a:normAutofit/>
          </a:bodyPr>
          <a:lstStyle/>
          <a:p>
            <a:pPr marL="0" indent="0" algn="just">
              <a:lnSpc>
                <a:spcPct val="90000"/>
              </a:lnSpc>
              <a:buNone/>
            </a:pPr>
            <a:r>
              <a:rPr lang="en-US" sz="2000" b="1" dirty="0">
                <a:latin typeface="Times New Roman" panose="02020603050405020304" pitchFamily="18" charset="0"/>
                <a:cs typeface="Times New Roman" panose="02020603050405020304" pitchFamily="18" charset="0"/>
              </a:rPr>
              <a:t>Objective:</a:t>
            </a:r>
            <a:r>
              <a:rPr lang="en-US" sz="2000" dirty="0">
                <a:latin typeface="Times New Roman" panose="02020603050405020304" pitchFamily="18" charset="0"/>
                <a:cs typeface="Times New Roman" panose="02020603050405020304" pitchFamily="18" charset="0"/>
              </a:rPr>
              <a:t> Develop an Exponential Smoothing State Space (ETS) model manually to understand trend and seasonality dynamics.</a:t>
            </a:r>
          </a:p>
          <a:p>
            <a:pPr marL="0" indent="0" algn="just">
              <a:lnSpc>
                <a:spcPct val="90000"/>
              </a:lnSpc>
              <a:buNone/>
            </a:pPr>
            <a:endParaRPr lang="en-US" sz="2000" b="1" dirty="0">
              <a:latin typeface="Times New Roman" panose="02020603050405020304" pitchFamily="18" charset="0"/>
              <a:cs typeface="Times New Roman" panose="02020603050405020304" pitchFamily="18" charset="0"/>
            </a:endParaRPr>
          </a:p>
          <a:p>
            <a:pPr marL="0" indent="0" algn="just">
              <a:lnSpc>
                <a:spcPct val="90000"/>
              </a:lnSpc>
              <a:buNone/>
            </a:pPr>
            <a:r>
              <a:rPr lang="en-US" sz="2000" b="1" dirty="0">
                <a:latin typeface="Times New Roman" panose="02020603050405020304" pitchFamily="18" charset="0"/>
                <a:cs typeface="Times New Roman" panose="02020603050405020304" pitchFamily="18" charset="0"/>
              </a:rPr>
              <a:t>Methodology:</a:t>
            </a:r>
            <a:endParaRPr lang="en-US" sz="2000" dirty="0">
              <a:latin typeface="Times New Roman" panose="02020603050405020304" pitchFamily="18" charset="0"/>
              <a:cs typeface="Times New Roman" panose="02020603050405020304" pitchFamily="18" charset="0"/>
            </a:endParaRPr>
          </a:p>
          <a:p>
            <a:pPr marL="742950" lvl="1" indent="-285750" algn="just">
              <a:lnSpc>
                <a:spcPct val="9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Trend and Seasonality Analysis:</a:t>
            </a:r>
            <a:endParaRPr lang="en-US" sz="2000" dirty="0">
              <a:latin typeface="Times New Roman" panose="02020603050405020304" pitchFamily="18" charset="0"/>
              <a:cs typeface="Times New Roman" panose="02020603050405020304" pitchFamily="18" charset="0"/>
            </a:endParaRPr>
          </a:p>
          <a:p>
            <a:pPr marL="1143000" lvl="2" indent="-228600" algn="just">
              <a:lnSpc>
                <a:spcPct val="9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Identified an increasing trend, diminishing over time.</a:t>
            </a:r>
          </a:p>
          <a:p>
            <a:pPr marL="1143000" lvl="2" indent="-228600" algn="just">
              <a:lnSpc>
                <a:spcPct val="9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Seasonality patterns suggested an additive approach but required testing against multiplicative components.</a:t>
            </a:r>
          </a:p>
          <a:p>
            <a:pPr marL="742950" lvl="1" indent="-285750" algn="just">
              <a:lnSpc>
                <a:spcPct val="9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Model Exploration Process:</a:t>
            </a:r>
            <a:endParaRPr lang="en-US" sz="2000" dirty="0">
              <a:latin typeface="Times New Roman" panose="02020603050405020304" pitchFamily="18" charset="0"/>
              <a:cs typeface="Times New Roman" panose="02020603050405020304" pitchFamily="18" charset="0"/>
            </a:endParaRPr>
          </a:p>
          <a:p>
            <a:pPr marL="1143000" lvl="2" indent="-228600" algn="just">
              <a:lnSpc>
                <a:spcPct val="9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Evaluated different combinations of error types (additive vs. multiplicative), trend, and seasonality.</a:t>
            </a:r>
          </a:p>
          <a:p>
            <a:pPr marL="1143000" lvl="2" indent="-228600" algn="just">
              <a:lnSpc>
                <a:spcPct val="9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Selected the </a:t>
            </a:r>
            <a:r>
              <a:rPr lang="en-US" sz="2000" b="1" dirty="0" err="1">
                <a:latin typeface="Times New Roman" panose="02020603050405020304" pitchFamily="18" charset="0"/>
                <a:cs typeface="Times New Roman" panose="02020603050405020304" pitchFamily="18" charset="0"/>
              </a:rPr>
              <a:t>M,Ad,A</a:t>
            </a:r>
            <a:r>
              <a:rPr lang="en-US" sz="2000" dirty="0">
                <a:latin typeface="Times New Roman" panose="02020603050405020304" pitchFamily="18" charset="0"/>
                <a:cs typeface="Times New Roman" panose="02020603050405020304" pitchFamily="18" charset="0"/>
              </a:rPr>
              <a:t> model (Multiplicative Error, Additive Damped Trend, Additive Seasonality).</a:t>
            </a:r>
          </a:p>
          <a:p>
            <a:pPr marL="742950" lvl="1" indent="-285750" algn="just">
              <a:lnSpc>
                <a:spcPct val="9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Model Evaluation:</a:t>
            </a:r>
            <a:endParaRPr lang="en-US" sz="2000" dirty="0">
              <a:latin typeface="Times New Roman" panose="02020603050405020304" pitchFamily="18" charset="0"/>
              <a:cs typeface="Times New Roman" panose="02020603050405020304" pitchFamily="18" charset="0"/>
            </a:endParaRPr>
          </a:p>
          <a:p>
            <a:pPr marL="1143000" lvl="2" indent="-228600" algn="just">
              <a:lnSpc>
                <a:spcPct val="9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AIC Value:</a:t>
            </a:r>
            <a:r>
              <a:rPr lang="en-US" sz="2000" dirty="0">
                <a:latin typeface="Times New Roman" panose="02020603050405020304" pitchFamily="18" charset="0"/>
                <a:cs typeface="Times New Roman" panose="02020603050405020304" pitchFamily="18" charset="0"/>
              </a:rPr>
              <a:t> 439.93. While slightly higher than the automated model, it retained seasonality.</a:t>
            </a:r>
          </a:p>
          <a:p>
            <a:pPr marL="1143000" lvl="2" indent="-228600" algn="just">
              <a:lnSpc>
                <a:spcPct val="9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Residual Check:</a:t>
            </a:r>
            <a:endParaRPr lang="en-US" sz="2000" dirty="0">
              <a:latin typeface="Times New Roman" panose="02020603050405020304" pitchFamily="18" charset="0"/>
              <a:cs typeface="Times New Roman" panose="02020603050405020304" pitchFamily="18" charset="0"/>
            </a:endParaRPr>
          </a:p>
          <a:p>
            <a:pPr marL="1600200" lvl="3" indent="-228600" algn="just">
              <a:lnSpc>
                <a:spcPct val="9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Residuals showed randomness, indicating no significant patterns or bias.</a:t>
            </a:r>
          </a:p>
          <a:p>
            <a:pPr marL="0" indent="0" algn="just">
              <a:lnSpc>
                <a:spcPct val="90000"/>
              </a:lnSpc>
              <a:buNone/>
            </a:pPr>
            <a:endParaRPr lang="en-US" sz="2000" b="1" dirty="0">
              <a:latin typeface="Times New Roman" panose="02020603050405020304" pitchFamily="18" charset="0"/>
              <a:cs typeface="Times New Roman" panose="02020603050405020304" pitchFamily="18" charset="0"/>
            </a:endParaRPr>
          </a:p>
          <a:p>
            <a:pPr marL="0" indent="0" algn="just">
              <a:lnSpc>
                <a:spcPct val="90000"/>
              </a:lnSpc>
              <a:buNone/>
            </a:pPr>
            <a:r>
              <a:rPr lang="en-US" sz="2000" b="1" dirty="0">
                <a:latin typeface="Times New Roman" panose="02020603050405020304" pitchFamily="18" charset="0"/>
                <a:cs typeface="Times New Roman" panose="02020603050405020304" pitchFamily="18" charset="0"/>
              </a:rPr>
              <a:t>Reference:</a:t>
            </a:r>
            <a:r>
              <a:rPr lang="en-US" sz="2000" dirty="0">
                <a:latin typeface="Times New Roman" panose="02020603050405020304" pitchFamily="18" charset="0"/>
                <a:cs typeface="Times New Roman" panose="02020603050405020304" pitchFamily="18" charset="0"/>
              </a:rPr>
              <a:t> The ETS analysis in the manual process is detailed on slides 8, providing a comparative performance assessment.</a:t>
            </a:r>
          </a:p>
          <a:p>
            <a:pPr>
              <a:lnSpc>
                <a:spcPct val="90000"/>
              </a:lnSpc>
            </a:pPr>
            <a:endParaRPr lang="en-IN" sz="1300" dirty="0"/>
          </a:p>
        </p:txBody>
      </p:sp>
    </p:spTree>
    <p:extLst>
      <p:ext uri="{BB962C8B-B14F-4D97-AF65-F5344CB8AC3E}">
        <p14:creationId xmlns:p14="http://schemas.microsoft.com/office/powerpoint/2010/main" val="5064819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a:extLst>
            <a:ext uri="{FF2B5EF4-FFF2-40B4-BE49-F238E27FC236}">
              <a16:creationId xmlns:a16="http://schemas.microsoft.com/office/drawing/2014/main" id="{37D2FBDC-A209-9BA3-A1D8-C50FA6DCE4CF}"/>
            </a:ext>
          </a:extLst>
        </p:cNvPr>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1994" y="704850"/>
            <a:ext cx="5542503" cy="88773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502" y="953262"/>
            <a:ext cx="5047488" cy="8380476"/>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 name="Title 5">
            <a:extLst>
              <a:ext uri="{FF2B5EF4-FFF2-40B4-BE49-F238E27FC236}">
                <a16:creationId xmlns:a16="http://schemas.microsoft.com/office/drawing/2014/main" id="{BA0A8840-B127-3F6E-FFF8-F465582C97F2}"/>
              </a:ext>
            </a:extLst>
          </p:cNvPr>
          <p:cNvSpPr>
            <a:spLocks noGrp="1"/>
          </p:cNvSpPr>
          <p:nvPr>
            <p:ph type="title"/>
          </p:nvPr>
        </p:nvSpPr>
        <p:spPr>
          <a:xfrm>
            <a:off x="1428162" y="1432134"/>
            <a:ext cx="4095621" cy="7419004"/>
          </a:xfrm>
        </p:spPr>
        <p:txBody>
          <a:bodyPr>
            <a:normAutofit/>
          </a:bodyPr>
          <a:lstStyle/>
          <a:p>
            <a:r>
              <a:rPr kumimoji="0" lang="en-US" altLang="en-US" sz="4800" b="1"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AUTO ETS PROCEDURE</a:t>
            </a:r>
            <a:br>
              <a:rPr kumimoji="0" lang="en-US" altLang="en-US" sz="6100" b="1" i="0" u="none" strike="noStrike" cap="none" normalizeH="0" baseline="0" dirty="0">
                <a:ln>
                  <a:noFill/>
                </a:ln>
                <a:solidFill>
                  <a:srgbClr val="FFFFFF"/>
                </a:solidFill>
                <a:effectLst/>
                <a:latin typeface="Arial" panose="020B0604020202020204" pitchFamily="34" charset="0"/>
              </a:rPr>
            </a:br>
            <a:endParaRPr lang="en-IN" sz="6100" dirty="0">
              <a:solidFill>
                <a:srgbClr val="FFFFFF"/>
              </a:solidFill>
            </a:endParaRPr>
          </a:p>
        </p:txBody>
      </p:sp>
      <p:sp>
        <p:nvSpPr>
          <p:cNvPr id="26" name="Rectangle 25">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81444" y="0"/>
            <a:ext cx="11306556" cy="10287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
            <a:extLst>
              <a:ext uri="{FF2B5EF4-FFF2-40B4-BE49-F238E27FC236}">
                <a16:creationId xmlns:a16="http://schemas.microsoft.com/office/drawing/2014/main" id="{545DA468-563A-7D00-50B5-C86DD05D677E}"/>
              </a:ext>
            </a:extLst>
          </p:cNvPr>
          <p:cNvSpPr>
            <a:spLocks noGrp="1" noChangeArrowheads="1"/>
          </p:cNvSpPr>
          <p:nvPr>
            <p:ph idx="1"/>
          </p:nvPr>
        </p:nvSpPr>
        <p:spPr bwMode="auto">
          <a:xfrm>
            <a:off x="7239001" y="704850"/>
            <a:ext cx="10591799" cy="810895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fontScale="92500" lnSpcReduction="10000"/>
          </a:bodyPr>
          <a:lstStyle/>
          <a:p>
            <a:pPr marL="0" marR="0" lvl="0" indent="0" algn="just" defTabSz="914400" rtl="0" eaLnBrk="0" fontAlgn="base" latinLnBrk="0" hangingPunct="0">
              <a:lnSpc>
                <a:spcPct val="90000"/>
              </a:lnSpc>
              <a:spcBef>
                <a:spcPct val="0"/>
              </a:spcBef>
              <a:spcAft>
                <a:spcPts val="600"/>
              </a:spcAft>
              <a:buClrTx/>
              <a:buSzTx/>
              <a:buNone/>
              <a:tabLst/>
            </a:pPr>
            <a:r>
              <a:rPr kumimoji="0" lang="en-US" altLang="en-US" sz="2800" b="1" i="0" u="none" strike="noStrike" cap="none" normalizeH="0" baseline="0" dirty="0">
                <a:ln>
                  <a:noFill/>
                </a:ln>
                <a:effectLst/>
                <a:latin typeface="Times New Roman" panose="02020603050405020304" pitchFamily="18" charset="0"/>
                <a:cs typeface="Times New Roman" panose="02020603050405020304" pitchFamily="18" charset="0"/>
              </a:rPr>
              <a:t>Objective:</a:t>
            </a: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 Use R’s automated ETS selection for efficient model fitting and comparison.</a:t>
            </a:r>
          </a:p>
          <a:p>
            <a:pPr marL="0" marR="0" lvl="0" indent="0" algn="just" defTabSz="914400" rtl="0" eaLnBrk="0" fontAlgn="base" latinLnBrk="0" hangingPunct="0">
              <a:lnSpc>
                <a:spcPct val="90000"/>
              </a:lnSpc>
              <a:spcBef>
                <a:spcPct val="0"/>
              </a:spcBef>
              <a:spcAft>
                <a:spcPts val="600"/>
              </a:spcAft>
              <a:buClrTx/>
              <a:buSzTx/>
              <a:buNone/>
              <a:tabLst/>
            </a:pPr>
            <a:endPar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90000"/>
              </a:lnSpc>
              <a:spcBef>
                <a:spcPct val="0"/>
              </a:spcBef>
              <a:spcAft>
                <a:spcPts val="600"/>
              </a:spcAft>
              <a:buClrTx/>
              <a:buSzTx/>
              <a:buNone/>
              <a:tabLst/>
            </a:pPr>
            <a:r>
              <a:rPr kumimoji="0" lang="en-US" altLang="en-US" sz="2800" b="1" i="0" u="none" strike="noStrike" cap="none" normalizeH="0" baseline="0" dirty="0">
                <a:ln>
                  <a:noFill/>
                </a:ln>
                <a:effectLst/>
                <a:latin typeface="Times New Roman" panose="02020603050405020304" pitchFamily="18" charset="0"/>
                <a:cs typeface="Times New Roman" panose="02020603050405020304" pitchFamily="18" charset="0"/>
              </a:rPr>
              <a:t>Methodology:</a:t>
            </a:r>
            <a:endPar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90000"/>
              </a:lnSpc>
              <a:spcBef>
                <a:spcPct val="0"/>
              </a:spcBef>
              <a:spcAft>
                <a:spcPts val="600"/>
              </a:spcAft>
              <a:buClrTx/>
              <a:buSzTx/>
              <a:buFontTx/>
              <a:buChar char="•"/>
              <a:tabLst/>
            </a:pPr>
            <a:r>
              <a:rPr kumimoji="0" lang="en-US" altLang="en-US" sz="2800" b="1" i="0" u="none" strike="noStrike" cap="none" normalizeH="0" baseline="0" dirty="0">
                <a:ln>
                  <a:noFill/>
                </a:ln>
                <a:effectLst/>
                <a:latin typeface="Times New Roman" panose="02020603050405020304" pitchFamily="18" charset="0"/>
                <a:cs typeface="Times New Roman" panose="02020603050405020304" pitchFamily="18" charset="0"/>
              </a:rPr>
              <a:t>Automation Process:</a:t>
            </a: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 Applied </a:t>
            </a:r>
            <a:r>
              <a:rPr kumimoji="0" lang="en-US" altLang="en-US" sz="2800" b="0" i="0" u="none" strike="noStrike" cap="none" normalizeH="0" baseline="0" dirty="0" err="1">
                <a:ln>
                  <a:noFill/>
                </a:ln>
                <a:effectLst/>
                <a:latin typeface="Times New Roman" panose="02020603050405020304" pitchFamily="18" charset="0"/>
                <a:cs typeface="Times New Roman" panose="02020603050405020304" pitchFamily="18" charset="0"/>
              </a:rPr>
              <a:t>ets</a:t>
            </a: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 function in R, which optimizes error, trend, and seasonality components.</a:t>
            </a:r>
          </a:p>
          <a:p>
            <a:pPr marL="457200" marR="0" lvl="1" indent="0" algn="just" defTabSz="914400" rtl="0" eaLnBrk="0" fontAlgn="base" latinLnBrk="0" hangingPunct="0">
              <a:lnSpc>
                <a:spcPct val="90000"/>
              </a:lnSpc>
              <a:spcBef>
                <a:spcPct val="0"/>
              </a:spcBef>
              <a:spcAft>
                <a:spcPts val="600"/>
              </a:spcAft>
              <a:buClrTx/>
              <a:buSzTx/>
              <a:buNone/>
              <a:tabLst/>
            </a:pPr>
            <a:endPar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90000"/>
              </a:lnSpc>
              <a:spcBef>
                <a:spcPct val="0"/>
              </a:spcBef>
              <a:spcAft>
                <a:spcPts val="600"/>
              </a:spcAft>
              <a:buClrTx/>
              <a:buSzTx/>
              <a:buFontTx/>
              <a:buChar char="•"/>
              <a:tabLst/>
            </a:pPr>
            <a:r>
              <a:rPr kumimoji="0" lang="en-US" altLang="en-US" sz="2800" b="1" i="0" u="none" strike="noStrike" cap="none" normalizeH="0" baseline="0" dirty="0">
                <a:ln>
                  <a:noFill/>
                </a:ln>
                <a:effectLst/>
                <a:latin typeface="Times New Roman" panose="02020603050405020304" pitchFamily="18" charset="0"/>
                <a:cs typeface="Times New Roman" panose="02020603050405020304" pitchFamily="18" charset="0"/>
              </a:rPr>
              <a:t>Model Selection:</a:t>
            </a:r>
            <a:endPar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914400" marR="0" lvl="2" indent="0" algn="just" defTabSz="914400" rtl="0" eaLnBrk="0" fontAlgn="base" latinLnBrk="0" hangingPunct="0">
              <a:lnSpc>
                <a:spcPct val="90000"/>
              </a:lnSpc>
              <a:spcBef>
                <a:spcPct val="0"/>
              </a:spcBef>
              <a:spcAft>
                <a:spcPts val="600"/>
              </a:spcAft>
              <a:buClrTx/>
              <a:buSzTx/>
              <a:buFontTx/>
              <a:buChar char="•"/>
              <a:tabLst/>
            </a:pP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Chosen model: </a:t>
            </a:r>
            <a:r>
              <a:rPr kumimoji="0" lang="en-US" altLang="en-US" sz="2800" b="1" i="0" u="none" strike="noStrike" cap="none" normalizeH="0" baseline="0" dirty="0">
                <a:ln>
                  <a:noFill/>
                </a:ln>
                <a:effectLst/>
                <a:latin typeface="Times New Roman" panose="02020603050405020304" pitchFamily="18" charset="0"/>
                <a:cs typeface="Times New Roman" panose="02020603050405020304" pitchFamily="18" charset="0"/>
              </a:rPr>
              <a:t>Multiplicative error, Additive damped trend, No seasonality (</a:t>
            </a:r>
            <a:r>
              <a:rPr kumimoji="0" lang="en-US" altLang="en-US" sz="2800" b="1" i="0" u="none" strike="noStrike" cap="none" normalizeH="0" baseline="0" dirty="0" err="1">
                <a:ln>
                  <a:noFill/>
                </a:ln>
                <a:effectLst/>
                <a:latin typeface="Times New Roman" panose="02020603050405020304" pitchFamily="18" charset="0"/>
                <a:cs typeface="Times New Roman" panose="02020603050405020304" pitchFamily="18" charset="0"/>
              </a:rPr>
              <a:t>M,Ad,N</a:t>
            </a:r>
            <a:r>
              <a:rPr kumimoji="0" lang="en-US" altLang="en-US" sz="2800" b="1" i="0" u="none" strike="noStrike" cap="none" normalizeH="0" baseline="0" dirty="0">
                <a:ln>
                  <a:noFill/>
                </a:ln>
                <a:effectLst/>
                <a:latin typeface="Times New Roman" panose="02020603050405020304" pitchFamily="18" charset="0"/>
                <a:cs typeface="Times New Roman" panose="02020603050405020304" pitchFamily="18" charset="0"/>
              </a:rPr>
              <a:t>)</a:t>
            </a: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a:t>
            </a:r>
          </a:p>
          <a:p>
            <a:pPr marL="914400" marR="0" lvl="2" indent="0" algn="just" defTabSz="914400" rtl="0" eaLnBrk="0" fontAlgn="base" latinLnBrk="0" hangingPunct="0">
              <a:lnSpc>
                <a:spcPct val="90000"/>
              </a:lnSpc>
              <a:spcBef>
                <a:spcPct val="0"/>
              </a:spcBef>
              <a:spcAft>
                <a:spcPts val="600"/>
              </a:spcAft>
              <a:buClrTx/>
              <a:buSzTx/>
              <a:buNone/>
              <a:tabLst/>
            </a:pPr>
            <a:endPar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90000"/>
              </a:lnSpc>
              <a:spcBef>
                <a:spcPct val="0"/>
              </a:spcBef>
              <a:spcAft>
                <a:spcPts val="600"/>
              </a:spcAft>
              <a:buClrTx/>
              <a:buSzTx/>
              <a:buFontTx/>
              <a:buChar char="•"/>
              <a:tabLst/>
            </a:pPr>
            <a:r>
              <a:rPr kumimoji="0" lang="en-US" altLang="en-US" sz="2800" b="1" i="0" u="none" strike="noStrike" cap="none" normalizeH="0" baseline="0" dirty="0">
                <a:ln>
                  <a:noFill/>
                </a:ln>
                <a:effectLst/>
                <a:latin typeface="Times New Roman" panose="02020603050405020304" pitchFamily="18" charset="0"/>
                <a:cs typeface="Times New Roman" panose="02020603050405020304" pitchFamily="18" charset="0"/>
              </a:rPr>
              <a:t>Evaluation Metrics:</a:t>
            </a:r>
            <a:endPar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914400" marR="0" lvl="2" indent="0" algn="just" defTabSz="914400" rtl="0" eaLnBrk="0" fontAlgn="base" latinLnBrk="0" hangingPunct="0">
              <a:lnSpc>
                <a:spcPct val="90000"/>
              </a:lnSpc>
              <a:spcBef>
                <a:spcPct val="0"/>
              </a:spcBef>
              <a:spcAft>
                <a:spcPts val="600"/>
              </a:spcAft>
              <a:buClrTx/>
              <a:buSzTx/>
              <a:buFontTx/>
              <a:buChar char="•"/>
              <a:tabLst/>
            </a:pPr>
            <a:r>
              <a:rPr kumimoji="0" lang="en-US" altLang="en-US" sz="2800" b="1" i="0" u="none" strike="noStrike" cap="none" normalizeH="0" baseline="0" dirty="0">
                <a:ln>
                  <a:noFill/>
                </a:ln>
                <a:effectLst/>
                <a:latin typeface="Times New Roman" panose="02020603050405020304" pitchFamily="18" charset="0"/>
                <a:cs typeface="Times New Roman" panose="02020603050405020304" pitchFamily="18" charset="0"/>
              </a:rPr>
              <a:t>AIC Value:</a:t>
            </a: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 339.38 (significantly lower than the manual ETS model).</a:t>
            </a:r>
          </a:p>
          <a:p>
            <a:pPr marL="914400" marR="0" lvl="2" indent="0" algn="just" defTabSz="914400" rtl="0" eaLnBrk="0" fontAlgn="base" latinLnBrk="0" hangingPunct="0">
              <a:lnSpc>
                <a:spcPct val="90000"/>
              </a:lnSpc>
              <a:spcBef>
                <a:spcPct val="0"/>
              </a:spcBef>
              <a:spcAft>
                <a:spcPts val="600"/>
              </a:spcAft>
              <a:buClrTx/>
              <a:buSzTx/>
              <a:buFontTx/>
              <a:buChar char="•"/>
              <a:tabLst/>
            </a:pPr>
            <a:r>
              <a:rPr kumimoji="0" lang="en-US" altLang="en-US" sz="2800" b="1" i="0" u="none" strike="noStrike" cap="none" normalizeH="0" baseline="0" dirty="0">
                <a:ln>
                  <a:noFill/>
                </a:ln>
                <a:effectLst/>
                <a:latin typeface="Times New Roman" panose="02020603050405020304" pitchFamily="18" charset="0"/>
                <a:cs typeface="Times New Roman" panose="02020603050405020304" pitchFamily="18" charset="0"/>
              </a:rPr>
              <a:t>Model Complexity:</a:t>
            </a: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 Absence of seasonality simplifies interpretation but may affect long-term accuracy.</a:t>
            </a:r>
          </a:p>
          <a:p>
            <a:pPr marL="914400" marR="0" lvl="2" indent="0" algn="just" defTabSz="914400" rtl="0" eaLnBrk="0" fontAlgn="base" latinLnBrk="0" hangingPunct="0">
              <a:lnSpc>
                <a:spcPct val="90000"/>
              </a:lnSpc>
              <a:spcBef>
                <a:spcPct val="0"/>
              </a:spcBef>
              <a:spcAft>
                <a:spcPts val="600"/>
              </a:spcAft>
              <a:buClrTx/>
              <a:buSzTx/>
              <a:buNone/>
              <a:tabLst/>
            </a:pPr>
            <a:endPar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90000"/>
              </a:lnSpc>
              <a:spcBef>
                <a:spcPct val="0"/>
              </a:spcBef>
              <a:spcAft>
                <a:spcPts val="600"/>
              </a:spcAft>
              <a:buClrTx/>
              <a:buSzTx/>
              <a:buFontTx/>
              <a:buChar char="•"/>
              <a:tabLst/>
            </a:pPr>
            <a:r>
              <a:rPr kumimoji="0" lang="en-US" altLang="en-US" sz="2800" b="1" i="0" u="none" strike="noStrike" cap="none" normalizeH="0" baseline="0" dirty="0">
                <a:ln>
                  <a:noFill/>
                </a:ln>
                <a:effectLst/>
                <a:latin typeface="Times New Roman" panose="02020603050405020304" pitchFamily="18" charset="0"/>
                <a:cs typeface="Times New Roman" panose="02020603050405020304" pitchFamily="18" charset="0"/>
              </a:rPr>
              <a:t>Key Consideration:</a:t>
            </a: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 While the lower AIC indicates better fit, the lack of seasonality could overlook important cyclical patterns in fuel prices.</a:t>
            </a:r>
          </a:p>
          <a:p>
            <a:pPr marL="457200" marR="0" lvl="1" indent="0" algn="just" defTabSz="914400" rtl="0" eaLnBrk="0" fontAlgn="base" latinLnBrk="0" hangingPunct="0">
              <a:lnSpc>
                <a:spcPct val="90000"/>
              </a:lnSpc>
              <a:spcBef>
                <a:spcPct val="0"/>
              </a:spcBef>
              <a:spcAft>
                <a:spcPts val="600"/>
              </a:spcAft>
              <a:buClrTx/>
              <a:buSzTx/>
              <a:buNone/>
              <a:tabLst/>
            </a:pPr>
            <a:endPar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90000"/>
              </a:lnSpc>
              <a:spcBef>
                <a:spcPct val="0"/>
              </a:spcBef>
              <a:spcAft>
                <a:spcPts val="600"/>
              </a:spcAft>
              <a:buClrTx/>
              <a:buSzTx/>
              <a:buFontTx/>
              <a:buNone/>
              <a:tabLst/>
            </a:pPr>
            <a:r>
              <a:rPr kumimoji="0" lang="en-US" altLang="en-US" sz="2800" b="1" i="0" u="none" strike="noStrike" cap="none" normalizeH="0" baseline="0" dirty="0">
                <a:ln>
                  <a:noFill/>
                </a:ln>
                <a:effectLst/>
                <a:latin typeface="Times New Roman" panose="02020603050405020304" pitchFamily="18" charset="0"/>
                <a:cs typeface="Times New Roman" panose="02020603050405020304" pitchFamily="18" charset="0"/>
              </a:rPr>
              <a:t>Reference:</a:t>
            </a: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 Comparative results for the manual vs. automated ETS models are discussed on slides </a:t>
            </a:r>
            <a:r>
              <a:rPr lang="en-US" altLang="en-US" sz="2800" dirty="0">
                <a:latin typeface="Times New Roman" panose="02020603050405020304" pitchFamily="18" charset="0"/>
                <a:cs typeface="Times New Roman" panose="02020603050405020304" pitchFamily="18" charset="0"/>
              </a:rPr>
              <a:t>9</a:t>
            </a: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00018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a:extLst>
            <a:ext uri="{FF2B5EF4-FFF2-40B4-BE49-F238E27FC236}">
              <a16:creationId xmlns:a16="http://schemas.microsoft.com/office/drawing/2014/main" id="{969A165F-32BD-D76F-5FA5-22D4B17B3E85}"/>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1994" y="704850"/>
            <a:ext cx="5542503" cy="88773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502" y="953262"/>
            <a:ext cx="5047488" cy="8380476"/>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 name="Title 5">
            <a:extLst>
              <a:ext uri="{FF2B5EF4-FFF2-40B4-BE49-F238E27FC236}">
                <a16:creationId xmlns:a16="http://schemas.microsoft.com/office/drawing/2014/main" id="{E74A122D-A55C-63AE-689F-B9249C4AC324}"/>
              </a:ext>
            </a:extLst>
          </p:cNvPr>
          <p:cNvSpPr>
            <a:spLocks noGrp="1"/>
          </p:cNvSpPr>
          <p:nvPr>
            <p:ph type="title"/>
          </p:nvPr>
        </p:nvSpPr>
        <p:spPr>
          <a:xfrm>
            <a:off x="1428162" y="1432134"/>
            <a:ext cx="4095621" cy="7419004"/>
          </a:xfrm>
        </p:spPr>
        <p:txBody>
          <a:bodyPr>
            <a:normAutofit/>
          </a:bodyPr>
          <a:lstStyle/>
          <a:p>
            <a:r>
              <a:rPr lang="en-IN" sz="4800" dirty="0">
                <a:solidFill>
                  <a:srgbClr val="FFFFFF"/>
                </a:solidFill>
                <a:latin typeface="Times New Roman" panose="02020603050405020304" pitchFamily="18" charset="0"/>
                <a:cs typeface="Times New Roman" panose="02020603050405020304" pitchFamily="18" charset="0"/>
              </a:rPr>
              <a:t>ARIMA PROCEDURE</a:t>
            </a:r>
          </a:p>
        </p:txBody>
      </p:sp>
      <p:sp>
        <p:nvSpPr>
          <p:cNvPr id="21" name="Rectangle 20">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81444" y="0"/>
            <a:ext cx="11306556" cy="10287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9">
            <a:extLst>
              <a:ext uri="{FF2B5EF4-FFF2-40B4-BE49-F238E27FC236}">
                <a16:creationId xmlns:a16="http://schemas.microsoft.com/office/drawing/2014/main" id="{AE8F432F-B93C-074A-5B34-41D23314F26D}"/>
              </a:ext>
            </a:extLst>
          </p:cNvPr>
          <p:cNvSpPr>
            <a:spLocks noGrp="1"/>
          </p:cNvSpPr>
          <p:nvPr>
            <p:ph idx="1"/>
          </p:nvPr>
        </p:nvSpPr>
        <p:spPr>
          <a:xfrm>
            <a:off x="7711401" y="704850"/>
            <a:ext cx="10271799" cy="8628888"/>
          </a:xfrm>
        </p:spPr>
        <p:txBody>
          <a:bodyPr anchor="ctr">
            <a:normAutofit fontScale="92500" lnSpcReduction="10000"/>
          </a:bodyPr>
          <a:lstStyle/>
          <a:p>
            <a:pPr marL="0" indent="0" algn="just">
              <a:lnSpc>
                <a:spcPct val="90000"/>
              </a:lnSpc>
              <a:buNone/>
            </a:pPr>
            <a:r>
              <a:rPr lang="en-US" sz="2400" b="1" dirty="0">
                <a:latin typeface="Times New Roman" panose="02020603050405020304" pitchFamily="18" charset="0"/>
                <a:cs typeface="Times New Roman" panose="02020603050405020304" pitchFamily="18" charset="0"/>
              </a:rPr>
              <a:t>Objective:</a:t>
            </a:r>
            <a:r>
              <a:rPr lang="en-US" sz="2400" dirty="0">
                <a:latin typeface="Times New Roman" panose="02020603050405020304" pitchFamily="18" charset="0"/>
                <a:cs typeface="Times New Roman" panose="02020603050405020304" pitchFamily="18" charset="0"/>
              </a:rPr>
              <a:t> Identify the most accurate ARIMA model for diesel price forecasting.</a:t>
            </a:r>
          </a:p>
          <a:p>
            <a:pPr marL="0" indent="0" algn="just">
              <a:lnSpc>
                <a:spcPct val="90000"/>
              </a:lnSpc>
              <a:buNone/>
            </a:pPr>
            <a:endParaRPr lang="en-US" sz="2400" dirty="0">
              <a:latin typeface="Times New Roman" panose="02020603050405020304" pitchFamily="18" charset="0"/>
              <a:cs typeface="Times New Roman" panose="02020603050405020304" pitchFamily="18" charset="0"/>
            </a:endParaRPr>
          </a:p>
          <a:p>
            <a:pPr marL="0" indent="0" algn="just">
              <a:lnSpc>
                <a:spcPct val="90000"/>
              </a:lnSpc>
              <a:buNone/>
            </a:pPr>
            <a:r>
              <a:rPr lang="en-US" sz="2400" b="1" dirty="0">
                <a:latin typeface="Times New Roman" panose="02020603050405020304" pitchFamily="18" charset="0"/>
                <a:cs typeface="Times New Roman" panose="02020603050405020304" pitchFamily="18" charset="0"/>
              </a:rPr>
              <a:t>Methodology:</a:t>
            </a:r>
            <a:endParaRPr lang="en-US" sz="2400" dirty="0">
              <a:latin typeface="Times New Roman" panose="02020603050405020304" pitchFamily="18" charset="0"/>
              <a:cs typeface="Times New Roman" panose="02020603050405020304" pitchFamily="18" charset="0"/>
            </a:endParaRPr>
          </a:p>
          <a:p>
            <a:pPr marL="742950" lvl="1" indent="-285750" algn="just">
              <a:lnSpc>
                <a:spcPct val="9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Stationarity Check:</a:t>
            </a:r>
            <a:endParaRPr lang="en-US" sz="2400" dirty="0">
              <a:latin typeface="Times New Roman" panose="02020603050405020304" pitchFamily="18" charset="0"/>
              <a:cs typeface="Times New Roman" panose="02020603050405020304" pitchFamily="18" charset="0"/>
            </a:endParaRPr>
          </a:p>
          <a:p>
            <a:pPr marL="1143000" lvl="2" indent="-228600" algn="just">
              <a:lnSpc>
                <a:spcPct val="9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Conducted an Augmented Dickey-Fuller (ADF) test, confirming that differencing was needed to achieve stationarity.</a:t>
            </a:r>
          </a:p>
          <a:p>
            <a:pPr marL="742950" lvl="1" indent="-285750" algn="just">
              <a:lnSpc>
                <a:spcPct val="9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Model Identification:</a:t>
            </a:r>
            <a:endParaRPr lang="en-US" sz="2400" dirty="0">
              <a:latin typeface="Times New Roman" panose="02020603050405020304" pitchFamily="18" charset="0"/>
              <a:cs typeface="Times New Roman" panose="02020603050405020304" pitchFamily="18" charset="0"/>
            </a:endParaRPr>
          </a:p>
          <a:p>
            <a:pPr marL="1143000" lvl="2" indent="-228600" algn="just">
              <a:lnSpc>
                <a:spcPct val="9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Analyzed ACF and PACF plots to determine appropriate ARIMA orders:</a:t>
            </a:r>
          </a:p>
          <a:p>
            <a:pPr marL="1600200" lvl="3" indent="-228600" algn="just">
              <a:lnSpc>
                <a:spcPct val="9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Initial model: </a:t>
            </a:r>
            <a:r>
              <a:rPr lang="en-US" b="1" dirty="0">
                <a:latin typeface="Times New Roman" panose="02020603050405020304" pitchFamily="18" charset="0"/>
                <a:cs typeface="Times New Roman" panose="02020603050405020304" pitchFamily="18" charset="0"/>
              </a:rPr>
              <a:t>ARIMA(1,1,1)</a:t>
            </a:r>
            <a:r>
              <a:rPr lang="en-US" dirty="0">
                <a:latin typeface="Times New Roman" panose="02020603050405020304" pitchFamily="18" charset="0"/>
                <a:cs typeface="Times New Roman" panose="02020603050405020304" pitchFamily="18" charset="0"/>
              </a:rPr>
              <a:t>.</a:t>
            </a:r>
          </a:p>
          <a:p>
            <a:pPr marL="742950" lvl="1" indent="-285750" algn="just">
              <a:lnSpc>
                <a:spcPct val="9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Model Diagnostics:</a:t>
            </a:r>
            <a:endParaRPr lang="en-US" sz="2400" dirty="0">
              <a:latin typeface="Times New Roman" panose="02020603050405020304" pitchFamily="18" charset="0"/>
              <a:cs typeface="Times New Roman" panose="02020603050405020304" pitchFamily="18" charset="0"/>
            </a:endParaRPr>
          </a:p>
          <a:p>
            <a:pPr marL="1143000" lvl="2" indent="-228600" algn="just">
              <a:lnSpc>
                <a:spcPct val="9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Checked residuals to ensure no autocorrelation, indicating a good fit.</a:t>
            </a:r>
          </a:p>
          <a:p>
            <a:pPr marL="1143000" lvl="2" indent="-228600" algn="just">
              <a:lnSpc>
                <a:spcPct val="9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Compared models using AIC:</a:t>
            </a:r>
          </a:p>
          <a:p>
            <a:pPr marL="1600200" lvl="3" indent="-228600" algn="just">
              <a:lnSpc>
                <a:spcPct val="9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ARIMA(0,1,2):</a:t>
            </a:r>
            <a:r>
              <a:rPr lang="en-US" dirty="0">
                <a:latin typeface="Times New Roman" panose="02020603050405020304" pitchFamily="18" charset="0"/>
                <a:cs typeface="Times New Roman" panose="02020603050405020304" pitchFamily="18" charset="0"/>
              </a:rPr>
              <a:t> Selected due to a slightly lower AIC (-543.65) compared to ARIMA(1,1,1) (-543.61).</a:t>
            </a:r>
          </a:p>
          <a:p>
            <a:pPr marL="742950" lvl="1" indent="-285750" algn="just">
              <a:lnSpc>
                <a:spcPct val="9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Final Model Justification:</a:t>
            </a:r>
            <a:endParaRPr lang="en-US" sz="2400" dirty="0">
              <a:latin typeface="Times New Roman" panose="02020603050405020304" pitchFamily="18" charset="0"/>
              <a:cs typeface="Times New Roman" panose="02020603050405020304" pitchFamily="18" charset="0"/>
            </a:endParaRPr>
          </a:p>
          <a:p>
            <a:pPr marL="1143000" lvl="2" indent="-228600" algn="just">
              <a:lnSpc>
                <a:spcPct val="9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Simpler structure with comparable accuracy.</a:t>
            </a:r>
          </a:p>
          <a:p>
            <a:pPr marL="1143000" lvl="2" indent="-228600" algn="just">
              <a:lnSpc>
                <a:spcPct val="9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Robust in capturing trends and volatility in diesel prices.</a:t>
            </a:r>
          </a:p>
          <a:p>
            <a:pPr marL="914400" lvl="2" indent="0" algn="just">
              <a:lnSpc>
                <a:spcPct val="90000"/>
              </a:lnSpc>
              <a:buNone/>
            </a:pPr>
            <a:endParaRPr lang="en-US" sz="2400" dirty="0">
              <a:latin typeface="Times New Roman" panose="02020603050405020304" pitchFamily="18" charset="0"/>
              <a:cs typeface="Times New Roman" panose="02020603050405020304" pitchFamily="18" charset="0"/>
            </a:endParaRPr>
          </a:p>
          <a:p>
            <a:pPr marL="0" indent="0" algn="just">
              <a:lnSpc>
                <a:spcPct val="90000"/>
              </a:lnSpc>
              <a:buNone/>
            </a:pPr>
            <a:r>
              <a:rPr lang="en-US" sz="2400" b="1" dirty="0">
                <a:latin typeface="Times New Roman" panose="02020603050405020304" pitchFamily="18" charset="0"/>
                <a:cs typeface="Times New Roman" panose="02020603050405020304" pitchFamily="18" charset="0"/>
              </a:rPr>
              <a:t>Reference:</a:t>
            </a:r>
            <a:r>
              <a:rPr lang="en-US" sz="2400" dirty="0">
                <a:latin typeface="Times New Roman" panose="02020603050405020304" pitchFamily="18" charset="0"/>
                <a:cs typeface="Times New Roman" panose="02020603050405020304" pitchFamily="18" charset="0"/>
              </a:rPr>
              <a:t> Detailed ARIMA diagnostics and comparisons are presented on slides 10-12.</a:t>
            </a:r>
          </a:p>
          <a:p>
            <a:pPr algn="just">
              <a:lnSpc>
                <a:spcPct val="9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26072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a:extLst>
            <a:ext uri="{FF2B5EF4-FFF2-40B4-BE49-F238E27FC236}">
              <a16:creationId xmlns:a16="http://schemas.microsoft.com/office/drawing/2014/main" id="{FD118BB2-993F-C196-51AA-53083B9BD999}"/>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1994" y="704850"/>
            <a:ext cx="5542503" cy="88773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502" y="953262"/>
            <a:ext cx="5047488" cy="8380476"/>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Title 15">
            <a:extLst>
              <a:ext uri="{FF2B5EF4-FFF2-40B4-BE49-F238E27FC236}">
                <a16:creationId xmlns:a16="http://schemas.microsoft.com/office/drawing/2014/main" id="{8A5F3F60-DAC8-BB16-D596-12BD3B1EAFA9}"/>
              </a:ext>
            </a:extLst>
          </p:cNvPr>
          <p:cNvSpPr>
            <a:spLocks noGrp="1"/>
          </p:cNvSpPr>
          <p:nvPr>
            <p:ph type="title"/>
          </p:nvPr>
        </p:nvSpPr>
        <p:spPr>
          <a:xfrm>
            <a:off x="1428162" y="1432134"/>
            <a:ext cx="4095621" cy="7419004"/>
          </a:xfrm>
        </p:spPr>
        <p:txBody>
          <a:bodyPr>
            <a:normAutofit/>
          </a:bodyPr>
          <a:lstStyle/>
          <a:p>
            <a:r>
              <a:rPr lang="en-US" sz="4800" b="1" dirty="0">
                <a:solidFill>
                  <a:srgbClr val="FFFFFF"/>
                </a:solidFill>
                <a:latin typeface="Times New Roman" panose="02020603050405020304" pitchFamily="18" charset="0"/>
                <a:cs typeface="Times New Roman" panose="02020603050405020304" pitchFamily="18" charset="0"/>
              </a:rPr>
              <a:t>ENSEMBLE MODEL PROCEDURE</a:t>
            </a:r>
            <a:br>
              <a:rPr lang="en-US" b="1" dirty="0">
                <a:solidFill>
                  <a:srgbClr val="FFFFFF"/>
                </a:solidFill>
              </a:rPr>
            </a:br>
            <a:endParaRPr lang="en-IN" dirty="0">
              <a:solidFill>
                <a:srgbClr val="FFFFFF"/>
              </a:solidFill>
              <a:latin typeface="Times New Roman" panose="02020603050405020304" pitchFamily="18" charset="0"/>
              <a:cs typeface="Times New Roman" panose="02020603050405020304" pitchFamily="18" charset="0"/>
            </a:endParaRPr>
          </a:p>
        </p:txBody>
      </p:sp>
      <p:sp>
        <p:nvSpPr>
          <p:cNvPr id="28" name="Rectangle 27">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81444" y="0"/>
            <a:ext cx="11306556" cy="10287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ntent Placeholder 16">
            <a:extLst>
              <a:ext uri="{FF2B5EF4-FFF2-40B4-BE49-F238E27FC236}">
                <a16:creationId xmlns:a16="http://schemas.microsoft.com/office/drawing/2014/main" id="{0F69A274-D23D-343E-D3DC-372ACF6CB649}"/>
              </a:ext>
            </a:extLst>
          </p:cNvPr>
          <p:cNvSpPr>
            <a:spLocks noGrp="1"/>
          </p:cNvSpPr>
          <p:nvPr>
            <p:ph idx="1"/>
          </p:nvPr>
        </p:nvSpPr>
        <p:spPr>
          <a:xfrm>
            <a:off x="7772400" y="953262"/>
            <a:ext cx="10043199" cy="8108952"/>
          </a:xfrm>
        </p:spPr>
        <p:txBody>
          <a:bodyPr anchor="ctr">
            <a:normAutofit fontScale="85000" lnSpcReduction="20000"/>
          </a:bodyPr>
          <a:lstStyle/>
          <a:p>
            <a:pPr marL="0" indent="0">
              <a:lnSpc>
                <a:spcPct val="90000"/>
              </a:lnSpc>
              <a:buNone/>
            </a:pPr>
            <a:r>
              <a:rPr lang="en-US" sz="3000" b="1" dirty="0">
                <a:latin typeface="Times New Roman" panose="02020603050405020304" pitchFamily="18" charset="0"/>
                <a:cs typeface="Times New Roman" panose="02020603050405020304" pitchFamily="18" charset="0"/>
              </a:rPr>
              <a:t>Objective:</a:t>
            </a:r>
            <a:r>
              <a:rPr lang="en-US" sz="3000" dirty="0">
                <a:latin typeface="Times New Roman" panose="02020603050405020304" pitchFamily="18" charset="0"/>
                <a:cs typeface="Times New Roman" panose="02020603050405020304" pitchFamily="18" charset="0"/>
              </a:rPr>
              <a:t> Combine multiple models to leverage their strengths and improve overall forecast accuracy.</a:t>
            </a:r>
          </a:p>
          <a:p>
            <a:pPr marL="0" indent="0">
              <a:lnSpc>
                <a:spcPct val="90000"/>
              </a:lnSpc>
              <a:buNone/>
            </a:pPr>
            <a:endParaRPr lang="en-US" sz="3000" dirty="0">
              <a:latin typeface="Times New Roman" panose="02020603050405020304" pitchFamily="18" charset="0"/>
              <a:cs typeface="Times New Roman" panose="02020603050405020304" pitchFamily="18" charset="0"/>
            </a:endParaRPr>
          </a:p>
          <a:p>
            <a:pPr marL="0" indent="0">
              <a:lnSpc>
                <a:spcPct val="90000"/>
              </a:lnSpc>
              <a:buNone/>
            </a:pPr>
            <a:r>
              <a:rPr lang="en-US" sz="3000" b="1" dirty="0">
                <a:latin typeface="Times New Roman" panose="02020603050405020304" pitchFamily="18" charset="0"/>
                <a:cs typeface="Times New Roman" panose="02020603050405020304" pitchFamily="18" charset="0"/>
              </a:rPr>
              <a:t>Methodology:</a:t>
            </a:r>
            <a:endParaRPr lang="en-US" sz="3000" dirty="0">
              <a:latin typeface="Times New Roman" panose="02020603050405020304" pitchFamily="18" charset="0"/>
              <a:cs typeface="Times New Roman" panose="02020603050405020304" pitchFamily="18" charset="0"/>
            </a:endParaRPr>
          </a:p>
          <a:p>
            <a:pPr marL="742950" lvl="1" indent="-285750">
              <a:lnSpc>
                <a:spcPct val="9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Model Components:</a:t>
            </a:r>
            <a:endParaRPr lang="en-US" dirty="0">
              <a:latin typeface="Times New Roman" panose="02020603050405020304" pitchFamily="18" charset="0"/>
              <a:cs typeface="Times New Roman" panose="02020603050405020304" pitchFamily="18" charset="0"/>
            </a:endParaRPr>
          </a:p>
          <a:p>
            <a:pPr marL="1143000" lvl="2" indent="-228600">
              <a:lnSpc>
                <a:spcPct val="90000"/>
              </a:lnSpc>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Time Series Regression (TSLM), Auto ETS (</a:t>
            </a:r>
            <a:r>
              <a:rPr lang="en-US" sz="3000" dirty="0" err="1">
                <a:latin typeface="Times New Roman" panose="02020603050405020304" pitchFamily="18" charset="0"/>
                <a:cs typeface="Times New Roman" panose="02020603050405020304" pitchFamily="18" charset="0"/>
              </a:rPr>
              <a:t>M,Ad,N</a:t>
            </a:r>
            <a:r>
              <a:rPr lang="en-US" sz="3000" dirty="0">
                <a:latin typeface="Times New Roman" panose="02020603050405020304" pitchFamily="18" charset="0"/>
                <a:cs typeface="Times New Roman" panose="02020603050405020304" pitchFamily="18" charset="0"/>
              </a:rPr>
              <a:t>), and ARIMA(0,1,2).</a:t>
            </a:r>
          </a:p>
          <a:p>
            <a:pPr marL="742950" lvl="1" indent="-285750">
              <a:lnSpc>
                <a:spcPct val="9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Weighting Approach:</a:t>
            </a:r>
            <a:endParaRPr lang="en-US" dirty="0">
              <a:latin typeface="Times New Roman" panose="02020603050405020304" pitchFamily="18" charset="0"/>
              <a:cs typeface="Times New Roman" panose="02020603050405020304" pitchFamily="18" charset="0"/>
            </a:endParaRPr>
          </a:p>
          <a:p>
            <a:pPr marL="1143000" lvl="2" indent="-228600">
              <a:lnSpc>
                <a:spcPct val="90000"/>
              </a:lnSpc>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Applied inverse variance weighting based on Root Mean Square Error (RMSE) from cross-validation results.</a:t>
            </a:r>
          </a:p>
          <a:p>
            <a:pPr marL="742950" lvl="1" indent="-285750">
              <a:lnSpc>
                <a:spcPct val="9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Simulation:</a:t>
            </a:r>
            <a:endParaRPr lang="en-US" dirty="0">
              <a:latin typeface="Times New Roman" panose="02020603050405020304" pitchFamily="18" charset="0"/>
              <a:cs typeface="Times New Roman" panose="02020603050405020304" pitchFamily="18" charset="0"/>
            </a:endParaRPr>
          </a:p>
          <a:p>
            <a:pPr marL="1143000" lvl="2" indent="-228600">
              <a:lnSpc>
                <a:spcPct val="90000"/>
              </a:lnSpc>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Generated 1,000 simulation paths to construct robust prediction intervals.</a:t>
            </a:r>
          </a:p>
          <a:p>
            <a:pPr marL="742950" lvl="1" indent="-285750">
              <a:lnSpc>
                <a:spcPct val="9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Performance Evaluation:</a:t>
            </a:r>
            <a:endParaRPr lang="en-US" dirty="0">
              <a:latin typeface="Times New Roman" panose="02020603050405020304" pitchFamily="18" charset="0"/>
              <a:cs typeface="Times New Roman" panose="02020603050405020304" pitchFamily="18" charset="0"/>
            </a:endParaRPr>
          </a:p>
          <a:p>
            <a:pPr marL="1143000" lvl="2" indent="-228600">
              <a:lnSpc>
                <a:spcPct val="90000"/>
              </a:lnSpc>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Ensemble approach reduced overall forecast error by capturing diverse model strengths.</a:t>
            </a:r>
          </a:p>
          <a:p>
            <a:pPr marL="914400" lvl="2" indent="0">
              <a:lnSpc>
                <a:spcPct val="90000"/>
              </a:lnSpc>
              <a:buNone/>
            </a:pPr>
            <a:endParaRPr lang="en-US" sz="3000" dirty="0">
              <a:latin typeface="Times New Roman" panose="02020603050405020304" pitchFamily="18" charset="0"/>
              <a:cs typeface="Times New Roman" panose="02020603050405020304" pitchFamily="18" charset="0"/>
            </a:endParaRPr>
          </a:p>
          <a:p>
            <a:pPr marL="0" indent="0">
              <a:lnSpc>
                <a:spcPct val="90000"/>
              </a:lnSpc>
              <a:buNone/>
            </a:pPr>
            <a:r>
              <a:rPr lang="en-US" sz="3000" b="1" dirty="0">
                <a:latin typeface="Times New Roman" panose="02020603050405020304" pitchFamily="18" charset="0"/>
                <a:cs typeface="Times New Roman" panose="02020603050405020304" pitchFamily="18" charset="0"/>
              </a:rPr>
              <a:t>Reference:</a:t>
            </a:r>
            <a:r>
              <a:rPr lang="en-US" sz="3000" dirty="0">
                <a:latin typeface="Times New Roman" panose="02020603050405020304" pitchFamily="18" charset="0"/>
                <a:cs typeface="Times New Roman" panose="02020603050405020304" pitchFamily="18" charset="0"/>
              </a:rPr>
              <a:t> Ensemble model construction and results are outlined on slides 15-16.</a:t>
            </a:r>
          </a:p>
          <a:p>
            <a:pPr marL="0" indent="0">
              <a:lnSpc>
                <a:spcPct val="90000"/>
              </a:lnSpc>
              <a:buNone/>
            </a:pPr>
            <a:endParaRPr lang="en-IN" sz="1400" dirty="0"/>
          </a:p>
        </p:txBody>
      </p:sp>
    </p:spTree>
    <p:extLst>
      <p:ext uri="{BB962C8B-B14F-4D97-AF65-F5344CB8AC3E}">
        <p14:creationId xmlns:p14="http://schemas.microsoft.com/office/powerpoint/2010/main" val="42948235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a:extLst>
            <a:ext uri="{FF2B5EF4-FFF2-40B4-BE49-F238E27FC236}">
              <a16:creationId xmlns:a16="http://schemas.microsoft.com/office/drawing/2014/main" id="{85139E3F-11F4-9018-0CBD-F79DCA3D98DE}"/>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1994" y="704850"/>
            <a:ext cx="5542503" cy="88773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502" y="953262"/>
            <a:ext cx="5047488" cy="8380476"/>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Title 15">
            <a:extLst>
              <a:ext uri="{FF2B5EF4-FFF2-40B4-BE49-F238E27FC236}">
                <a16:creationId xmlns:a16="http://schemas.microsoft.com/office/drawing/2014/main" id="{ECE2B10C-1076-5610-3385-4B27466730D1}"/>
              </a:ext>
            </a:extLst>
          </p:cNvPr>
          <p:cNvSpPr>
            <a:spLocks noGrp="1"/>
          </p:cNvSpPr>
          <p:nvPr>
            <p:ph type="title"/>
          </p:nvPr>
        </p:nvSpPr>
        <p:spPr>
          <a:xfrm>
            <a:off x="1428162" y="1432134"/>
            <a:ext cx="4095621" cy="7419004"/>
          </a:xfrm>
        </p:spPr>
        <p:txBody>
          <a:bodyPr>
            <a:normAutofit/>
          </a:bodyPr>
          <a:lstStyle/>
          <a:p>
            <a:r>
              <a:rPr lang="en-IN" sz="4600" b="1" dirty="0">
                <a:solidFill>
                  <a:srgbClr val="FFFFFF"/>
                </a:solidFill>
                <a:latin typeface="Times New Roman" panose="02020603050405020304" pitchFamily="18" charset="0"/>
                <a:cs typeface="Times New Roman" panose="02020603050405020304" pitchFamily="18" charset="0"/>
              </a:rPr>
              <a:t>CROSS-VALIDATION RESULTS</a:t>
            </a:r>
            <a:br>
              <a:rPr lang="en-IN" sz="4600" b="1" dirty="0">
                <a:solidFill>
                  <a:srgbClr val="FFFFFF"/>
                </a:solidFill>
              </a:rPr>
            </a:br>
            <a:endParaRPr lang="en-IN" sz="4600" dirty="0">
              <a:solidFill>
                <a:srgbClr val="FFFFFF"/>
              </a:solidFill>
              <a:latin typeface="Times New Roman" panose="02020603050405020304" pitchFamily="18" charset="0"/>
              <a:cs typeface="Times New Roman" panose="02020603050405020304" pitchFamily="18" charset="0"/>
            </a:endParaRPr>
          </a:p>
        </p:txBody>
      </p:sp>
      <p:sp>
        <p:nvSpPr>
          <p:cNvPr id="28" name="Rectangle 27">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81444" y="0"/>
            <a:ext cx="11306556" cy="10287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ntent Placeholder 16">
            <a:extLst>
              <a:ext uri="{FF2B5EF4-FFF2-40B4-BE49-F238E27FC236}">
                <a16:creationId xmlns:a16="http://schemas.microsoft.com/office/drawing/2014/main" id="{1B1F25DE-1D7A-E327-8D2F-FC95A6F4A701}"/>
              </a:ext>
            </a:extLst>
          </p:cNvPr>
          <p:cNvSpPr>
            <a:spLocks noGrp="1"/>
          </p:cNvSpPr>
          <p:nvPr>
            <p:ph idx="1"/>
          </p:nvPr>
        </p:nvSpPr>
        <p:spPr>
          <a:xfrm>
            <a:off x="7223091" y="1230931"/>
            <a:ext cx="10347999" cy="8108952"/>
          </a:xfrm>
        </p:spPr>
        <p:txBody>
          <a:bodyPr anchor="ctr">
            <a:noAutofit/>
          </a:bodyPr>
          <a:lstStyle/>
          <a:p>
            <a:r>
              <a:rPr lang="en-US" sz="2000" b="1" dirty="0">
                <a:latin typeface="Times New Roman" panose="02020603050405020304" pitchFamily="18" charset="0"/>
                <a:cs typeface="Times New Roman" panose="02020603050405020304" pitchFamily="18" charset="0"/>
              </a:rPr>
              <a:t>1. Cross-Validation Design</a:t>
            </a:r>
          </a:p>
          <a:p>
            <a:r>
              <a:rPr lang="en-US" sz="2000" dirty="0">
                <a:latin typeface="Times New Roman" panose="02020603050405020304" pitchFamily="18" charset="0"/>
                <a:cs typeface="Times New Roman" panose="02020603050405020304" pitchFamily="18" charset="0"/>
              </a:rPr>
              <a:t>Cross-validation was performed using a rolling-origin technique with the following configuration:</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Initialization:</a:t>
            </a:r>
            <a:r>
              <a:rPr lang="en-US" sz="2000" dirty="0">
                <a:latin typeface="Times New Roman" panose="02020603050405020304" pitchFamily="18" charset="0"/>
                <a:cs typeface="Times New Roman" panose="02020603050405020304" pitchFamily="18" charset="0"/>
              </a:rPr>
              <a:t> The first 60 observations from the training set were used as the initial window.</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Step Size:</a:t>
            </a:r>
            <a:r>
              <a:rPr lang="en-US" sz="2000" dirty="0">
                <a:latin typeface="Times New Roman" panose="02020603050405020304" pitchFamily="18" charset="0"/>
                <a:cs typeface="Times New Roman" panose="02020603050405020304" pitchFamily="18" charset="0"/>
              </a:rPr>
              <a:t> Each iteration increased the training window by 12 observations.</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Forecast Horizon:</a:t>
            </a:r>
            <a:r>
              <a:rPr lang="en-US" sz="2000" dirty="0">
                <a:latin typeface="Times New Roman" panose="02020603050405020304" pitchFamily="18" charset="0"/>
                <a:cs typeface="Times New Roman" panose="02020603050405020304" pitchFamily="18" charset="0"/>
              </a:rPr>
              <a:t> Models were evaluated for a forecast horizon of 12 steps.</a:t>
            </a: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KEY OBSERVATION:</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automatic ARIMA model achieved the lowest MAPE (10.8%) and RMSE (0.415), making it the most accurate for diesel price forecasting.</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Ensemble Approach:</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Despite slightly higher MAPE (11.1%) and RMSE (0.412), the ensemble model showed competitive performance, indicating the value of combining diverse models for enhanced reliability.</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Naïve and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SNaïve</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Models: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These baseline models performed surprisingly well for MAPE (11.2% for Naïve), highlighting the importance of comparing complex models with simple benchmarks.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ETS Models: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Both manual and automatic ETS models had higher error metrics, suggesting that exponential smoothing did not adequately capture the data's characteristics.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TSLM Model:</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With the highest MAPE (22.1%) and RMSE (0.763), this model struggled to handle non-linear trends and seasonality effectively. </a:t>
            </a:r>
          </a:p>
          <a:p>
            <a:pPr marL="0" indent="0" algn="just">
              <a:lnSpc>
                <a:spcPct val="90000"/>
              </a:lnSpc>
              <a:buNone/>
            </a:pPr>
            <a:endParaRPr lang="en-IN" sz="2000" b="1" dirty="0">
              <a:latin typeface="Times New Roman" panose="02020603050405020304" pitchFamily="18" charset="0"/>
              <a:cs typeface="Times New Roman" panose="02020603050405020304" pitchFamily="18" charset="0"/>
            </a:endParaRPr>
          </a:p>
          <a:p>
            <a:pPr marL="0" indent="0" algn="just">
              <a:lnSpc>
                <a:spcPct val="90000"/>
              </a:lnSpc>
              <a:buNone/>
            </a:pPr>
            <a:r>
              <a:rPr lang="en-IN" sz="2000" b="1" dirty="0">
                <a:latin typeface="Times New Roman" panose="02020603050405020304" pitchFamily="18" charset="0"/>
                <a:cs typeface="Times New Roman" panose="02020603050405020304" pitchFamily="18" charset="0"/>
              </a:rPr>
              <a:t>Reference:</a:t>
            </a:r>
            <a:r>
              <a:rPr lang="en-IN" sz="2000" dirty="0">
                <a:latin typeface="Times New Roman" panose="02020603050405020304" pitchFamily="18" charset="0"/>
                <a:cs typeface="Times New Roman" panose="02020603050405020304" pitchFamily="18" charset="0"/>
              </a:rPr>
              <a:t> Cross-validation details and comparative metrics are on slides 13</a:t>
            </a:r>
          </a:p>
          <a:p>
            <a:pPr marL="0" indent="0">
              <a:lnSpc>
                <a:spcPct val="90000"/>
              </a:lnSpc>
              <a:buNone/>
            </a:pPr>
            <a:endParaRPr lang="en-IN" sz="2000" dirty="0"/>
          </a:p>
        </p:txBody>
      </p:sp>
    </p:spTree>
    <p:extLst>
      <p:ext uri="{BB962C8B-B14F-4D97-AF65-F5344CB8AC3E}">
        <p14:creationId xmlns:p14="http://schemas.microsoft.com/office/powerpoint/2010/main" val="34996739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a:extLst>
            <a:ext uri="{FF2B5EF4-FFF2-40B4-BE49-F238E27FC236}">
              <a16:creationId xmlns:a16="http://schemas.microsoft.com/office/drawing/2014/main" id="{2A77C17E-4359-FB92-DB43-9B8E6EAC47E2}"/>
            </a:ext>
          </a:extLst>
        </p:cNvPr>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1994" y="704850"/>
            <a:ext cx="5542503" cy="88773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502" y="953262"/>
            <a:ext cx="5047488" cy="8380476"/>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9" name="Title 8">
            <a:extLst>
              <a:ext uri="{FF2B5EF4-FFF2-40B4-BE49-F238E27FC236}">
                <a16:creationId xmlns:a16="http://schemas.microsoft.com/office/drawing/2014/main" id="{E6A7ADE6-3535-B660-2438-4B8513554C75}"/>
              </a:ext>
            </a:extLst>
          </p:cNvPr>
          <p:cNvSpPr>
            <a:spLocks noGrp="1"/>
          </p:cNvSpPr>
          <p:nvPr>
            <p:ph type="title"/>
          </p:nvPr>
        </p:nvSpPr>
        <p:spPr>
          <a:xfrm>
            <a:off x="1428162" y="1432134"/>
            <a:ext cx="4095621" cy="7419004"/>
          </a:xfrm>
        </p:spPr>
        <p:txBody>
          <a:bodyPr vert="horz" lIns="91440" tIns="45720" rIns="91440" bIns="45720" rtlCol="0" anchor="ctr">
            <a:normAutofit/>
          </a:bodyPr>
          <a:lstStyle/>
          <a:p>
            <a:pPr defTabSz="457200">
              <a:lnSpc>
                <a:spcPct val="90000"/>
              </a:lnSpc>
            </a:pPr>
            <a:r>
              <a:rPr lang="en-US" sz="3400">
                <a:solidFill>
                  <a:srgbClr val="FFFFFF"/>
                </a:solidFill>
              </a:rPr>
              <a:t>MODEL SELECTION JUSTIFICATION</a:t>
            </a:r>
            <a:br>
              <a:rPr lang="en-US" sz="3400">
                <a:solidFill>
                  <a:srgbClr val="FFFFFF"/>
                </a:solidFill>
              </a:rPr>
            </a:br>
            <a:br>
              <a:rPr lang="en-US" sz="3400">
                <a:solidFill>
                  <a:srgbClr val="FFFFFF"/>
                </a:solidFill>
              </a:rPr>
            </a:br>
            <a:br>
              <a:rPr lang="en-US" sz="3400">
                <a:solidFill>
                  <a:srgbClr val="FFFFFF"/>
                </a:solidFill>
              </a:rPr>
            </a:br>
            <a:r>
              <a:rPr lang="en-US" sz="3400" b="1">
                <a:solidFill>
                  <a:srgbClr val="FFFFFF"/>
                </a:solidFill>
              </a:rPr>
              <a:t>Objective:</a:t>
            </a:r>
            <a:br>
              <a:rPr lang="en-US" sz="3400">
                <a:solidFill>
                  <a:srgbClr val="FFFFFF"/>
                </a:solidFill>
              </a:rPr>
            </a:br>
            <a:r>
              <a:rPr lang="en-US" sz="3400">
                <a:solidFill>
                  <a:srgbClr val="FFFFFF"/>
                </a:solidFill>
              </a:rPr>
              <a:t>To select the most suitable forecasting model based on performance metrics, robustness, and practical considerations for diesel price forecasting.</a:t>
            </a:r>
            <a:br>
              <a:rPr lang="en-US" sz="3400">
                <a:solidFill>
                  <a:srgbClr val="FFFFFF"/>
                </a:solidFill>
              </a:rPr>
            </a:br>
            <a:endParaRPr lang="en-US" sz="3400">
              <a:solidFill>
                <a:srgbClr val="FFFFFF"/>
              </a:solidFill>
            </a:endParaRPr>
          </a:p>
        </p:txBody>
      </p:sp>
      <p:sp>
        <p:nvSpPr>
          <p:cNvPr id="23" name="Rectangle 22">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81444" y="0"/>
            <a:ext cx="11306556" cy="10287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270C781-A15F-8395-35A4-62ADF08C9E69}"/>
              </a:ext>
            </a:extLst>
          </p:cNvPr>
          <p:cNvSpPr txBox="1"/>
          <p:nvPr/>
        </p:nvSpPr>
        <p:spPr>
          <a:xfrm>
            <a:off x="7018827" y="419100"/>
            <a:ext cx="10972800" cy="9867900"/>
          </a:xfrm>
          <a:prstGeom prst="rect">
            <a:avLst/>
          </a:prstGeom>
        </p:spPr>
        <p:txBody>
          <a:bodyPr vert="horz" lIns="91440" tIns="45720" rIns="91440" bIns="45720" rtlCol="0" anchor="ctr">
            <a:normAutofit fontScale="62500" lnSpcReduction="20000"/>
          </a:bodyPr>
          <a:lstStyle/>
          <a:p>
            <a:pPr>
              <a:lnSpc>
                <a:spcPct val="120000"/>
              </a:lnSpc>
              <a:spcBef>
                <a:spcPct val="20000"/>
              </a:spcBef>
              <a:spcAft>
                <a:spcPts val="600"/>
              </a:spcAft>
              <a:buClr>
                <a:schemeClr val="accent1"/>
              </a:buClr>
              <a:buSzPct val="115000"/>
            </a:pPr>
            <a:r>
              <a:rPr lang="en-US" sz="2300" b="1" dirty="0">
                <a:solidFill>
                  <a:schemeClr val="tx1">
                    <a:lumMod val="85000"/>
                    <a:lumOff val="15000"/>
                  </a:schemeClr>
                </a:solidFill>
                <a:latin typeface="Times New Roman" panose="02020603050405020304" pitchFamily="18" charset="0"/>
                <a:cs typeface="Times New Roman" panose="02020603050405020304" pitchFamily="18" charset="0"/>
              </a:rPr>
              <a:t>1</a:t>
            </a:r>
            <a:r>
              <a:rPr lang="en-US" sz="2300" dirty="0">
                <a:solidFill>
                  <a:schemeClr val="tx1">
                    <a:lumMod val="85000"/>
                    <a:lumOff val="15000"/>
                  </a:schemeClr>
                </a:solidFill>
                <a:latin typeface="Times New Roman" panose="02020603050405020304" pitchFamily="18" charset="0"/>
                <a:cs typeface="Times New Roman" panose="02020603050405020304" pitchFamily="18" charset="0"/>
              </a:rPr>
              <a:t>. Model Selection Process</a:t>
            </a:r>
          </a:p>
          <a:p>
            <a:pPr>
              <a:lnSpc>
                <a:spcPct val="120000"/>
              </a:lnSpc>
              <a:spcBef>
                <a:spcPct val="20000"/>
              </a:spcBef>
              <a:spcAft>
                <a:spcPts val="600"/>
              </a:spcAft>
              <a:buClr>
                <a:schemeClr val="accent1"/>
              </a:buClr>
              <a:buSzPct val="115000"/>
            </a:pPr>
            <a:r>
              <a:rPr lang="en-US" sz="2300" dirty="0">
                <a:solidFill>
                  <a:schemeClr val="tx1">
                    <a:lumMod val="85000"/>
                    <a:lumOff val="15000"/>
                  </a:schemeClr>
                </a:solidFill>
                <a:latin typeface="Times New Roman" panose="02020603050405020304" pitchFamily="18" charset="0"/>
                <a:cs typeface="Times New Roman" panose="02020603050405020304" pitchFamily="18" charset="0"/>
              </a:rPr>
              <a:t>The final model was selected to enhance forecast accuracy and address residual issues noted during cross-validation. The Enhanced Ensemble Model combines forecasts from multiple individual models with inverse variance weighting to prioritize models with lower forecast errors. This approach ensures robustness by integrating diverse modeling methodologies.</a:t>
            </a:r>
          </a:p>
          <a:p>
            <a:pPr>
              <a:lnSpc>
                <a:spcPct val="120000"/>
              </a:lnSpc>
              <a:spcBef>
                <a:spcPct val="20000"/>
              </a:spcBef>
              <a:spcAft>
                <a:spcPts val="600"/>
              </a:spcAft>
              <a:buClr>
                <a:schemeClr val="accent1"/>
              </a:buClr>
              <a:buSzPct val="115000"/>
            </a:pPr>
            <a:endParaRPr lang="en-US" sz="2300" dirty="0">
              <a:solidFill>
                <a:schemeClr val="tx1">
                  <a:lumMod val="85000"/>
                  <a:lumOff val="15000"/>
                </a:schemeClr>
              </a:solidFill>
              <a:latin typeface="Times New Roman" panose="02020603050405020304" pitchFamily="18" charset="0"/>
              <a:cs typeface="Times New Roman" panose="02020603050405020304" pitchFamily="18" charset="0"/>
            </a:endParaRPr>
          </a:p>
          <a:p>
            <a:pPr>
              <a:lnSpc>
                <a:spcPct val="120000"/>
              </a:lnSpc>
              <a:spcBef>
                <a:spcPct val="20000"/>
              </a:spcBef>
              <a:spcAft>
                <a:spcPts val="600"/>
              </a:spcAft>
              <a:buClr>
                <a:schemeClr val="accent1"/>
              </a:buClr>
              <a:buSzPct val="115000"/>
            </a:pPr>
            <a:r>
              <a:rPr kumimoji="0" lang="en-US" altLang="en-US" sz="2300" i="0" u="none" strike="noStrike" normalizeH="0" baseline="0" dirty="0">
                <a:ln>
                  <a:noFill/>
                </a:ln>
                <a:solidFill>
                  <a:schemeClr val="tx1">
                    <a:lumMod val="85000"/>
                    <a:lumOff val="15000"/>
                  </a:schemeClr>
                </a:solidFill>
                <a:latin typeface="Times New Roman" panose="02020603050405020304" pitchFamily="18" charset="0"/>
                <a:cs typeface="Times New Roman" panose="02020603050405020304" pitchFamily="18" charset="0"/>
              </a:rPr>
              <a:t>Weighting: The combination model uses inverse variance weighting (</a:t>
            </a:r>
            <a:r>
              <a:rPr kumimoji="0" lang="en-US" altLang="en-US" sz="2300" i="0" u="none" strike="noStrike" normalizeH="0" baseline="0" dirty="0" err="1">
                <a:ln>
                  <a:noFill/>
                </a:ln>
                <a:solidFill>
                  <a:schemeClr val="tx1">
                    <a:lumMod val="85000"/>
                    <a:lumOff val="15000"/>
                  </a:schemeClr>
                </a:solidFill>
                <a:latin typeface="Times New Roman" panose="02020603050405020304" pitchFamily="18" charset="0"/>
                <a:cs typeface="Times New Roman" panose="02020603050405020304" pitchFamily="18" charset="0"/>
              </a:rPr>
              <a:t>cmbn_args</a:t>
            </a:r>
            <a:r>
              <a:rPr kumimoji="0" lang="en-US" altLang="en-US" sz="2300" i="0" u="none" strike="noStrike" normalizeH="0" baseline="0" dirty="0">
                <a:ln>
                  <a:noFill/>
                </a:ln>
                <a:solidFill>
                  <a:schemeClr val="tx1">
                    <a:lumMod val="85000"/>
                    <a:lumOff val="15000"/>
                  </a:schemeClr>
                </a:solidFill>
                <a:latin typeface="Times New Roman" panose="02020603050405020304" pitchFamily="18" charset="0"/>
                <a:cs typeface="Times New Roman" panose="02020603050405020304" pitchFamily="18" charset="0"/>
              </a:rPr>
              <a:t> = list(weights = "</a:t>
            </a:r>
            <a:r>
              <a:rPr kumimoji="0" lang="en-US" altLang="en-US" sz="2300" i="0" u="none" strike="noStrike" normalizeH="0" baseline="0" dirty="0" err="1">
                <a:ln>
                  <a:noFill/>
                </a:ln>
                <a:solidFill>
                  <a:schemeClr val="tx1">
                    <a:lumMod val="85000"/>
                    <a:lumOff val="15000"/>
                  </a:schemeClr>
                </a:solidFill>
                <a:latin typeface="Times New Roman" panose="02020603050405020304" pitchFamily="18" charset="0"/>
                <a:cs typeface="Times New Roman" panose="02020603050405020304" pitchFamily="18" charset="0"/>
              </a:rPr>
              <a:t>inv_var</a:t>
            </a:r>
            <a:r>
              <a:rPr kumimoji="0" lang="en-US" altLang="en-US" sz="2300" i="0" u="none" strike="noStrike" normalizeH="0" baseline="0" dirty="0">
                <a:ln>
                  <a:noFill/>
                </a:ln>
                <a:solidFill>
                  <a:schemeClr val="tx1">
                    <a:lumMod val="85000"/>
                    <a:lumOff val="15000"/>
                  </a:schemeClr>
                </a:solidFill>
                <a:latin typeface="Times New Roman" panose="02020603050405020304" pitchFamily="18" charset="0"/>
                <a:cs typeface="Times New Roman" panose="02020603050405020304" pitchFamily="18" charset="0"/>
              </a:rPr>
              <a:t>")), emphasizing more reliable models with lower variance. </a:t>
            </a:r>
          </a:p>
          <a:p>
            <a:pPr>
              <a:lnSpc>
                <a:spcPct val="120000"/>
              </a:lnSpc>
              <a:spcBef>
                <a:spcPct val="20000"/>
              </a:spcBef>
              <a:spcAft>
                <a:spcPts val="600"/>
              </a:spcAft>
              <a:buClr>
                <a:schemeClr val="accent1"/>
              </a:buClr>
              <a:buSzPct val="115000"/>
            </a:pPr>
            <a:endParaRPr lang="en-US" sz="2300" dirty="0">
              <a:solidFill>
                <a:schemeClr val="tx1">
                  <a:lumMod val="85000"/>
                  <a:lumOff val="15000"/>
                </a:schemeClr>
              </a:solidFill>
              <a:latin typeface="Times New Roman" panose="02020603050405020304" pitchFamily="18" charset="0"/>
              <a:cs typeface="Times New Roman" panose="02020603050405020304" pitchFamily="18" charset="0"/>
            </a:endParaRPr>
          </a:p>
          <a:p>
            <a:pPr>
              <a:lnSpc>
                <a:spcPct val="120000"/>
              </a:lnSpc>
              <a:spcBef>
                <a:spcPct val="20000"/>
              </a:spcBef>
              <a:spcAft>
                <a:spcPts val="600"/>
              </a:spcAft>
              <a:buClr>
                <a:schemeClr val="accent1"/>
              </a:buClr>
              <a:buSzPct val="115000"/>
            </a:pPr>
            <a:r>
              <a:rPr lang="en-US" sz="2300" dirty="0">
                <a:solidFill>
                  <a:schemeClr val="tx1">
                    <a:lumMod val="85000"/>
                    <a:lumOff val="15000"/>
                  </a:schemeClr>
                </a:solidFill>
                <a:latin typeface="Times New Roman" panose="02020603050405020304" pitchFamily="18" charset="0"/>
                <a:cs typeface="Times New Roman" panose="02020603050405020304" pitchFamily="18" charset="0"/>
              </a:rPr>
              <a:t>3. Residual Diagnostics</a:t>
            </a:r>
          </a:p>
          <a:p>
            <a:pPr>
              <a:lnSpc>
                <a:spcPct val="120000"/>
              </a:lnSpc>
              <a:spcBef>
                <a:spcPct val="20000"/>
              </a:spcBef>
              <a:spcAft>
                <a:spcPts val="600"/>
              </a:spcAft>
              <a:buClr>
                <a:schemeClr val="accent1"/>
              </a:buClr>
              <a:buSzPct val="115000"/>
            </a:pPr>
            <a:r>
              <a:rPr lang="en-US" sz="2300" dirty="0">
                <a:solidFill>
                  <a:schemeClr val="tx1">
                    <a:lumMod val="85000"/>
                    <a:lumOff val="15000"/>
                  </a:schemeClr>
                </a:solidFill>
                <a:latin typeface="Times New Roman" panose="02020603050405020304" pitchFamily="18" charset="0"/>
                <a:cs typeface="Times New Roman" panose="02020603050405020304" pitchFamily="18" charset="0"/>
              </a:rPr>
              <a:t>Residual diagnostics were performed to evaluate the model's adequacy and verify assumptions.</a:t>
            </a:r>
          </a:p>
          <a:p>
            <a:pPr>
              <a:lnSpc>
                <a:spcPct val="120000"/>
              </a:lnSpc>
              <a:spcBef>
                <a:spcPct val="20000"/>
              </a:spcBef>
              <a:spcAft>
                <a:spcPts val="600"/>
              </a:spcAft>
              <a:buClr>
                <a:schemeClr val="accent1"/>
              </a:buClr>
              <a:buSzPct val="115000"/>
            </a:pPr>
            <a:r>
              <a:rPr lang="en-US" sz="2300" dirty="0">
                <a:solidFill>
                  <a:schemeClr val="tx1">
                    <a:lumMod val="85000"/>
                    <a:lumOff val="15000"/>
                  </a:schemeClr>
                </a:solidFill>
                <a:latin typeface="Times New Roman" panose="02020603050405020304" pitchFamily="18" charset="0"/>
                <a:cs typeface="Times New Roman" panose="02020603050405020304" pitchFamily="18" charset="0"/>
              </a:rPr>
              <a:t>3.1 Residual Plot:</a:t>
            </a:r>
          </a:p>
          <a:p>
            <a:pPr lvl="0">
              <a:lnSpc>
                <a:spcPct val="120000"/>
              </a:lnSpc>
              <a:spcBef>
                <a:spcPct val="20000"/>
              </a:spcBef>
              <a:spcAft>
                <a:spcPts val="600"/>
              </a:spcAft>
              <a:buClr>
                <a:schemeClr val="accent1"/>
              </a:buClr>
              <a:buSzPct val="115000"/>
              <a:tabLst>
                <a:tab pos="457200" algn="l"/>
              </a:tabLst>
            </a:pPr>
            <a:r>
              <a:rPr lang="en-US" sz="2300" dirty="0">
                <a:solidFill>
                  <a:schemeClr val="tx1">
                    <a:lumMod val="85000"/>
                    <a:lumOff val="15000"/>
                  </a:schemeClr>
                </a:solidFill>
                <a:latin typeface="Times New Roman" panose="02020603050405020304" pitchFamily="18" charset="0"/>
                <a:cs typeface="Times New Roman" panose="02020603050405020304" pitchFamily="18" charset="0"/>
              </a:rPr>
              <a:t>The residuals showed a random scatter around zero, indicating no discernible patterns or bias in predictions.</a:t>
            </a:r>
          </a:p>
          <a:p>
            <a:pPr>
              <a:lnSpc>
                <a:spcPct val="120000"/>
              </a:lnSpc>
              <a:spcBef>
                <a:spcPct val="20000"/>
              </a:spcBef>
              <a:spcAft>
                <a:spcPts val="600"/>
              </a:spcAft>
              <a:buClr>
                <a:schemeClr val="accent1"/>
              </a:buClr>
              <a:buSzPct val="115000"/>
            </a:pPr>
            <a:r>
              <a:rPr lang="en-US" sz="2300" dirty="0">
                <a:solidFill>
                  <a:schemeClr val="tx1">
                    <a:lumMod val="85000"/>
                    <a:lumOff val="15000"/>
                  </a:schemeClr>
                </a:solidFill>
                <a:latin typeface="Times New Roman" panose="02020603050405020304" pitchFamily="18" charset="0"/>
                <a:cs typeface="Times New Roman" panose="02020603050405020304" pitchFamily="18" charset="0"/>
              </a:rPr>
              <a:t>3.2 Autocorrelation (ACF) Plot:</a:t>
            </a:r>
          </a:p>
          <a:p>
            <a:pPr lvl="0">
              <a:lnSpc>
                <a:spcPct val="120000"/>
              </a:lnSpc>
              <a:spcBef>
                <a:spcPct val="20000"/>
              </a:spcBef>
              <a:spcAft>
                <a:spcPts val="600"/>
              </a:spcAft>
              <a:buClr>
                <a:schemeClr val="accent1"/>
              </a:buClr>
              <a:buSzPct val="115000"/>
              <a:tabLst>
                <a:tab pos="457200" algn="l"/>
              </a:tabLst>
            </a:pPr>
            <a:r>
              <a:rPr lang="en-US" sz="2300" dirty="0">
                <a:solidFill>
                  <a:schemeClr val="tx1">
                    <a:lumMod val="85000"/>
                    <a:lumOff val="15000"/>
                  </a:schemeClr>
                </a:solidFill>
                <a:latin typeface="Times New Roman" panose="02020603050405020304" pitchFamily="18" charset="0"/>
                <a:cs typeface="Times New Roman" panose="02020603050405020304" pitchFamily="18" charset="0"/>
              </a:rPr>
              <a:t>Autocorrelations in residuals were analyzed up to 24 lags. Significant spikes were observed, suggesting minor autocorrelation issues in some lags.</a:t>
            </a:r>
          </a:p>
          <a:p>
            <a:pPr>
              <a:lnSpc>
                <a:spcPct val="120000"/>
              </a:lnSpc>
              <a:spcBef>
                <a:spcPct val="20000"/>
              </a:spcBef>
              <a:spcAft>
                <a:spcPts val="600"/>
              </a:spcAft>
              <a:buClr>
                <a:schemeClr val="accent1"/>
              </a:buClr>
              <a:buSzPct val="115000"/>
            </a:pPr>
            <a:r>
              <a:rPr lang="en-US" sz="2300" dirty="0">
                <a:solidFill>
                  <a:schemeClr val="tx1">
                    <a:lumMod val="85000"/>
                    <a:lumOff val="15000"/>
                  </a:schemeClr>
                </a:solidFill>
                <a:latin typeface="Times New Roman" panose="02020603050405020304" pitchFamily="18" charset="0"/>
                <a:cs typeface="Times New Roman" panose="02020603050405020304" pitchFamily="18" charset="0"/>
              </a:rPr>
              <a:t>3.3 Residual Histogram:</a:t>
            </a:r>
          </a:p>
          <a:p>
            <a:pPr lvl="0">
              <a:lnSpc>
                <a:spcPct val="120000"/>
              </a:lnSpc>
              <a:spcBef>
                <a:spcPct val="20000"/>
              </a:spcBef>
              <a:spcAft>
                <a:spcPts val="600"/>
              </a:spcAft>
              <a:buClr>
                <a:schemeClr val="accent1"/>
              </a:buClr>
              <a:buSzPct val="115000"/>
              <a:tabLst>
                <a:tab pos="457200" algn="l"/>
              </a:tabLst>
            </a:pPr>
            <a:r>
              <a:rPr lang="en-US" sz="2300" dirty="0">
                <a:solidFill>
                  <a:schemeClr val="tx1">
                    <a:lumMod val="85000"/>
                    <a:lumOff val="15000"/>
                  </a:schemeClr>
                </a:solidFill>
                <a:latin typeface="Times New Roman" panose="02020603050405020304" pitchFamily="18" charset="0"/>
                <a:cs typeface="Times New Roman" panose="02020603050405020304" pitchFamily="18" charset="0"/>
              </a:rPr>
              <a:t>The histogram revealed a bell-shaped distribution with slight deviations from normality. This was further quantified through normality testing.</a:t>
            </a:r>
          </a:p>
          <a:p>
            <a:pPr>
              <a:lnSpc>
                <a:spcPct val="120000"/>
              </a:lnSpc>
              <a:spcBef>
                <a:spcPct val="20000"/>
              </a:spcBef>
              <a:spcAft>
                <a:spcPts val="600"/>
              </a:spcAft>
              <a:buClr>
                <a:schemeClr val="accent1"/>
              </a:buClr>
              <a:buSzPct val="115000"/>
            </a:pPr>
            <a:r>
              <a:rPr lang="en-US" sz="2300" dirty="0">
                <a:solidFill>
                  <a:schemeClr val="tx1">
                    <a:lumMod val="85000"/>
                    <a:lumOff val="15000"/>
                  </a:schemeClr>
                </a:solidFill>
                <a:latin typeface="Times New Roman" panose="02020603050405020304" pitchFamily="18" charset="0"/>
                <a:cs typeface="Times New Roman" panose="02020603050405020304" pitchFamily="18" charset="0"/>
              </a:rPr>
              <a:t>3.4 </a:t>
            </a:r>
            <a:r>
              <a:rPr lang="en-US" sz="2300" dirty="0" err="1">
                <a:solidFill>
                  <a:schemeClr val="tx1">
                    <a:lumMod val="85000"/>
                    <a:lumOff val="15000"/>
                  </a:schemeClr>
                </a:solidFill>
                <a:latin typeface="Times New Roman" panose="02020603050405020304" pitchFamily="18" charset="0"/>
                <a:cs typeface="Times New Roman" panose="02020603050405020304" pitchFamily="18" charset="0"/>
              </a:rPr>
              <a:t>Ljung</a:t>
            </a:r>
            <a:r>
              <a:rPr lang="en-US" sz="2300" dirty="0">
                <a:solidFill>
                  <a:schemeClr val="tx1">
                    <a:lumMod val="85000"/>
                    <a:lumOff val="15000"/>
                  </a:schemeClr>
                </a:solidFill>
                <a:latin typeface="Times New Roman" panose="02020603050405020304" pitchFamily="18" charset="0"/>
                <a:cs typeface="Times New Roman" panose="02020603050405020304" pitchFamily="18" charset="0"/>
              </a:rPr>
              <a:t>-Box Test:</a:t>
            </a:r>
          </a:p>
          <a:p>
            <a:pPr lvl="0">
              <a:lnSpc>
                <a:spcPct val="120000"/>
              </a:lnSpc>
              <a:spcBef>
                <a:spcPct val="20000"/>
              </a:spcBef>
              <a:spcAft>
                <a:spcPts val="600"/>
              </a:spcAft>
              <a:buClr>
                <a:schemeClr val="accent1"/>
              </a:buClr>
              <a:buSzPct val="115000"/>
              <a:tabLst>
                <a:tab pos="457200" algn="l"/>
              </a:tabLst>
            </a:pPr>
            <a:r>
              <a:rPr lang="en-US" sz="2300" dirty="0">
                <a:solidFill>
                  <a:schemeClr val="tx1">
                    <a:lumMod val="85000"/>
                    <a:lumOff val="15000"/>
                  </a:schemeClr>
                </a:solidFill>
                <a:latin typeface="Times New Roman" panose="02020603050405020304" pitchFamily="18" charset="0"/>
                <a:cs typeface="Times New Roman" panose="02020603050405020304" pitchFamily="18" charset="0"/>
              </a:rPr>
              <a:t>Statistic: 65.0</a:t>
            </a:r>
          </a:p>
          <a:p>
            <a:pPr lvl="0">
              <a:lnSpc>
                <a:spcPct val="120000"/>
              </a:lnSpc>
              <a:spcBef>
                <a:spcPct val="20000"/>
              </a:spcBef>
              <a:spcAft>
                <a:spcPts val="600"/>
              </a:spcAft>
              <a:buClr>
                <a:schemeClr val="accent1"/>
              </a:buClr>
              <a:buSzPct val="115000"/>
              <a:tabLst>
                <a:tab pos="457200" algn="l"/>
              </a:tabLst>
            </a:pPr>
            <a:r>
              <a:rPr lang="en-US" sz="2300" dirty="0">
                <a:solidFill>
                  <a:schemeClr val="tx1">
                    <a:lumMod val="85000"/>
                    <a:lumOff val="15000"/>
                  </a:schemeClr>
                </a:solidFill>
                <a:latin typeface="Times New Roman" panose="02020603050405020304" pitchFamily="18" charset="0"/>
                <a:cs typeface="Times New Roman" panose="02020603050405020304" pitchFamily="18" charset="0"/>
              </a:rPr>
              <a:t>p-value: 0.000000614</a:t>
            </a:r>
            <a:br>
              <a:rPr lang="en-US" sz="2300" dirty="0">
                <a:solidFill>
                  <a:schemeClr val="tx1">
                    <a:lumMod val="85000"/>
                    <a:lumOff val="15000"/>
                  </a:schemeClr>
                </a:solidFill>
                <a:latin typeface="Times New Roman" panose="02020603050405020304" pitchFamily="18" charset="0"/>
                <a:cs typeface="Times New Roman" panose="02020603050405020304" pitchFamily="18" charset="0"/>
              </a:rPr>
            </a:br>
            <a:r>
              <a:rPr lang="en-US" sz="2300" dirty="0">
                <a:solidFill>
                  <a:schemeClr val="tx1">
                    <a:lumMod val="85000"/>
                    <a:lumOff val="15000"/>
                  </a:schemeClr>
                </a:solidFill>
                <a:latin typeface="Times New Roman" panose="02020603050405020304" pitchFamily="18" charset="0"/>
                <a:cs typeface="Times New Roman" panose="02020603050405020304" pitchFamily="18" charset="0"/>
              </a:rPr>
              <a:t>The test results indicate that residuals exhibit statistically significant autocorrelation, necessitating potential refinement of model parameters.</a:t>
            </a:r>
          </a:p>
          <a:p>
            <a:pPr>
              <a:lnSpc>
                <a:spcPct val="120000"/>
              </a:lnSpc>
              <a:spcBef>
                <a:spcPct val="20000"/>
              </a:spcBef>
              <a:spcAft>
                <a:spcPts val="600"/>
              </a:spcAft>
              <a:buClr>
                <a:schemeClr val="accent1"/>
              </a:buClr>
              <a:buSzPct val="115000"/>
            </a:pPr>
            <a:r>
              <a:rPr lang="en-US" sz="2300" dirty="0">
                <a:solidFill>
                  <a:schemeClr val="tx1">
                    <a:lumMod val="85000"/>
                    <a:lumOff val="15000"/>
                  </a:schemeClr>
                </a:solidFill>
                <a:latin typeface="Times New Roman" panose="02020603050405020304" pitchFamily="18" charset="0"/>
                <a:cs typeface="Times New Roman" panose="02020603050405020304" pitchFamily="18" charset="0"/>
              </a:rPr>
              <a:t>3.5 Shapiro-Wilk Test:</a:t>
            </a:r>
          </a:p>
          <a:p>
            <a:pPr lvl="0">
              <a:lnSpc>
                <a:spcPct val="120000"/>
              </a:lnSpc>
              <a:spcBef>
                <a:spcPct val="20000"/>
              </a:spcBef>
              <a:spcAft>
                <a:spcPts val="600"/>
              </a:spcAft>
              <a:buClr>
                <a:schemeClr val="accent1"/>
              </a:buClr>
              <a:buSzPct val="115000"/>
              <a:tabLst>
                <a:tab pos="457200" algn="l"/>
              </a:tabLst>
            </a:pPr>
            <a:r>
              <a:rPr lang="en-US" sz="2300" dirty="0">
                <a:solidFill>
                  <a:schemeClr val="tx1">
                    <a:lumMod val="85000"/>
                    <a:lumOff val="15000"/>
                  </a:schemeClr>
                </a:solidFill>
                <a:latin typeface="Times New Roman" panose="02020603050405020304" pitchFamily="18" charset="0"/>
                <a:cs typeface="Times New Roman" panose="02020603050405020304" pitchFamily="18" charset="0"/>
              </a:rPr>
              <a:t>W-statistic: 0.89964</a:t>
            </a:r>
          </a:p>
          <a:p>
            <a:pPr lvl="0">
              <a:lnSpc>
                <a:spcPct val="120000"/>
              </a:lnSpc>
              <a:spcBef>
                <a:spcPct val="20000"/>
              </a:spcBef>
              <a:spcAft>
                <a:spcPts val="600"/>
              </a:spcAft>
              <a:buClr>
                <a:schemeClr val="accent1"/>
              </a:buClr>
              <a:buSzPct val="115000"/>
              <a:tabLst>
                <a:tab pos="457200" algn="l"/>
              </a:tabLst>
            </a:pPr>
            <a:r>
              <a:rPr lang="en-US" sz="2300" dirty="0">
                <a:solidFill>
                  <a:schemeClr val="tx1">
                    <a:lumMod val="85000"/>
                    <a:lumOff val="15000"/>
                  </a:schemeClr>
                </a:solidFill>
                <a:latin typeface="Times New Roman" panose="02020603050405020304" pitchFamily="18" charset="0"/>
                <a:cs typeface="Times New Roman" panose="02020603050405020304" pitchFamily="18" charset="0"/>
              </a:rPr>
              <a:t>p-value: 5.488e-14</a:t>
            </a:r>
            <a:br>
              <a:rPr lang="en-US" sz="2300" dirty="0">
                <a:solidFill>
                  <a:schemeClr val="tx1">
                    <a:lumMod val="85000"/>
                    <a:lumOff val="15000"/>
                  </a:schemeClr>
                </a:solidFill>
                <a:latin typeface="Times New Roman" panose="02020603050405020304" pitchFamily="18" charset="0"/>
                <a:cs typeface="Times New Roman" panose="02020603050405020304" pitchFamily="18" charset="0"/>
              </a:rPr>
            </a:br>
            <a:r>
              <a:rPr lang="en-US" sz="2300" dirty="0">
                <a:solidFill>
                  <a:schemeClr val="tx1">
                    <a:lumMod val="85000"/>
                    <a:lumOff val="15000"/>
                  </a:schemeClr>
                </a:solidFill>
                <a:latin typeface="Times New Roman" panose="02020603050405020304" pitchFamily="18" charset="0"/>
                <a:cs typeface="Times New Roman" panose="02020603050405020304" pitchFamily="18" charset="0"/>
              </a:rPr>
              <a:t>The test confirms non-normality in residuals, although this is common in time series models and does not invalidate the forecasts.</a:t>
            </a:r>
          </a:p>
          <a:p>
            <a:pPr>
              <a:lnSpc>
                <a:spcPct val="120000"/>
              </a:lnSpc>
              <a:spcBef>
                <a:spcPct val="20000"/>
              </a:spcBef>
              <a:spcAft>
                <a:spcPts val="600"/>
              </a:spcAft>
              <a:buClr>
                <a:schemeClr val="accent1"/>
              </a:buClr>
              <a:buSzPct val="115000"/>
            </a:pPr>
            <a:r>
              <a:rPr lang="en-US" sz="2300" dirty="0">
                <a:solidFill>
                  <a:schemeClr val="tx1">
                    <a:lumMod val="85000"/>
                    <a:lumOff val="15000"/>
                  </a:schemeClr>
                </a:solidFill>
                <a:latin typeface="Times New Roman" panose="02020603050405020304" pitchFamily="18" charset="0"/>
                <a:cs typeface="Times New Roman" panose="02020603050405020304" pitchFamily="18" charset="0"/>
              </a:rPr>
              <a:t>4. Key Insights from Diagnostics</a:t>
            </a:r>
          </a:p>
          <a:p>
            <a:pPr lvl="0">
              <a:lnSpc>
                <a:spcPct val="120000"/>
              </a:lnSpc>
              <a:spcBef>
                <a:spcPct val="20000"/>
              </a:spcBef>
              <a:spcAft>
                <a:spcPts val="600"/>
              </a:spcAft>
              <a:buClr>
                <a:schemeClr val="accent1"/>
              </a:buClr>
              <a:buSzPct val="115000"/>
              <a:tabLst>
                <a:tab pos="457200" algn="l"/>
              </a:tabLst>
            </a:pPr>
            <a:r>
              <a:rPr lang="en-US" sz="2300" dirty="0">
                <a:solidFill>
                  <a:schemeClr val="tx1">
                    <a:lumMod val="85000"/>
                    <a:lumOff val="15000"/>
                  </a:schemeClr>
                </a:solidFill>
                <a:latin typeface="Times New Roman" panose="02020603050405020304" pitchFamily="18" charset="0"/>
                <a:cs typeface="Times New Roman" panose="02020603050405020304" pitchFamily="18" charset="0"/>
              </a:rPr>
              <a:t>Residual Autocorrelation: While minor autocorrelation remains, it is unlikely to materially impact forecast accuracy due to the ensemble's diversified model contributions.</a:t>
            </a:r>
          </a:p>
          <a:p>
            <a:pPr lvl="0">
              <a:lnSpc>
                <a:spcPct val="120000"/>
              </a:lnSpc>
              <a:spcBef>
                <a:spcPct val="20000"/>
              </a:spcBef>
              <a:spcAft>
                <a:spcPts val="600"/>
              </a:spcAft>
              <a:buClr>
                <a:schemeClr val="accent1"/>
              </a:buClr>
              <a:buSzPct val="115000"/>
              <a:tabLst>
                <a:tab pos="457200" algn="l"/>
              </a:tabLst>
            </a:pPr>
            <a:r>
              <a:rPr lang="en-US" sz="2300" dirty="0">
                <a:solidFill>
                  <a:schemeClr val="tx1">
                    <a:lumMod val="85000"/>
                    <a:lumOff val="15000"/>
                  </a:schemeClr>
                </a:solidFill>
                <a:latin typeface="Times New Roman" panose="02020603050405020304" pitchFamily="18" charset="0"/>
                <a:cs typeface="Times New Roman" panose="02020603050405020304" pitchFamily="18" charset="0"/>
              </a:rPr>
              <a:t>Residual Distribution: Non-normality, as indicated by the Shapiro-Wilk test, suggests possible outliers or heteroskedasticity. These issues could be addressed with further modeling enhancements if required.</a:t>
            </a:r>
          </a:p>
          <a:p>
            <a:pPr lvl="0">
              <a:lnSpc>
                <a:spcPct val="120000"/>
              </a:lnSpc>
              <a:spcBef>
                <a:spcPct val="20000"/>
              </a:spcBef>
              <a:spcAft>
                <a:spcPts val="600"/>
              </a:spcAft>
              <a:buClr>
                <a:schemeClr val="accent1"/>
              </a:buClr>
              <a:buSzPct val="115000"/>
              <a:tabLst>
                <a:tab pos="457200" algn="l"/>
              </a:tabLst>
            </a:pPr>
            <a:r>
              <a:rPr lang="en-US" sz="2300" dirty="0">
                <a:solidFill>
                  <a:schemeClr val="tx1">
                    <a:lumMod val="85000"/>
                    <a:lumOff val="15000"/>
                  </a:schemeClr>
                </a:solidFill>
                <a:latin typeface="Times New Roman" panose="02020603050405020304" pitchFamily="18" charset="0"/>
                <a:cs typeface="Times New Roman" panose="02020603050405020304" pitchFamily="18" charset="0"/>
              </a:rPr>
              <a:t>Inverse Variance Weighting: The applied weighting ensures that individual model biases are mitigated, leveraging strengths across all combined models.</a:t>
            </a:r>
          </a:p>
          <a:p>
            <a:pPr>
              <a:lnSpc>
                <a:spcPct val="90000"/>
              </a:lnSpc>
              <a:spcBef>
                <a:spcPct val="20000"/>
              </a:spcBef>
              <a:spcAft>
                <a:spcPts val="600"/>
              </a:spcAft>
              <a:buClr>
                <a:schemeClr val="accent1"/>
              </a:buClr>
              <a:buSzPct val="115000"/>
              <a:buFont typeface="Arial"/>
              <a:buChar char="•"/>
            </a:pPr>
            <a:r>
              <a:rPr lang="en-US" sz="1400" dirty="0">
                <a:solidFill>
                  <a:schemeClr val="tx1">
                    <a:lumMod val="85000"/>
                    <a:lumOff val="15000"/>
                  </a:schemeClr>
                </a:solidFill>
                <a:latin typeface="Times New Roman" panose="02020603050405020304" pitchFamily="18" charset="0"/>
                <a:cs typeface="Times New Roman" panose="02020603050405020304" pitchFamily="18" charset="0"/>
              </a:rPr>
              <a:t> </a:t>
            </a:r>
          </a:p>
          <a:p>
            <a:pPr>
              <a:lnSpc>
                <a:spcPct val="90000"/>
              </a:lnSpc>
              <a:spcBef>
                <a:spcPct val="20000"/>
              </a:spcBef>
              <a:spcAft>
                <a:spcPts val="600"/>
              </a:spcAft>
              <a:buClr>
                <a:schemeClr val="accent1"/>
              </a:buClr>
              <a:buSzPct val="115000"/>
              <a:buFont typeface="Arial"/>
              <a:buChar char="•"/>
            </a:pPr>
            <a:endParaRPr lang="en-US" sz="14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44262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a:extLst>
            <a:ext uri="{FF2B5EF4-FFF2-40B4-BE49-F238E27FC236}">
              <a16:creationId xmlns:a16="http://schemas.microsoft.com/office/drawing/2014/main" id="{559723AD-8AB3-1831-E7FB-F59102D8FF0A}"/>
            </a:ext>
          </a:extLst>
        </p:cNvPr>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1994" y="704850"/>
            <a:ext cx="5542503" cy="88773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502" y="953262"/>
            <a:ext cx="5047488" cy="8380476"/>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 name="TextBox 3">
            <a:extLst>
              <a:ext uri="{FF2B5EF4-FFF2-40B4-BE49-F238E27FC236}">
                <a16:creationId xmlns:a16="http://schemas.microsoft.com/office/drawing/2014/main" id="{D3AE3AAB-4E79-ECE8-BD9A-A3FF95618F9D}"/>
              </a:ext>
            </a:extLst>
          </p:cNvPr>
          <p:cNvSpPr txBox="1"/>
          <p:nvPr/>
        </p:nvSpPr>
        <p:spPr>
          <a:xfrm>
            <a:off x="1428162" y="1432134"/>
            <a:ext cx="4095621" cy="7419004"/>
          </a:xfrm>
          <a:prstGeom prst="rect">
            <a:avLst/>
          </a:prstGeom>
        </p:spPr>
        <p:txBody>
          <a:bodyPr vert="horz" lIns="91440" tIns="45720" rIns="91440" bIns="45720" rtlCol="0" anchor="ctr">
            <a:normAutofit/>
          </a:bodyPr>
          <a:lstStyle/>
          <a:p>
            <a:pPr algn="ctr">
              <a:spcBef>
                <a:spcPct val="0"/>
              </a:spcBef>
              <a:spcAft>
                <a:spcPts val="600"/>
              </a:spcAft>
            </a:pPr>
            <a:r>
              <a:rPr kumimoji="0" lang="en-US" altLang="en-US" sz="4400" b="1" i="0" u="none" strike="noStrike" normalizeH="0" baseline="0" dirty="0">
                <a:ln w="3175" cmpd="sng">
                  <a:noFill/>
                </a:ln>
                <a:solidFill>
                  <a:srgbClr val="FFFFFF"/>
                </a:solidFill>
                <a:latin typeface="Times New Roman" panose="02020603050405020304" pitchFamily="18" charset="0"/>
                <a:ea typeface="+mj-ea"/>
                <a:cs typeface="Times New Roman" panose="02020603050405020304" pitchFamily="18" charset="0"/>
              </a:rPr>
              <a:t>FINAL MODEL SELECTION: ARIMA(0,1,2)</a:t>
            </a:r>
            <a:endParaRPr kumimoji="0" lang="en-US" altLang="en-US" sz="4400" b="0" i="0" u="none" strike="noStrike" normalizeH="0" baseline="0" dirty="0">
              <a:ln w="3175" cmpd="sng">
                <a:noFill/>
              </a:ln>
              <a:solidFill>
                <a:srgbClr val="FFFFFF"/>
              </a:solidFill>
              <a:latin typeface="Times New Roman" panose="02020603050405020304" pitchFamily="18" charset="0"/>
              <a:ea typeface="+mj-ea"/>
              <a:cs typeface="Times New Roman" panose="02020603050405020304" pitchFamily="18" charset="0"/>
            </a:endParaRPr>
          </a:p>
          <a:p>
            <a:pPr algn="ctr">
              <a:spcBef>
                <a:spcPct val="0"/>
              </a:spcBef>
              <a:spcAft>
                <a:spcPts val="600"/>
              </a:spcAft>
            </a:pPr>
            <a:endParaRPr lang="en-US" sz="4400" dirty="0">
              <a:ln w="3175" cmpd="sng">
                <a:noFill/>
              </a:ln>
              <a:solidFill>
                <a:srgbClr val="FFFFFF"/>
              </a:solidFill>
              <a:latin typeface="+mj-lt"/>
              <a:ea typeface="+mj-ea"/>
              <a:cs typeface="+mj-cs"/>
            </a:endParaRPr>
          </a:p>
        </p:txBody>
      </p:sp>
      <p:sp>
        <p:nvSpPr>
          <p:cNvPr id="59" name="Rectangle 58">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81444" y="0"/>
            <a:ext cx="11306556" cy="10287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4">
            <a:extLst>
              <a:ext uri="{FF2B5EF4-FFF2-40B4-BE49-F238E27FC236}">
                <a16:creationId xmlns:a16="http://schemas.microsoft.com/office/drawing/2014/main" id="{F7F7170A-43E4-EA22-02A1-6A4592EDCCF3}"/>
              </a:ext>
            </a:extLst>
          </p:cNvPr>
          <p:cNvSpPr>
            <a:spLocks noGrp="1" noChangeArrowheads="1"/>
          </p:cNvSpPr>
          <p:nvPr>
            <p:ph idx="1"/>
          </p:nvPr>
        </p:nvSpPr>
        <p:spPr bwMode="auto">
          <a:xfrm>
            <a:off x="7711401" y="704850"/>
            <a:ext cx="10119399" cy="810895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fontScale="70000" lnSpcReduction="20000"/>
          </a:bodyPr>
          <a:lstStyle/>
          <a:p>
            <a:pPr marL="0" marR="0" lvl="0" indent="0" defTabSz="457200" fontAlgn="base">
              <a:spcAft>
                <a:spcPts val="600"/>
              </a:spcAft>
              <a:tabLst/>
            </a:pPr>
            <a:r>
              <a:rPr kumimoji="0" lang="en-US" altLang="en-US" b="1" i="0" u="none" strike="noStrike" normalizeH="0" baseline="0" dirty="0">
                <a:ln>
                  <a:noFill/>
                </a:ln>
              </a:rPr>
              <a:t>Why </a:t>
            </a:r>
            <a:r>
              <a:rPr lang="en-US" altLang="en-US" b="1" dirty="0"/>
              <a:t>ENSEMBLE METHOD</a:t>
            </a:r>
            <a:r>
              <a:rPr kumimoji="0" lang="en-US" altLang="en-US" b="1" i="0" u="none" strike="noStrike" normalizeH="0" baseline="0" dirty="0">
                <a:ln>
                  <a:noFill/>
                </a:ln>
              </a:rPr>
              <a:t>?</a:t>
            </a:r>
          </a:p>
          <a:p>
            <a:pPr marL="0" marR="0" lvl="0" indent="0" defTabSz="457200" fontAlgn="base">
              <a:spcAft>
                <a:spcPts val="600"/>
              </a:spcAft>
              <a:buNone/>
              <a:tabLst/>
            </a:pPr>
            <a:endParaRPr kumimoji="0" lang="en-US" altLang="en-US" b="1" i="0" u="none" strike="noStrike" normalizeH="0" baseline="0" dirty="0">
              <a:ln>
                <a:noFill/>
              </a:ln>
            </a:endParaRPr>
          </a:p>
          <a:p>
            <a:pPr algn="just" defTabSz="914400" eaLnBrk="0" fontAlgn="base" hangingPunct="0">
              <a:spcBef>
                <a:spcPct val="0"/>
              </a:spcBef>
              <a:spcAft>
                <a:spcPct val="0"/>
              </a:spcAft>
              <a:buClrTx/>
              <a:buSzTx/>
            </a:pPr>
            <a:r>
              <a:rPr kumimoji="0" lang="en-US" altLang="en-US" sz="3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Forecast Accuracy:</a:t>
            </a:r>
            <a:br>
              <a:rPr kumimoji="0" lang="en-US" altLang="en-US" sz="3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3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ensemble approach combines forecasts from multiple models, leveraging the strengths of each. This integration reduces the impact of individual model biases or weaknesses, resulting in more accurate and reliable forecasts.</a:t>
            </a:r>
          </a:p>
          <a:p>
            <a:pPr marL="0" indent="0" algn="just" defTabSz="914400" eaLnBrk="0" fontAlgn="base" hangingPunct="0">
              <a:spcBef>
                <a:spcPct val="0"/>
              </a:spcBef>
              <a:spcAft>
                <a:spcPct val="0"/>
              </a:spcAft>
              <a:buClrTx/>
              <a:buSzTx/>
              <a:buNone/>
            </a:pPr>
            <a:endParaRPr kumimoji="0" lang="en-US" altLang="en-US" sz="3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buClrTx/>
              <a:buSzTx/>
            </a:pPr>
            <a:r>
              <a:rPr kumimoji="0" lang="en-US" altLang="en-US" sz="3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Robustness Against Model Misspecification:</a:t>
            </a:r>
            <a:br>
              <a:rPr kumimoji="0" lang="en-US" altLang="en-US" sz="3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3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By including diverse modeling techniques (e.g., ARIMA, ETS, and TSLM), the ensemble mitigates the risk of relying solely on an incorrectly specified or underperforming model. This ensures the model adapts well to various data patterns, including trends, seasonality, and irregularities.</a:t>
            </a:r>
          </a:p>
          <a:p>
            <a:pPr marL="0" indent="0" algn="just" defTabSz="914400" eaLnBrk="0" fontAlgn="base" hangingPunct="0">
              <a:spcBef>
                <a:spcPct val="0"/>
              </a:spcBef>
              <a:spcAft>
                <a:spcPct val="0"/>
              </a:spcAft>
              <a:buClrTx/>
              <a:buSzTx/>
              <a:buNone/>
            </a:pPr>
            <a:endParaRPr kumimoji="0" lang="en-US" altLang="en-US" sz="3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buClrTx/>
              <a:buSzTx/>
            </a:pPr>
            <a:r>
              <a:rPr kumimoji="0" lang="en-US" altLang="en-US" sz="3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Variance Reduction:</a:t>
            </a:r>
            <a:br>
              <a:rPr kumimoji="0" lang="en-US" altLang="en-US" sz="3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3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Using inverse variance weighting in the ensemble prioritizes models with lower forecast errors, ensuring that predictions are more stable and less sensitive to outliers or anomalies in the dataset. This reduces overall forecast uncertainty and enhances model performance.</a:t>
            </a:r>
          </a:p>
          <a:p>
            <a:pPr marL="0" marR="0" lvl="0" indent="0" defTabSz="457200" fontAlgn="base">
              <a:spcAft>
                <a:spcPts val="600"/>
              </a:spcAft>
              <a:buNone/>
              <a:tabLst/>
            </a:pPr>
            <a:endParaRPr kumimoji="0" lang="en-US" altLang="en-US" b="1" i="0" u="none" strike="noStrike" normalizeH="0" baseline="0" dirty="0">
              <a:ln>
                <a:noFill/>
              </a:ln>
            </a:endParaRPr>
          </a:p>
          <a:p>
            <a:pPr marL="0" marR="0" lvl="0" indent="0" defTabSz="457200" fontAlgn="base">
              <a:spcAft>
                <a:spcPts val="600"/>
              </a:spcAft>
              <a:buNone/>
              <a:tabLst/>
            </a:pPr>
            <a:endParaRPr kumimoji="0" lang="en-US" altLang="en-US" b="1" i="0" u="none" strike="noStrike" normalizeH="0" baseline="0" dirty="0">
              <a:ln>
                <a:noFill/>
              </a:ln>
            </a:endParaRPr>
          </a:p>
          <a:p>
            <a:pPr marL="0" marR="0" lvl="0" indent="0" defTabSz="457200" fontAlgn="base">
              <a:spcAft>
                <a:spcPts val="600"/>
              </a:spcAft>
              <a:tabLst/>
            </a:pPr>
            <a:r>
              <a:rPr kumimoji="0" lang="en-US" altLang="en-US" b="1" i="0" u="none" strike="noStrike" normalizeH="0" baseline="0" dirty="0">
                <a:ln>
                  <a:noFill/>
                </a:ln>
              </a:rPr>
              <a:t>Reference:</a:t>
            </a:r>
            <a:r>
              <a:rPr kumimoji="0" lang="en-US" altLang="en-US" b="0" i="0" u="none" strike="noStrike" normalizeH="0" baseline="0" dirty="0">
                <a:ln>
                  <a:noFill/>
                </a:ln>
              </a:rPr>
              <a:t> Slides 15-16 provide comparative metrics and visual diagnostics.</a:t>
            </a:r>
          </a:p>
        </p:txBody>
      </p:sp>
    </p:spTree>
    <p:extLst>
      <p:ext uri="{BB962C8B-B14F-4D97-AF65-F5344CB8AC3E}">
        <p14:creationId xmlns:p14="http://schemas.microsoft.com/office/powerpoint/2010/main" val="8856455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a:extLst>
            <a:ext uri="{FF2B5EF4-FFF2-40B4-BE49-F238E27FC236}">
              <a16:creationId xmlns:a16="http://schemas.microsoft.com/office/drawing/2014/main" id="{247D9D6C-E66A-A715-94C9-63BE36C58CB7}"/>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1994" y="704850"/>
            <a:ext cx="5542503" cy="88773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502" y="953262"/>
            <a:ext cx="5047488" cy="8380476"/>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Title 15">
            <a:extLst>
              <a:ext uri="{FF2B5EF4-FFF2-40B4-BE49-F238E27FC236}">
                <a16:creationId xmlns:a16="http://schemas.microsoft.com/office/drawing/2014/main" id="{8798DF57-C275-D949-F59B-27997D33A8B0}"/>
              </a:ext>
            </a:extLst>
          </p:cNvPr>
          <p:cNvSpPr>
            <a:spLocks noGrp="1"/>
          </p:cNvSpPr>
          <p:nvPr>
            <p:ph type="title"/>
          </p:nvPr>
        </p:nvSpPr>
        <p:spPr>
          <a:xfrm>
            <a:off x="1428162" y="1432134"/>
            <a:ext cx="4095621" cy="7419004"/>
          </a:xfrm>
        </p:spPr>
        <p:txBody>
          <a:bodyPr>
            <a:normAutofit/>
          </a:bodyPr>
          <a:lstStyle/>
          <a:p>
            <a:r>
              <a:rPr lang="en-IN" sz="4400" dirty="0">
                <a:solidFill>
                  <a:srgbClr val="FFFFFF"/>
                </a:solidFill>
                <a:latin typeface="Times New Roman" panose="02020603050405020304" pitchFamily="18" charset="0"/>
                <a:cs typeface="Times New Roman" panose="02020603050405020304" pitchFamily="18" charset="0"/>
              </a:rPr>
              <a:t>OPERATIONAL FORECAST IMPLEMENTATION</a:t>
            </a:r>
          </a:p>
        </p:txBody>
      </p:sp>
      <p:sp>
        <p:nvSpPr>
          <p:cNvPr id="27" name="Rectangle 26">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81444" y="0"/>
            <a:ext cx="11306556" cy="10287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21F390E-8457-3FD0-D4AC-16A23CC4A0EC}"/>
              </a:ext>
            </a:extLst>
          </p:cNvPr>
          <p:cNvSpPr txBox="1"/>
          <p:nvPr/>
        </p:nvSpPr>
        <p:spPr>
          <a:xfrm>
            <a:off x="7086600" y="419100"/>
            <a:ext cx="9982200" cy="9692718"/>
          </a:xfrm>
          <a:prstGeom prst="rect">
            <a:avLst/>
          </a:prstGeom>
          <a:noFill/>
        </p:spPr>
        <p:txBody>
          <a:bodyPr wrap="square">
            <a:spAutoFit/>
          </a:bodyPr>
          <a:lstStyle/>
          <a:p>
            <a:pPr algn="just">
              <a:lnSpc>
                <a:spcPct val="115000"/>
              </a:lnSpc>
              <a:spcAft>
                <a:spcPts val="800"/>
              </a:spcAft>
            </a:pPr>
            <a:r>
              <a:rPr lang="en-IN" kern="100" dirty="0">
                <a:effectLst/>
                <a:latin typeface="Times New Roman" panose="02020603050405020304" pitchFamily="18" charset="0"/>
                <a:ea typeface="Aptos" panose="020B0004020202020204" pitchFamily="34" charset="0"/>
                <a:cs typeface="Times New Roman" panose="02020603050405020304" pitchFamily="18" charset="0"/>
              </a:rPr>
              <a:t>The </a:t>
            </a:r>
            <a:r>
              <a:rPr lang="en-IN" b="1" kern="100" dirty="0">
                <a:effectLst/>
                <a:latin typeface="Times New Roman" panose="02020603050405020304" pitchFamily="18" charset="0"/>
                <a:ea typeface="Aptos" panose="020B0004020202020204" pitchFamily="34" charset="0"/>
                <a:cs typeface="Times New Roman" panose="02020603050405020304" pitchFamily="18" charset="0"/>
              </a:rPr>
              <a:t>Final Operational Forecast</a:t>
            </a:r>
            <a:r>
              <a:rPr lang="en-IN" kern="100" dirty="0">
                <a:effectLst/>
                <a:latin typeface="Times New Roman" panose="02020603050405020304" pitchFamily="18" charset="0"/>
                <a:ea typeface="Aptos" panose="020B0004020202020204" pitchFamily="34" charset="0"/>
                <a:cs typeface="Times New Roman" panose="02020603050405020304" pitchFamily="18" charset="0"/>
              </a:rPr>
              <a:t> was generated using the </a:t>
            </a:r>
            <a:r>
              <a:rPr lang="en-IN" b="1" kern="100" dirty="0">
                <a:effectLst/>
                <a:latin typeface="Times New Roman" panose="02020603050405020304" pitchFamily="18" charset="0"/>
                <a:ea typeface="Aptos" panose="020B0004020202020204" pitchFamily="34" charset="0"/>
                <a:cs typeface="Times New Roman" panose="02020603050405020304" pitchFamily="18" charset="0"/>
              </a:rPr>
              <a:t>Enhanced Ensemble Model</a:t>
            </a:r>
            <a:r>
              <a:rPr lang="en-IN" kern="100" dirty="0">
                <a:effectLst/>
                <a:latin typeface="Times New Roman" panose="02020603050405020304" pitchFamily="18" charset="0"/>
                <a:ea typeface="Aptos" panose="020B0004020202020204" pitchFamily="34" charset="0"/>
                <a:cs typeface="Times New Roman" panose="02020603050405020304" pitchFamily="18" charset="0"/>
              </a:rPr>
              <a:t>, projecting diesel prices over a 36-month horizon. The forecast integrates predictions from ARIMA, ETS, and TSLM models, utilizing inverse variance weighting to prioritize models with higher reliability.</a:t>
            </a:r>
          </a:p>
          <a:p>
            <a:pPr algn="just">
              <a:lnSpc>
                <a:spcPct val="115000"/>
              </a:lnSpc>
              <a:spcAft>
                <a:spcPts val="800"/>
              </a:spcAft>
            </a:pPr>
            <a:r>
              <a:rPr lang="en-IN" b="1" kern="100" dirty="0">
                <a:effectLst/>
                <a:latin typeface="Times New Roman" panose="02020603050405020304" pitchFamily="18" charset="0"/>
                <a:ea typeface="Aptos" panose="020B0004020202020204" pitchFamily="34" charset="0"/>
                <a:cs typeface="Times New Roman" panose="02020603050405020304" pitchFamily="18" charset="0"/>
              </a:rPr>
              <a:t>Key Insights from the Forecast</a:t>
            </a:r>
            <a:endParaRPr lang="en-IN"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gn="just">
              <a:lnSpc>
                <a:spcPct val="115000"/>
              </a:lnSpc>
              <a:spcAft>
                <a:spcPts val="800"/>
              </a:spcAft>
              <a:buFont typeface="+mj-lt"/>
              <a:buAutoNum type="arabicPeriod"/>
              <a:tabLst>
                <a:tab pos="457200" algn="l"/>
              </a:tabLst>
            </a:pPr>
            <a:r>
              <a:rPr lang="en-IN" b="1" kern="100" dirty="0">
                <a:effectLst/>
                <a:latin typeface="Times New Roman" panose="02020603050405020304" pitchFamily="18" charset="0"/>
                <a:ea typeface="Aptos" panose="020B0004020202020204" pitchFamily="34" charset="0"/>
                <a:cs typeface="Times New Roman" panose="02020603050405020304" pitchFamily="18" charset="0"/>
              </a:rPr>
              <a:t>Historical Context:</a:t>
            </a:r>
            <a:endParaRPr lang="en-IN"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742950" lvl="1" indent="-285750" algn="just">
              <a:lnSpc>
                <a:spcPct val="115000"/>
              </a:lnSpc>
              <a:spcAft>
                <a:spcPts val="800"/>
              </a:spcAft>
              <a:buSzPts val="1000"/>
              <a:buFont typeface="Courier New" panose="02070309020205020404" pitchFamily="49" charset="0"/>
              <a:buChar char="o"/>
              <a:tabLst>
                <a:tab pos="914400" algn="l"/>
              </a:tabLst>
            </a:pPr>
            <a:r>
              <a:rPr lang="en-IN" kern="100" dirty="0">
                <a:effectLst/>
                <a:latin typeface="Times New Roman" panose="02020603050405020304" pitchFamily="18" charset="0"/>
                <a:ea typeface="Aptos" panose="020B0004020202020204" pitchFamily="34" charset="0"/>
                <a:cs typeface="Times New Roman" panose="02020603050405020304" pitchFamily="18" charset="0"/>
              </a:rPr>
              <a:t>Diesel prices peaked at approximately </a:t>
            </a:r>
            <a:r>
              <a:rPr lang="en-IN" b="1" kern="100" dirty="0">
                <a:effectLst/>
                <a:latin typeface="Times New Roman" panose="02020603050405020304" pitchFamily="18" charset="0"/>
                <a:ea typeface="Aptos" panose="020B0004020202020204" pitchFamily="34" charset="0"/>
                <a:cs typeface="Times New Roman" panose="02020603050405020304" pitchFamily="18" charset="0"/>
              </a:rPr>
              <a:t>$5 per gallon in 2010</a:t>
            </a:r>
            <a:r>
              <a:rPr lang="en-IN" kern="100" dirty="0">
                <a:effectLst/>
                <a:latin typeface="Times New Roman" panose="02020603050405020304" pitchFamily="18" charset="0"/>
                <a:ea typeface="Aptos" panose="020B0004020202020204" pitchFamily="34" charset="0"/>
                <a:cs typeface="Times New Roman" panose="02020603050405020304" pitchFamily="18" charset="0"/>
              </a:rPr>
              <a:t>, followed by a sustained period around the </a:t>
            </a:r>
            <a:r>
              <a:rPr lang="en-IN" b="1" kern="100" dirty="0">
                <a:effectLst/>
                <a:latin typeface="Times New Roman" panose="02020603050405020304" pitchFamily="18" charset="0"/>
                <a:ea typeface="Aptos" panose="020B0004020202020204" pitchFamily="34" charset="0"/>
                <a:cs typeface="Times New Roman" panose="02020603050405020304" pitchFamily="18" charset="0"/>
              </a:rPr>
              <a:t>$4 per gallon</a:t>
            </a:r>
            <a:r>
              <a:rPr lang="en-IN" kern="100" dirty="0">
                <a:effectLst/>
                <a:latin typeface="Times New Roman" panose="02020603050405020304" pitchFamily="18" charset="0"/>
                <a:ea typeface="Aptos" panose="020B0004020202020204" pitchFamily="34" charset="0"/>
                <a:cs typeface="Times New Roman" panose="02020603050405020304" pitchFamily="18" charset="0"/>
              </a:rPr>
              <a:t> level.</a:t>
            </a:r>
          </a:p>
          <a:p>
            <a:pPr marL="742950" lvl="1" indent="-285750" algn="just">
              <a:lnSpc>
                <a:spcPct val="115000"/>
              </a:lnSpc>
              <a:spcAft>
                <a:spcPts val="800"/>
              </a:spcAft>
              <a:buSzPts val="1000"/>
              <a:buFont typeface="Courier New" panose="02070309020205020404" pitchFamily="49" charset="0"/>
              <a:buChar char="o"/>
              <a:tabLst>
                <a:tab pos="914400" algn="l"/>
              </a:tabLst>
            </a:pPr>
            <a:r>
              <a:rPr lang="en-IN" kern="100" dirty="0">
                <a:effectLst/>
                <a:latin typeface="Times New Roman" panose="02020603050405020304" pitchFamily="18" charset="0"/>
                <a:ea typeface="Aptos" panose="020B0004020202020204" pitchFamily="34" charset="0"/>
                <a:cs typeface="Times New Roman" panose="02020603050405020304" pitchFamily="18" charset="0"/>
              </a:rPr>
              <a:t>A sharp dip occurred in 2020, reaching a low of </a:t>
            </a:r>
            <a:r>
              <a:rPr lang="en-IN" b="1" kern="100" dirty="0">
                <a:effectLst/>
                <a:latin typeface="Times New Roman" panose="02020603050405020304" pitchFamily="18" charset="0"/>
                <a:ea typeface="Aptos" panose="020B0004020202020204" pitchFamily="34" charset="0"/>
                <a:cs typeface="Times New Roman" panose="02020603050405020304" pitchFamily="18" charset="0"/>
              </a:rPr>
              <a:t>$2 per gallon</a:t>
            </a:r>
            <a:r>
              <a:rPr lang="en-IN" kern="100" dirty="0">
                <a:effectLst/>
                <a:latin typeface="Times New Roman" panose="02020603050405020304" pitchFamily="18" charset="0"/>
                <a:ea typeface="Aptos" panose="020B0004020202020204" pitchFamily="34" charset="0"/>
                <a:cs typeface="Times New Roman" panose="02020603050405020304" pitchFamily="18" charset="0"/>
              </a:rPr>
              <a:t> during the global economic downturn, followed by a strong recovery to the current level of </a:t>
            </a:r>
            <a:r>
              <a:rPr lang="en-IN" b="1" kern="100" dirty="0">
                <a:effectLst/>
                <a:latin typeface="Times New Roman" panose="02020603050405020304" pitchFamily="18" charset="0"/>
                <a:ea typeface="Aptos" panose="020B0004020202020204" pitchFamily="34" charset="0"/>
                <a:cs typeface="Times New Roman" panose="02020603050405020304" pitchFamily="18" charset="0"/>
              </a:rPr>
              <a:t>$3.50+ per gallon</a:t>
            </a:r>
            <a:r>
              <a:rPr lang="en-IN" kern="100" dirty="0">
                <a:effectLst/>
                <a:latin typeface="Times New Roman" panose="02020603050405020304" pitchFamily="18" charset="0"/>
                <a:ea typeface="Aptos" panose="020B0004020202020204" pitchFamily="34" charset="0"/>
                <a:cs typeface="Times New Roman" panose="02020603050405020304" pitchFamily="18" charset="0"/>
              </a:rPr>
              <a:t>.</a:t>
            </a:r>
          </a:p>
          <a:p>
            <a:pPr algn="just">
              <a:lnSpc>
                <a:spcPct val="115000"/>
              </a:lnSpc>
              <a:spcAft>
                <a:spcPts val="800"/>
              </a:spcAft>
            </a:pPr>
            <a:r>
              <a:rPr lang="en-IN" b="1" kern="100" dirty="0">
                <a:effectLst/>
                <a:latin typeface="Times New Roman" panose="02020603050405020304" pitchFamily="18" charset="0"/>
                <a:ea typeface="Aptos" panose="020B0004020202020204" pitchFamily="34" charset="0"/>
                <a:cs typeface="Times New Roman" panose="02020603050405020304" pitchFamily="18" charset="0"/>
              </a:rPr>
              <a:t>     Forecasted Trend:</a:t>
            </a:r>
            <a:endParaRPr lang="en-IN"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742950" lvl="1" indent="-285750" algn="just">
              <a:lnSpc>
                <a:spcPct val="115000"/>
              </a:lnSpc>
              <a:spcAft>
                <a:spcPts val="800"/>
              </a:spcAft>
              <a:buSzPts val="1000"/>
              <a:buFont typeface="Courier New" panose="02070309020205020404" pitchFamily="49" charset="0"/>
              <a:buChar char="o"/>
              <a:tabLst>
                <a:tab pos="914400" algn="l"/>
              </a:tabLst>
            </a:pPr>
            <a:r>
              <a:rPr lang="en-IN" kern="100" dirty="0">
                <a:effectLst/>
                <a:latin typeface="Times New Roman" panose="02020603050405020304" pitchFamily="18" charset="0"/>
                <a:ea typeface="Aptos" panose="020B0004020202020204" pitchFamily="34" charset="0"/>
                <a:cs typeface="Times New Roman" panose="02020603050405020304" pitchFamily="18" charset="0"/>
              </a:rPr>
              <a:t>The model projects a </a:t>
            </a:r>
            <a:r>
              <a:rPr lang="en-IN" b="1" kern="100" dirty="0">
                <a:effectLst/>
                <a:latin typeface="Times New Roman" panose="02020603050405020304" pitchFamily="18" charset="0"/>
                <a:ea typeface="Aptos" panose="020B0004020202020204" pitchFamily="34" charset="0"/>
                <a:cs typeface="Times New Roman" panose="02020603050405020304" pitchFamily="18" charset="0"/>
              </a:rPr>
              <a:t>gradual upward trend</a:t>
            </a:r>
            <a:r>
              <a:rPr lang="en-IN" kern="100" dirty="0">
                <a:effectLst/>
                <a:latin typeface="Times New Roman" panose="02020603050405020304" pitchFamily="18" charset="0"/>
                <a:ea typeface="Aptos" panose="020B0004020202020204" pitchFamily="34" charset="0"/>
                <a:cs typeface="Times New Roman" panose="02020603050405020304" pitchFamily="18" charset="0"/>
              </a:rPr>
              <a:t> toward the </a:t>
            </a:r>
            <a:r>
              <a:rPr lang="en-IN" b="1" kern="100" dirty="0">
                <a:effectLst/>
                <a:latin typeface="Times New Roman" panose="02020603050405020304" pitchFamily="18" charset="0"/>
                <a:ea typeface="Aptos" panose="020B0004020202020204" pitchFamily="34" charset="0"/>
                <a:cs typeface="Times New Roman" panose="02020603050405020304" pitchFamily="18" charset="0"/>
              </a:rPr>
              <a:t>$4 per gallon</a:t>
            </a:r>
            <a:r>
              <a:rPr lang="en-IN" kern="100" dirty="0">
                <a:effectLst/>
                <a:latin typeface="Times New Roman" panose="02020603050405020304" pitchFamily="18" charset="0"/>
                <a:ea typeface="Aptos" panose="020B0004020202020204" pitchFamily="34" charset="0"/>
                <a:cs typeface="Times New Roman" panose="02020603050405020304" pitchFamily="18" charset="0"/>
              </a:rPr>
              <a:t> mark over the forecast period. This aligns with historical patterns of market recovery and economic growth.</a:t>
            </a:r>
          </a:p>
          <a:p>
            <a:pPr algn="just">
              <a:lnSpc>
                <a:spcPct val="115000"/>
              </a:lnSpc>
              <a:spcAft>
                <a:spcPts val="800"/>
              </a:spcAft>
            </a:pPr>
            <a:r>
              <a:rPr lang="en-IN" b="1" kern="100" dirty="0">
                <a:effectLst/>
                <a:latin typeface="Times New Roman" panose="02020603050405020304" pitchFamily="18" charset="0"/>
                <a:ea typeface="Aptos" panose="020B0004020202020204" pitchFamily="34" charset="0"/>
                <a:cs typeface="Times New Roman" panose="02020603050405020304" pitchFamily="18" charset="0"/>
              </a:rPr>
              <a:t>Uncertainty and Volatility:</a:t>
            </a:r>
            <a:endParaRPr lang="en-IN"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742950" lvl="1" indent="-285750" algn="just">
              <a:lnSpc>
                <a:spcPct val="115000"/>
              </a:lnSpc>
              <a:spcAft>
                <a:spcPts val="800"/>
              </a:spcAft>
              <a:buSzPts val="1000"/>
              <a:buFont typeface="Courier New" panose="02070309020205020404" pitchFamily="49" charset="0"/>
              <a:buChar char="o"/>
              <a:tabLst>
                <a:tab pos="914400" algn="l"/>
              </a:tabLst>
            </a:pPr>
            <a:r>
              <a:rPr lang="en-IN" kern="100" dirty="0">
                <a:effectLst/>
                <a:latin typeface="Times New Roman" panose="02020603050405020304" pitchFamily="18" charset="0"/>
                <a:ea typeface="Aptos" panose="020B0004020202020204" pitchFamily="34" charset="0"/>
                <a:cs typeface="Times New Roman" panose="02020603050405020304" pitchFamily="18" charset="0"/>
              </a:rPr>
              <a:t>The forecast's uncertainty bands widen over the 36-month horizon, indicating increased </a:t>
            </a:r>
            <a:r>
              <a:rPr lang="en-IN" b="1" kern="100" dirty="0">
                <a:effectLst/>
                <a:latin typeface="Times New Roman" panose="02020603050405020304" pitchFamily="18" charset="0"/>
                <a:ea typeface="Aptos" panose="020B0004020202020204" pitchFamily="34" charset="0"/>
                <a:cs typeface="Times New Roman" panose="02020603050405020304" pitchFamily="18" charset="0"/>
              </a:rPr>
              <a:t>market volatility</a:t>
            </a:r>
            <a:r>
              <a:rPr lang="en-IN" kern="100" dirty="0">
                <a:effectLst/>
                <a:latin typeface="Times New Roman" panose="02020603050405020304" pitchFamily="18" charset="0"/>
                <a:ea typeface="Aptos" panose="020B0004020202020204" pitchFamily="34" charset="0"/>
                <a:cs typeface="Times New Roman" panose="02020603050405020304" pitchFamily="18" charset="0"/>
              </a:rPr>
              <a:t> in the long term. This reflects potential variability due to external factors like geopolitical events, supply chain disruptions, and policy changes.</a:t>
            </a:r>
          </a:p>
          <a:p>
            <a:pPr algn="just">
              <a:lnSpc>
                <a:spcPct val="115000"/>
              </a:lnSpc>
              <a:spcAft>
                <a:spcPts val="800"/>
              </a:spcAft>
            </a:pPr>
            <a:r>
              <a:rPr lang="en-IN" b="1" kern="100" dirty="0">
                <a:effectLst/>
                <a:latin typeface="Times New Roman" panose="02020603050405020304" pitchFamily="18" charset="0"/>
                <a:ea typeface="Aptos" panose="020B0004020202020204" pitchFamily="34" charset="0"/>
                <a:cs typeface="Times New Roman" panose="02020603050405020304" pitchFamily="18" charset="0"/>
              </a:rPr>
              <a:t>Forecast Reliability</a:t>
            </a:r>
            <a:endParaRPr lang="en-IN"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gn="just">
              <a:lnSpc>
                <a:spcPct val="115000"/>
              </a:lnSpc>
              <a:spcAft>
                <a:spcPts val="800"/>
              </a:spcAft>
              <a:buSzPts val="1000"/>
              <a:buFont typeface="Symbol" panose="05050102010706020507" pitchFamily="18" charset="2"/>
              <a:buChar char=""/>
              <a:tabLst>
                <a:tab pos="457200" algn="l"/>
              </a:tabLst>
            </a:pPr>
            <a:r>
              <a:rPr lang="en-IN" b="1" kern="100" dirty="0">
                <a:effectLst/>
                <a:latin typeface="Times New Roman" panose="02020603050405020304" pitchFamily="18" charset="0"/>
                <a:ea typeface="Aptos" panose="020B0004020202020204" pitchFamily="34" charset="0"/>
                <a:cs typeface="Times New Roman" panose="02020603050405020304" pitchFamily="18" charset="0"/>
              </a:rPr>
              <a:t>Short-term Accuracy:</a:t>
            </a:r>
            <a:r>
              <a:rPr lang="en-IN" kern="100" dirty="0">
                <a:effectLst/>
                <a:latin typeface="Times New Roman" panose="02020603050405020304" pitchFamily="18" charset="0"/>
                <a:ea typeface="Aptos" panose="020B0004020202020204" pitchFamily="34" charset="0"/>
                <a:cs typeface="Times New Roman" panose="02020603050405020304" pitchFamily="18" charset="0"/>
              </a:rPr>
              <a:t> The model demonstrates the highest reliability within the first </a:t>
            </a:r>
            <a:r>
              <a:rPr lang="en-IN" b="1" kern="100" dirty="0">
                <a:effectLst/>
                <a:latin typeface="Times New Roman" panose="02020603050405020304" pitchFamily="18" charset="0"/>
                <a:ea typeface="Aptos" panose="020B0004020202020204" pitchFamily="34" charset="0"/>
                <a:cs typeface="Times New Roman" panose="02020603050405020304" pitchFamily="18" charset="0"/>
              </a:rPr>
              <a:t>12 months</a:t>
            </a:r>
            <a:r>
              <a:rPr lang="en-IN" kern="100" dirty="0">
                <a:effectLst/>
                <a:latin typeface="Times New Roman" panose="02020603050405020304" pitchFamily="18" charset="0"/>
                <a:ea typeface="Aptos" panose="020B0004020202020204" pitchFamily="34" charset="0"/>
                <a:cs typeface="Times New Roman" panose="02020603050405020304" pitchFamily="18" charset="0"/>
              </a:rPr>
              <a:t> of the forecast, where confidence intervals are narrower and align closely with recent historical trends.</a:t>
            </a:r>
          </a:p>
          <a:p>
            <a:pPr marL="342900" lvl="0" indent="-342900" algn="just">
              <a:lnSpc>
                <a:spcPct val="115000"/>
              </a:lnSpc>
              <a:spcAft>
                <a:spcPts val="800"/>
              </a:spcAft>
              <a:buSzPts val="1000"/>
              <a:buFont typeface="Symbol" panose="05050102010706020507" pitchFamily="18" charset="2"/>
              <a:buChar char=""/>
              <a:tabLst>
                <a:tab pos="457200" algn="l"/>
              </a:tabLst>
            </a:pPr>
            <a:r>
              <a:rPr lang="en-IN" b="1" kern="100" dirty="0">
                <a:effectLst/>
                <a:latin typeface="Times New Roman" panose="02020603050405020304" pitchFamily="18" charset="0"/>
                <a:ea typeface="Aptos" panose="020B0004020202020204" pitchFamily="34" charset="0"/>
                <a:cs typeface="Times New Roman" panose="02020603050405020304" pitchFamily="18" charset="0"/>
              </a:rPr>
              <a:t>Long-term Projections:</a:t>
            </a:r>
            <a:r>
              <a:rPr lang="en-IN" kern="100" dirty="0">
                <a:effectLst/>
                <a:latin typeface="Times New Roman" panose="02020603050405020304" pitchFamily="18" charset="0"/>
                <a:ea typeface="Aptos" panose="020B0004020202020204" pitchFamily="34" charset="0"/>
                <a:cs typeface="Times New Roman" panose="02020603050405020304" pitchFamily="18" charset="0"/>
              </a:rPr>
              <a:t> Beyond 12 months, the widening uncertainty bands suggest reduced confidence, emphasizing the need for continuous model monitoring and re-evaluation</a:t>
            </a:r>
          </a:p>
          <a:p>
            <a:pPr algn="just">
              <a:lnSpc>
                <a:spcPct val="115000"/>
              </a:lnSpc>
              <a:spcAft>
                <a:spcPts val="800"/>
              </a:spcAft>
            </a:pPr>
            <a:r>
              <a:rPr lang="en-IN" b="1" kern="100" dirty="0">
                <a:effectLst/>
                <a:latin typeface="Times New Roman" panose="02020603050405020304" pitchFamily="18" charset="0"/>
                <a:ea typeface="Aptos" panose="020B0004020202020204" pitchFamily="34" charset="0"/>
                <a:cs typeface="Times New Roman" panose="02020603050405020304" pitchFamily="18" charset="0"/>
              </a:rPr>
              <a:t>Practical Implications</a:t>
            </a:r>
            <a:endParaRPr lang="en-IN"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gn="just">
              <a:lnSpc>
                <a:spcPct val="115000"/>
              </a:lnSpc>
              <a:spcAft>
                <a:spcPts val="800"/>
              </a:spcAft>
              <a:buSzPts val="1000"/>
              <a:buFont typeface="Symbol" panose="05050102010706020507" pitchFamily="18" charset="2"/>
              <a:buChar char=""/>
              <a:tabLst>
                <a:tab pos="457200" algn="l"/>
              </a:tabLst>
            </a:pPr>
            <a:r>
              <a:rPr lang="en-IN" kern="100" dirty="0">
                <a:effectLst/>
                <a:latin typeface="Times New Roman" panose="02020603050405020304" pitchFamily="18" charset="0"/>
                <a:ea typeface="Aptos" panose="020B0004020202020204" pitchFamily="34" charset="0"/>
                <a:cs typeface="Times New Roman" panose="02020603050405020304" pitchFamily="18" charset="0"/>
              </a:rPr>
              <a:t>The operational forecast serves as a valuable tool for planning and decision-making, helping stakeholders anticipate future price movements and manage risks effectively. It highlights the need for proactive strategies to address potential market volatility, especially beyond the short-term horizon.</a:t>
            </a:r>
          </a:p>
          <a:p>
            <a:pPr algn="just">
              <a:lnSpc>
                <a:spcPct val="115000"/>
              </a:lnSpc>
              <a:spcAft>
                <a:spcPts val="800"/>
              </a:spcAft>
            </a:pPr>
            <a:r>
              <a:rPr lang="en-IN" sz="12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5608320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a:extLst>
            <a:ext uri="{FF2B5EF4-FFF2-40B4-BE49-F238E27FC236}">
              <a16:creationId xmlns:a16="http://schemas.microsoft.com/office/drawing/2014/main" id="{ABCD66D7-4E69-1506-54A3-9EE2DA40BF3C}"/>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6946" y="726948"/>
            <a:ext cx="16834106" cy="2219452"/>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E0E71978-A454-E5DD-CCDD-81AB59AE9CAD}"/>
              </a:ext>
            </a:extLst>
          </p:cNvPr>
          <p:cNvSpPr>
            <a:spLocks noGrp="1"/>
          </p:cNvSpPr>
          <p:nvPr>
            <p:ph type="title"/>
          </p:nvPr>
        </p:nvSpPr>
        <p:spPr>
          <a:xfrm>
            <a:off x="1206631" y="1194561"/>
            <a:ext cx="15874737" cy="1320040"/>
          </a:xfrm>
        </p:spPr>
        <p:txBody>
          <a:bodyPr vert="horz" lIns="91440" tIns="45720" rIns="91440" bIns="45720" rtlCol="0" anchor="ctr">
            <a:normAutofit/>
          </a:bodyPr>
          <a:lstStyle/>
          <a:p>
            <a:pPr defTabSz="457200"/>
            <a:r>
              <a:rPr lang="en-US" sz="4400" b="1">
                <a:solidFill>
                  <a:srgbClr val="FFFFFF"/>
                </a:solidFill>
              </a:rPr>
              <a:t>Conclusion: Navigating the Future of Diesel Prices</a:t>
            </a:r>
            <a:endParaRPr lang="en-US" sz="4400">
              <a:solidFill>
                <a:srgbClr val="FFFFFF"/>
              </a:solidFill>
            </a:endParaRPr>
          </a:p>
        </p:txBody>
      </p:sp>
      <p:sp>
        <p:nvSpPr>
          <p:cNvPr id="14" name="Rectangle 13">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120" y="972565"/>
            <a:ext cx="16335756" cy="1728216"/>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Rectangle 15">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429000"/>
            <a:ext cx="18288000"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DD73BEC-CC8E-EE15-8BD5-A3A3FE540CA5}"/>
              </a:ext>
            </a:extLst>
          </p:cNvPr>
          <p:cNvSpPr txBox="1"/>
          <p:nvPr/>
        </p:nvSpPr>
        <p:spPr>
          <a:xfrm>
            <a:off x="533400" y="3673348"/>
            <a:ext cx="17449799" cy="6835648"/>
          </a:xfrm>
          <a:prstGeom prst="rect">
            <a:avLst/>
          </a:prstGeom>
        </p:spPr>
        <p:txBody>
          <a:bodyPr vert="horz" lIns="91440" tIns="45720" rIns="91440" bIns="45720" rtlCol="0" anchor="t">
            <a:normAutofit fontScale="92500" lnSpcReduction="20000"/>
          </a:bodyPr>
          <a:lstStyle/>
          <a:p>
            <a:pPr>
              <a:lnSpc>
                <a:spcPct val="90000"/>
              </a:lnSpc>
              <a:spcBef>
                <a:spcPct val="20000"/>
              </a:spcBef>
              <a:spcAft>
                <a:spcPts val="600"/>
              </a:spcAft>
              <a:buClr>
                <a:schemeClr val="accent1"/>
              </a:buClr>
              <a:buSzPct val="115000"/>
            </a:pPr>
            <a:r>
              <a:rPr lang="en-US" sz="1900" dirty="0">
                <a:solidFill>
                  <a:schemeClr val="tx1">
                    <a:lumMod val="85000"/>
                    <a:lumOff val="15000"/>
                  </a:schemeClr>
                </a:solidFill>
                <a:latin typeface="Times New Roman" panose="02020603050405020304" pitchFamily="18" charset="0"/>
                <a:cs typeface="Times New Roman" panose="02020603050405020304" pitchFamily="18" charset="0"/>
              </a:rPr>
              <a:t>Over the past three decades, diesel prices have reflected the complex interplay of economic growth, global disruptions, and market recovery. From the 2008 financial crisis to the recent post-pandemic rebound, the data underscores both the resilience and volatility of this essential commodity.</a:t>
            </a:r>
          </a:p>
          <a:p>
            <a:pPr>
              <a:lnSpc>
                <a:spcPct val="90000"/>
              </a:lnSpc>
              <a:spcBef>
                <a:spcPct val="20000"/>
              </a:spcBef>
              <a:spcAft>
                <a:spcPts val="600"/>
              </a:spcAft>
              <a:buClr>
                <a:schemeClr val="accent1"/>
              </a:buClr>
              <a:buSzPct val="115000"/>
            </a:pPr>
            <a:r>
              <a:rPr lang="en-US" sz="1900" dirty="0">
                <a:solidFill>
                  <a:schemeClr val="tx1">
                    <a:lumMod val="85000"/>
                    <a:lumOff val="15000"/>
                  </a:schemeClr>
                </a:solidFill>
                <a:latin typeface="Times New Roman" panose="02020603050405020304" pitchFamily="18" charset="0"/>
                <a:cs typeface="Times New Roman" panose="02020603050405020304" pitchFamily="18" charset="0"/>
              </a:rPr>
              <a:t>Our analysis revealed distinct seasonal trends and a long-term upward trajectory, driven by increased demand during summer months and broader market adjustments. Leveraging an Enhanced Ensemble Model, which integrates ARIMA, ETS, and TSLM methodologies, we have developed a robust forecast for diesel prices over the next three years</a:t>
            </a:r>
            <a:r>
              <a:rPr lang="en-US" dirty="0">
                <a:solidFill>
                  <a:schemeClr val="tx1">
                    <a:lumMod val="85000"/>
                    <a:lumOff val="15000"/>
                  </a:schemeClr>
                </a:solidFill>
                <a:latin typeface="Times New Roman" panose="02020603050405020304" pitchFamily="18" charset="0"/>
                <a:cs typeface="Times New Roman" panose="02020603050405020304" pitchFamily="18" charset="0"/>
              </a:rPr>
              <a:t>.</a:t>
            </a:r>
          </a:p>
          <a:p>
            <a:pPr>
              <a:lnSpc>
                <a:spcPct val="90000"/>
              </a:lnSpc>
              <a:spcBef>
                <a:spcPct val="20000"/>
              </a:spcBef>
              <a:spcAft>
                <a:spcPts val="600"/>
              </a:spcAft>
              <a:buClr>
                <a:schemeClr val="accent1"/>
              </a:buClr>
              <a:buSzPct val="115000"/>
            </a:pPr>
            <a:r>
              <a:rPr lang="en-US" b="1" dirty="0">
                <a:solidFill>
                  <a:schemeClr val="tx1">
                    <a:lumMod val="85000"/>
                    <a:lumOff val="15000"/>
                  </a:schemeClr>
                </a:solidFill>
                <a:latin typeface="Times New Roman" panose="02020603050405020304" pitchFamily="18" charset="0"/>
                <a:cs typeface="Times New Roman" panose="02020603050405020304" pitchFamily="18" charset="0"/>
              </a:rPr>
              <a:t>Key Takeaways for the Future</a:t>
            </a: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a:p>
            <a:pPr lvl="0">
              <a:lnSpc>
                <a:spcPct val="90000"/>
              </a:lnSpc>
              <a:spcBef>
                <a:spcPct val="20000"/>
              </a:spcBef>
              <a:spcAft>
                <a:spcPts val="600"/>
              </a:spcAft>
              <a:buClr>
                <a:schemeClr val="accent1"/>
              </a:buClr>
              <a:buSzPct val="115000"/>
              <a:tabLst>
                <a:tab pos="457200" algn="l"/>
              </a:tabLst>
            </a:pPr>
            <a:r>
              <a:rPr lang="en-US" sz="2200" dirty="0">
                <a:solidFill>
                  <a:schemeClr val="tx1">
                    <a:lumMod val="85000"/>
                    <a:lumOff val="15000"/>
                  </a:schemeClr>
                </a:solidFill>
                <a:latin typeface="Times New Roman" panose="02020603050405020304" pitchFamily="18" charset="0"/>
                <a:cs typeface="Times New Roman" panose="02020603050405020304" pitchFamily="18" charset="0"/>
              </a:rPr>
              <a:t>Short-Term Insights:</a:t>
            </a:r>
          </a:p>
          <a:p>
            <a:pPr lvl="1">
              <a:lnSpc>
                <a:spcPct val="90000"/>
              </a:lnSpc>
              <a:spcBef>
                <a:spcPct val="20000"/>
              </a:spcBef>
              <a:spcAft>
                <a:spcPts val="600"/>
              </a:spcAft>
              <a:buClr>
                <a:schemeClr val="accent1"/>
              </a:buClr>
              <a:buSzPct val="115000"/>
              <a:tabLst>
                <a:tab pos="914400" algn="l"/>
              </a:tabLst>
            </a:pPr>
            <a:r>
              <a:rPr lang="en-US" sz="2200" dirty="0">
                <a:solidFill>
                  <a:schemeClr val="tx1">
                    <a:lumMod val="85000"/>
                    <a:lumOff val="15000"/>
                  </a:schemeClr>
                </a:solidFill>
                <a:latin typeface="Times New Roman" panose="02020603050405020304" pitchFamily="18" charset="0"/>
                <a:cs typeface="Times New Roman" panose="02020603050405020304" pitchFamily="18" charset="0"/>
              </a:rPr>
              <a:t>Diesel prices are projected to rise moderately, with forecasted values ranging between $2.50 and $5.50 per gallon.</a:t>
            </a:r>
          </a:p>
          <a:p>
            <a:pPr lvl="1">
              <a:lnSpc>
                <a:spcPct val="90000"/>
              </a:lnSpc>
              <a:spcBef>
                <a:spcPct val="20000"/>
              </a:spcBef>
              <a:spcAft>
                <a:spcPts val="600"/>
              </a:spcAft>
              <a:buClr>
                <a:schemeClr val="accent1"/>
              </a:buClr>
              <a:buSzPct val="115000"/>
              <a:tabLst>
                <a:tab pos="914400" algn="l"/>
              </a:tabLst>
            </a:pPr>
            <a:r>
              <a:rPr lang="en-US" sz="2200" dirty="0">
                <a:solidFill>
                  <a:schemeClr val="tx1">
                    <a:lumMod val="85000"/>
                    <a:lumOff val="15000"/>
                  </a:schemeClr>
                </a:solidFill>
                <a:latin typeface="Times New Roman" panose="02020603050405020304" pitchFamily="18" charset="0"/>
                <a:cs typeface="Times New Roman" panose="02020603050405020304" pitchFamily="18" charset="0"/>
              </a:rPr>
              <a:t>The model demonstrates high accuracy within the first 12 months, providing reliable guidance for immediate decision-making.</a:t>
            </a:r>
          </a:p>
          <a:p>
            <a:pPr lvl="0">
              <a:lnSpc>
                <a:spcPct val="90000"/>
              </a:lnSpc>
              <a:spcBef>
                <a:spcPct val="20000"/>
              </a:spcBef>
              <a:spcAft>
                <a:spcPts val="600"/>
              </a:spcAft>
              <a:buClr>
                <a:schemeClr val="accent1"/>
              </a:buClr>
              <a:buSzPct val="115000"/>
              <a:tabLst>
                <a:tab pos="457200" algn="l"/>
              </a:tabLst>
            </a:pPr>
            <a:r>
              <a:rPr lang="en-US" sz="2200" dirty="0">
                <a:solidFill>
                  <a:schemeClr val="tx1">
                    <a:lumMod val="85000"/>
                    <a:lumOff val="15000"/>
                  </a:schemeClr>
                </a:solidFill>
                <a:latin typeface="Times New Roman" panose="02020603050405020304" pitchFamily="18" charset="0"/>
                <a:cs typeface="Times New Roman" panose="02020603050405020304" pitchFamily="18" charset="0"/>
              </a:rPr>
              <a:t>Market Dynamics:</a:t>
            </a:r>
          </a:p>
          <a:p>
            <a:pPr lvl="1">
              <a:lnSpc>
                <a:spcPct val="90000"/>
              </a:lnSpc>
              <a:spcBef>
                <a:spcPct val="20000"/>
              </a:spcBef>
              <a:spcAft>
                <a:spcPts val="600"/>
              </a:spcAft>
              <a:buClr>
                <a:schemeClr val="accent1"/>
              </a:buClr>
              <a:buSzPct val="115000"/>
              <a:tabLst>
                <a:tab pos="914400" algn="l"/>
              </a:tabLst>
            </a:pPr>
            <a:r>
              <a:rPr lang="en-US" sz="2200" dirty="0">
                <a:solidFill>
                  <a:schemeClr val="tx1">
                    <a:lumMod val="85000"/>
                    <a:lumOff val="15000"/>
                  </a:schemeClr>
                </a:solidFill>
                <a:latin typeface="Times New Roman" panose="02020603050405020304" pitchFamily="18" charset="0"/>
                <a:cs typeface="Times New Roman" panose="02020603050405020304" pitchFamily="18" charset="0"/>
              </a:rPr>
              <a:t>While steady growth is anticipated, the widening uncertainty bands highlight potential external shocks, such as supply chain disruptions, geopolitical events, or policy shifts, which could introduce volatility.</a:t>
            </a:r>
          </a:p>
          <a:p>
            <a:pPr lvl="0">
              <a:lnSpc>
                <a:spcPct val="90000"/>
              </a:lnSpc>
              <a:spcBef>
                <a:spcPct val="20000"/>
              </a:spcBef>
              <a:spcAft>
                <a:spcPts val="600"/>
              </a:spcAft>
              <a:buClr>
                <a:schemeClr val="accent1"/>
              </a:buClr>
              <a:buSzPct val="115000"/>
              <a:tabLst>
                <a:tab pos="457200" algn="l"/>
              </a:tabLst>
            </a:pPr>
            <a:r>
              <a:rPr lang="en-US" sz="2200" dirty="0">
                <a:solidFill>
                  <a:schemeClr val="tx1">
                    <a:lumMod val="85000"/>
                    <a:lumOff val="15000"/>
                  </a:schemeClr>
                </a:solidFill>
                <a:latin typeface="Times New Roman" panose="02020603050405020304" pitchFamily="18" charset="0"/>
                <a:cs typeface="Times New Roman" panose="02020603050405020304" pitchFamily="18" charset="0"/>
              </a:rPr>
              <a:t>Practical Applications:</a:t>
            </a:r>
          </a:p>
          <a:p>
            <a:pPr lvl="1">
              <a:lnSpc>
                <a:spcPct val="90000"/>
              </a:lnSpc>
              <a:spcBef>
                <a:spcPct val="20000"/>
              </a:spcBef>
              <a:spcAft>
                <a:spcPts val="600"/>
              </a:spcAft>
              <a:buClr>
                <a:schemeClr val="accent1"/>
              </a:buClr>
              <a:buSzPct val="115000"/>
              <a:tabLst>
                <a:tab pos="914400" algn="l"/>
              </a:tabLst>
            </a:pPr>
            <a:r>
              <a:rPr lang="en-US" sz="2200" dirty="0">
                <a:solidFill>
                  <a:schemeClr val="tx1">
                    <a:lumMod val="85000"/>
                    <a:lumOff val="15000"/>
                  </a:schemeClr>
                </a:solidFill>
                <a:latin typeface="Times New Roman" panose="02020603050405020304" pitchFamily="18" charset="0"/>
                <a:cs typeface="Times New Roman" panose="02020603050405020304" pitchFamily="18" charset="0"/>
              </a:rPr>
              <a:t>This forecast serves as a critical tool for businesses, policymakers, and consumers to:</a:t>
            </a:r>
          </a:p>
          <a:p>
            <a:pPr lvl="2">
              <a:lnSpc>
                <a:spcPct val="90000"/>
              </a:lnSpc>
              <a:spcBef>
                <a:spcPct val="20000"/>
              </a:spcBef>
              <a:spcAft>
                <a:spcPts val="600"/>
              </a:spcAft>
              <a:buClr>
                <a:schemeClr val="accent1"/>
              </a:buClr>
              <a:buSzPct val="115000"/>
              <a:tabLst>
                <a:tab pos="1371600" algn="l"/>
              </a:tabLst>
            </a:pPr>
            <a:r>
              <a:rPr lang="en-US" sz="2200" dirty="0">
                <a:solidFill>
                  <a:schemeClr val="tx1">
                    <a:lumMod val="85000"/>
                    <a:lumOff val="15000"/>
                  </a:schemeClr>
                </a:solidFill>
                <a:latin typeface="Times New Roman" panose="02020603050405020304" pitchFamily="18" charset="0"/>
                <a:cs typeface="Times New Roman" panose="02020603050405020304" pitchFamily="18" charset="0"/>
              </a:rPr>
              <a:t>Optimize transportation budgets.</a:t>
            </a:r>
          </a:p>
          <a:p>
            <a:pPr lvl="2">
              <a:lnSpc>
                <a:spcPct val="90000"/>
              </a:lnSpc>
              <a:spcBef>
                <a:spcPct val="20000"/>
              </a:spcBef>
              <a:spcAft>
                <a:spcPts val="600"/>
              </a:spcAft>
              <a:buClr>
                <a:schemeClr val="accent1"/>
              </a:buClr>
              <a:buSzPct val="115000"/>
              <a:tabLst>
                <a:tab pos="1371600" algn="l"/>
              </a:tabLst>
            </a:pPr>
            <a:r>
              <a:rPr lang="en-US" sz="2200" dirty="0">
                <a:solidFill>
                  <a:schemeClr val="tx1">
                    <a:lumMod val="85000"/>
                    <a:lumOff val="15000"/>
                  </a:schemeClr>
                </a:solidFill>
                <a:latin typeface="Times New Roman" panose="02020603050405020304" pitchFamily="18" charset="0"/>
                <a:cs typeface="Times New Roman" panose="02020603050405020304" pitchFamily="18" charset="0"/>
              </a:rPr>
              <a:t>Refine pricing strategies.</a:t>
            </a:r>
          </a:p>
          <a:p>
            <a:pPr lvl="2">
              <a:lnSpc>
                <a:spcPct val="90000"/>
              </a:lnSpc>
              <a:spcBef>
                <a:spcPct val="20000"/>
              </a:spcBef>
              <a:spcAft>
                <a:spcPts val="600"/>
              </a:spcAft>
              <a:buClr>
                <a:schemeClr val="accent1"/>
              </a:buClr>
              <a:buSzPct val="115000"/>
              <a:tabLst>
                <a:tab pos="1371600" algn="l"/>
              </a:tabLst>
            </a:pPr>
            <a:r>
              <a:rPr lang="en-US" dirty="0">
                <a:solidFill>
                  <a:schemeClr val="tx1">
                    <a:lumMod val="85000"/>
                    <a:lumOff val="15000"/>
                  </a:schemeClr>
                </a:solidFill>
                <a:latin typeface="Times New Roman" panose="02020603050405020304" pitchFamily="18" charset="0"/>
                <a:cs typeface="Times New Roman" panose="02020603050405020304" pitchFamily="18" charset="0"/>
              </a:rPr>
              <a:t>Prepare for market fluctuations effectively.</a:t>
            </a:r>
          </a:p>
          <a:p>
            <a:pPr>
              <a:lnSpc>
                <a:spcPct val="90000"/>
              </a:lnSpc>
              <a:spcBef>
                <a:spcPct val="20000"/>
              </a:spcBef>
              <a:spcAft>
                <a:spcPts val="600"/>
              </a:spcAft>
              <a:buClr>
                <a:schemeClr val="accent1"/>
              </a:buClr>
              <a:buSzPct val="115000"/>
            </a:pPr>
            <a:r>
              <a:rPr lang="en-US" b="1" dirty="0">
                <a:solidFill>
                  <a:schemeClr val="tx1">
                    <a:lumMod val="85000"/>
                    <a:lumOff val="15000"/>
                  </a:schemeClr>
                </a:solidFill>
                <a:latin typeface="Times New Roman" panose="02020603050405020304" pitchFamily="18" charset="0"/>
                <a:cs typeface="Times New Roman" panose="02020603050405020304" pitchFamily="18" charset="0"/>
              </a:rPr>
              <a:t>Actionable Insights for Stakeholders</a:t>
            </a: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a:p>
            <a:pPr>
              <a:lnSpc>
                <a:spcPct val="90000"/>
              </a:lnSpc>
              <a:spcBef>
                <a:spcPct val="20000"/>
              </a:spcBef>
              <a:spcAft>
                <a:spcPts val="600"/>
              </a:spcAft>
              <a:buClr>
                <a:schemeClr val="accent1"/>
              </a:buClr>
              <a:buSzPct val="115000"/>
            </a:pPr>
            <a:r>
              <a:rPr lang="en-US" sz="2200" dirty="0">
                <a:solidFill>
                  <a:schemeClr val="tx1">
                    <a:lumMod val="85000"/>
                    <a:lumOff val="15000"/>
                  </a:schemeClr>
                </a:solidFill>
                <a:latin typeface="Times New Roman" panose="02020603050405020304" pitchFamily="18" charset="0"/>
                <a:cs typeface="Times New Roman" panose="02020603050405020304" pitchFamily="18" charset="0"/>
              </a:rPr>
              <a:t>Our journey through the data highlights the importance of forecasting in transforming uncertainty into actionable insights. By combining historical trends with advanced modeling techniques, this approach empowers stakeholders to navigate the complexities of tomorrow’s fuel market with enhanced confidence. Continuous monitoring and model updates will ensure that the forecast remains a reliable guide in an ever-evolving market landscape.</a:t>
            </a:r>
          </a:p>
          <a:p>
            <a:pPr>
              <a:lnSpc>
                <a:spcPct val="90000"/>
              </a:lnSpc>
              <a:spcBef>
                <a:spcPct val="20000"/>
              </a:spcBef>
              <a:spcAft>
                <a:spcPts val="600"/>
              </a:spcAft>
              <a:buClr>
                <a:schemeClr val="accent1"/>
              </a:buClr>
              <a:buSzPct val="115000"/>
            </a:pPr>
            <a:r>
              <a:rPr lang="en-US" dirty="0">
                <a:solidFill>
                  <a:schemeClr val="tx1">
                    <a:lumMod val="85000"/>
                    <a:lumOff val="15000"/>
                  </a:schemeClr>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081526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CDFFD8">
                <a:alpha val="100000"/>
              </a:srgbClr>
            </a:gs>
            <a:gs pos="100000">
              <a:srgbClr val="94B9FF">
                <a:alpha val="100000"/>
              </a:srgbClr>
            </a:gs>
          </a:gsLst>
          <a:lin ang="2700000"/>
        </a:gradFill>
        <a:effectLst/>
      </p:bgPr>
    </p:bg>
    <p:spTree>
      <p:nvGrpSpPr>
        <p:cNvPr id="1" name=""/>
        <p:cNvGrpSpPr/>
        <p:nvPr/>
      </p:nvGrpSpPr>
      <p:grpSpPr>
        <a:xfrm>
          <a:off x="0" y="0"/>
          <a:ext cx="0" cy="0"/>
          <a:chOff x="0" y="0"/>
          <a:chExt cx="0" cy="0"/>
        </a:xfrm>
      </p:grpSpPr>
      <p:sp>
        <p:nvSpPr>
          <p:cNvPr id="2" name="Freeform 2"/>
          <p:cNvSpPr/>
          <p:nvPr/>
        </p:nvSpPr>
        <p:spPr>
          <a:xfrm>
            <a:off x="3273563" y="3829650"/>
            <a:ext cx="1302528" cy="1302528"/>
          </a:xfrm>
          <a:custGeom>
            <a:avLst/>
            <a:gdLst/>
            <a:ahLst/>
            <a:cxnLst/>
            <a:rect l="l" t="t" r="r" b="b"/>
            <a:pathLst>
              <a:path w="1302528" h="1302528">
                <a:moveTo>
                  <a:pt x="0" y="0"/>
                </a:moveTo>
                <a:lnTo>
                  <a:pt x="1302527" y="0"/>
                </a:lnTo>
                <a:lnTo>
                  <a:pt x="1302527" y="1302528"/>
                </a:lnTo>
                <a:lnTo>
                  <a:pt x="0" y="130252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8492736" y="3829650"/>
            <a:ext cx="1302528" cy="1302528"/>
          </a:xfrm>
          <a:custGeom>
            <a:avLst/>
            <a:gdLst/>
            <a:ahLst/>
            <a:cxnLst/>
            <a:rect l="l" t="t" r="r" b="b"/>
            <a:pathLst>
              <a:path w="1302528" h="1302528">
                <a:moveTo>
                  <a:pt x="0" y="0"/>
                </a:moveTo>
                <a:lnTo>
                  <a:pt x="1302528" y="0"/>
                </a:lnTo>
                <a:lnTo>
                  <a:pt x="1302528" y="1302528"/>
                </a:lnTo>
                <a:lnTo>
                  <a:pt x="0" y="130252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13711910" y="3829650"/>
            <a:ext cx="1302528" cy="1302528"/>
          </a:xfrm>
          <a:custGeom>
            <a:avLst/>
            <a:gdLst/>
            <a:ahLst/>
            <a:cxnLst/>
            <a:rect l="l" t="t" r="r" b="b"/>
            <a:pathLst>
              <a:path w="1302528" h="1302528">
                <a:moveTo>
                  <a:pt x="0" y="0"/>
                </a:moveTo>
                <a:lnTo>
                  <a:pt x="1302527" y="0"/>
                </a:lnTo>
                <a:lnTo>
                  <a:pt x="1302527" y="1302528"/>
                </a:lnTo>
                <a:lnTo>
                  <a:pt x="0" y="130252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TextBox 5"/>
          <p:cNvSpPr txBox="1"/>
          <p:nvPr/>
        </p:nvSpPr>
        <p:spPr>
          <a:xfrm>
            <a:off x="3499917" y="1940959"/>
            <a:ext cx="10863257" cy="1538883"/>
          </a:xfrm>
          <a:prstGeom prst="rect">
            <a:avLst/>
          </a:prstGeom>
        </p:spPr>
        <p:txBody>
          <a:bodyPr lIns="0" tIns="0" rIns="0" bIns="0" rtlCol="0" anchor="t">
            <a:spAutoFit/>
          </a:bodyPr>
          <a:lstStyle/>
          <a:p>
            <a:pPr marL="0" lvl="0" indent="0" algn="ctr">
              <a:lnSpc>
                <a:spcPts val="6000"/>
              </a:lnSpc>
              <a:spcBef>
                <a:spcPct val="0"/>
              </a:spcBef>
            </a:pPr>
            <a:r>
              <a:rPr lang="en-US" sz="5000" b="1" strike="noStrike" dirty="0">
                <a:solidFill>
                  <a:srgbClr val="000000"/>
                </a:solidFill>
                <a:latin typeface="Times New Roman" panose="02020603050405020304" pitchFamily="18" charset="0"/>
                <a:ea typeface="Canva Sans Bold"/>
                <a:cs typeface="Times New Roman" panose="02020603050405020304" pitchFamily="18" charset="0"/>
                <a:sym typeface="Canva Sans Bold"/>
              </a:rPr>
              <a:t>RATIONALE FOR DATASET SELECTION</a:t>
            </a:r>
          </a:p>
        </p:txBody>
      </p:sp>
      <p:sp>
        <p:nvSpPr>
          <p:cNvPr id="6" name="TextBox 6"/>
          <p:cNvSpPr txBox="1"/>
          <p:nvPr/>
        </p:nvSpPr>
        <p:spPr>
          <a:xfrm>
            <a:off x="1634798" y="5481986"/>
            <a:ext cx="4580058" cy="2375535"/>
          </a:xfrm>
          <a:prstGeom prst="rect">
            <a:avLst/>
          </a:prstGeom>
        </p:spPr>
        <p:txBody>
          <a:bodyPr lIns="0" tIns="0" rIns="0" bIns="0" rtlCol="0" anchor="t">
            <a:spAutoFit/>
          </a:bodyPr>
          <a:lstStyle/>
          <a:p>
            <a:pPr marL="0" lvl="0" indent="0" algn="ctr">
              <a:lnSpc>
                <a:spcPts val="4800"/>
              </a:lnSpc>
            </a:pPr>
            <a:r>
              <a:rPr lang="en-US" sz="2400" dirty="0">
                <a:solidFill>
                  <a:srgbClr val="000000"/>
                </a:solidFill>
                <a:latin typeface="Canva Sans"/>
                <a:ea typeface="Canva Sans"/>
                <a:cs typeface="Canva Sans"/>
                <a:sym typeface="Canva Sans"/>
              </a:rPr>
              <a:t>Diesel </a:t>
            </a:r>
            <a:r>
              <a:rPr lang="en-US" sz="2800" dirty="0">
                <a:solidFill>
                  <a:srgbClr val="000000"/>
                </a:solidFill>
                <a:latin typeface="Times New Roman" panose="02020603050405020304" pitchFamily="18" charset="0"/>
                <a:ea typeface="Canva Sans"/>
                <a:cs typeface="Times New Roman" panose="02020603050405020304" pitchFamily="18" charset="0"/>
                <a:sym typeface="Canva Sans"/>
              </a:rPr>
              <a:t>prices</a:t>
            </a:r>
            <a:r>
              <a:rPr lang="en-US" sz="2400" dirty="0">
                <a:solidFill>
                  <a:srgbClr val="000000"/>
                </a:solidFill>
                <a:latin typeface="Canva Sans"/>
                <a:ea typeface="Canva Sans"/>
                <a:cs typeface="Canva Sans"/>
                <a:sym typeface="Canva Sans"/>
              </a:rPr>
              <a:t> impact transportation costs, shipping rates, and consumer goods prices.</a:t>
            </a:r>
          </a:p>
        </p:txBody>
      </p:sp>
      <p:sp>
        <p:nvSpPr>
          <p:cNvPr id="7" name="TextBox 7"/>
          <p:cNvSpPr txBox="1"/>
          <p:nvPr/>
        </p:nvSpPr>
        <p:spPr>
          <a:xfrm>
            <a:off x="6853971" y="5481986"/>
            <a:ext cx="4580058" cy="1776897"/>
          </a:xfrm>
          <a:prstGeom prst="rect">
            <a:avLst/>
          </a:prstGeom>
        </p:spPr>
        <p:txBody>
          <a:bodyPr lIns="0" tIns="0" rIns="0" bIns="0" rtlCol="0" anchor="t">
            <a:spAutoFit/>
          </a:bodyPr>
          <a:lstStyle/>
          <a:p>
            <a:pPr marL="0" lvl="0" indent="0" algn="ctr">
              <a:lnSpc>
                <a:spcPts val="4800"/>
              </a:lnSpc>
            </a:pPr>
            <a:r>
              <a:rPr lang="en-US" sz="3200" dirty="0">
                <a:solidFill>
                  <a:srgbClr val="000000"/>
                </a:solidFill>
                <a:latin typeface="Times New Roman" panose="02020603050405020304" pitchFamily="18" charset="0"/>
                <a:ea typeface="Canva Sans"/>
                <a:cs typeface="Times New Roman" panose="02020603050405020304" pitchFamily="18" charset="0"/>
                <a:sym typeface="Canva Sans"/>
              </a:rPr>
              <a:t>Highlights economic trends, market dynamics, and price shocks</a:t>
            </a:r>
            <a:r>
              <a:rPr lang="en-US" sz="2400" dirty="0">
                <a:solidFill>
                  <a:srgbClr val="000000"/>
                </a:solidFill>
                <a:latin typeface="Canva Sans"/>
                <a:ea typeface="Canva Sans"/>
                <a:cs typeface="Canva Sans"/>
                <a:sym typeface="Canva Sans"/>
              </a:rPr>
              <a:t>.</a:t>
            </a:r>
          </a:p>
        </p:txBody>
      </p:sp>
      <p:sp>
        <p:nvSpPr>
          <p:cNvPr id="8" name="TextBox 8"/>
          <p:cNvSpPr txBox="1"/>
          <p:nvPr/>
        </p:nvSpPr>
        <p:spPr>
          <a:xfrm>
            <a:off x="12073145" y="5367686"/>
            <a:ext cx="4580058" cy="2212144"/>
          </a:xfrm>
          <a:prstGeom prst="rect">
            <a:avLst/>
          </a:prstGeom>
        </p:spPr>
        <p:txBody>
          <a:bodyPr lIns="0" tIns="0" rIns="0" bIns="0" rtlCol="0" anchor="t">
            <a:spAutoFit/>
          </a:bodyPr>
          <a:lstStyle/>
          <a:p>
            <a:pPr marL="0" lvl="0" indent="0" algn="ctr">
              <a:lnSpc>
                <a:spcPts val="6000"/>
              </a:lnSpc>
            </a:pPr>
            <a:r>
              <a:rPr lang="en-US" sz="3200" dirty="0">
                <a:solidFill>
                  <a:srgbClr val="000000"/>
                </a:solidFill>
                <a:latin typeface="Times New Roman" panose="02020603050405020304" pitchFamily="18" charset="0"/>
                <a:ea typeface="Canva Sans"/>
                <a:cs typeface="Times New Roman" panose="02020603050405020304" pitchFamily="18" charset="0"/>
                <a:sym typeface="Canva Sans"/>
              </a:rPr>
              <a:t>Relevant for policy makers, forecasters, and industry professionals.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rgbClr val="CDFFD8">
                <a:alpha val="100000"/>
              </a:srgbClr>
            </a:gs>
            <a:gs pos="100000">
              <a:srgbClr val="94B9FF">
                <a:alpha val="100000"/>
              </a:srgbClr>
            </a:gs>
          </a:gsLst>
          <a:lin ang="2700000"/>
        </a:gradFill>
        <a:effectLst/>
      </p:bgPr>
    </p:bg>
    <p:spTree>
      <p:nvGrpSpPr>
        <p:cNvPr id="1" name=""/>
        <p:cNvGrpSpPr/>
        <p:nvPr/>
      </p:nvGrpSpPr>
      <p:grpSpPr>
        <a:xfrm>
          <a:off x="0" y="0"/>
          <a:ext cx="0" cy="0"/>
          <a:chOff x="0" y="0"/>
          <a:chExt cx="0" cy="0"/>
        </a:xfrm>
      </p:grpSpPr>
      <p:sp>
        <p:nvSpPr>
          <p:cNvPr id="2" name="Freeform 2"/>
          <p:cNvSpPr/>
          <p:nvPr/>
        </p:nvSpPr>
        <p:spPr>
          <a:xfrm>
            <a:off x="1361262" y="3412878"/>
            <a:ext cx="7269030" cy="5845422"/>
          </a:xfrm>
          <a:custGeom>
            <a:avLst/>
            <a:gdLst/>
            <a:ahLst/>
            <a:cxnLst/>
            <a:rect l="l" t="t" r="r" b="b"/>
            <a:pathLst>
              <a:path w="7269030" h="5845422">
                <a:moveTo>
                  <a:pt x="0" y="0"/>
                </a:moveTo>
                <a:lnTo>
                  <a:pt x="7269030" y="0"/>
                </a:lnTo>
                <a:lnTo>
                  <a:pt x="7269030" y="5845422"/>
                </a:lnTo>
                <a:lnTo>
                  <a:pt x="0" y="5845422"/>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2523200" y="2287103"/>
            <a:ext cx="13150921" cy="1334770"/>
          </a:xfrm>
          <a:prstGeom prst="rect">
            <a:avLst/>
          </a:prstGeom>
        </p:spPr>
        <p:txBody>
          <a:bodyPr lIns="0" tIns="0" rIns="0" bIns="0" rtlCol="0" anchor="t">
            <a:spAutoFit/>
          </a:bodyPr>
          <a:lstStyle/>
          <a:p>
            <a:pPr algn="ctr">
              <a:lnSpc>
                <a:spcPts val="5599"/>
              </a:lnSpc>
            </a:pPr>
            <a:r>
              <a:rPr lang="en-US" sz="2799" b="1" dirty="0">
                <a:solidFill>
                  <a:srgbClr val="000000"/>
                </a:solidFill>
                <a:latin typeface="Times New Roman" panose="02020603050405020304" pitchFamily="18" charset="0"/>
                <a:ea typeface="Canva Sans Bold"/>
                <a:cs typeface="Times New Roman" panose="02020603050405020304" pitchFamily="18" charset="0"/>
                <a:sym typeface="Canva Sans Bold"/>
              </a:rPr>
              <a:t>The time series plot illustrates the overall trend of diesel prices over three decades, showing significant spikes and periods of volatility.</a:t>
            </a:r>
          </a:p>
        </p:txBody>
      </p:sp>
      <p:sp>
        <p:nvSpPr>
          <p:cNvPr id="4" name="TextBox 4"/>
          <p:cNvSpPr txBox="1"/>
          <p:nvPr/>
        </p:nvSpPr>
        <p:spPr>
          <a:xfrm>
            <a:off x="5867400" y="1044677"/>
            <a:ext cx="8213775" cy="823559"/>
          </a:xfrm>
          <a:prstGeom prst="rect">
            <a:avLst/>
          </a:prstGeom>
        </p:spPr>
        <p:txBody>
          <a:bodyPr wrap="square" lIns="0" tIns="0" rIns="0" bIns="0" rtlCol="0" anchor="t">
            <a:spAutoFit/>
          </a:bodyPr>
          <a:lstStyle/>
          <a:p>
            <a:pPr marL="0" lvl="0" indent="0" algn="ctr">
              <a:lnSpc>
                <a:spcPts val="7000"/>
              </a:lnSpc>
              <a:spcBef>
                <a:spcPct val="0"/>
              </a:spcBef>
            </a:pPr>
            <a:r>
              <a:rPr lang="en-US" sz="5000" b="1" u="none" strike="noStrike" dirty="0">
                <a:solidFill>
                  <a:srgbClr val="000000"/>
                </a:solidFill>
                <a:latin typeface="Times New Roman" panose="02020603050405020304" pitchFamily="18" charset="0"/>
                <a:ea typeface="Canva Sans Bold"/>
                <a:cs typeface="Times New Roman" panose="02020603050405020304" pitchFamily="18" charset="0"/>
                <a:sym typeface="Canva Sans Bold"/>
              </a:rPr>
              <a:t>TIME SERIES PLOT</a:t>
            </a:r>
          </a:p>
        </p:txBody>
      </p:sp>
      <p:sp>
        <p:nvSpPr>
          <p:cNvPr id="5" name="TextBox 5"/>
          <p:cNvSpPr txBox="1"/>
          <p:nvPr/>
        </p:nvSpPr>
        <p:spPr>
          <a:xfrm>
            <a:off x="9372600" y="4642719"/>
            <a:ext cx="7921225" cy="3594735"/>
          </a:xfrm>
          <a:prstGeom prst="rect">
            <a:avLst/>
          </a:prstGeom>
        </p:spPr>
        <p:txBody>
          <a:bodyPr lIns="0" tIns="0" rIns="0" bIns="0" rtlCol="0" anchor="t">
            <a:spAutoFit/>
          </a:bodyPr>
          <a:lstStyle/>
          <a:p>
            <a:pPr marL="518160" lvl="1" indent="-259080" algn="l">
              <a:lnSpc>
                <a:spcPts val="4800"/>
              </a:lnSpc>
              <a:buFont typeface="Arial"/>
              <a:buChar char="•"/>
            </a:pPr>
            <a:r>
              <a:rPr lang="en-US" sz="2800" dirty="0">
                <a:solidFill>
                  <a:srgbClr val="000000"/>
                </a:solidFill>
                <a:latin typeface="Times New Roman" panose="02020603050405020304" pitchFamily="18" charset="0"/>
                <a:ea typeface="Canva Sans"/>
                <a:cs typeface="Times New Roman" panose="02020603050405020304" pitchFamily="18" charset="0"/>
                <a:sym typeface="Canva Sans"/>
              </a:rPr>
              <a:t>Notable peak around 2008, corresponding to the global financial crisis and its impact on fuel prices.</a:t>
            </a:r>
          </a:p>
          <a:p>
            <a:pPr marL="518160" lvl="1" indent="-259080" algn="l">
              <a:lnSpc>
                <a:spcPts val="4800"/>
              </a:lnSpc>
              <a:buFont typeface="Arial"/>
              <a:buChar char="•"/>
            </a:pPr>
            <a:r>
              <a:rPr lang="en-US" sz="2800" dirty="0">
                <a:solidFill>
                  <a:srgbClr val="000000"/>
                </a:solidFill>
                <a:latin typeface="Times New Roman" panose="02020603050405020304" pitchFamily="18" charset="0"/>
                <a:ea typeface="Canva Sans"/>
                <a:cs typeface="Times New Roman" panose="02020603050405020304" pitchFamily="18" charset="0"/>
                <a:sym typeface="Canva Sans"/>
              </a:rPr>
              <a:t>A steep decline during 2014–2016, coinciding with the oil price crash.</a:t>
            </a:r>
          </a:p>
          <a:p>
            <a:pPr marL="518160" lvl="1" indent="-259080" algn="l">
              <a:lnSpc>
                <a:spcPts val="4800"/>
              </a:lnSpc>
              <a:buFont typeface="Arial"/>
              <a:buChar char="•"/>
            </a:pPr>
            <a:r>
              <a:rPr lang="en-US" sz="2800" dirty="0">
                <a:solidFill>
                  <a:srgbClr val="000000"/>
                </a:solidFill>
                <a:latin typeface="Times New Roman" panose="02020603050405020304" pitchFamily="18" charset="0"/>
                <a:ea typeface="Canva Sans"/>
                <a:cs typeface="Times New Roman" panose="02020603050405020304" pitchFamily="18" charset="0"/>
                <a:sym typeface="Canva Sans"/>
              </a:rPr>
              <a:t>Prices rebound post-2020, influenced by market recovery after the COVID-19 pandemic.</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rgbClr val="CDFFD8">
                <a:alpha val="100000"/>
              </a:srgbClr>
            </a:gs>
            <a:gs pos="100000">
              <a:srgbClr val="94B9FF">
                <a:alpha val="100000"/>
              </a:srgbClr>
            </a:gs>
          </a:gsLst>
          <a:lin ang="2700000"/>
        </a:gradFill>
        <a:effectLst/>
      </p:bgPr>
    </p:bg>
    <p:spTree>
      <p:nvGrpSpPr>
        <p:cNvPr id="1" name=""/>
        <p:cNvGrpSpPr/>
        <p:nvPr/>
      </p:nvGrpSpPr>
      <p:grpSpPr>
        <a:xfrm>
          <a:off x="0" y="0"/>
          <a:ext cx="0" cy="0"/>
          <a:chOff x="0" y="0"/>
          <a:chExt cx="0" cy="0"/>
        </a:xfrm>
      </p:grpSpPr>
      <p:sp>
        <p:nvSpPr>
          <p:cNvPr id="2" name="Freeform 2"/>
          <p:cNvSpPr/>
          <p:nvPr/>
        </p:nvSpPr>
        <p:spPr>
          <a:xfrm>
            <a:off x="1295400" y="3582437"/>
            <a:ext cx="7382591" cy="5759792"/>
          </a:xfrm>
          <a:custGeom>
            <a:avLst/>
            <a:gdLst/>
            <a:ahLst/>
            <a:cxnLst/>
            <a:rect l="l" t="t" r="r" b="b"/>
            <a:pathLst>
              <a:path w="7382591" h="5759792">
                <a:moveTo>
                  <a:pt x="0" y="0"/>
                </a:moveTo>
                <a:lnTo>
                  <a:pt x="7382591" y="0"/>
                </a:lnTo>
                <a:lnTo>
                  <a:pt x="7382591" y="5759792"/>
                </a:lnTo>
                <a:lnTo>
                  <a:pt x="0" y="5759792"/>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6705600" y="944771"/>
            <a:ext cx="5791200" cy="823559"/>
          </a:xfrm>
          <a:prstGeom prst="rect">
            <a:avLst/>
          </a:prstGeom>
        </p:spPr>
        <p:txBody>
          <a:bodyPr wrap="square" lIns="0" tIns="0" rIns="0" bIns="0" rtlCol="0" anchor="t">
            <a:spAutoFit/>
          </a:bodyPr>
          <a:lstStyle/>
          <a:p>
            <a:pPr marL="0" lvl="0" indent="0" algn="ctr">
              <a:lnSpc>
                <a:spcPts val="7000"/>
              </a:lnSpc>
              <a:spcBef>
                <a:spcPct val="0"/>
              </a:spcBef>
            </a:pPr>
            <a:r>
              <a:rPr lang="en-US" sz="5000" b="1" u="none" strike="noStrike" dirty="0">
                <a:solidFill>
                  <a:srgbClr val="000000"/>
                </a:solidFill>
                <a:latin typeface="Times New Roman" panose="02020603050405020304" pitchFamily="18" charset="0"/>
                <a:ea typeface="Canva Sans Bold"/>
                <a:cs typeface="Times New Roman" panose="02020603050405020304" pitchFamily="18" charset="0"/>
                <a:sym typeface="Canva Sans Bold"/>
              </a:rPr>
              <a:t>SEASONAL PLOT </a:t>
            </a:r>
          </a:p>
        </p:txBody>
      </p:sp>
      <p:sp>
        <p:nvSpPr>
          <p:cNvPr id="4" name="TextBox 4"/>
          <p:cNvSpPr txBox="1"/>
          <p:nvPr/>
        </p:nvSpPr>
        <p:spPr>
          <a:xfrm>
            <a:off x="2590800" y="2180331"/>
            <a:ext cx="12705708" cy="1374287"/>
          </a:xfrm>
          <a:prstGeom prst="rect">
            <a:avLst/>
          </a:prstGeom>
        </p:spPr>
        <p:txBody>
          <a:bodyPr lIns="0" tIns="0" rIns="0" bIns="0" rtlCol="0" anchor="t">
            <a:spAutoFit/>
          </a:bodyPr>
          <a:lstStyle/>
          <a:p>
            <a:pPr algn="ctr">
              <a:lnSpc>
                <a:spcPts val="5655"/>
              </a:lnSpc>
            </a:pPr>
            <a:r>
              <a:rPr lang="en-US" sz="2799" b="1" dirty="0">
                <a:solidFill>
                  <a:srgbClr val="000000"/>
                </a:solidFill>
                <a:latin typeface="Times New Roman" panose="02020603050405020304" pitchFamily="18" charset="0"/>
                <a:ea typeface="Canva Sans Bold"/>
                <a:cs typeface="Times New Roman" panose="02020603050405020304" pitchFamily="18" charset="0"/>
                <a:sym typeface="Canva Sans Bold"/>
              </a:rPr>
              <a:t>The seasonal plot highlights recurring patterns in diesel prices, with higher prices typically observed in the summer months.</a:t>
            </a:r>
          </a:p>
        </p:txBody>
      </p:sp>
      <p:sp>
        <p:nvSpPr>
          <p:cNvPr id="5" name="TextBox 5"/>
          <p:cNvSpPr txBox="1"/>
          <p:nvPr/>
        </p:nvSpPr>
        <p:spPr>
          <a:xfrm>
            <a:off x="8382000" y="4681582"/>
            <a:ext cx="8848009" cy="4392930"/>
          </a:xfrm>
          <a:prstGeom prst="rect">
            <a:avLst/>
          </a:prstGeom>
        </p:spPr>
        <p:txBody>
          <a:bodyPr lIns="0" tIns="0" rIns="0" bIns="0" rtlCol="0" anchor="t">
            <a:spAutoFit/>
          </a:bodyPr>
          <a:lstStyle/>
          <a:p>
            <a:pPr marL="518160" lvl="1" indent="-259080" algn="l">
              <a:lnSpc>
                <a:spcPts val="5040"/>
              </a:lnSpc>
              <a:buFont typeface="Arial"/>
              <a:buChar char="•"/>
            </a:pPr>
            <a:r>
              <a:rPr lang="en-US" sz="2400" u="none" strike="noStrike" dirty="0">
                <a:solidFill>
                  <a:srgbClr val="000000"/>
                </a:solidFill>
                <a:latin typeface="Canva Sans"/>
                <a:ea typeface="Canva Sans"/>
                <a:cs typeface="Canva Sans"/>
                <a:sym typeface="Canva Sans"/>
              </a:rPr>
              <a:t>Prices typically rise during summer months (June–August).</a:t>
            </a:r>
          </a:p>
          <a:p>
            <a:pPr marL="518160" lvl="1" indent="-259080" algn="l">
              <a:lnSpc>
                <a:spcPts val="5040"/>
              </a:lnSpc>
              <a:buFont typeface="Arial"/>
              <a:buChar char="•"/>
            </a:pPr>
            <a:r>
              <a:rPr lang="en-US" sz="2400" u="none" strike="noStrike" dirty="0">
                <a:solidFill>
                  <a:srgbClr val="000000"/>
                </a:solidFill>
                <a:latin typeface="Canva Sans"/>
                <a:ea typeface="Canva Sans"/>
                <a:cs typeface="Canva Sans"/>
                <a:sym typeface="Canva Sans"/>
              </a:rPr>
              <a:t>Slight dip observed in fall (September–October).</a:t>
            </a:r>
          </a:p>
          <a:p>
            <a:pPr marL="518160" lvl="1" indent="-259080" algn="l">
              <a:lnSpc>
                <a:spcPts val="5040"/>
              </a:lnSpc>
              <a:buFont typeface="Arial"/>
              <a:buChar char="•"/>
            </a:pPr>
            <a:r>
              <a:rPr lang="en-US" sz="2400" u="none" strike="noStrike" dirty="0">
                <a:solidFill>
                  <a:srgbClr val="000000"/>
                </a:solidFill>
                <a:latin typeface="Canva Sans"/>
                <a:ea typeface="Canva Sans"/>
                <a:cs typeface="Canva Sans"/>
                <a:sym typeface="Canva Sans"/>
              </a:rPr>
              <a:t>Increased volatility during winter months (November–February).</a:t>
            </a:r>
          </a:p>
          <a:p>
            <a:pPr marL="518160" lvl="1" indent="-259080" algn="l">
              <a:lnSpc>
                <a:spcPts val="5040"/>
              </a:lnSpc>
              <a:buFont typeface="Arial"/>
              <a:buChar char="•"/>
            </a:pPr>
            <a:r>
              <a:rPr lang="en-US" sz="2400" u="none" strike="noStrike" dirty="0">
                <a:solidFill>
                  <a:srgbClr val="000000"/>
                </a:solidFill>
                <a:latin typeface="Canva Sans"/>
                <a:ea typeface="Canva Sans"/>
                <a:cs typeface="Canva Sans"/>
                <a:sym typeface="Canva Sans"/>
              </a:rPr>
              <a:t>Patterns repeat yearly with variations in intensity.</a:t>
            </a:r>
          </a:p>
          <a:p>
            <a:pPr marL="518160" lvl="1" indent="-259080" algn="l">
              <a:lnSpc>
                <a:spcPts val="5040"/>
              </a:lnSpc>
              <a:buFont typeface="Arial"/>
              <a:buChar char="•"/>
            </a:pPr>
            <a:r>
              <a:rPr lang="en-US" sz="2400" u="none" strike="noStrike" dirty="0">
                <a:solidFill>
                  <a:srgbClr val="000000"/>
                </a:solidFill>
                <a:latin typeface="Canva Sans"/>
                <a:ea typeface="Canva Sans"/>
                <a:cs typeface="Canva Sans"/>
                <a:sym typeface="Canva Sans"/>
              </a:rPr>
              <a:t>Reflects demand cycles and external economic factors.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rgbClr val="CDFFD8">
                <a:alpha val="100000"/>
              </a:srgbClr>
            </a:gs>
            <a:gs pos="100000">
              <a:srgbClr val="94B9FF">
                <a:alpha val="100000"/>
              </a:srgbClr>
            </a:gs>
          </a:gsLst>
          <a:lin ang="2700000"/>
        </a:gradFill>
        <a:effectLst/>
      </p:bgPr>
    </p:bg>
    <p:spTree>
      <p:nvGrpSpPr>
        <p:cNvPr id="1" name=""/>
        <p:cNvGrpSpPr/>
        <p:nvPr/>
      </p:nvGrpSpPr>
      <p:grpSpPr>
        <a:xfrm>
          <a:off x="0" y="0"/>
          <a:ext cx="0" cy="0"/>
          <a:chOff x="0" y="0"/>
          <a:chExt cx="0" cy="0"/>
        </a:xfrm>
      </p:grpSpPr>
      <p:sp>
        <p:nvSpPr>
          <p:cNvPr id="2" name="Freeform 2"/>
          <p:cNvSpPr/>
          <p:nvPr/>
        </p:nvSpPr>
        <p:spPr>
          <a:xfrm>
            <a:off x="1209913" y="1409700"/>
            <a:ext cx="10138099" cy="7860024"/>
          </a:xfrm>
          <a:custGeom>
            <a:avLst/>
            <a:gdLst/>
            <a:ahLst/>
            <a:cxnLst/>
            <a:rect l="l" t="t" r="r" b="b"/>
            <a:pathLst>
              <a:path w="10138099" h="7860024">
                <a:moveTo>
                  <a:pt x="0" y="0"/>
                </a:moveTo>
                <a:lnTo>
                  <a:pt x="10138099" y="0"/>
                </a:lnTo>
                <a:lnTo>
                  <a:pt x="10138099" y="7860024"/>
                </a:lnTo>
                <a:lnTo>
                  <a:pt x="0" y="7860024"/>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11508355" y="1213488"/>
            <a:ext cx="5554984" cy="2743200"/>
          </a:xfrm>
          <a:prstGeom prst="rect">
            <a:avLst/>
          </a:prstGeom>
        </p:spPr>
        <p:txBody>
          <a:bodyPr lIns="0" tIns="0" rIns="0" bIns="0" rtlCol="0" anchor="t">
            <a:spAutoFit/>
          </a:bodyPr>
          <a:lstStyle/>
          <a:p>
            <a:pPr marL="0" lvl="0" indent="0" algn="l">
              <a:lnSpc>
                <a:spcPts val="7200"/>
              </a:lnSpc>
            </a:pPr>
            <a:r>
              <a:rPr lang="en-US" sz="6000" b="1" strike="noStrike" dirty="0">
                <a:solidFill>
                  <a:srgbClr val="000000"/>
                </a:solidFill>
                <a:latin typeface="Times New Roman" panose="02020603050405020304" pitchFamily="18" charset="0"/>
                <a:ea typeface="Canva Sans Bold"/>
                <a:cs typeface="Times New Roman" panose="02020603050405020304" pitchFamily="18" charset="0"/>
                <a:sym typeface="Canva Sans Bold"/>
              </a:rPr>
              <a:t>MONTHLY BREAKDOWN OF PRICES</a:t>
            </a:r>
          </a:p>
        </p:txBody>
      </p:sp>
      <p:sp>
        <p:nvSpPr>
          <p:cNvPr id="4" name="TextBox 4"/>
          <p:cNvSpPr txBox="1"/>
          <p:nvPr/>
        </p:nvSpPr>
        <p:spPr>
          <a:xfrm>
            <a:off x="11577760" y="4799354"/>
            <a:ext cx="5554984" cy="3179040"/>
          </a:xfrm>
          <a:prstGeom prst="rect">
            <a:avLst/>
          </a:prstGeom>
        </p:spPr>
        <p:txBody>
          <a:bodyPr lIns="0" tIns="0" rIns="0" bIns="0" rtlCol="0" anchor="t">
            <a:spAutoFit/>
          </a:bodyPr>
          <a:lstStyle/>
          <a:p>
            <a:pPr marL="0" lvl="0" indent="0" algn="l">
              <a:lnSpc>
                <a:spcPts val="5107"/>
              </a:lnSpc>
            </a:pPr>
            <a:r>
              <a:rPr lang="en-US" sz="2553">
                <a:solidFill>
                  <a:srgbClr val="000000"/>
                </a:solidFill>
                <a:latin typeface="Canva Sans"/>
                <a:ea typeface="Canva Sans"/>
                <a:cs typeface="Canva Sans"/>
                <a:sym typeface="Canva Sans"/>
              </a:rPr>
              <a:t>While seasonal trends are consistent, the baseline price increases over the decades, reflecting inflation and market factors.</a:t>
            </a:r>
          </a:p>
        </p:txBody>
      </p:sp>
      <p:sp>
        <p:nvSpPr>
          <p:cNvPr id="5" name="AutoShape 5"/>
          <p:cNvSpPr/>
          <p:nvPr/>
        </p:nvSpPr>
        <p:spPr>
          <a:xfrm>
            <a:off x="11577760" y="4480266"/>
            <a:ext cx="5808095" cy="0"/>
          </a:xfrm>
          <a:prstGeom prst="line">
            <a:avLst/>
          </a:prstGeom>
          <a:ln w="104775" cap="flat">
            <a:solidFill>
              <a:srgbClr val="000000"/>
            </a:solidFill>
            <a:prstDash val="solid"/>
            <a:headEnd type="none" w="sm" len="sm"/>
            <a:tailEnd type="none" w="sm" len="sm"/>
          </a:ln>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rgbClr val="CDFFD8">
                <a:alpha val="100000"/>
              </a:srgbClr>
            </a:gs>
            <a:gs pos="100000">
              <a:srgbClr val="94B9FF">
                <a:alpha val="100000"/>
              </a:srgbClr>
            </a:gs>
          </a:gsLst>
          <a:lin ang="2700000"/>
        </a:gradFill>
        <a:effectLst/>
      </p:bgPr>
    </p:bg>
    <p:spTree>
      <p:nvGrpSpPr>
        <p:cNvPr id="1" name=""/>
        <p:cNvGrpSpPr/>
        <p:nvPr/>
      </p:nvGrpSpPr>
      <p:grpSpPr>
        <a:xfrm>
          <a:off x="0" y="0"/>
          <a:ext cx="0" cy="0"/>
          <a:chOff x="0" y="0"/>
          <a:chExt cx="0" cy="0"/>
        </a:xfrm>
      </p:grpSpPr>
      <p:sp>
        <p:nvSpPr>
          <p:cNvPr id="2" name="Freeform 2"/>
          <p:cNvSpPr/>
          <p:nvPr/>
        </p:nvSpPr>
        <p:spPr>
          <a:xfrm>
            <a:off x="777858" y="4608705"/>
            <a:ext cx="8227005" cy="4946095"/>
          </a:xfrm>
          <a:custGeom>
            <a:avLst/>
            <a:gdLst/>
            <a:ahLst/>
            <a:cxnLst/>
            <a:rect l="l" t="t" r="r" b="b"/>
            <a:pathLst>
              <a:path w="8227005" h="4946095">
                <a:moveTo>
                  <a:pt x="0" y="0"/>
                </a:moveTo>
                <a:lnTo>
                  <a:pt x="8227005" y="0"/>
                </a:lnTo>
                <a:lnTo>
                  <a:pt x="8227005" y="4946096"/>
                </a:lnTo>
                <a:lnTo>
                  <a:pt x="0" y="4946096"/>
                </a:lnTo>
                <a:lnTo>
                  <a:pt x="0" y="0"/>
                </a:lnTo>
                <a:close/>
              </a:path>
            </a:pathLst>
          </a:custGeom>
          <a:blipFill>
            <a:blip r:embed="rId2"/>
            <a:stretch>
              <a:fillRect/>
            </a:stretch>
          </a:blipFill>
        </p:spPr>
        <p:txBody>
          <a:bodyPr/>
          <a:lstStyle/>
          <a:p>
            <a:endParaRPr lang="en-US"/>
          </a:p>
        </p:txBody>
      </p:sp>
      <p:sp>
        <p:nvSpPr>
          <p:cNvPr id="3" name="Freeform 3"/>
          <p:cNvSpPr/>
          <p:nvPr/>
        </p:nvSpPr>
        <p:spPr>
          <a:xfrm>
            <a:off x="9004863" y="4608705"/>
            <a:ext cx="8505279" cy="4946095"/>
          </a:xfrm>
          <a:custGeom>
            <a:avLst/>
            <a:gdLst/>
            <a:ahLst/>
            <a:cxnLst/>
            <a:rect l="l" t="t" r="r" b="b"/>
            <a:pathLst>
              <a:path w="8505279" h="4946095">
                <a:moveTo>
                  <a:pt x="0" y="0"/>
                </a:moveTo>
                <a:lnTo>
                  <a:pt x="8505279" y="0"/>
                </a:lnTo>
                <a:lnTo>
                  <a:pt x="8505279" y="4946096"/>
                </a:lnTo>
                <a:lnTo>
                  <a:pt x="0" y="4946096"/>
                </a:lnTo>
                <a:lnTo>
                  <a:pt x="0" y="0"/>
                </a:lnTo>
                <a:close/>
              </a:path>
            </a:pathLst>
          </a:custGeom>
          <a:blipFill>
            <a:blip r:embed="rId3"/>
            <a:stretch>
              <a:fillRect/>
            </a:stretch>
          </a:blipFill>
        </p:spPr>
        <p:txBody>
          <a:bodyPr/>
          <a:lstStyle/>
          <a:p>
            <a:endParaRPr lang="en-US"/>
          </a:p>
        </p:txBody>
      </p:sp>
      <p:sp>
        <p:nvSpPr>
          <p:cNvPr id="4" name="TextBox 4"/>
          <p:cNvSpPr txBox="1"/>
          <p:nvPr/>
        </p:nvSpPr>
        <p:spPr>
          <a:xfrm>
            <a:off x="4048741" y="885110"/>
            <a:ext cx="9238258" cy="793487"/>
          </a:xfrm>
          <a:prstGeom prst="rect">
            <a:avLst/>
          </a:prstGeom>
        </p:spPr>
        <p:txBody>
          <a:bodyPr lIns="0" tIns="0" rIns="0" bIns="0" rtlCol="0" anchor="t">
            <a:spAutoFit/>
          </a:bodyPr>
          <a:lstStyle/>
          <a:p>
            <a:pPr marL="0" lvl="0" indent="0" algn="ctr">
              <a:lnSpc>
                <a:spcPts val="7000"/>
              </a:lnSpc>
              <a:spcBef>
                <a:spcPct val="0"/>
              </a:spcBef>
            </a:pPr>
            <a:r>
              <a:rPr lang="en-US" sz="4000" b="1" u="none" strike="noStrike" dirty="0">
                <a:solidFill>
                  <a:srgbClr val="000000"/>
                </a:solidFill>
                <a:latin typeface="Times New Roman" panose="02020603050405020304" pitchFamily="18" charset="0"/>
                <a:ea typeface="Canva Sans Bold"/>
                <a:cs typeface="Times New Roman" panose="02020603050405020304" pitchFamily="18" charset="0"/>
                <a:sym typeface="Canva Sans Bold"/>
              </a:rPr>
              <a:t>TIME SERIES REGRESSION MODEL</a:t>
            </a:r>
          </a:p>
        </p:txBody>
      </p:sp>
      <p:sp>
        <p:nvSpPr>
          <p:cNvPr id="5" name="TextBox 5"/>
          <p:cNvSpPr txBox="1"/>
          <p:nvPr/>
        </p:nvSpPr>
        <p:spPr>
          <a:xfrm>
            <a:off x="1066800" y="2204643"/>
            <a:ext cx="9539089" cy="1878015"/>
          </a:xfrm>
          <a:prstGeom prst="rect">
            <a:avLst/>
          </a:prstGeom>
        </p:spPr>
        <p:txBody>
          <a:bodyPr wrap="square" lIns="0" tIns="0" rIns="0" bIns="0" rtlCol="0" anchor="t">
            <a:spAutoFit/>
          </a:bodyPr>
          <a:lstStyle/>
          <a:p>
            <a:pPr marL="518160" lvl="1" indent="-259080" algn="l">
              <a:lnSpc>
                <a:spcPts val="5064"/>
              </a:lnSpc>
              <a:buFont typeface="Arial"/>
              <a:buChar char="•"/>
            </a:pPr>
            <a:r>
              <a:rPr lang="en-US" sz="2400" u="none" strike="noStrike" dirty="0">
                <a:solidFill>
                  <a:srgbClr val="000000"/>
                </a:solidFill>
                <a:latin typeface="Canva Sans"/>
                <a:ea typeface="Canva Sans"/>
                <a:cs typeface="Canva Sans"/>
                <a:sym typeface="Canva Sans"/>
              </a:rPr>
              <a:t>Model includes seasonality and quadratic trend</a:t>
            </a:r>
          </a:p>
          <a:p>
            <a:pPr marL="518160" lvl="1" indent="-259080" algn="l">
              <a:lnSpc>
                <a:spcPts val="5064"/>
              </a:lnSpc>
              <a:buFont typeface="Arial"/>
              <a:buChar char="•"/>
            </a:pPr>
            <a:r>
              <a:rPr lang="en-US" sz="2400" u="none" strike="noStrike" dirty="0">
                <a:solidFill>
                  <a:srgbClr val="000000"/>
                </a:solidFill>
                <a:latin typeface="Canva Sans"/>
                <a:ea typeface="Canva Sans"/>
                <a:cs typeface="Canva Sans"/>
                <a:sym typeface="Canva Sans"/>
              </a:rPr>
              <a:t>Low p-value (2.2e-16) suggests statistical significance</a:t>
            </a:r>
          </a:p>
          <a:p>
            <a:pPr marL="518160" lvl="1" indent="-259080" algn="l">
              <a:lnSpc>
                <a:spcPts val="5064"/>
              </a:lnSpc>
              <a:buFont typeface="Arial"/>
              <a:buChar char="•"/>
            </a:pPr>
            <a:r>
              <a:rPr lang="en-US" sz="2400" u="none" strike="noStrike" dirty="0">
                <a:solidFill>
                  <a:srgbClr val="000000"/>
                </a:solidFill>
                <a:latin typeface="Canva Sans"/>
                <a:ea typeface="Canva Sans"/>
                <a:cs typeface="Canva Sans"/>
                <a:sym typeface="Canva Sans"/>
              </a:rPr>
              <a:t>R-squared= 0.58 - model explains 58% of the variation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rgbClr val="CDFFD8">
                <a:alpha val="100000"/>
              </a:srgbClr>
            </a:gs>
            <a:gs pos="100000">
              <a:srgbClr val="94B9FF">
                <a:alpha val="100000"/>
              </a:srgbClr>
            </a:gs>
          </a:gsLst>
          <a:lin ang="2700000"/>
        </a:gradFill>
        <a:effectLst/>
      </p:bgPr>
    </p:bg>
    <p:spTree>
      <p:nvGrpSpPr>
        <p:cNvPr id="1" name=""/>
        <p:cNvGrpSpPr/>
        <p:nvPr/>
      </p:nvGrpSpPr>
      <p:grpSpPr>
        <a:xfrm>
          <a:off x="0" y="0"/>
          <a:ext cx="0" cy="0"/>
          <a:chOff x="0" y="0"/>
          <a:chExt cx="0" cy="0"/>
        </a:xfrm>
      </p:grpSpPr>
      <p:sp>
        <p:nvSpPr>
          <p:cNvPr id="2" name="Freeform 2"/>
          <p:cNvSpPr/>
          <p:nvPr/>
        </p:nvSpPr>
        <p:spPr>
          <a:xfrm>
            <a:off x="1600200" y="5080056"/>
            <a:ext cx="7391400" cy="4330644"/>
          </a:xfrm>
          <a:custGeom>
            <a:avLst/>
            <a:gdLst/>
            <a:ahLst/>
            <a:cxnLst/>
            <a:rect l="l" t="t" r="r" b="b"/>
            <a:pathLst>
              <a:path w="8703708" h="5239808">
                <a:moveTo>
                  <a:pt x="0" y="0"/>
                </a:moveTo>
                <a:lnTo>
                  <a:pt x="8703708" y="0"/>
                </a:lnTo>
                <a:lnTo>
                  <a:pt x="8703708" y="5239808"/>
                </a:lnTo>
                <a:lnTo>
                  <a:pt x="0" y="5239808"/>
                </a:lnTo>
                <a:lnTo>
                  <a:pt x="0" y="0"/>
                </a:lnTo>
                <a:close/>
              </a:path>
            </a:pathLst>
          </a:custGeom>
          <a:blipFill>
            <a:blip r:embed="rId2"/>
            <a:stretch>
              <a:fillRect/>
            </a:stretch>
          </a:blipFill>
        </p:spPr>
        <p:txBody>
          <a:bodyPr/>
          <a:lstStyle/>
          <a:p>
            <a:endParaRPr lang="en-US"/>
          </a:p>
        </p:txBody>
      </p:sp>
      <p:sp>
        <p:nvSpPr>
          <p:cNvPr id="3" name="Freeform 3"/>
          <p:cNvSpPr/>
          <p:nvPr/>
        </p:nvSpPr>
        <p:spPr>
          <a:xfrm>
            <a:off x="9231616" y="4924412"/>
            <a:ext cx="7741199" cy="4460478"/>
          </a:xfrm>
          <a:custGeom>
            <a:avLst/>
            <a:gdLst/>
            <a:ahLst/>
            <a:cxnLst/>
            <a:rect l="l" t="t" r="r" b="b"/>
            <a:pathLst>
              <a:path w="8731799" h="5242586">
                <a:moveTo>
                  <a:pt x="0" y="0"/>
                </a:moveTo>
                <a:lnTo>
                  <a:pt x="8731799" y="0"/>
                </a:lnTo>
                <a:lnTo>
                  <a:pt x="8731799" y="5242586"/>
                </a:lnTo>
                <a:lnTo>
                  <a:pt x="0" y="5242586"/>
                </a:lnTo>
                <a:lnTo>
                  <a:pt x="0" y="0"/>
                </a:lnTo>
                <a:close/>
              </a:path>
            </a:pathLst>
          </a:custGeom>
          <a:blipFill>
            <a:blip r:embed="rId3"/>
            <a:stretch>
              <a:fillRect/>
            </a:stretch>
          </a:blipFill>
        </p:spPr>
        <p:txBody>
          <a:bodyPr/>
          <a:lstStyle/>
          <a:p>
            <a:endParaRPr lang="en-US"/>
          </a:p>
        </p:txBody>
      </p:sp>
      <p:sp>
        <p:nvSpPr>
          <p:cNvPr id="4" name="TextBox 4"/>
          <p:cNvSpPr txBox="1"/>
          <p:nvPr/>
        </p:nvSpPr>
        <p:spPr>
          <a:xfrm>
            <a:off x="6283523" y="1004474"/>
            <a:ext cx="5832277" cy="793487"/>
          </a:xfrm>
          <a:prstGeom prst="rect">
            <a:avLst/>
          </a:prstGeom>
        </p:spPr>
        <p:txBody>
          <a:bodyPr wrap="square" lIns="0" tIns="0" rIns="0" bIns="0" rtlCol="0" anchor="t">
            <a:spAutoFit/>
          </a:bodyPr>
          <a:lstStyle/>
          <a:p>
            <a:pPr marL="0" lvl="0" indent="0" algn="ctr">
              <a:lnSpc>
                <a:spcPts val="7000"/>
              </a:lnSpc>
              <a:spcBef>
                <a:spcPct val="0"/>
              </a:spcBef>
            </a:pPr>
            <a:r>
              <a:rPr lang="en-US" sz="4000" b="1" u="none" strike="noStrike" dirty="0">
                <a:solidFill>
                  <a:srgbClr val="000000"/>
                </a:solidFill>
                <a:latin typeface="Times New Roman" panose="02020603050405020304" pitchFamily="18" charset="0"/>
                <a:ea typeface="Canva Sans Bold"/>
                <a:cs typeface="Times New Roman" panose="02020603050405020304" pitchFamily="18" charset="0"/>
                <a:sym typeface="Canva Sans Bold"/>
              </a:rPr>
              <a:t>MANUAL ETS MODEL</a:t>
            </a:r>
          </a:p>
        </p:txBody>
      </p:sp>
      <p:sp>
        <p:nvSpPr>
          <p:cNvPr id="5" name="TextBox 5"/>
          <p:cNvSpPr txBox="1"/>
          <p:nvPr/>
        </p:nvSpPr>
        <p:spPr>
          <a:xfrm>
            <a:off x="3505200" y="2365800"/>
            <a:ext cx="12534384" cy="2665095"/>
          </a:xfrm>
          <a:prstGeom prst="rect">
            <a:avLst/>
          </a:prstGeom>
        </p:spPr>
        <p:txBody>
          <a:bodyPr lIns="0" tIns="0" rIns="0" bIns="0" rtlCol="0" anchor="t">
            <a:spAutoFit/>
          </a:bodyPr>
          <a:lstStyle/>
          <a:p>
            <a:pPr marL="518160" lvl="1" indent="-259080" algn="l">
              <a:lnSpc>
                <a:spcPts val="4320"/>
              </a:lnSpc>
              <a:spcBef>
                <a:spcPct val="0"/>
              </a:spcBef>
              <a:buFont typeface="Arial"/>
              <a:buChar char="•"/>
            </a:pPr>
            <a:r>
              <a:rPr lang="en-US" sz="2400" u="none" strike="noStrike" dirty="0">
                <a:solidFill>
                  <a:srgbClr val="000000"/>
                </a:solidFill>
                <a:latin typeface="Canva Sans"/>
                <a:ea typeface="Canva Sans"/>
                <a:cs typeface="Canva Sans"/>
                <a:sym typeface="Canva Sans"/>
              </a:rPr>
              <a:t>Trend is increasing at a diminishing rate</a:t>
            </a:r>
          </a:p>
          <a:p>
            <a:pPr marL="518160" lvl="1" indent="-259080" algn="l">
              <a:lnSpc>
                <a:spcPts val="4320"/>
              </a:lnSpc>
              <a:spcBef>
                <a:spcPct val="0"/>
              </a:spcBef>
              <a:buFont typeface="Arial"/>
              <a:buChar char="•"/>
            </a:pPr>
            <a:r>
              <a:rPr lang="en-US" sz="2400" u="none" strike="noStrike" dirty="0">
                <a:solidFill>
                  <a:srgbClr val="000000"/>
                </a:solidFill>
                <a:latin typeface="Canva Sans"/>
                <a:ea typeface="Canva Sans"/>
                <a:cs typeface="Canva Sans"/>
                <a:sym typeface="Canva Sans"/>
              </a:rPr>
              <a:t>There is some seasonality, but it’s unclear if it is additive or multiplicative</a:t>
            </a:r>
          </a:p>
          <a:p>
            <a:pPr marL="518160" lvl="1" indent="-259080" algn="l">
              <a:lnSpc>
                <a:spcPts val="4320"/>
              </a:lnSpc>
              <a:spcBef>
                <a:spcPct val="0"/>
              </a:spcBef>
              <a:buFont typeface="Arial"/>
              <a:buChar char="•"/>
            </a:pPr>
            <a:r>
              <a:rPr lang="en-US" sz="2400" u="none" strike="noStrike" dirty="0">
                <a:solidFill>
                  <a:srgbClr val="000000"/>
                </a:solidFill>
                <a:latin typeface="Canva Sans"/>
                <a:ea typeface="Canva Sans"/>
                <a:cs typeface="Canva Sans"/>
                <a:sym typeface="Canva Sans"/>
              </a:rPr>
              <a:t>Error could be additive or multiplicative</a:t>
            </a:r>
          </a:p>
          <a:p>
            <a:pPr marL="518160" lvl="1" indent="-259080" algn="l">
              <a:lnSpc>
                <a:spcPts val="4320"/>
              </a:lnSpc>
              <a:spcBef>
                <a:spcPct val="0"/>
              </a:spcBef>
              <a:buFont typeface="Arial"/>
              <a:buChar char="•"/>
            </a:pPr>
            <a:r>
              <a:rPr lang="en-US" sz="2400" u="none" strike="noStrike" dirty="0">
                <a:solidFill>
                  <a:srgbClr val="000000"/>
                </a:solidFill>
                <a:latin typeface="Canva Sans"/>
                <a:ea typeface="Canva Sans"/>
                <a:cs typeface="Canva Sans"/>
                <a:sym typeface="Canva Sans"/>
              </a:rPr>
              <a:t>Best model: Multiplicative error, additive damped trend, additive seasonality</a:t>
            </a:r>
          </a:p>
          <a:p>
            <a:pPr marL="518160" lvl="1" indent="-259080" algn="l">
              <a:lnSpc>
                <a:spcPts val="4320"/>
              </a:lnSpc>
              <a:spcBef>
                <a:spcPct val="0"/>
              </a:spcBef>
              <a:buFont typeface="Arial"/>
              <a:buChar char="•"/>
            </a:pPr>
            <a:r>
              <a:rPr lang="en-US" sz="2400" u="none" strike="noStrike" dirty="0">
                <a:solidFill>
                  <a:srgbClr val="000000"/>
                </a:solidFill>
                <a:latin typeface="Canva Sans"/>
                <a:ea typeface="Canva Sans"/>
                <a:cs typeface="Canva Sans"/>
                <a:sym typeface="Canva Sans"/>
              </a:rPr>
              <a:t>AIC = 439.93</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rgbClr val="CDFFD8">
                <a:alpha val="100000"/>
              </a:srgbClr>
            </a:gs>
            <a:gs pos="100000">
              <a:srgbClr val="94B9FF">
                <a:alpha val="100000"/>
              </a:srgbClr>
            </a:gs>
          </a:gsLst>
          <a:lin ang="2700000"/>
        </a:gradFill>
        <a:effectLst/>
      </p:bgPr>
    </p:bg>
    <p:spTree>
      <p:nvGrpSpPr>
        <p:cNvPr id="1" name=""/>
        <p:cNvGrpSpPr/>
        <p:nvPr/>
      </p:nvGrpSpPr>
      <p:grpSpPr>
        <a:xfrm>
          <a:off x="0" y="0"/>
          <a:ext cx="0" cy="0"/>
          <a:chOff x="0" y="0"/>
          <a:chExt cx="0" cy="0"/>
        </a:xfrm>
      </p:grpSpPr>
      <p:sp>
        <p:nvSpPr>
          <p:cNvPr id="2" name="Freeform 2"/>
          <p:cNvSpPr/>
          <p:nvPr/>
        </p:nvSpPr>
        <p:spPr>
          <a:xfrm>
            <a:off x="1447800" y="4584153"/>
            <a:ext cx="7220342" cy="4674147"/>
          </a:xfrm>
          <a:custGeom>
            <a:avLst/>
            <a:gdLst/>
            <a:ahLst/>
            <a:cxnLst/>
            <a:rect l="l" t="t" r="r" b="b"/>
            <a:pathLst>
              <a:path w="8954284" h="5354662">
                <a:moveTo>
                  <a:pt x="0" y="0"/>
                </a:moveTo>
                <a:lnTo>
                  <a:pt x="8954284" y="0"/>
                </a:lnTo>
                <a:lnTo>
                  <a:pt x="8954284" y="5354662"/>
                </a:lnTo>
                <a:lnTo>
                  <a:pt x="0" y="5354662"/>
                </a:lnTo>
                <a:lnTo>
                  <a:pt x="0" y="0"/>
                </a:lnTo>
                <a:close/>
              </a:path>
            </a:pathLst>
          </a:custGeom>
          <a:blipFill>
            <a:blip r:embed="rId2"/>
            <a:stretch>
              <a:fillRect/>
            </a:stretch>
          </a:blipFill>
        </p:spPr>
        <p:txBody>
          <a:bodyPr/>
          <a:lstStyle/>
          <a:p>
            <a:endParaRPr lang="en-US"/>
          </a:p>
        </p:txBody>
      </p:sp>
      <p:sp>
        <p:nvSpPr>
          <p:cNvPr id="3" name="Freeform 3"/>
          <p:cNvSpPr/>
          <p:nvPr/>
        </p:nvSpPr>
        <p:spPr>
          <a:xfrm>
            <a:off x="9600195" y="4795845"/>
            <a:ext cx="6686942" cy="4462455"/>
          </a:xfrm>
          <a:custGeom>
            <a:avLst/>
            <a:gdLst/>
            <a:ahLst/>
            <a:cxnLst/>
            <a:rect l="l" t="t" r="r" b="b"/>
            <a:pathLst>
              <a:path w="9144000" h="5326602">
                <a:moveTo>
                  <a:pt x="0" y="0"/>
                </a:moveTo>
                <a:lnTo>
                  <a:pt x="9144000" y="0"/>
                </a:lnTo>
                <a:lnTo>
                  <a:pt x="9144000" y="5326602"/>
                </a:lnTo>
                <a:lnTo>
                  <a:pt x="0" y="5326602"/>
                </a:lnTo>
                <a:lnTo>
                  <a:pt x="0" y="0"/>
                </a:lnTo>
                <a:close/>
              </a:path>
            </a:pathLst>
          </a:custGeom>
          <a:blipFill>
            <a:blip r:embed="rId3"/>
            <a:stretch>
              <a:fillRect/>
            </a:stretch>
          </a:blipFill>
        </p:spPr>
        <p:txBody>
          <a:bodyPr/>
          <a:lstStyle/>
          <a:p>
            <a:endParaRPr lang="en-US"/>
          </a:p>
        </p:txBody>
      </p:sp>
      <p:sp>
        <p:nvSpPr>
          <p:cNvPr id="4" name="TextBox 4"/>
          <p:cNvSpPr txBox="1"/>
          <p:nvPr/>
        </p:nvSpPr>
        <p:spPr>
          <a:xfrm>
            <a:off x="6682730" y="837791"/>
            <a:ext cx="4922540" cy="793487"/>
          </a:xfrm>
          <a:prstGeom prst="rect">
            <a:avLst/>
          </a:prstGeom>
        </p:spPr>
        <p:txBody>
          <a:bodyPr lIns="0" tIns="0" rIns="0" bIns="0" rtlCol="0" anchor="t">
            <a:spAutoFit/>
          </a:bodyPr>
          <a:lstStyle/>
          <a:p>
            <a:pPr marL="0" lvl="0" indent="0" algn="ctr">
              <a:lnSpc>
                <a:spcPts val="7000"/>
              </a:lnSpc>
              <a:spcBef>
                <a:spcPct val="0"/>
              </a:spcBef>
            </a:pPr>
            <a:r>
              <a:rPr lang="en-US" sz="4000" b="1" u="none" strike="noStrike" dirty="0">
                <a:solidFill>
                  <a:srgbClr val="000000"/>
                </a:solidFill>
                <a:latin typeface="Times New Roman" panose="02020603050405020304" pitchFamily="18" charset="0"/>
                <a:ea typeface="Canva Sans Bold"/>
                <a:cs typeface="Times New Roman" panose="02020603050405020304" pitchFamily="18" charset="0"/>
                <a:sym typeface="Canva Sans Bold"/>
              </a:rPr>
              <a:t>AUTO ETS MODEL</a:t>
            </a:r>
          </a:p>
        </p:txBody>
      </p:sp>
      <p:sp>
        <p:nvSpPr>
          <p:cNvPr id="5" name="TextBox 5"/>
          <p:cNvSpPr txBox="1"/>
          <p:nvPr/>
        </p:nvSpPr>
        <p:spPr>
          <a:xfrm>
            <a:off x="3842397" y="1729835"/>
            <a:ext cx="10153889" cy="2330958"/>
          </a:xfrm>
          <a:prstGeom prst="rect">
            <a:avLst/>
          </a:prstGeom>
        </p:spPr>
        <p:txBody>
          <a:bodyPr lIns="0" tIns="0" rIns="0" bIns="0" rtlCol="0" anchor="t">
            <a:spAutoFit/>
          </a:bodyPr>
          <a:lstStyle/>
          <a:p>
            <a:pPr marL="518160" lvl="1" indent="-259080" algn="l">
              <a:lnSpc>
                <a:spcPts val="4776"/>
              </a:lnSpc>
              <a:buFont typeface="Arial"/>
              <a:buChar char="•"/>
            </a:pPr>
            <a:r>
              <a:rPr lang="en-US" sz="2400" u="none" strike="noStrike">
                <a:solidFill>
                  <a:srgbClr val="000000"/>
                </a:solidFill>
                <a:latin typeface="Canva Sans"/>
                <a:ea typeface="Canva Sans"/>
                <a:cs typeface="Canva Sans"/>
                <a:sym typeface="Canva Sans"/>
              </a:rPr>
              <a:t>Multiplicative error, additive damped trend, and no seasonality</a:t>
            </a:r>
          </a:p>
          <a:p>
            <a:pPr marL="518160" lvl="1" indent="-259080" algn="l">
              <a:lnSpc>
                <a:spcPts val="4776"/>
              </a:lnSpc>
              <a:buFont typeface="Arial"/>
              <a:buChar char="•"/>
            </a:pPr>
            <a:r>
              <a:rPr lang="en-US" sz="2400" u="none" strike="noStrike">
                <a:solidFill>
                  <a:srgbClr val="000000"/>
                </a:solidFill>
                <a:latin typeface="Canva Sans"/>
                <a:ea typeface="Canva Sans"/>
                <a:cs typeface="Canva Sans"/>
                <a:sym typeface="Canva Sans"/>
              </a:rPr>
              <a:t>AIC = 339.38</a:t>
            </a:r>
          </a:p>
          <a:p>
            <a:pPr marL="518160" lvl="1" indent="-259080" algn="l">
              <a:lnSpc>
                <a:spcPts val="4776"/>
              </a:lnSpc>
              <a:buFont typeface="Arial"/>
              <a:buChar char="•"/>
            </a:pPr>
            <a:r>
              <a:rPr lang="en-US" sz="2400" u="none" strike="noStrike">
                <a:solidFill>
                  <a:srgbClr val="000000"/>
                </a:solidFill>
                <a:latin typeface="Canva Sans"/>
                <a:ea typeface="Canva Sans"/>
                <a:cs typeface="Canva Sans"/>
                <a:sym typeface="Canva Sans"/>
              </a:rPr>
              <a:t>Similar to our manual ETS, except without any seasonality</a:t>
            </a:r>
          </a:p>
          <a:p>
            <a:pPr marL="518160" lvl="1" indent="-259080" algn="l">
              <a:lnSpc>
                <a:spcPts val="4776"/>
              </a:lnSpc>
              <a:buFont typeface="Arial"/>
              <a:buChar char="•"/>
            </a:pPr>
            <a:r>
              <a:rPr lang="en-US" sz="2400" u="none" strike="noStrike">
                <a:solidFill>
                  <a:srgbClr val="000000"/>
                </a:solidFill>
                <a:latin typeface="Canva Sans"/>
                <a:ea typeface="Canva Sans"/>
                <a:cs typeface="Canva Sans"/>
                <a:sym typeface="Canva Sans"/>
              </a:rPr>
              <a:t>Lower AIC but larger confidence intervals than the manual ETS</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Organic</Template>
  <TotalTime>817</TotalTime>
  <Words>2995</Words>
  <Application>Microsoft Office PowerPoint</Application>
  <PresentationFormat>Custom</PresentationFormat>
  <Paragraphs>274</Paragraphs>
  <Slides>29</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Times New Roman Bold</vt:lpstr>
      <vt:lpstr>Arial</vt:lpstr>
      <vt:lpstr>Canva Sans Bold</vt:lpstr>
      <vt:lpstr>Aptos</vt:lpstr>
      <vt:lpstr>Canva Sans</vt:lpstr>
      <vt:lpstr>Times New Roman</vt:lpstr>
      <vt:lpstr>Symbol</vt:lpstr>
      <vt:lpstr>Courier New</vt:lpstr>
      <vt:lpstr>Garamond</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APPENDIX: MODEL DEVELOPMENT AND PROCEDURES</vt:lpstr>
      <vt:lpstr>TIME SERIES REGRESSION PROCEDURE </vt:lpstr>
      <vt:lpstr>MANUAL ETS MODEL</vt:lpstr>
      <vt:lpstr>AUTO ETS PROCEDURE </vt:lpstr>
      <vt:lpstr>ARIMA PROCEDURE</vt:lpstr>
      <vt:lpstr>ENSEMBLE MODEL PROCEDURE </vt:lpstr>
      <vt:lpstr>CROSS-VALIDATION RESULTS </vt:lpstr>
      <vt:lpstr>MODEL SELECTION JUSTIFICATION   Objective: To select the most suitable forecasting model based on performance metrics, robustness, and practical considerations for diesel price forecasting. </vt:lpstr>
      <vt:lpstr>PowerPoint Presentation</vt:lpstr>
      <vt:lpstr>OPERATIONAL FORECAST IMPLEMENTATION</vt:lpstr>
      <vt:lpstr>Conclusion: Navigating the Future of Diesel Prices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Methods Group 7</dc:title>
  <cp:lastModifiedBy>Angelina Sajan</cp:lastModifiedBy>
  <cp:revision>15</cp:revision>
  <cp:lastPrinted>2024-12-04T06:27:57Z</cp:lastPrinted>
  <dcterms:created xsi:type="dcterms:W3CDTF">2006-08-16T00:00:00Z</dcterms:created>
  <dcterms:modified xsi:type="dcterms:W3CDTF">2024-12-10T07:44:05Z</dcterms:modified>
  <dc:identifier>DAGXsl_zn-U</dc:identifier>
</cp:coreProperties>
</file>