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69" r:id="rId6"/>
    <p:sldId id="271" r:id="rId7"/>
    <p:sldId id="272" r:id="rId8"/>
    <p:sldId id="273" r:id="rId9"/>
    <p:sldId id="274" r:id="rId10"/>
    <p:sldId id="261" r:id="rId11"/>
    <p:sldId id="266" r:id="rId12"/>
    <p:sldId id="276" r:id="rId13"/>
    <p:sldId id="26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EA14-FDD7-A44B-9503-B444E3A31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53D62-1AD4-1A4D-9BD0-63740ED2F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D8CA3-8A3B-7F44-BDCC-0E392DDC9B75}"/>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5" name="Footer Placeholder 4">
            <a:extLst>
              <a:ext uri="{FF2B5EF4-FFF2-40B4-BE49-F238E27FC236}">
                <a16:creationId xmlns:a16="http://schemas.microsoft.com/office/drawing/2014/main" id="{F0FE4AC0-F392-7344-8D70-802D95210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B9964-F868-6444-8128-54E1D706B80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31831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AD50-5BA9-6345-BF5B-75221B956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400C4-CA92-6444-89E9-2B722759F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DCE52-C512-E848-AA3B-4DBB39486865}"/>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5" name="Footer Placeholder 4">
            <a:extLst>
              <a:ext uri="{FF2B5EF4-FFF2-40B4-BE49-F238E27FC236}">
                <a16:creationId xmlns:a16="http://schemas.microsoft.com/office/drawing/2014/main" id="{BD44A457-0F91-694C-95ED-DED9C92E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36FEC-7EBF-1647-86E4-5CDF35A9CA62}"/>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81542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970E9-EF6E-524C-91DF-21141D15CA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26625-CFD1-4842-8F6E-95B4F3948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D0E96-06DA-5940-A292-0AA81131C787}"/>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5" name="Footer Placeholder 4">
            <a:extLst>
              <a:ext uri="{FF2B5EF4-FFF2-40B4-BE49-F238E27FC236}">
                <a16:creationId xmlns:a16="http://schemas.microsoft.com/office/drawing/2014/main" id="{E9F18889-C35B-944A-9FF8-431D7BECD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30BF9-12DF-0C4F-801E-23B0D46E11BB}"/>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86866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2E51-A144-634C-9604-9E7112E18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90941-0F8F-AF44-9E11-AA494C2B8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90116-E2C4-8145-85AF-F429E515B3F7}"/>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5" name="Footer Placeholder 4">
            <a:extLst>
              <a:ext uri="{FF2B5EF4-FFF2-40B4-BE49-F238E27FC236}">
                <a16:creationId xmlns:a16="http://schemas.microsoft.com/office/drawing/2014/main" id="{12EE7DB0-65A9-5940-B750-994AA13A9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DC753-3074-DA4B-B5CA-BEDA981C1EB7}"/>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55569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A93-86EE-0A4E-BC74-05740F18B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D005B-FB8F-F640-8276-8FA899476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C7BD7-D615-2741-9C7E-E8F948DFD827}"/>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5" name="Footer Placeholder 4">
            <a:extLst>
              <a:ext uri="{FF2B5EF4-FFF2-40B4-BE49-F238E27FC236}">
                <a16:creationId xmlns:a16="http://schemas.microsoft.com/office/drawing/2014/main" id="{968E05AC-5449-CF4E-BC67-2E8A1DE2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C32D-C70A-0842-8457-C09FA10AAEF6}"/>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63091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60C8-D533-2A4B-9D5A-DAE7D498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ED1B6-3D95-0B48-9E6C-7E13FF659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1CD152-7B35-0640-86BB-2B6AE0813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1B62AD-19B1-3F43-84A0-E2341B8C22B5}"/>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6" name="Footer Placeholder 5">
            <a:extLst>
              <a:ext uri="{FF2B5EF4-FFF2-40B4-BE49-F238E27FC236}">
                <a16:creationId xmlns:a16="http://schemas.microsoft.com/office/drawing/2014/main" id="{D877E1A6-1E06-EF41-BFB8-AE84E5BB7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B8E94-339B-B941-9DB2-5E01C77ED62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5166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2CED-9642-4543-9E47-D2FF4CC10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52B701-D6A6-274B-9E43-D24E9C958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838E3-F42B-9842-AE06-54FB6E87C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EE8E9-CEB4-2D43-9F1D-1DFA9B253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DC442-4A8E-E645-B15C-05F21A663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B36ED0-15C8-0342-AFA9-09795D5F69D5}"/>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8" name="Footer Placeholder 7">
            <a:extLst>
              <a:ext uri="{FF2B5EF4-FFF2-40B4-BE49-F238E27FC236}">
                <a16:creationId xmlns:a16="http://schemas.microsoft.com/office/drawing/2014/main" id="{BD7D1A7A-A4CA-1540-A188-1C44A4F334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01714A-C228-DF4D-955F-91924109E0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74672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A491-3F26-3942-9977-A6D8857C7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A4DC5-0DC9-564A-967A-C5A7980FEDBE}"/>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4" name="Footer Placeholder 3">
            <a:extLst>
              <a:ext uri="{FF2B5EF4-FFF2-40B4-BE49-F238E27FC236}">
                <a16:creationId xmlns:a16="http://schemas.microsoft.com/office/drawing/2014/main" id="{D403BC69-6EC3-8E48-ADB6-1F2B822BB3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DE918-4468-2941-B81A-1A5C6298EC4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411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650C3-C814-B740-9581-C2EAE326B765}"/>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3" name="Footer Placeholder 2">
            <a:extLst>
              <a:ext uri="{FF2B5EF4-FFF2-40B4-BE49-F238E27FC236}">
                <a16:creationId xmlns:a16="http://schemas.microsoft.com/office/drawing/2014/main" id="{7E3869D1-DDC7-1D42-895A-B2BC364F1C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D2349-578E-944B-B157-6130445DE6B4}"/>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2665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151-21EF-7549-8261-39757C218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07D51-5B54-BB4E-99F9-1B3B6F1B8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C7285-A75D-F541-BCD9-A22508BB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50AAE-FFD8-4E40-BF49-9C7898B61346}"/>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6" name="Footer Placeholder 5">
            <a:extLst>
              <a:ext uri="{FF2B5EF4-FFF2-40B4-BE49-F238E27FC236}">
                <a16:creationId xmlns:a16="http://schemas.microsoft.com/office/drawing/2014/main" id="{118AB6CA-92C1-E341-A781-CEFB37E4C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14F7-F011-FE4C-94D3-24838D69CD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23791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2092-9ADD-FF43-93EC-0AE1AAA22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93D7C-BE28-0845-A282-49568B56A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B93E00-2A29-6147-A977-0BA5D9A37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1CF8D-4015-8A4D-884C-701878A33EEC}"/>
              </a:ext>
            </a:extLst>
          </p:cNvPr>
          <p:cNvSpPr>
            <a:spLocks noGrp="1"/>
          </p:cNvSpPr>
          <p:nvPr>
            <p:ph type="dt" sz="half" idx="10"/>
          </p:nvPr>
        </p:nvSpPr>
        <p:spPr/>
        <p:txBody>
          <a:bodyPr/>
          <a:lstStyle/>
          <a:p>
            <a:fld id="{BD984039-2334-5E4D-AFE1-4692DA78A571}" type="datetimeFigureOut">
              <a:rPr lang="en-US" smtClean="0"/>
              <a:t>9/15/20</a:t>
            </a:fld>
            <a:endParaRPr lang="en-US"/>
          </a:p>
        </p:txBody>
      </p:sp>
      <p:sp>
        <p:nvSpPr>
          <p:cNvPr id="6" name="Footer Placeholder 5">
            <a:extLst>
              <a:ext uri="{FF2B5EF4-FFF2-40B4-BE49-F238E27FC236}">
                <a16:creationId xmlns:a16="http://schemas.microsoft.com/office/drawing/2014/main" id="{E24359E7-4C18-2146-8594-CE6A59156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277AC-67DC-C846-A061-867AF3DFDB20}"/>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61065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14C37-2D05-A54A-9C1F-83234F71B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4F941-24BD-414F-8781-80A83468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E4C03-106B-D04D-8D1C-10B245740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4039-2334-5E4D-AFE1-4692DA78A571}" type="datetimeFigureOut">
              <a:rPr lang="en-US" smtClean="0"/>
              <a:t>9/15/20</a:t>
            </a:fld>
            <a:endParaRPr lang="en-US"/>
          </a:p>
        </p:txBody>
      </p:sp>
      <p:sp>
        <p:nvSpPr>
          <p:cNvPr id="5" name="Footer Placeholder 4">
            <a:extLst>
              <a:ext uri="{FF2B5EF4-FFF2-40B4-BE49-F238E27FC236}">
                <a16:creationId xmlns:a16="http://schemas.microsoft.com/office/drawing/2014/main" id="{D58A5955-66A0-5B4A-A6D6-9CEE07B0D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90205-C8C5-8C48-8D97-88F21ED5D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BABC3-CC26-C744-9D4C-4AF8015F85DF}" type="slidenum">
              <a:rPr lang="en-US" smtClean="0"/>
              <a:t>‹#›</a:t>
            </a:fld>
            <a:endParaRPr lang="en-US"/>
          </a:p>
        </p:txBody>
      </p:sp>
    </p:spTree>
    <p:extLst>
      <p:ext uri="{BB962C8B-B14F-4D97-AF65-F5344CB8AC3E}">
        <p14:creationId xmlns:p14="http://schemas.microsoft.com/office/powerpoint/2010/main" val="201367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profile/rakshitha.subraya.gowda#!/vizhome/Job_16000676352510/Sheet4"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public.tableau.com/profile/rakshitha.subraya.gowda#!/vizhome/Job_16000676352510/MonthDayofweek?publish=y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profile/rakshitha.subraya.gowda#!/vizhome/Job_16000676352510/Loan?publish=yes"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blic.tableau.com/profile/rakshitha.subraya.gowda#!/vizhome/Job_16000676352510/Marital?publish=yes"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public.tableau.com/profile/rakshitha.subraya.gowda#!/vizhome/Job_16000676352510/Default?publish=y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profile/rakshitha.subraya.gowda#!/vizhome/Job_16000676352510/Housing?publish=yes"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hyperlink" Target="https://public.tableau.com/profile/rakshitha.subraya.gowda#!/vizhome/Job_16000676352510/Contact?publish=y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ublic.tableau.com/profile/rakshitha.subraya.gowda#!/vizhome/Job_16000676352510/Previous?publish=yes"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public.tableau.com/profile/rakshitha.subraya.gowda#!/vizhome/Job_16000676352510/Duration?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8ADEE-1676-5F42-BA97-73268D725DCD}"/>
              </a:ext>
            </a:extLst>
          </p:cNvPr>
          <p:cNvSpPr>
            <a:spLocks noGrp="1"/>
          </p:cNvSpPr>
          <p:nvPr>
            <p:ph type="ctrTitle"/>
          </p:nvPr>
        </p:nvSpPr>
        <p:spPr>
          <a:xfrm>
            <a:off x="1094095" y="851517"/>
            <a:ext cx="5238466" cy="2991416"/>
          </a:xfrm>
        </p:spPr>
        <p:txBody>
          <a:bodyPr anchor="b">
            <a:normAutofit/>
          </a:bodyPr>
          <a:lstStyle/>
          <a:p>
            <a:pPr algn="l"/>
            <a:r>
              <a:rPr lang="en-US"/>
              <a:t>Bank Marketing</a:t>
            </a:r>
          </a:p>
        </p:txBody>
      </p:sp>
      <p:sp>
        <p:nvSpPr>
          <p:cNvPr id="3" name="Subtitle 2">
            <a:extLst>
              <a:ext uri="{FF2B5EF4-FFF2-40B4-BE49-F238E27FC236}">
                <a16:creationId xmlns:a16="http://schemas.microsoft.com/office/drawing/2014/main" id="{B53ACFF9-B4A8-4845-8443-0D886D8F4114}"/>
              </a:ext>
            </a:extLst>
          </p:cNvPr>
          <p:cNvSpPr>
            <a:spLocks noGrp="1"/>
          </p:cNvSpPr>
          <p:nvPr>
            <p:ph type="subTitle" idx="1"/>
          </p:nvPr>
        </p:nvSpPr>
        <p:spPr>
          <a:xfrm>
            <a:off x="1094096" y="3842932"/>
            <a:ext cx="4167115" cy="2163551"/>
          </a:xfrm>
        </p:spPr>
        <p:txBody>
          <a:bodyPr anchor="t">
            <a:normAutofit/>
          </a:bodyPr>
          <a:lstStyle/>
          <a:p>
            <a:pPr algn="l"/>
            <a:endParaRPr lang="en-US"/>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oney">
            <a:extLst>
              <a:ext uri="{FF2B5EF4-FFF2-40B4-BE49-F238E27FC236}">
                <a16:creationId xmlns:a16="http://schemas.microsoft.com/office/drawing/2014/main" id="{9C80E3AA-1B9B-4B73-AC52-5148FD22F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0951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B16EE-DF64-7044-A55F-62E51C916538}"/>
              </a:ext>
            </a:extLst>
          </p:cNvPr>
          <p:cNvSpPr>
            <a:spLocks noGrp="1"/>
          </p:cNvSpPr>
          <p:nvPr>
            <p:ph type="title"/>
          </p:nvPr>
        </p:nvSpPr>
        <p:spPr>
          <a:xfrm>
            <a:off x="947446" y="1053711"/>
            <a:ext cx="4933490" cy="1424446"/>
          </a:xfrm>
        </p:spPr>
        <p:txBody>
          <a:bodyPr>
            <a:normAutofit/>
          </a:bodyPr>
          <a:lstStyle/>
          <a:p>
            <a:r>
              <a:rPr lang="en-US" sz="3400" dirty="0">
                <a:solidFill>
                  <a:srgbClr val="FFFFFF"/>
                </a:solidFill>
              </a:rPr>
              <a:t>Model Evaluation</a:t>
            </a:r>
          </a:p>
        </p:txBody>
      </p:sp>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EA5955-CACD-D04B-9551-834A6B0A5495}"/>
              </a:ext>
            </a:extLst>
          </p:cNvPr>
          <p:cNvSpPr>
            <a:spLocks noGrp="1"/>
          </p:cNvSpPr>
          <p:nvPr>
            <p:ph idx="1"/>
          </p:nvPr>
        </p:nvSpPr>
        <p:spPr>
          <a:xfrm>
            <a:off x="947447" y="2799889"/>
            <a:ext cx="4933490" cy="2987543"/>
          </a:xfrm>
        </p:spPr>
        <p:txBody>
          <a:bodyPr anchor="t">
            <a:normAutofit fontScale="92500" lnSpcReduction="10000"/>
          </a:bodyPr>
          <a:lstStyle/>
          <a:p>
            <a:r>
              <a:rPr lang="en-US" sz="2200" dirty="0">
                <a:solidFill>
                  <a:srgbClr val="FFFFFF"/>
                </a:solidFill>
              </a:rPr>
              <a:t>Evaluation Metrics used:</a:t>
            </a:r>
          </a:p>
          <a:p>
            <a:pPr marL="0" indent="0">
              <a:buNone/>
            </a:pPr>
            <a:r>
              <a:rPr lang="en-US" sz="2200" dirty="0">
                <a:solidFill>
                  <a:srgbClr val="FFFFFF"/>
                </a:solidFill>
              </a:rPr>
              <a:t>	Precision=0.93</a:t>
            </a:r>
          </a:p>
          <a:p>
            <a:pPr marL="0" indent="0">
              <a:buNone/>
            </a:pPr>
            <a:r>
              <a:rPr lang="en-US" sz="2200" dirty="0">
                <a:solidFill>
                  <a:srgbClr val="FFFFFF"/>
                </a:solidFill>
              </a:rPr>
              <a:t>	Recall=0.85</a:t>
            </a:r>
          </a:p>
          <a:p>
            <a:pPr marL="0" indent="0">
              <a:buNone/>
            </a:pPr>
            <a:r>
              <a:rPr lang="en-US" sz="2200" dirty="0">
                <a:solidFill>
                  <a:srgbClr val="FFFFFF"/>
                </a:solidFill>
              </a:rPr>
              <a:t>	F1-Score=0.89</a:t>
            </a:r>
          </a:p>
          <a:p>
            <a:pPr marL="0" indent="0">
              <a:buNone/>
            </a:pPr>
            <a:r>
              <a:rPr lang="en-US" sz="2200" dirty="0">
                <a:solidFill>
                  <a:srgbClr val="FFFFFF"/>
                </a:solidFill>
              </a:rPr>
              <a:t>	AUC =0.92</a:t>
            </a:r>
          </a:p>
          <a:p>
            <a:r>
              <a:rPr lang="en-US" sz="2200" dirty="0">
                <a:solidFill>
                  <a:srgbClr val="FFFFFF"/>
                </a:solidFill>
              </a:rPr>
              <a:t>We want high sensitivity (Recall) as the cost of making a call is much lower than misclassifying a potential subscribers as non –subscribers</a:t>
            </a:r>
          </a:p>
          <a:p>
            <a:pPr marL="0" indent="0" fontAlgn="base" latinLnBrk="1">
              <a:buNone/>
            </a:pPr>
            <a:endParaRPr lang="en-US" sz="2200" dirty="0">
              <a:solidFill>
                <a:srgbClr val="FFFFFF"/>
              </a:solidFill>
            </a:endParaRPr>
          </a:p>
          <a:p>
            <a:endParaRPr lang="en-US" sz="2200" dirty="0">
              <a:solidFill>
                <a:srgbClr val="FFFFFF"/>
              </a:solidFill>
            </a:endParaRPr>
          </a:p>
        </p:txBody>
      </p:sp>
      <p:pic>
        <p:nvPicPr>
          <p:cNvPr id="7" name="Picture 6" descr="A screenshot of a cell phone&#10;&#10;Description automatically generated">
            <a:extLst>
              <a:ext uri="{FF2B5EF4-FFF2-40B4-BE49-F238E27FC236}">
                <a16:creationId xmlns:a16="http://schemas.microsoft.com/office/drawing/2014/main" id="{BE4CDEF8-25B3-324C-985A-BD7E5DDBEA11}"/>
              </a:ext>
            </a:extLst>
          </p:cNvPr>
          <p:cNvPicPr>
            <a:picLocks noChangeAspect="1"/>
          </p:cNvPicPr>
          <p:nvPr/>
        </p:nvPicPr>
        <p:blipFill>
          <a:blip r:embed="rId2"/>
          <a:stretch>
            <a:fillRect/>
          </a:stretch>
        </p:blipFill>
        <p:spPr>
          <a:xfrm>
            <a:off x="7090782" y="3407927"/>
            <a:ext cx="4607443" cy="29718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275B0A9-8526-8541-A38A-A9B5514E07D5}"/>
              </a:ext>
            </a:extLst>
          </p:cNvPr>
          <p:cNvPicPr>
            <a:picLocks noChangeAspect="1"/>
          </p:cNvPicPr>
          <p:nvPr/>
        </p:nvPicPr>
        <p:blipFill>
          <a:blip r:embed="rId3"/>
          <a:stretch>
            <a:fillRect/>
          </a:stretch>
        </p:blipFill>
        <p:spPr>
          <a:xfrm>
            <a:off x="6889088" y="979091"/>
            <a:ext cx="4855464" cy="1820798"/>
          </a:xfrm>
          <a:prstGeom prst="rect">
            <a:avLst/>
          </a:prstGeom>
        </p:spPr>
      </p:pic>
    </p:spTree>
    <p:extLst>
      <p:ext uri="{BB962C8B-B14F-4D97-AF65-F5344CB8AC3E}">
        <p14:creationId xmlns:p14="http://schemas.microsoft.com/office/powerpoint/2010/main" val="375182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F532-25AA-7148-B70B-60C66D9D700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Cleaning</a:t>
            </a:r>
          </a:p>
        </p:txBody>
      </p:sp>
      <p:graphicFrame>
        <p:nvGraphicFramePr>
          <p:cNvPr id="4" name="Content Placeholder 3">
            <a:extLst>
              <a:ext uri="{FF2B5EF4-FFF2-40B4-BE49-F238E27FC236}">
                <a16:creationId xmlns:a16="http://schemas.microsoft.com/office/drawing/2014/main" id="{CC2A881B-5932-7741-B84F-9F9BB780B260}"/>
              </a:ext>
            </a:extLst>
          </p:cNvPr>
          <p:cNvGraphicFramePr>
            <a:graphicFrameLocks noGrp="1"/>
          </p:cNvGraphicFramePr>
          <p:nvPr>
            <p:ph idx="1"/>
            <p:extLst>
              <p:ext uri="{D42A27DB-BD31-4B8C-83A1-F6EECF244321}">
                <p14:modId xmlns:p14="http://schemas.microsoft.com/office/powerpoint/2010/main" val="3694647684"/>
              </p:ext>
            </p:extLst>
          </p:nvPr>
        </p:nvGraphicFramePr>
        <p:xfrm>
          <a:off x="643467" y="1895367"/>
          <a:ext cx="10905067" cy="3953921"/>
        </p:xfrm>
        <a:graphic>
          <a:graphicData uri="http://schemas.openxmlformats.org/drawingml/2006/table">
            <a:tbl>
              <a:tblPr>
                <a:tableStyleId>{5C22544A-7EE6-4342-B048-85BDC9FD1C3A}</a:tableStyleId>
              </a:tblPr>
              <a:tblGrid>
                <a:gridCol w="1280038">
                  <a:extLst>
                    <a:ext uri="{9D8B030D-6E8A-4147-A177-3AD203B41FA5}">
                      <a16:colId xmlns:a16="http://schemas.microsoft.com/office/drawing/2014/main" val="2034817671"/>
                    </a:ext>
                  </a:extLst>
                </a:gridCol>
                <a:gridCol w="9625029">
                  <a:extLst>
                    <a:ext uri="{9D8B030D-6E8A-4147-A177-3AD203B41FA5}">
                      <a16:colId xmlns:a16="http://schemas.microsoft.com/office/drawing/2014/main" val="2002395038"/>
                    </a:ext>
                  </a:extLst>
                </a:gridCol>
              </a:tblGrid>
              <a:tr h="287063">
                <a:tc>
                  <a:txBody>
                    <a:bodyPr/>
                    <a:lstStyle/>
                    <a:p>
                      <a:pPr algn="l" fontAlgn="b"/>
                      <a:r>
                        <a:rPr lang="en-US" sz="1500" b="1" u="none" strike="noStrike" dirty="0">
                          <a:solidFill>
                            <a:schemeClr val="tx1"/>
                          </a:solidFill>
                          <a:effectLst/>
                        </a:rPr>
                        <a:t>Attribute</a:t>
                      </a:r>
                      <a:endParaRPr lang="en-US" sz="1500" b="1" i="0" u="none" strike="noStrike" dirty="0">
                        <a:solidFill>
                          <a:schemeClr val="tx1"/>
                        </a:solidFill>
                        <a:effectLst/>
                        <a:latin typeface="Calibri" panose="020F0502020204030204" pitchFamily="34" charset="0"/>
                      </a:endParaRPr>
                    </a:p>
                  </a:txBody>
                  <a:tcPr marL="11657" marR="11657" marT="11657" marB="0" anchor="b"/>
                </a:tc>
                <a:tc>
                  <a:txBody>
                    <a:bodyPr/>
                    <a:lstStyle/>
                    <a:p>
                      <a:pPr algn="l" fontAlgn="b"/>
                      <a:r>
                        <a:rPr lang="en-US" sz="1500" b="1" u="none" strike="noStrike" dirty="0">
                          <a:solidFill>
                            <a:schemeClr val="tx1"/>
                          </a:solidFill>
                          <a:effectLst/>
                        </a:rPr>
                        <a:t>Values</a:t>
                      </a:r>
                      <a:endParaRPr lang="en-US" sz="1500" b="1" i="0" u="none" strike="noStrike" dirty="0">
                        <a:solidFill>
                          <a:schemeClr val="tx1"/>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391266276"/>
                  </a:ext>
                </a:extLst>
              </a:tr>
              <a:tr h="287063">
                <a:tc>
                  <a:txBody>
                    <a:bodyPr/>
                    <a:lstStyle/>
                    <a:p>
                      <a:pPr algn="l" fontAlgn="b"/>
                      <a:r>
                        <a:rPr lang="en-US" sz="1500" b="0" u="none" strike="noStrike">
                          <a:solidFill>
                            <a:srgbClr val="000000"/>
                          </a:solidFill>
                          <a:effectLst/>
                        </a:rPr>
                        <a:t>Marital</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Alone(divorces, single, unknown) = 0 | Couple(married) = 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453486736"/>
                  </a:ext>
                </a:extLst>
              </a:tr>
              <a:tr h="287063">
                <a:tc>
                  <a:txBody>
                    <a:bodyPr/>
                    <a:lstStyle/>
                    <a:p>
                      <a:pPr algn="l" fontAlgn="b"/>
                      <a:r>
                        <a:rPr lang="en-US" sz="1500" b="0" u="none" strike="noStrike">
                          <a:solidFill>
                            <a:srgbClr val="000000"/>
                          </a:solidFill>
                          <a:effectLst/>
                        </a:rPr>
                        <a:t>Age</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&lt;=21:0 | 21-30:1 | 31-50:2 | 51-65:3 | &gt;65:4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956682738"/>
                  </a:ext>
                </a:extLst>
              </a:tr>
              <a:tr h="509165">
                <a:tc>
                  <a:txBody>
                    <a:bodyPr/>
                    <a:lstStyle/>
                    <a:p>
                      <a:pPr algn="l" fontAlgn="b"/>
                      <a:r>
                        <a:rPr lang="en-US" sz="1500" b="0" u="none" strike="noStrike">
                          <a:solidFill>
                            <a:srgbClr val="000000"/>
                          </a:solidFill>
                          <a:effectLst/>
                        </a:rPr>
                        <a:t>Job</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white-collar(admin, management) = 0 | blue-collar(blue-collar, housemaid, services, technicians) = 1 | owners(self-employed, entrepreneur) = 2 | no jobs(retired, unemployed, unknown) = 3 | students = 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72879065"/>
                  </a:ext>
                </a:extLst>
              </a:tr>
              <a:tr h="287063">
                <a:tc>
                  <a:txBody>
                    <a:bodyPr/>
                    <a:lstStyle/>
                    <a:p>
                      <a:pPr algn="l" fontAlgn="b"/>
                      <a:r>
                        <a:rPr lang="en-US" sz="1500" b="0" u="none" strike="noStrike">
                          <a:solidFill>
                            <a:srgbClr val="000000"/>
                          </a:solidFill>
                          <a:effectLst/>
                        </a:rPr>
                        <a:t>Default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711643255"/>
                  </a:ext>
                </a:extLst>
              </a:tr>
              <a:tr h="287063">
                <a:tc>
                  <a:txBody>
                    <a:bodyPr/>
                    <a:lstStyle/>
                    <a:p>
                      <a:pPr algn="l" fontAlgn="b"/>
                      <a:r>
                        <a:rPr lang="en-US" sz="1500" b="0" u="none" strike="noStrike" dirty="0">
                          <a:solidFill>
                            <a:srgbClr val="000000"/>
                          </a:solidFill>
                          <a:effectLst/>
                        </a:rPr>
                        <a:t>Housing</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761275124"/>
                  </a:ext>
                </a:extLst>
              </a:tr>
              <a:tr h="287063">
                <a:tc>
                  <a:txBody>
                    <a:bodyPr/>
                    <a:lstStyle/>
                    <a:p>
                      <a:pPr algn="l" fontAlgn="b"/>
                      <a:r>
                        <a:rPr lang="en-US" sz="1500" b="0" u="none" strike="noStrike">
                          <a:solidFill>
                            <a:srgbClr val="000000"/>
                          </a:solidFill>
                          <a:effectLst/>
                        </a:rPr>
                        <a:t>Loan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162517449"/>
                  </a:ext>
                </a:extLst>
              </a:tr>
              <a:tr h="287063">
                <a:tc>
                  <a:txBody>
                    <a:bodyPr/>
                    <a:lstStyle/>
                    <a:p>
                      <a:pPr algn="l" fontAlgn="b"/>
                      <a:r>
                        <a:rPr lang="en-US" sz="1500" b="0" u="none" strike="noStrike">
                          <a:solidFill>
                            <a:srgbClr val="000000"/>
                          </a:solidFill>
                          <a:effectLst/>
                        </a:rPr>
                        <a:t>Contact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telephone=0 | cellular=1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837007681"/>
                  </a:ext>
                </a:extLst>
              </a:tr>
              <a:tr h="287063">
                <a:tc>
                  <a:txBody>
                    <a:bodyPr/>
                    <a:lstStyle/>
                    <a:p>
                      <a:pPr algn="l" fontAlgn="b"/>
                      <a:r>
                        <a:rPr lang="en-US" sz="1500" b="0" u="none" strike="noStrike">
                          <a:solidFill>
                            <a:srgbClr val="000000"/>
                          </a:solidFill>
                          <a:effectLst/>
                        </a:rPr>
                        <a:t>Previous</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0:0 |  &gt;0:1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85887834"/>
                  </a:ext>
                </a:extLst>
              </a:tr>
              <a:tr h="287063">
                <a:tc>
                  <a:txBody>
                    <a:bodyPr/>
                    <a:lstStyle/>
                    <a:p>
                      <a:pPr algn="l" fontAlgn="b"/>
                      <a:r>
                        <a:rPr lang="en-US" sz="1500" b="0" u="none" strike="noStrike">
                          <a:solidFill>
                            <a:srgbClr val="000000"/>
                          </a:solidFill>
                          <a:effectLst/>
                        </a:rPr>
                        <a:t>Month</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a:t>
                      </a:r>
                      <a:r>
                        <a:rPr lang="en-US" sz="1500" b="0" u="none" strike="noStrike" dirty="0" err="1">
                          <a:solidFill>
                            <a:srgbClr val="000000"/>
                          </a:solidFill>
                          <a:effectLst/>
                        </a:rPr>
                        <a:t>apr</a:t>
                      </a:r>
                      <a:r>
                        <a:rPr lang="en-US" sz="1500" b="0" u="none" strike="noStrike" dirty="0">
                          <a:solidFill>
                            <a:srgbClr val="000000"/>
                          </a:solidFill>
                          <a:effectLst/>
                        </a:rPr>
                        <a:t>, may, </a:t>
                      </a:r>
                      <a:r>
                        <a:rPr lang="en-US" sz="1500" b="0" u="none" strike="noStrike" dirty="0" err="1">
                          <a:solidFill>
                            <a:srgbClr val="000000"/>
                          </a:solidFill>
                          <a:effectLst/>
                        </a:rPr>
                        <a:t>jun</a:t>
                      </a:r>
                      <a:r>
                        <a:rPr lang="en-US" sz="1500" b="0" u="none" strike="noStrike" dirty="0">
                          <a:solidFill>
                            <a:srgbClr val="000000"/>
                          </a:solidFill>
                          <a:effectLst/>
                        </a:rPr>
                        <a:t>, </a:t>
                      </a:r>
                      <a:r>
                        <a:rPr lang="en-US" sz="1500" b="0" u="none" strike="noStrike" dirty="0" err="1">
                          <a:solidFill>
                            <a:srgbClr val="000000"/>
                          </a:solidFill>
                          <a:effectLst/>
                        </a:rPr>
                        <a:t>jul</a:t>
                      </a:r>
                      <a:r>
                        <a:rPr lang="en-US" sz="1500" b="0" u="none" strike="noStrike" dirty="0">
                          <a:solidFill>
                            <a:srgbClr val="000000"/>
                          </a:solidFill>
                          <a:effectLst/>
                        </a:rPr>
                        <a:t>, </a:t>
                      </a:r>
                      <a:r>
                        <a:rPr lang="en-US" sz="1500" b="0" u="none" strike="noStrike" dirty="0" err="1">
                          <a:solidFill>
                            <a:srgbClr val="000000"/>
                          </a:solidFill>
                          <a:effectLst/>
                        </a:rPr>
                        <a:t>aug</a:t>
                      </a:r>
                      <a:r>
                        <a:rPr lang="en-US" sz="1500" b="0" u="none" strike="noStrike" dirty="0">
                          <a:solidFill>
                            <a:srgbClr val="000000"/>
                          </a:solidFill>
                          <a:effectLst/>
                        </a:rPr>
                        <a:t>) = 0 | (mar, </a:t>
                      </a:r>
                      <a:r>
                        <a:rPr lang="en-US" sz="1500" b="0" u="none" strike="noStrike" dirty="0" err="1">
                          <a:solidFill>
                            <a:srgbClr val="000000"/>
                          </a:solidFill>
                          <a:effectLst/>
                        </a:rPr>
                        <a:t>sep</a:t>
                      </a:r>
                      <a:r>
                        <a:rPr lang="en-US" sz="1500" b="0" u="none" strike="noStrike" dirty="0">
                          <a:solidFill>
                            <a:srgbClr val="000000"/>
                          </a:solidFill>
                          <a:effectLst/>
                        </a:rPr>
                        <a:t>, oct, </a:t>
                      </a:r>
                      <a:r>
                        <a:rPr lang="en-US" sz="1500" b="0" u="none" strike="noStrike" dirty="0" err="1">
                          <a:solidFill>
                            <a:srgbClr val="000000"/>
                          </a:solidFill>
                          <a:effectLst/>
                        </a:rPr>
                        <a:t>nov</a:t>
                      </a:r>
                      <a:r>
                        <a:rPr lang="en-US" sz="1500" b="0" u="none" strike="noStrike" dirty="0">
                          <a:solidFill>
                            <a:srgbClr val="000000"/>
                          </a:solidFill>
                          <a:effectLst/>
                        </a:rPr>
                        <a:t>, </a:t>
                      </a:r>
                      <a:r>
                        <a:rPr lang="en-US" sz="1500" b="0" u="none" strike="noStrike" dirty="0" err="1">
                          <a:solidFill>
                            <a:srgbClr val="000000"/>
                          </a:solidFill>
                          <a:effectLst/>
                        </a:rPr>
                        <a:t>dec</a:t>
                      </a:r>
                      <a:r>
                        <a:rPr lang="en-US" sz="1500" b="0" u="none" strike="noStrike" dirty="0">
                          <a:solidFill>
                            <a:srgbClr val="000000"/>
                          </a:solidFill>
                          <a:effectLst/>
                        </a:rPr>
                        <a:t>): 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935636454"/>
                  </a:ext>
                </a:extLst>
              </a:tr>
              <a:tr h="287063">
                <a:tc>
                  <a:txBody>
                    <a:bodyPr/>
                    <a:lstStyle/>
                    <a:p>
                      <a:pPr algn="l" fontAlgn="b"/>
                      <a:r>
                        <a:rPr lang="en-US" sz="1500" b="0" u="none" strike="noStrike">
                          <a:solidFill>
                            <a:srgbClr val="000000"/>
                          </a:solidFill>
                          <a:effectLst/>
                        </a:rPr>
                        <a:t>Day_of_week</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mon=0 | </a:t>
                      </a:r>
                      <a:r>
                        <a:rPr lang="en-US" sz="1500" b="0" u="none" strike="noStrike" dirty="0" err="1">
                          <a:solidFill>
                            <a:srgbClr val="000000"/>
                          </a:solidFill>
                          <a:effectLst/>
                        </a:rPr>
                        <a:t>tue</a:t>
                      </a:r>
                      <a:r>
                        <a:rPr lang="en-US" sz="1500" b="0" u="none" strike="noStrike" dirty="0">
                          <a:solidFill>
                            <a:srgbClr val="000000"/>
                          </a:solidFill>
                          <a:effectLst/>
                        </a:rPr>
                        <a:t>=1 | wed=2 | </a:t>
                      </a:r>
                      <a:r>
                        <a:rPr lang="en-US" sz="1500" b="0" u="none" strike="noStrike" dirty="0" err="1">
                          <a:solidFill>
                            <a:srgbClr val="000000"/>
                          </a:solidFill>
                          <a:effectLst/>
                        </a:rPr>
                        <a:t>thu</a:t>
                      </a:r>
                      <a:r>
                        <a:rPr lang="en-US" sz="1500" b="0" u="none" strike="noStrike" dirty="0">
                          <a:solidFill>
                            <a:srgbClr val="000000"/>
                          </a:solidFill>
                          <a:effectLst/>
                        </a:rPr>
                        <a:t>=3 | </a:t>
                      </a:r>
                      <a:r>
                        <a:rPr lang="en-US" sz="1500" b="0" u="none" strike="noStrike" dirty="0" err="1">
                          <a:solidFill>
                            <a:srgbClr val="000000"/>
                          </a:solidFill>
                          <a:effectLst/>
                        </a:rPr>
                        <a:t>fri</a:t>
                      </a:r>
                      <a:r>
                        <a:rPr lang="en-US" sz="1500" b="0" u="none" strike="noStrike" dirty="0">
                          <a:solidFill>
                            <a:srgbClr val="000000"/>
                          </a:solidFill>
                          <a:effectLst/>
                        </a:rPr>
                        <a:t>=4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21803491"/>
                  </a:ext>
                </a:extLst>
              </a:tr>
              <a:tr h="287063">
                <a:tc>
                  <a:txBody>
                    <a:bodyPr/>
                    <a:lstStyle/>
                    <a:p>
                      <a:pPr algn="l" fontAlgn="b"/>
                      <a:r>
                        <a:rPr lang="en-US" sz="1500" b="0" u="none" strike="noStrike">
                          <a:solidFill>
                            <a:srgbClr val="000000"/>
                          </a:solidFill>
                          <a:effectLst/>
                        </a:rPr>
                        <a:t>Education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i="0" u="none" strike="noStrike" dirty="0">
                          <a:solidFill>
                            <a:srgbClr val="000000"/>
                          </a:solidFill>
                          <a:effectLst/>
                          <a:latin typeface="Calibri" panose="020F0502020204030204" pitchFamily="34" charset="0"/>
                        </a:rPr>
                        <a:t>Basic(all basics)=0 | School(</a:t>
                      </a:r>
                      <a:r>
                        <a:rPr lang="en-US" sz="1500" b="0" i="0" u="none" strike="noStrike" dirty="0" err="1">
                          <a:solidFill>
                            <a:srgbClr val="000000"/>
                          </a:solidFill>
                          <a:effectLst/>
                          <a:latin typeface="Calibri" panose="020F0502020204030204" pitchFamily="34" charset="0"/>
                        </a:rPr>
                        <a:t>high.school</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professional.course</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university.degree</a:t>
                      </a:r>
                      <a:r>
                        <a:rPr lang="en-US" sz="1500" b="0" i="0" u="none" strike="noStrike" dirty="0">
                          <a:solidFill>
                            <a:srgbClr val="000000"/>
                          </a:solidFill>
                          <a:effectLst/>
                          <a:latin typeface="Calibri" panose="020F0502020204030204" pitchFamily="34" charset="0"/>
                        </a:rPr>
                        <a:t>) = 1 | No education(illiterate, unknown) = 2</a:t>
                      </a:r>
                    </a:p>
                  </a:txBody>
                  <a:tcPr marL="11657" marR="11657" marT="11657" marB="0" anchor="b"/>
                </a:tc>
                <a:extLst>
                  <a:ext uri="{0D108BD9-81ED-4DB2-BD59-A6C34878D82A}">
                    <a16:rowId xmlns:a16="http://schemas.microsoft.com/office/drawing/2014/main" val="1525351887"/>
                  </a:ext>
                </a:extLst>
              </a:tr>
              <a:tr h="287063">
                <a:tc>
                  <a:txBody>
                    <a:bodyPr/>
                    <a:lstStyle/>
                    <a:p>
                      <a:pPr algn="l" fontAlgn="b"/>
                      <a:r>
                        <a:rPr lang="en-US" sz="1500" b="0" u="none" strike="noStrike" dirty="0" err="1">
                          <a:solidFill>
                            <a:srgbClr val="000000"/>
                          </a:solidFill>
                          <a:effectLst/>
                        </a:rPr>
                        <a:t>Poutcome</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nonexistent=0 | success=1 | failure=2</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453101048"/>
                  </a:ext>
                </a:extLst>
              </a:tr>
            </a:tbl>
          </a:graphicData>
        </a:graphic>
      </p:graphicFrame>
    </p:spTree>
    <p:extLst>
      <p:ext uri="{BB962C8B-B14F-4D97-AF65-F5344CB8AC3E}">
        <p14:creationId xmlns:p14="http://schemas.microsoft.com/office/powerpoint/2010/main" val="295944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5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4614FD-1D83-7845-A0CC-7C1B27437776}"/>
              </a:ext>
            </a:extLst>
          </p:cNvPr>
          <p:cNvSpPr>
            <a:spLocks noGrp="1"/>
          </p:cNvSpPr>
          <p:nvPr>
            <p:ph type="title"/>
          </p:nvPr>
        </p:nvSpPr>
        <p:spPr>
          <a:xfrm>
            <a:off x="643467" y="321734"/>
            <a:ext cx="5136416" cy="1135737"/>
          </a:xfrm>
        </p:spPr>
        <p:txBody>
          <a:bodyPr>
            <a:normAutofit/>
          </a:bodyPr>
          <a:lstStyle/>
          <a:p>
            <a:r>
              <a:rPr lang="en-US" sz="3600" dirty="0"/>
              <a:t>New Model</a:t>
            </a:r>
          </a:p>
        </p:txBody>
      </p:sp>
      <p:sp>
        <p:nvSpPr>
          <p:cNvPr id="3" name="Content Placeholder 2">
            <a:extLst>
              <a:ext uri="{FF2B5EF4-FFF2-40B4-BE49-F238E27FC236}">
                <a16:creationId xmlns:a16="http://schemas.microsoft.com/office/drawing/2014/main" id="{B0213D7E-739E-6640-ACBA-B730B5E241A5}"/>
              </a:ext>
            </a:extLst>
          </p:cNvPr>
          <p:cNvSpPr>
            <a:spLocks noGrp="1"/>
          </p:cNvSpPr>
          <p:nvPr>
            <p:ph idx="1"/>
          </p:nvPr>
        </p:nvSpPr>
        <p:spPr>
          <a:xfrm>
            <a:off x="643468" y="1782981"/>
            <a:ext cx="5136416" cy="4393982"/>
          </a:xfrm>
        </p:spPr>
        <p:txBody>
          <a:bodyPr>
            <a:normAutofit/>
          </a:bodyPr>
          <a:lstStyle/>
          <a:p>
            <a:r>
              <a:rPr lang="en-US" sz="2000" dirty="0"/>
              <a:t>Logistic Regression</a:t>
            </a:r>
          </a:p>
          <a:p>
            <a:r>
              <a:rPr lang="en-US" sz="2000" dirty="0"/>
              <a:t>Decision Tree</a:t>
            </a:r>
          </a:p>
          <a:p>
            <a:r>
              <a:rPr lang="en-US" sz="2000" dirty="0"/>
              <a:t>SVM</a:t>
            </a:r>
          </a:p>
        </p:txBody>
      </p:sp>
      <p:pic>
        <p:nvPicPr>
          <p:cNvPr id="7" name="Picture 6" descr="A screenshot of a cell phone&#10;&#10;Description automatically generated">
            <a:extLst>
              <a:ext uri="{FF2B5EF4-FFF2-40B4-BE49-F238E27FC236}">
                <a16:creationId xmlns:a16="http://schemas.microsoft.com/office/drawing/2014/main" id="{F3D8219A-D309-AD4A-9846-5ED24171DE59}"/>
              </a:ext>
            </a:extLst>
          </p:cNvPr>
          <p:cNvPicPr>
            <a:picLocks noChangeAspect="1"/>
          </p:cNvPicPr>
          <p:nvPr/>
        </p:nvPicPr>
        <p:blipFill rotWithShape="1">
          <a:blip r:embed="rId2"/>
          <a:srcRect r="9053" b="3"/>
          <a:stretch/>
        </p:blipFill>
        <p:spPr>
          <a:xfrm>
            <a:off x="5877680" y="2268425"/>
            <a:ext cx="5779884" cy="228780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B78E008-6786-8940-907C-5D4F5C364182}"/>
              </a:ext>
            </a:extLst>
          </p:cNvPr>
          <p:cNvPicPr>
            <a:picLocks noChangeAspect="1"/>
          </p:cNvPicPr>
          <p:nvPr/>
        </p:nvPicPr>
        <p:blipFill rotWithShape="1">
          <a:blip r:embed="rId3"/>
          <a:srcRect r="8419"/>
          <a:stretch/>
        </p:blipFill>
        <p:spPr>
          <a:xfrm>
            <a:off x="5877680" y="0"/>
            <a:ext cx="5779884" cy="22878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F43D28CD-F64E-BA46-BD2E-E73B23CECDC8}"/>
              </a:ext>
            </a:extLst>
          </p:cNvPr>
          <p:cNvPicPr>
            <a:picLocks noChangeAspect="1"/>
          </p:cNvPicPr>
          <p:nvPr/>
        </p:nvPicPr>
        <p:blipFill rotWithShape="1">
          <a:blip r:embed="rId4"/>
          <a:srcRect r="10947" b="2"/>
          <a:stretch/>
        </p:blipFill>
        <p:spPr>
          <a:xfrm>
            <a:off x="5877680" y="4466379"/>
            <a:ext cx="5779884" cy="2287816"/>
          </a:xfrm>
          <a:prstGeom prst="rect">
            <a:avLst/>
          </a:prstGeom>
        </p:spPr>
      </p:pic>
      <p:grpSp>
        <p:nvGrpSpPr>
          <p:cNvPr id="69" name="Group 52">
            <a:extLst>
              <a:ext uri="{FF2B5EF4-FFF2-40B4-BE49-F238E27FC236}">
                <a16:creationId xmlns:a16="http://schemas.microsoft.com/office/drawing/2014/main" id="{4E1CCBAB-B73B-43B3-B640-671A62937F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54" name="Rectangle 53">
              <a:extLst>
                <a:ext uri="{FF2B5EF4-FFF2-40B4-BE49-F238E27FC236}">
                  <a16:creationId xmlns:a16="http://schemas.microsoft.com/office/drawing/2014/main" id="{3B1CF92E-2B5D-487A-A899-BB649820A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54">
              <a:extLst>
                <a:ext uri="{FF2B5EF4-FFF2-40B4-BE49-F238E27FC236}">
                  <a16:creationId xmlns:a16="http://schemas.microsoft.com/office/drawing/2014/main" id="{E7354EA5-24E3-4F7E-933A-53A274ADA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Isosceles Triangle 5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8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1144-20B6-0E4A-B547-1AEEBA68D54C}"/>
              </a:ext>
            </a:extLst>
          </p:cNvPr>
          <p:cNvSpPr>
            <a:spLocks noGrp="1"/>
          </p:cNvSpPr>
          <p:nvPr>
            <p:ph type="title"/>
          </p:nvPr>
        </p:nvSpPr>
        <p:spPr/>
        <p:txBody>
          <a:bodyPr/>
          <a:lstStyle/>
          <a:p>
            <a:r>
              <a:rPr lang="en-US" dirty="0"/>
              <a:t>Recommendations </a:t>
            </a:r>
          </a:p>
        </p:txBody>
      </p:sp>
      <p:graphicFrame>
        <p:nvGraphicFramePr>
          <p:cNvPr id="4" name="Content Placeholder 3">
            <a:extLst>
              <a:ext uri="{FF2B5EF4-FFF2-40B4-BE49-F238E27FC236}">
                <a16:creationId xmlns:a16="http://schemas.microsoft.com/office/drawing/2014/main" id="{86FC8FB0-AE0F-5948-B07C-BD8867C4E1A5}"/>
              </a:ext>
            </a:extLst>
          </p:cNvPr>
          <p:cNvGraphicFramePr>
            <a:graphicFrameLocks noGrp="1"/>
          </p:cNvGraphicFramePr>
          <p:nvPr>
            <p:ph idx="1"/>
            <p:extLst>
              <p:ext uri="{D42A27DB-BD31-4B8C-83A1-F6EECF244321}">
                <p14:modId xmlns:p14="http://schemas.microsoft.com/office/powerpoint/2010/main" val="2984215504"/>
              </p:ext>
            </p:extLst>
          </p:nvPr>
        </p:nvGraphicFramePr>
        <p:xfrm>
          <a:off x="838200" y="1825625"/>
          <a:ext cx="10515600" cy="3403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0108287"/>
                    </a:ext>
                  </a:extLst>
                </a:gridCol>
                <a:gridCol w="5257800">
                  <a:extLst>
                    <a:ext uri="{9D8B030D-6E8A-4147-A177-3AD203B41FA5}">
                      <a16:colId xmlns:a16="http://schemas.microsoft.com/office/drawing/2014/main" val="2778671832"/>
                    </a:ext>
                  </a:extLst>
                </a:gridCol>
              </a:tblGrid>
              <a:tr h="370840">
                <a:tc>
                  <a:txBody>
                    <a:bodyPr/>
                    <a:lstStyle/>
                    <a:p>
                      <a:r>
                        <a:rPr lang="en-US" dirty="0"/>
                        <a:t>Significant Variables</a:t>
                      </a:r>
                    </a:p>
                  </a:txBody>
                  <a:tcPr/>
                </a:tc>
                <a:tc>
                  <a:txBody>
                    <a:bodyPr/>
                    <a:lstStyle/>
                    <a:p>
                      <a:r>
                        <a:rPr lang="en-US" dirty="0"/>
                        <a:t>Recommendations</a:t>
                      </a:r>
                    </a:p>
                  </a:txBody>
                  <a:tcPr/>
                </a:tc>
                <a:extLst>
                  <a:ext uri="{0D108BD9-81ED-4DB2-BD59-A6C34878D82A}">
                    <a16:rowId xmlns:a16="http://schemas.microsoft.com/office/drawing/2014/main" val="972958988"/>
                  </a:ext>
                </a:extLst>
              </a:tr>
              <a:tr h="370840">
                <a:tc>
                  <a:txBody>
                    <a:bodyPr/>
                    <a:lstStyle/>
                    <a:p>
                      <a:r>
                        <a:rPr lang="en-US" dirty="0"/>
                        <a:t>Duration, Mode of contact:</a:t>
                      </a:r>
                    </a:p>
                  </a:txBody>
                  <a:tcPr/>
                </a:tc>
                <a:tc>
                  <a:txBody>
                    <a:bodyPr/>
                    <a:lstStyle/>
                    <a:p>
                      <a:r>
                        <a:rPr lang="en-US" dirty="0"/>
                        <a:t>Try to engage customers and have longer calls.</a:t>
                      </a:r>
                    </a:p>
                    <a:p>
                      <a:r>
                        <a:rPr lang="en-US" dirty="0"/>
                        <a:t>Use cellphone as the mode of contact.</a:t>
                      </a:r>
                    </a:p>
                  </a:txBody>
                  <a:tcPr/>
                </a:tc>
                <a:extLst>
                  <a:ext uri="{0D108BD9-81ED-4DB2-BD59-A6C34878D82A}">
                    <a16:rowId xmlns:a16="http://schemas.microsoft.com/office/drawing/2014/main" val="3018147031"/>
                  </a:ext>
                </a:extLst>
              </a:tr>
              <a:tr h="370840">
                <a:tc>
                  <a:txBody>
                    <a:bodyPr/>
                    <a:lstStyle/>
                    <a:p>
                      <a:r>
                        <a:rPr lang="en-US" dirty="0"/>
                        <a:t>Campaign:</a:t>
                      </a:r>
                    </a:p>
                  </a:txBody>
                  <a:tcPr/>
                </a:tc>
                <a:tc>
                  <a:txBody>
                    <a:bodyPr/>
                    <a:lstStyle/>
                    <a:p>
                      <a:r>
                        <a:rPr lang="en-US" dirty="0"/>
                        <a:t>Target new customers. Majority of the subscribers were not contacted before.</a:t>
                      </a:r>
                    </a:p>
                  </a:txBody>
                  <a:tcPr/>
                </a:tc>
                <a:extLst>
                  <a:ext uri="{0D108BD9-81ED-4DB2-BD59-A6C34878D82A}">
                    <a16:rowId xmlns:a16="http://schemas.microsoft.com/office/drawing/2014/main" val="1048538854"/>
                  </a:ext>
                </a:extLst>
              </a:tr>
              <a:tr h="370840">
                <a:tc>
                  <a:txBody>
                    <a:bodyPr/>
                    <a:lstStyle/>
                    <a:p>
                      <a:r>
                        <a:rPr lang="en-US" dirty="0"/>
                        <a:t>Age:</a:t>
                      </a:r>
                    </a:p>
                  </a:txBody>
                  <a:tcPr/>
                </a:tc>
                <a:tc>
                  <a:txBody>
                    <a:bodyPr/>
                    <a:lstStyle/>
                    <a:p>
                      <a:r>
                        <a:rPr lang="en-US" dirty="0"/>
                        <a:t>Target more customers between the age of 25 to 60</a:t>
                      </a:r>
                    </a:p>
                  </a:txBody>
                  <a:tcPr/>
                </a:tc>
                <a:extLst>
                  <a:ext uri="{0D108BD9-81ED-4DB2-BD59-A6C34878D82A}">
                    <a16:rowId xmlns:a16="http://schemas.microsoft.com/office/drawing/2014/main" val="2022062116"/>
                  </a:ext>
                </a:extLst>
              </a:tr>
              <a:tr h="370840">
                <a:tc>
                  <a:txBody>
                    <a:bodyPr/>
                    <a:lstStyle/>
                    <a:p>
                      <a:r>
                        <a:rPr lang="en-US" dirty="0"/>
                        <a:t>Employment:</a:t>
                      </a:r>
                    </a:p>
                  </a:txBody>
                  <a:tcPr/>
                </a:tc>
                <a:tc>
                  <a:txBody>
                    <a:bodyPr/>
                    <a:lstStyle/>
                    <a:p>
                      <a:r>
                        <a:rPr lang="en-US" dirty="0"/>
                        <a:t>Target more customers of job type admin, technician, blue-collar </a:t>
                      </a:r>
                    </a:p>
                  </a:txBody>
                  <a:tcPr/>
                </a:tc>
                <a:extLst>
                  <a:ext uri="{0D108BD9-81ED-4DB2-BD59-A6C34878D82A}">
                    <a16:rowId xmlns:a16="http://schemas.microsoft.com/office/drawing/2014/main" val="2276153315"/>
                  </a:ext>
                </a:extLst>
              </a:tr>
              <a:tr h="370840">
                <a:tc>
                  <a:txBody>
                    <a:bodyPr/>
                    <a:lstStyle/>
                    <a:p>
                      <a:r>
                        <a:rPr lang="en-US" dirty="0"/>
                        <a:t>Month:</a:t>
                      </a:r>
                    </a:p>
                  </a:txBody>
                  <a:tcPr/>
                </a:tc>
                <a:tc>
                  <a:txBody>
                    <a:bodyPr/>
                    <a:lstStyle/>
                    <a:p>
                      <a:r>
                        <a:rPr lang="en-US" dirty="0"/>
                        <a:t>Target to contact customers between Apr and Aug</a:t>
                      </a:r>
                    </a:p>
                  </a:txBody>
                  <a:tcPr/>
                </a:tc>
                <a:extLst>
                  <a:ext uri="{0D108BD9-81ED-4DB2-BD59-A6C34878D82A}">
                    <a16:rowId xmlns:a16="http://schemas.microsoft.com/office/drawing/2014/main" val="3479860655"/>
                  </a:ext>
                </a:extLst>
              </a:tr>
              <a:tr h="370840">
                <a:tc>
                  <a:txBody>
                    <a:bodyPr/>
                    <a:lstStyle/>
                    <a:p>
                      <a:r>
                        <a:rPr lang="en-US" dirty="0"/>
                        <a:t>Default, Loan:</a:t>
                      </a:r>
                    </a:p>
                  </a:txBody>
                  <a:tcPr/>
                </a:tc>
                <a:tc>
                  <a:txBody>
                    <a:bodyPr/>
                    <a:lstStyle/>
                    <a:p>
                      <a:r>
                        <a:rPr lang="en-US" dirty="0"/>
                        <a:t>Target customers with no default and no loan</a:t>
                      </a:r>
                    </a:p>
                  </a:txBody>
                  <a:tcPr/>
                </a:tc>
                <a:extLst>
                  <a:ext uri="{0D108BD9-81ED-4DB2-BD59-A6C34878D82A}">
                    <a16:rowId xmlns:a16="http://schemas.microsoft.com/office/drawing/2014/main" val="3828607078"/>
                  </a:ext>
                </a:extLst>
              </a:tr>
            </a:tbl>
          </a:graphicData>
        </a:graphic>
      </p:graphicFrame>
    </p:spTree>
    <p:extLst>
      <p:ext uri="{BB962C8B-B14F-4D97-AF65-F5344CB8AC3E}">
        <p14:creationId xmlns:p14="http://schemas.microsoft.com/office/powerpoint/2010/main" val="351084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C9A6EC-649C-3A4D-A102-519A252D6A0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a:solidFill>
                  <a:schemeClr val="tx1"/>
                </a:solidFill>
                <a:latin typeface="+mj-lt"/>
                <a:ea typeface="+mj-ea"/>
                <a:cs typeface="+mj-cs"/>
              </a:rPr>
              <a:t>Thank you</a:t>
            </a:r>
            <a:br>
              <a:rPr lang="en-US" sz="6100" kern="1200">
                <a:solidFill>
                  <a:schemeClr val="tx1"/>
                </a:solidFill>
                <a:latin typeface="+mj-lt"/>
                <a:ea typeface="+mj-ea"/>
                <a:cs typeface="+mj-cs"/>
              </a:rPr>
            </a:br>
            <a:br>
              <a:rPr lang="en-US" sz="6100" kern="1200">
                <a:solidFill>
                  <a:schemeClr val="tx1"/>
                </a:solidFill>
                <a:latin typeface="+mj-lt"/>
                <a:ea typeface="+mj-ea"/>
                <a:cs typeface="+mj-cs"/>
              </a:rPr>
            </a:br>
            <a:r>
              <a:rPr lang="en-US" sz="6100" kern="1200">
                <a:solidFill>
                  <a:schemeClr val="tx1"/>
                </a:solidFill>
                <a:latin typeface="+mj-lt"/>
                <a:ea typeface="+mj-ea"/>
                <a:cs typeface="+mj-cs"/>
              </a:rPr>
              <a:t> </a:t>
            </a:r>
          </a:p>
        </p:txBody>
      </p:sp>
      <p:sp>
        <p:nvSpPr>
          <p:cNvPr id="3" name="Text Placeholder 2">
            <a:extLst>
              <a:ext uri="{FF2B5EF4-FFF2-40B4-BE49-F238E27FC236}">
                <a16:creationId xmlns:a16="http://schemas.microsoft.com/office/drawing/2014/main" id="{255D6483-92DC-EE4C-8DF2-18D884AC1B09}"/>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55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4F66-C821-0343-8991-33743B76B572}"/>
              </a:ext>
            </a:extLst>
          </p:cNvPr>
          <p:cNvSpPr>
            <a:spLocks noGrp="1"/>
          </p:cNvSpPr>
          <p:nvPr>
            <p:ph type="title"/>
          </p:nvPr>
        </p:nvSpPr>
        <p:spPr>
          <a:xfrm>
            <a:off x="1136428" y="627564"/>
            <a:ext cx="7474172" cy="1325563"/>
          </a:xfrm>
        </p:spPr>
        <p:txBody>
          <a:bodyPr>
            <a:normAutofit/>
          </a:bodyPr>
          <a:lstStyle/>
          <a:p>
            <a:r>
              <a:rPr lang="en-US"/>
              <a:t>Agenda</a:t>
            </a:r>
          </a:p>
        </p:txBody>
      </p:sp>
      <p:sp>
        <p:nvSpPr>
          <p:cNvPr id="3" name="Content Placeholder 2">
            <a:extLst>
              <a:ext uri="{FF2B5EF4-FFF2-40B4-BE49-F238E27FC236}">
                <a16:creationId xmlns:a16="http://schemas.microsoft.com/office/drawing/2014/main" id="{2B81196F-189E-6B49-8EF9-D1D7F5BF22F0}"/>
              </a:ext>
            </a:extLst>
          </p:cNvPr>
          <p:cNvSpPr>
            <a:spLocks noGrp="1"/>
          </p:cNvSpPr>
          <p:nvPr>
            <p:ph idx="1"/>
          </p:nvPr>
        </p:nvSpPr>
        <p:spPr>
          <a:xfrm>
            <a:off x="1136429" y="2278173"/>
            <a:ext cx="6467867" cy="3450613"/>
          </a:xfrm>
        </p:spPr>
        <p:txBody>
          <a:bodyPr anchor="ctr">
            <a:normAutofit/>
          </a:bodyPr>
          <a:lstStyle/>
          <a:p>
            <a:r>
              <a:rPr lang="en-US" sz="2400" dirty="0"/>
              <a:t>Introduction</a:t>
            </a:r>
          </a:p>
          <a:p>
            <a:r>
              <a:rPr lang="en-US" sz="2400" dirty="0"/>
              <a:t>Initial Observation</a:t>
            </a:r>
          </a:p>
          <a:p>
            <a:r>
              <a:rPr lang="en-US" sz="2400" dirty="0"/>
              <a:t>Data Understanding</a:t>
            </a:r>
          </a:p>
          <a:p>
            <a:r>
              <a:rPr lang="en-US" sz="2400" dirty="0"/>
              <a:t>Model Evaluation</a:t>
            </a:r>
          </a:p>
          <a:p>
            <a:r>
              <a:rPr lang="en-US" sz="2400" dirty="0"/>
              <a:t>Data Cleaning</a:t>
            </a:r>
          </a:p>
          <a:p>
            <a:r>
              <a:rPr lang="en-US" sz="2400" dirty="0"/>
              <a:t>New Model</a:t>
            </a:r>
          </a:p>
          <a:p>
            <a:r>
              <a:rPr lang="en-US" sz="2400" dirty="0"/>
              <a:t>Recommendations</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BB3C6E1F-3A47-4A52-A4E3-C83EAF476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79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83A3F5-3E70-4D44-BC53-1720DD5A88F3}"/>
              </a:ext>
            </a:extLst>
          </p:cNvPr>
          <p:cNvSpPr>
            <a:spLocks noGrp="1"/>
          </p:cNvSpPr>
          <p:nvPr>
            <p:ph type="title"/>
          </p:nvPr>
        </p:nvSpPr>
        <p:spPr>
          <a:xfrm>
            <a:off x="643467" y="321734"/>
            <a:ext cx="10905066" cy="1135737"/>
          </a:xfrm>
        </p:spPr>
        <p:txBody>
          <a:bodyPr>
            <a:normAutofit/>
          </a:bodyPr>
          <a:lstStyle/>
          <a:p>
            <a:r>
              <a:rPr lang="en-US" sz="3600"/>
              <a:t>Introduction</a:t>
            </a:r>
          </a:p>
        </p:txBody>
      </p:sp>
      <p:sp>
        <p:nvSpPr>
          <p:cNvPr id="3" name="Content Placeholder 2">
            <a:extLst>
              <a:ext uri="{FF2B5EF4-FFF2-40B4-BE49-F238E27FC236}">
                <a16:creationId xmlns:a16="http://schemas.microsoft.com/office/drawing/2014/main" id="{694C3A52-DA74-784C-A45F-F2C8C8246AED}"/>
              </a:ext>
            </a:extLst>
          </p:cNvPr>
          <p:cNvSpPr>
            <a:spLocks noGrp="1"/>
          </p:cNvSpPr>
          <p:nvPr>
            <p:ph idx="1"/>
          </p:nvPr>
        </p:nvSpPr>
        <p:spPr>
          <a:xfrm>
            <a:off x="643467" y="1782981"/>
            <a:ext cx="10905066" cy="4393982"/>
          </a:xfrm>
        </p:spPr>
        <p:txBody>
          <a:bodyPr>
            <a:normAutofit/>
          </a:bodyPr>
          <a:lstStyle/>
          <a:p>
            <a:pPr marL="0" indent="0">
              <a:buNone/>
            </a:pPr>
            <a:r>
              <a:rPr lang="en-US" sz="2000" b="1" dirty="0"/>
              <a:t>Data Set Information:</a:t>
            </a:r>
          </a:p>
          <a:p>
            <a:pPr marL="0" indent="0">
              <a:buNone/>
            </a:pPr>
            <a:r>
              <a:rPr lang="en-US" sz="2000" dirty="0"/>
              <a:t>The data is related with direct marketing campaigns of a European banking institution. The marketing campaigns were based on phone calls. Often, more than one contact to the same client was required, in order to access if the product (bank term deposit) would be ('yes') or not ('no') subscribed. </a:t>
            </a:r>
          </a:p>
          <a:p>
            <a:pPr marL="0" indent="0">
              <a:buNone/>
            </a:pPr>
            <a:endParaRPr lang="en-US" sz="2000" dirty="0"/>
          </a:p>
          <a:p>
            <a:pPr marL="0" indent="0">
              <a:buNone/>
            </a:pPr>
            <a:r>
              <a:rPr lang="en-US" sz="2000" b="1" dirty="0"/>
              <a:t>Problem Statement:</a:t>
            </a:r>
          </a:p>
          <a:p>
            <a:r>
              <a:rPr lang="en-US" sz="2000" dirty="0"/>
              <a:t>Study the data, find data patterns and clean the data for further modeling to help the banking institution determine, in advance, clients who will be receptive to marketing campaigns. </a:t>
            </a:r>
          </a:p>
          <a:p>
            <a:r>
              <a:rPr lang="en-US" sz="2000" dirty="0"/>
              <a:t>Evaluate performance of the deployed model, state the evaluation metric used and suggest whether the bank ought to replace the current model (if applicable).</a:t>
            </a:r>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462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8C38FF-831F-5648-90A4-6378ECBE8644}"/>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rPr>
              <a:t>Initial Observation</a:t>
            </a:r>
            <a:endParaRPr lang="en-US" sz="3200" dirty="0">
              <a:solidFill>
                <a:srgbClr val="FFFFFF"/>
              </a:solidFill>
            </a:endParaRPr>
          </a:p>
        </p:txBody>
      </p:sp>
      <p:sp>
        <p:nvSpPr>
          <p:cNvPr id="3" name="Content Placeholder 2">
            <a:extLst>
              <a:ext uri="{FF2B5EF4-FFF2-40B4-BE49-F238E27FC236}">
                <a16:creationId xmlns:a16="http://schemas.microsoft.com/office/drawing/2014/main" id="{48C68D05-26E1-374F-AC92-8FC482E16143}"/>
              </a:ext>
            </a:extLst>
          </p:cNvPr>
          <p:cNvSpPr>
            <a:spLocks noGrp="1"/>
          </p:cNvSpPr>
          <p:nvPr>
            <p:ph idx="1"/>
          </p:nvPr>
        </p:nvSpPr>
        <p:spPr>
          <a:xfrm>
            <a:off x="717423" y="3355130"/>
            <a:ext cx="3342509" cy="2427333"/>
          </a:xfrm>
        </p:spPr>
        <p:txBody>
          <a:bodyPr>
            <a:normAutofit/>
          </a:bodyPr>
          <a:lstStyle/>
          <a:p>
            <a:r>
              <a:rPr lang="en-US" sz="1600" dirty="0"/>
              <a:t>Total # of instances = 41188 </a:t>
            </a:r>
          </a:p>
          <a:p>
            <a:r>
              <a:rPr lang="en-US" sz="1600" dirty="0"/>
              <a:t>Total # of attributes = 22</a:t>
            </a:r>
            <a:r>
              <a:rPr lang="en-US" sz="1600" dirty="0">
                <a:effectLst/>
              </a:rPr>
              <a:t> Including the output variable(Y)</a:t>
            </a:r>
          </a:p>
          <a:p>
            <a:r>
              <a:rPr lang="en-US" sz="1600" dirty="0"/>
              <a:t>Class distribution(y): yes = 11.26%, no = 88.74%</a:t>
            </a:r>
            <a:endParaRPr lang="en-US" sz="1600" dirty="0">
              <a:effectLst/>
            </a:endParaRPr>
          </a:p>
          <a:p>
            <a:r>
              <a:rPr lang="en-US" sz="1600" dirty="0"/>
              <a:t>Total # of  Numeric Type = 11</a:t>
            </a:r>
          </a:p>
          <a:p>
            <a:r>
              <a:rPr lang="en-US" sz="1600" dirty="0">
                <a:effectLst/>
              </a:rPr>
              <a:t>Total # of Categorical Type =11 </a:t>
            </a:r>
          </a:p>
          <a:p>
            <a:endParaRPr lang="en-US" sz="1600" dirty="0"/>
          </a:p>
        </p:txBody>
      </p:sp>
      <p:graphicFrame>
        <p:nvGraphicFramePr>
          <p:cNvPr id="4" name="Table 3">
            <a:extLst>
              <a:ext uri="{FF2B5EF4-FFF2-40B4-BE49-F238E27FC236}">
                <a16:creationId xmlns:a16="http://schemas.microsoft.com/office/drawing/2014/main" id="{A9D02E16-71E5-444F-9DEC-02033A402043}"/>
              </a:ext>
            </a:extLst>
          </p:cNvPr>
          <p:cNvGraphicFramePr>
            <a:graphicFrameLocks noGrp="1"/>
          </p:cNvGraphicFramePr>
          <p:nvPr>
            <p:extLst>
              <p:ext uri="{D42A27DB-BD31-4B8C-83A1-F6EECF244321}">
                <p14:modId xmlns:p14="http://schemas.microsoft.com/office/powerpoint/2010/main" val="2513181589"/>
              </p:ext>
            </p:extLst>
          </p:nvPr>
        </p:nvGraphicFramePr>
        <p:xfrm>
          <a:off x="4662102" y="1180932"/>
          <a:ext cx="6903724" cy="4373120"/>
        </p:xfrm>
        <a:graphic>
          <a:graphicData uri="http://schemas.openxmlformats.org/drawingml/2006/table">
            <a:tbl>
              <a:tblPr firstRow="1" firstCol="1" bandRow="1">
                <a:tableStyleId>{5C22544A-7EE6-4342-B048-85BDC9FD1C3A}</a:tableStyleId>
              </a:tblPr>
              <a:tblGrid>
                <a:gridCol w="1025544">
                  <a:extLst>
                    <a:ext uri="{9D8B030D-6E8A-4147-A177-3AD203B41FA5}">
                      <a16:colId xmlns:a16="http://schemas.microsoft.com/office/drawing/2014/main" val="183236657"/>
                    </a:ext>
                  </a:extLst>
                </a:gridCol>
                <a:gridCol w="3977840">
                  <a:extLst>
                    <a:ext uri="{9D8B030D-6E8A-4147-A177-3AD203B41FA5}">
                      <a16:colId xmlns:a16="http://schemas.microsoft.com/office/drawing/2014/main" val="2049833246"/>
                    </a:ext>
                  </a:extLst>
                </a:gridCol>
                <a:gridCol w="555386">
                  <a:extLst>
                    <a:ext uri="{9D8B030D-6E8A-4147-A177-3AD203B41FA5}">
                      <a16:colId xmlns:a16="http://schemas.microsoft.com/office/drawing/2014/main" val="1238504550"/>
                    </a:ext>
                  </a:extLst>
                </a:gridCol>
                <a:gridCol w="1344954">
                  <a:extLst>
                    <a:ext uri="{9D8B030D-6E8A-4147-A177-3AD203B41FA5}">
                      <a16:colId xmlns:a16="http://schemas.microsoft.com/office/drawing/2014/main" val="2223534474"/>
                    </a:ext>
                  </a:extLst>
                </a:gridCol>
              </a:tblGrid>
              <a:tr h="320962">
                <a:tc>
                  <a:txBody>
                    <a:bodyPr/>
                    <a:lstStyle/>
                    <a:p>
                      <a:pPr marL="0" marR="0" algn="ctr">
                        <a:spcBef>
                          <a:spcPts val="0"/>
                        </a:spcBef>
                        <a:spcAft>
                          <a:spcPts val="0"/>
                        </a:spcAft>
                      </a:pPr>
                      <a:r>
                        <a:rPr lang="en-US" sz="900">
                          <a:effectLst/>
                        </a:rPr>
                        <a:t>Attribute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Unique values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Type</a:t>
                      </a:r>
                    </a:p>
                  </a:txBody>
                  <a:tcPr marL="40972" marR="40972" marT="0" marB="0" anchor="ctr"/>
                </a:tc>
                <a:extLst>
                  <a:ext uri="{0D108BD9-81ED-4DB2-BD59-A6C34878D82A}">
                    <a16:rowId xmlns:a16="http://schemas.microsoft.com/office/drawing/2014/main" val="3595858989"/>
                  </a:ext>
                </a:extLst>
              </a:tr>
              <a:tr h="177676">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78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80292286"/>
                  </a:ext>
                </a:extLst>
              </a:tr>
              <a:tr h="177676">
                <a:tc>
                  <a:txBody>
                    <a:bodyPr/>
                    <a:lstStyle/>
                    <a:p>
                      <a:pPr marL="0" marR="0" algn="ctr">
                        <a:spcBef>
                          <a:spcPts val="0"/>
                        </a:spcBef>
                        <a:spcAft>
                          <a:spcPts val="0"/>
                        </a:spcAft>
                      </a:pPr>
                      <a:r>
                        <a:rPr lang="en-US" sz="900">
                          <a:effectLst/>
                        </a:rPr>
                        <a:t>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Type of 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3283913"/>
                  </a:ext>
                </a:extLst>
              </a:tr>
              <a:tr h="177676">
                <a:tc>
                  <a:txBody>
                    <a:bodyPr/>
                    <a:lstStyle/>
                    <a:p>
                      <a:pPr marL="0" marR="0" algn="ctr">
                        <a:spcBef>
                          <a:spcPts val="0"/>
                        </a:spcBef>
                        <a:spcAft>
                          <a:spcPts val="0"/>
                        </a:spcAft>
                      </a:pPr>
                      <a:r>
                        <a:rPr lang="en-US" sz="900">
                          <a:effectLst/>
                        </a:rPr>
                        <a:t>marital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Marital status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814140007"/>
                  </a:ext>
                </a:extLst>
              </a:tr>
              <a:tr h="177676">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820844345"/>
                  </a:ext>
                </a:extLst>
              </a:tr>
              <a:tr h="177676">
                <a:tc>
                  <a:txBody>
                    <a:bodyPr/>
                    <a:lstStyle/>
                    <a:p>
                      <a:pPr marL="0" marR="0" algn="ctr">
                        <a:spcBef>
                          <a:spcPts val="0"/>
                        </a:spcBef>
                        <a:spcAft>
                          <a:spcPts val="0"/>
                        </a:spcAft>
                      </a:pPr>
                      <a:r>
                        <a:rPr lang="en-US" sz="900">
                          <a:effectLst/>
                        </a:rPr>
                        <a:t>default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credit in default?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038668534"/>
                  </a:ext>
                </a:extLst>
              </a:tr>
              <a:tr h="177676">
                <a:tc>
                  <a:txBody>
                    <a:bodyPr/>
                    <a:lstStyle/>
                    <a:p>
                      <a:pPr marL="0" marR="0" algn="ctr">
                        <a:spcBef>
                          <a:spcPts val="0"/>
                        </a:spcBef>
                        <a:spcAft>
                          <a:spcPts val="0"/>
                        </a:spcAft>
                      </a:pPr>
                      <a:r>
                        <a:rPr lang="en-US" sz="900">
                          <a:effectLst/>
                        </a:rPr>
                        <a:t>housing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housing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5004109"/>
                  </a:ext>
                </a:extLst>
              </a:tr>
              <a:tr h="177676">
                <a:tc>
                  <a:txBody>
                    <a:bodyPr/>
                    <a:lstStyle/>
                    <a:p>
                      <a:pPr marL="0" marR="0" algn="ctr">
                        <a:spcBef>
                          <a:spcPts val="0"/>
                        </a:spcBef>
                        <a:spcAft>
                          <a:spcPts val="0"/>
                        </a:spcAft>
                      </a:pPr>
                      <a:r>
                        <a:rPr lang="en-US" sz="900">
                          <a:effectLst/>
                        </a:rPr>
                        <a:t>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personal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142232967"/>
                  </a:ext>
                </a:extLst>
              </a:tr>
              <a:tr h="177676">
                <a:tc>
                  <a:txBody>
                    <a:bodyPr/>
                    <a:lstStyle/>
                    <a:p>
                      <a:pPr marL="0" marR="0" algn="ctr">
                        <a:spcBef>
                          <a:spcPts val="0"/>
                        </a:spcBef>
                        <a:spcAft>
                          <a:spcPts val="0"/>
                        </a:spcAft>
                      </a:pPr>
                      <a:r>
                        <a:rPr lang="en-US" sz="900">
                          <a:effectLst/>
                        </a:rPr>
                        <a:t>contact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Contact communication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727932208"/>
                  </a:ext>
                </a:extLst>
              </a:tr>
              <a:tr h="177676">
                <a:tc>
                  <a:txBody>
                    <a:bodyPr/>
                    <a:lstStyle/>
                    <a:p>
                      <a:pPr marL="0" marR="0" algn="ctr">
                        <a:spcBef>
                          <a:spcPts val="0"/>
                        </a:spcBef>
                        <a:spcAft>
                          <a:spcPts val="0"/>
                        </a:spcAft>
                      </a:pPr>
                      <a:r>
                        <a:rPr lang="en-US" sz="900">
                          <a:effectLst/>
                        </a:rPr>
                        <a:t>month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month of year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72938382"/>
                  </a:ext>
                </a:extLst>
              </a:tr>
              <a:tr h="177676">
                <a:tc>
                  <a:txBody>
                    <a:bodyPr/>
                    <a:lstStyle/>
                    <a:p>
                      <a:pPr marL="0" marR="0" algn="ctr">
                        <a:spcBef>
                          <a:spcPts val="0"/>
                        </a:spcBef>
                        <a:spcAft>
                          <a:spcPts val="0"/>
                        </a:spcAft>
                      </a:pPr>
                      <a:r>
                        <a:rPr lang="en-US" sz="900">
                          <a:effectLst/>
                        </a:rPr>
                        <a:t>day_of_week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day of the 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236736179"/>
                  </a:ext>
                </a:extLst>
              </a:tr>
              <a:tr h="177676">
                <a:tc>
                  <a:txBody>
                    <a:bodyPr/>
                    <a:lstStyle/>
                    <a:p>
                      <a:pPr marL="0" marR="0" algn="ctr">
                        <a:spcBef>
                          <a:spcPts val="0"/>
                        </a:spcBef>
                        <a:spcAft>
                          <a:spcPts val="0"/>
                        </a:spcAft>
                      </a:pPr>
                      <a:r>
                        <a:rPr lang="en-US" sz="900">
                          <a:effectLst/>
                        </a:rPr>
                        <a:t>duration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duration, in seconds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1544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130532304"/>
                  </a:ext>
                </a:extLst>
              </a:tr>
              <a:tr h="177676">
                <a:tc>
                  <a:txBody>
                    <a:bodyPr/>
                    <a:lstStyle/>
                    <a:p>
                      <a:pPr marL="0" marR="0" algn="ctr">
                        <a:spcBef>
                          <a:spcPts val="0"/>
                        </a:spcBef>
                        <a:spcAft>
                          <a:spcPts val="0"/>
                        </a:spcAft>
                      </a:pPr>
                      <a:r>
                        <a:rPr lang="en-US" sz="900">
                          <a:effectLst/>
                        </a:rPr>
                        <a:t>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during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90831929"/>
                  </a:ext>
                </a:extLst>
              </a:tr>
              <a:tr h="320962">
                <a:tc>
                  <a:txBody>
                    <a:bodyPr/>
                    <a:lstStyle/>
                    <a:p>
                      <a:pPr marL="0" marR="0" algn="ctr">
                        <a:spcBef>
                          <a:spcPts val="0"/>
                        </a:spcBef>
                        <a:spcAft>
                          <a:spcPts val="0"/>
                        </a:spcAft>
                      </a:pPr>
                      <a:r>
                        <a:rPr lang="en-US" sz="900">
                          <a:effectLst/>
                        </a:rPr>
                        <a:t>pdays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days that passed by after the client was last contacted from a previous 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636656737"/>
                  </a:ext>
                </a:extLst>
              </a:tr>
              <a:tr h="177676">
                <a:tc>
                  <a:txBody>
                    <a:bodyPr/>
                    <a:lstStyle/>
                    <a:p>
                      <a:pPr marL="0" marR="0" algn="ctr">
                        <a:spcBef>
                          <a:spcPts val="0"/>
                        </a:spcBef>
                        <a:spcAft>
                          <a:spcPts val="0"/>
                        </a:spcAft>
                      </a:pPr>
                      <a:r>
                        <a:rPr lang="en-US" sz="900">
                          <a:effectLst/>
                        </a:rPr>
                        <a:t>previous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before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11052134"/>
                  </a:ext>
                </a:extLst>
              </a:tr>
              <a:tr h="177676">
                <a:tc>
                  <a:txBody>
                    <a:bodyPr/>
                    <a:lstStyle/>
                    <a:p>
                      <a:pPr marL="0" marR="0" algn="ctr">
                        <a:spcBef>
                          <a:spcPts val="0"/>
                        </a:spcBef>
                        <a:spcAft>
                          <a:spcPts val="0"/>
                        </a:spcAft>
                      </a:pPr>
                      <a:r>
                        <a:rPr lang="en-US" sz="900">
                          <a:effectLst/>
                        </a:rPr>
                        <a:t>poutcome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Outcome of the previous marketing campaign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961876077"/>
                  </a:ext>
                </a:extLst>
              </a:tr>
              <a:tr h="177676">
                <a:tc>
                  <a:txBody>
                    <a:bodyPr/>
                    <a:lstStyle/>
                    <a:p>
                      <a:pPr marL="0" marR="0" algn="ctr">
                        <a:spcBef>
                          <a:spcPts val="0"/>
                        </a:spcBef>
                        <a:spcAft>
                          <a:spcPts val="0"/>
                        </a:spcAft>
                      </a:pPr>
                      <a:r>
                        <a:rPr lang="en-US" sz="900">
                          <a:effectLst/>
                        </a:rPr>
                        <a:t>emp.var.rate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Employment variation rate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496411909"/>
                  </a:ext>
                </a:extLst>
              </a:tr>
              <a:tr h="177676">
                <a:tc>
                  <a:txBody>
                    <a:bodyPr/>
                    <a:lstStyle/>
                    <a:p>
                      <a:pPr marL="0" marR="0" algn="ctr">
                        <a:spcBef>
                          <a:spcPts val="0"/>
                        </a:spcBef>
                        <a:spcAft>
                          <a:spcPts val="0"/>
                        </a:spcAft>
                      </a:pPr>
                      <a:r>
                        <a:rPr lang="en-US" sz="900">
                          <a:effectLst/>
                        </a:rPr>
                        <a:t>cons.price.idx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price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515592154"/>
                  </a:ext>
                </a:extLst>
              </a:tr>
              <a:tr h="177676">
                <a:tc>
                  <a:txBody>
                    <a:bodyPr/>
                    <a:lstStyle/>
                    <a:p>
                      <a:pPr marL="0" marR="0" algn="ctr">
                        <a:spcBef>
                          <a:spcPts val="0"/>
                        </a:spcBef>
                        <a:spcAft>
                          <a:spcPts val="0"/>
                        </a:spcAft>
                      </a:pPr>
                      <a:r>
                        <a:rPr lang="en-US" sz="900">
                          <a:effectLst/>
                        </a:rPr>
                        <a:t>cons.conf.idx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confidence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045565709"/>
                  </a:ext>
                </a:extLst>
              </a:tr>
              <a:tr h="177676">
                <a:tc>
                  <a:txBody>
                    <a:bodyPr/>
                    <a:lstStyle/>
                    <a:p>
                      <a:pPr marL="0" marR="0" algn="ctr">
                        <a:spcBef>
                          <a:spcPts val="0"/>
                        </a:spcBef>
                        <a:spcAft>
                          <a:spcPts val="0"/>
                        </a:spcAft>
                      </a:pPr>
                      <a:r>
                        <a:rPr lang="en-US" sz="900">
                          <a:effectLst/>
                        </a:rPr>
                        <a:t>euribor3m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Euribor 3 month rate -  daily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411589636"/>
                  </a:ext>
                </a:extLst>
              </a:tr>
              <a:tr h="177676">
                <a:tc>
                  <a:txBody>
                    <a:bodyPr/>
                    <a:lstStyle/>
                    <a:p>
                      <a:pPr marL="0" marR="0" algn="ctr">
                        <a:spcBef>
                          <a:spcPts val="0"/>
                        </a:spcBef>
                        <a:spcAft>
                          <a:spcPts val="0"/>
                        </a:spcAft>
                      </a:pPr>
                      <a:r>
                        <a:rPr lang="en-US" sz="900">
                          <a:effectLst/>
                        </a:rPr>
                        <a:t>nr.employed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employees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498498561"/>
                  </a:ext>
                </a:extLst>
              </a:tr>
              <a:tr h="177676">
                <a:tc>
                  <a:txBody>
                    <a:bodyPr/>
                    <a:lstStyle/>
                    <a:p>
                      <a:pPr marL="0" marR="0" algn="ctr">
                        <a:spcBef>
                          <a:spcPts val="0"/>
                        </a:spcBef>
                        <a:spcAft>
                          <a:spcPts val="0"/>
                        </a:spcAft>
                      </a:pPr>
                      <a:r>
                        <a:rPr lang="en-US" sz="900">
                          <a:effectLst/>
                        </a:rPr>
                        <a:t>ModelPrediction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Results from a current model used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38444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28308131"/>
                  </a:ext>
                </a:extLst>
              </a:tr>
              <a:tr h="177676">
                <a:tc>
                  <a:txBody>
                    <a:bodyPr/>
                    <a:lstStyle/>
                    <a:p>
                      <a:pPr marL="0" marR="0" algn="ctr">
                        <a:spcBef>
                          <a:spcPts val="0"/>
                        </a:spcBef>
                        <a:spcAft>
                          <a:spcPts val="0"/>
                        </a:spcAft>
                      </a:pPr>
                      <a:r>
                        <a:rPr lang="en-US" sz="9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the client subscribed a term deposit?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rPr>
                        <a:t>Categorical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20804353"/>
                  </a:ext>
                </a:extLst>
              </a:tr>
            </a:tbl>
          </a:graphicData>
        </a:graphic>
      </p:graphicFrame>
    </p:spTree>
    <p:extLst>
      <p:ext uri="{BB962C8B-B14F-4D97-AF65-F5344CB8AC3E}">
        <p14:creationId xmlns:p14="http://schemas.microsoft.com/office/powerpoint/2010/main" val="22698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AEE84-9AEC-794D-9569-7CF5EA50DD3C}"/>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dirty="0">
                <a:solidFill>
                  <a:schemeClr val="bg1"/>
                </a:solidFill>
              </a:rPr>
              <a:t>Data Understanding with respect to subscribers</a:t>
            </a:r>
          </a:p>
        </p:txBody>
      </p:sp>
      <p:cxnSp>
        <p:nvCxnSpPr>
          <p:cNvPr id="85" name="Straight Connector 8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196231-03E1-9A4D-AAE0-91D41B63EE56}"/>
              </a:ext>
            </a:extLst>
          </p:cNvPr>
          <p:cNvSpPr/>
          <p:nvPr/>
        </p:nvSpPr>
        <p:spPr>
          <a:xfrm>
            <a:off x="4945336" y="506727"/>
            <a:ext cx="6609921" cy="1526741"/>
          </a:xfrm>
          <a:prstGeom prst="rect">
            <a:avLst/>
          </a:prstGeom>
        </p:spPr>
        <p:txBody>
          <a:bodyPr vert="horz" lIns="91440" tIns="45720" rIns="91440" bIns="45720" rtlCol="0" anchor="ctr">
            <a:normAutofit/>
          </a:bodyPr>
          <a:lstStyle/>
          <a:p>
            <a:pPr marL="285750" indent="-228600">
              <a:lnSpc>
                <a:spcPct val="160000"/>
              </a:lnSpc>
              <a:spcAft>
                <a:spcPts val="600"/>
              </a:spcAft>
              <a:buFont typeface="Arial" panose="020B0604020202020204" pitchFamily="34" charset="0"/>
              <a:buChar char="•"/>
            </a:pPr>
            <a:r>
              <a:rPr lang="en-US" sz="1000" dirty="0">
                <a:solidFill>
                  <a:schemeClr val="bg1"/>
                </a:solidFill>
              </a:rPr>
              <a:t>Apr-Aug subscription rate =70.87% </a:t>
            </a:r>
          </a:p>
          <a:p>
            <a:pPr marL="285750" indent="-228600">
              <a:lnSpc>
                <a:spcPct val="160000"/>
              </a:lnSpc>
              <a:spcAft>
                <a:spcPts val="600"/>
              </a:spcAft>
              <a:buFont typeface="Arial" panose="020B0604020202020204" pitchFamily="34" charset="0"/>
              <a:buChar char="•"/>
            </a:pPr>
            <a:r>
              <a:rPr lang="en-US" sz="1000" dirty="0">
                <a:solidFill>
                  <a:schemeClr val="bg1"/>
                </a:solidFill>
              </a:rPr>
              <a:t>Highest subscription job types are: </a:t>
            </a:r>
          </a:p>
          <a:p>
            <a:pPr lvl="1" indent="-228600">
              <a:lnSpc>
                <a:spcPct val="90000"/>
              </a:lnSpc>
              <a:spcAft>
                <a:spcPts val="600"/>
              </a:spcAft>
              <a:buFont typeface="Arial" panose="020B0604020202020204" pitchFamily="34" charset="0"/>
              <a:buChar char="•"/>
            </a:pPr>
            <a:r>
              <a:rPr lang="en-US" sz="1000" dirty="0">
                <a:solidFill>
                  <a:schemeClr val="bg1"/>
                </a:solidFill>
              </a:rPr>
              <a:t>Admin(29.14%)</a:t>
            </a:r>
          </a:p>
          <a:p>
            <a:pPr lvl="1" indent="-228600">
              <a:lnSpc>
                <a:spcPct val="90000"/>
              </a:lnSpc>
              <a:spcAft>
                <a:spcPts val="600"/>
              </a:spcAft>
              <a:buFont typeface="Arial" panose="020B0604020202020204" pitchFamily="34" charset="0"/>
              <a:buChar char="•"/>
            </a:pPr>
            <a:r>
              <a:rPr lang="en-US" sz="1000" dirty="0">
                <a:solidFill>
                  <a:schemeClr val="bg1"/>
                </a:solidFill>
              </a:rPr>
              <a:t>Technician(15.73%)</a:t>
            </a:r>
          </a:p>
          <a:p>
            <a:pPr lvl="1" indent="-228600">
              <a:lnSpc>
                <a:spcPct val="90000"/>
              </a:lnSpc>
              <a:spcAft>
                <a:spcPts val="600"/>
              </a:spcAft>
              <a:buFont typeface="Arial" panose="020B0604020202020204" pitchFamily="34" charset="0"/>
              <a:buChar char="•"/>
            </a:pPr>
            <a:r>
              <a:rPr lang="en-US" sz="1000" dirty="0">
                <a:solidFill>
                  <a:schemeClr val="bg1"/>
                </a:solidFill>
              </a:rPr>
              <a:t>Blue-collar(13.75%)</a:t>
            </a:r>
          </a:p>
          <a:p>
            <a:pPr indent="-228600">
              <a:lnSpc>
                <a:spcPct val="90000"/>
              </a:lnSpc>
              <a:spcAft>
                <a:spcPts val="600"/>
              </a:spcAft>
              <a:buFont typeface="Arial" panose="020B0604020202020204" pitchFamily="34" charset="0"/>
              <a:buChar char="•"/>
            </a:pPr>
            <a:endParaRPr lang="en-US" sz="1000" dirty="0">
              <a:solidFill>
                <a:schemeClr val="bg1"/>
              </a:solidFill>
            </a:endParaRPr>
          </a:p>
        </p:txBody>
      </p:sp>
      <p:pic>
        <p:nvPicPr>
          <p:cNvPr id="10" name="Picture 9" descr="A screenshot of a cell phone&#10;&#10;Description automatically generated">
            <a:hlinkClick r:id="rId2"/>
            <a:extLst>
              <a:ext uri="{FF2B5EF4-FFF2-40B4-BE49-F238E27FC236}">
                <a16:creationId xmlns:a16="http://schemas.microsoft.com/office/drawing/2014/main" id="{B9F35569-4B16-6C49-ACB5-1961002A0765}"/>
              </a:ext>
            </a:extLst>
          </p:cNvPr>
          <p:cNvPicPr>
            <a:picLocks noChangeAspect="1"/>
          </p:cNvPicPr>
          <p:nvPr/>
        </p:nvPicPr>
        <p:blipFill>
          <a:blip r:embed="rId3"/>
          <a:stretch>
            <a:fillRect/>
          </a:stretch>
        </p:blipFill>
        <p:spPr>
          <a:xfrm>
            <a:off x="6272621" y="2594429"/>
            <a:ext cx="5559480" cy="3099410"/>
          </a:xfrm>
          <a:prstGeom prst="rect">
            <a:avLst/>
          </a:prstGeom>
        </p:spPr>
      </p:pic>
      <p:pic>
        <p:nvPicPr>
          <p:cNvPr id="4" name="Content Placeholder 3" descr="A screenshot of a cell phone&#10;&#10;Description automatically generated">
            <a:hlinkClick r:id="rId4"/>
            <a:extLst>
              <a:ext uri="{FF2B5EF4-FFF2-40B4-BE49-F238E27FC236}">
                <a16:creationId xmlns:a16="http://schemas.microsoft.com/office/drawing/2014/main" id="{F640E805-6F3B-A64A-B4E0-F7A4C85A8E6D}"/>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649270" y="2594429"/>
            <a:ext cx="5546955" cy="3272702"/>
          </a:xfrm>
          <a:prstGeom prst="rect">
            <a:avLst/>
          </a:prstGeom>
        </p:spPr>
      </p:pic>
      <p:sp>
        <p:nvSpPr>
          <p:cNvPr id="3" name="TextBox 2">
            <a:extLst>
              <a:ext uri="{FF2B5EF4-FFF2-40B4-BE49-F238E27FC236}">
                <a16:creationId xmlns:a16="http://schemas.microsoft.com/office/drawing/2014/main" id="{31B99320-B68B-B146-9AA5-9C6CE34B3916}"/>
              </a:ext>
            </a:extLst>
          </p:cNvPr>
          <p:cNvSpPr txBox="1"/>
          <p:nvPr/>
        </p:nvSpPr>
        <p:spPr>
          <a:xfrm>
            <a:off x="2694983" y="5987374"/>
            <a:ext cx="1455527" cy="276999"/>
          </a:xfrm>
          <a:prstGeom prst="rect">
            <a:avLst/>
          </a:prstGeom>
          <a:noFill/>
        </p:spPr>
        <p:txBody>
          <a:bodyPr wrap="none" rtlCol="0">
            <a:spAutoFit/>
          </a:bodyPr>
          <a:lstStyle/>
          <a:p>
            <a:pPr>
              <a:spcAft>
                <a:spcPts val="600"/>
              </a:spcAft>
            </a:pPr>
            <a:r>
              <a:rPr lang="en-US" sz="1200" dirty="0"/>
              <a:t>Month/Day of Week</a:t>
            </a:r>
          </a:p>
        </p:txBody>
      </p:sp>
      <p:sp>
        <p:nvSpPr>
          <p:cNvPr id="54" name="TextBox 53">
            <a:extLst>
              <a:ext uri="{FF2B5EF4-FFF2-40B4-BE49-F238E27FC236}">
                <a16:creationId xmlns:a16="http://schemas.microsoft.com/office/drawing/2014/main" id="{D9F66943-A90A-DF42-AC73-BA02A1F02A25}"/>
              </a:ext>
            </a:extLst>
          </p:cNvPr>
          <p:cNvSpPr txBox="1"/>
          <p:nvPr/>
        </p:nvSpPr>
        <p:spPr>
          <a:xfrm>
            <a:off x="9100755" y="5952581"/>
            <a:ext cx="396262" cy="276999"/>
          </a:xfrm>
          <a:prstGeom prst="rect">
            <a:avLst/>
          </a:prstGeom>
          <a:noFill/>
        </p:spPr>
        <p:txBody>
          <a:bodyPr wrap="none" rtlCol="0">
            <a:spAutoFit/>
          </a:bodyPr>
          <a:lstStyle/>
          <a:p>
            <a:pPr>
              <a:spcAft>
                <a:spcPts val="600"/>
              </a:spcAft>
            </a:pPr>
            <a:r>
              <a:rPr lang="en-US" sz="1200" dirty="0"/>
              <a:t>Job</a:t>
            </a:r>
          </a:p>
        </p:txBody>
      </p:sp>
    </p:spTree>
    <p:extLst>
      <p:ext uri="{BB962C8B-B14F-4D97-AF65-F5344CB8AC3E}">
        <p14:creationId xmlns:p14="http://schemas.microsoft.com/office/powerpoint/2010/main" val="39750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hlinkClick r:id="rId2"/>
            <a:extLst>
              <a:ext uri="{FF2B5EF4-FFF2-40B4-BE49-F238E27FC236}">
                <a16:creationId xmlns:a16="http://schemas.microsoft.com/office/drawing/2014/main" id="{65CECAB8-E943-2B4C-8A76-60D9538DA803}"/>
              </a:ext>
            </a:extLst>
          </p:cNvPr>
          <p:cNvPicPr>
            <a:picLocks noChangeAspect="1"/>
          </p:cNvPicPr>
          <p:nvPr/>
        </p:nvPicPr>
        <p:blipFill>
          <a:blip r:embed="rId3"/>
          <a:stretch>
            <a:fillRect/>
          </a:stretch>
        </p:blipFill>
        <p:spPr>
          <a:xfrm>
            <a:off x="641180" y="1376604"/>
            <a:ext cx="5129784" cy="4142298"/>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rawing&#10;&#10;Description automatically generated">
            <a:extLst>
              <a:ext uri="{FF2B5EF4-FFF2-40B4-BE49-F238E27FC236}">
                <a16:creationId xmlns:a16="http://schemas.microsoft.com/office/drawing/2014/main" id="{9948A57F-4801-734A-BA93-8B5573E4D6EE}"/>
              </a:ext>
            </a:extLst>
          </p:cNvPr>
          <p:cNvPicPr/>
          <p:nvPr/>
        </p:nvPicPr>
        <p:blipFill>
          <a:blip r:embed="rId4">
            <a:extLst>
              <a:ext uri="{28A0092B-C50C-407E-A947-70E740481C1C}">
                <a14:useLocalDpi xmlns:a14="http://schemas.microsoft.com/office/drawing/2010/main" val="0"/>
              </a:ext>
            </a:extLst>
          </a:blip>
          <a:stretch>
            <a:fillRect/>
          </a:stretch>
        </p:blipFill>
        <p:spPr>
          <a:xfrm>
            <a:off x="6421036" y="1911553"/>
            <a:ext cx="5129784" cy="3385656"/>
          </a:xfrm>
          <a:prstGeom prst="rect">
            <a:avLst/>
          </a:prstGeom>
        </p:spPr>
      </p:pic>
      <p:sp>
        <p:nvSpPr>
          <p:cNvPr id="5" name="TextBox 4">
            <a:extLst>
              <a:ext uri="{FF2B5EF4-FFF2-40B4-BE49-F238E27FC236}">
                <a16:creationId xmlns:a16="http://schemas.microsoft.com/office/drawing/2014/main" id="{70BD043C-D2F5-6746-BA65-ED55DD6E0D2F}"/>
              </a:ext>
            </a:extLst>
          </p:cNvPr>
          <p:cNvSpPr txBox="1"/>
          <p:nvPr/>
        </p:nvSpPr>
        <p:spPr>
          <a:xfrm>
            <a:off x="8754869" y="1364881"/>
            <a:ext cx="462114" cy="307777"/>
          </a:xfrm>
          <a:prstGeom prst="rect">
            <a:avLst/>
          </a:prstGeom>
          <a:noFill/>
        </p:spPr>
        <p:txBody>
          <a:bodyPr wrap="none" rtlCol="0">
            <a:spAutoFit/>
          </a:bodyPr>
          <a:lstStyle/>
          <a:p>
            <a:r>
              <a:rPr lang="en-US" sz="1400" dirty="0"/>
              <a:t>Age</a:t>
            </a:r>
          </a:p>
        </p:txBody>
      </p:sp>
      <p:sp>
        <p:nvSpPr>
          <p:cNvPr id="13" name="TextBox 12">
            <a:extLst>
              <a:ext uri="{FF2B5EF4-FFF2-40B4-BE49-F238E27FC236}">
                <a16:creationId xmlns:a16="http://schemas.microsoft.com/office/drawing/2014/main" id="{074E92D5-43B1-2844-AA6C-8B9FA31FE186}"/>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82.97% of the clients who subscribed had no personal loan</a:t>
            </a:r>
          </a:p>
          <a:p>
            <a:pPr algn="ctr">
              <a:spcAft>
                <a:spcPts val="600"/>
              </a:spcAft>
            </a:pPr>
            <a:endParaRPr lang="en-US" sz="1200" dirty="0">
              <a:solidFill>
                <a:srgbClr val="FFFFFF"/>
              </a:solidFill>
            </a:endParaRPr>
          </a:p>
        </p:txBody>
      </p:sp>
      <p:sp>
        <p:nvSpPr>
          <p:cNvPr id="14" name="TextBox 13">
            <a:extLst>
              <a:ext uri="{FF2B5EF4-FFF2-40B4-BE49-F238E27FC236}">
                <a16:creationId xmlns:a16="http://schemas.microsoft.com/office/drawing/2014/main" id="{9C82858C-98CC-D847-8027-F7C91A76004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spcAft>
                <a:spcPts val="600"/>
              </a:spcAft>
            </a:pPr>
            <a:r>
              <a:rPr lang="en-US" sz="1200" dirty="0">
                <a:solidFill>
                  <a:schemeClr val="bg1"/>
                </a:solidFill>
              </a:rPr>
              <a:t>High subscription rate is distributed around age group of 25-60</a:t>
            </a:r>
          </a:p>
        </p:txBody>
      </p:sp>
    </p:spTree>
    <p:extLst>
      <p:ext uri="{BB962C8B-B14F-4D97-AF65-F5344CB8AC3E}">
        <p14:creationId xmlns:p14="http://schemas.microsoft.com/office/powerpoint/2010/main" val="359611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9634"/>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hlinkClick r:id="rId2"/>
            <a:extLst>
              <a:ext uri="{FF2B5EF4-FFF2-40B4-BE49-F238E27FC236}">
                <a16:creationId xmlns:a16="http://schemas.microsoft.com/office/drawing/2014/main" id="{A119DAF8-A27D-1344-A858-3CDA29EE46DF}"/>
              </a:ext>
            </a:extLst>
          </p:cNvPr>
          <p:cNvPicPr>
            <a:picLocks noChangeAspect="1"/>
          </p:cNvPicPr>
          <p:nvPr/>
        </p:nvPicPr>
        <p:blipFill>
          <a:blip r:embed="rId3"/>
          <a:stretch>
            <a:fillRect/>
          </a:stretch>
        </p:blipFill>
        <p:spPr>
          <a:xfrm>
            <a:off x="982981" y="1520489"/>
            <a:ext cx="4822027" cy="3809400"/>
          </a:xfrm>
          <a:prstGeom prst="rect">
            <a:avLst/>
          </a:prstGeom>
        </p:spPr>
      </p:pic>
      <p:cxnSp>
        <p:nvCxnSpPr>
          <p:cNvPr id="12" name="Straight Connector 11">
            <a:extLst>
              <a:ext uri="{FF2B5EF4-FFF2-40B4-BE49-F238E27FC236}">
                <a16:creationId xmlns:a16="http://schemas.microsoft.com/office/drawing/2014/main" id="{5D1CEE39-A6DC-4DE0-9789-206F1A988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26744" y="889634"/>
            <a:ext cx="0" cy="50749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Content Placeholder 12" descr="A close up of a logo&#10;&#10;Description automatically generated">
            <a:hlinkClick r:id="rId4"/>
            <a:extLst>
              <a:ext uri="{FF2B5EF4-FFF2-40B4-BE49-F238E27FC236}">
                <a16:creationId xmlns:a16="http://schemas.microsoft.com/office/drawing/2014/main" id="{F61316BC-CF7A-6044-9137-E4F9926F5F3C}"/>
              </a:ext>
            </a:extLst>
          </p:cNvPr>
          <p:cNvPicPr>
            <a:picLocks noChangeAspect="1"/>
          </p:cNvPicPr>
          <p:nvPr/>
        </p:nvPicPr>
        <p:blipFill>
          <a:blip r:embed="rId5"/>
          <a:stretch>
            <a:fillRect/>
          </a:stretch>
        </p:blipFill>
        <p:spPr>
          <a:xfrm>
            <a:off x="6448478" y="1443422"/>
            <a:ext cx="4818888" cy="3963533"/>
          </a:xfrm>
          <a:prstGeom prst="rect">
            <a:avLst/>
          </a:prstGeom>
        </p:spPr>
      </p:pic>
      <p:sp>
        <p:nvSpPr>
          <p:cNvPr id="7" name="TextBox 6">
            <a:extLst>
              <a:ext uri="{FF2B5EF4-FFF2-40B4-BE49-F238E27FC236}">
                <a16:creationId xmlns:a16="http://schemas.microsoft.com/office/drawing/2014/main" id="{2C4A38D7-E320-3C46-92E8-0BAF90E0B96D}"/>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54.57% of the clients who subscribed were married </a:t>
            </a:r>
          </a:p>
          <a:p>
            <a:pPr algn="ctr">
              <a:spcAft>
                <a:spcPts val="600"/>
              </a:spcAft>
            </a:pPr>
            <a:endParaRPr lang="en-US" sz="1200" dirty="0">
              <a:solidFill>
                <a:schemeClr val="bg1"/>
              </a:solidFill>
            </a:endParaRPr>
          </a:p>
        </p:txBody>
      </p:sp>
      <p:sp>
        <p:nvSpPr>
          <p:cNvPr id="9" name="TextBox 8">
            <a:extLst>
              <a:ext uri="{FF2B5EF4-FFF2-40B4-BE49-F238E27FC236}">
                <a16:creationId xmlns:a16="http://schemas.microsoft.com/office/drawing/2014/main" id="{D2973472-CE99-384C-B18A-658F84EBC99E}"/>
              </a:ext>
            </a:extLst>
          </p:cNvPr>
          <p:cNvSpPr txBox="1"/>
          <p:nvPr/>
        </p:nvSpPr>
        <p:spPr>
          <a:xfrm>
            <a:off x="7111516"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90.45% of the clients who subscribed had no credit default</a:t>
            </a:r>
          </a:p>
          <a:p>
            <a:pPr algn="ctr">
              <a:spcAft>
                <a:spcPts val="600"/>
              </a:spcAft>
            </a:pPr>
            <a:endParaRPr lang="en-US" sz="1200" dirty="0">
              <a:solidFill>
                <a:schemeClr val="bg1"/>
              </a:solidFill>
            </a:endParaRPr>
          </a:p>
        </p:txBody>
      </p:sp>
    </p:spTree>
    <p:extLst>
      <p:ext uri="{BB962C8B-B14F-4D97-AF65-F5344CB8AC3E}">
        <p14:creationId xmlns:p14="http://schemas.microsoft.com/office/powerpoint/2010/main" val="385942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hlinkClick r:id="rId2"/>
            <a:extLst>
              <a:ext uri="{FF2B5EF4-FFF2-40B4-BE49-F238E27FC236}">
                <a16:creationId xmlns:a16="http://schemas.microsoft.com/office/drawing/2014/main" id="{E5119B4D-74E7-F24E-8855-7625EC6FD462}"/>
              </a:ext>
            </a:extLst>
          </p:cNvPr>
          <p:cNvPicPr>
            <a:picLocks noChangeAspect="1"/>
          </p:cNvPicPr>
          <p:nvPr/>
        </p:nvPicPr>
        <p:blipFill rotWithShape="1">
          <a:blip r:embed="rId3"/>
          <a:srcRect t="2538" r="5" b="259"/>
          <a:stretch/>
        </p:blipFill>
        <p:spPr>
          <a:xfrm>
            <a:off x="641180" y="1279345"/>
            <a:ext cx="5129784" cy="4313369"/>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close up of a logo&#10;&#10;Description automatically generated">
            <a:hlinkClick r:id="rId4"/>
            <a:extLst>
              <a:ext uri="{FF2B5EF4-FFF2-40B4-BE49-F238E27FC236}">
                <a16:creationId xmlns:a16="http://schemas.microsoft.com/office/drawing/2014/main" id="{3E4598F8-EE5F-024F-ADD6-6BAAC3769FE0}"/>
              </a:ext>
            </a:extLst>
          </p:cNvPr>
          <p:cNvPicPr>
            <a:picLocks noChangeAspect="1"/>
          </p:cNvPicPr>
          <p:nvPr/>
        </p:nvPicPr>
        <p:blipFill rotWithShape="1">
          <a:blip r:embed="rId5"/>
          <a:srcRect r="1346" b="4"/>
          <a:stretch/>
        </p:blipFill>
        <p:spPr>
          <a:xfrm>
            <a:off x="6421034" y="1271181"/>
            <a:ext cx="5129784" cy="4315637"/>
          </a:xfrm>
          <a:prstGeom prst="rect">
            <a:avLst/>
          </a:prstGeom>
        </p:spPr>
      </p:pic>
      <p:sp>
        <p:nvSpPr>
          <p:cNvPr id="7" name="TextBox 6">
            <a:extLst>
              <a:ext uri="{FF2B5EF4-FFF2-40B4-BE49-F238E27FC236}">
                <a16:creationId xmlns:a16="http://schemas.microsoft.com/office/drawing/2014/main" id="{9A891BF0-F109-114C-BAC4-3E7709EC6293}"/>
              </a:ext>
            </a:extLst>
          </p:cNvPr>
          <p:cNvSpPr txBox="1"/>
          <p:nvPr/>
        </p:nvSpPr>
        <p:spPr>
          <a:xfrm>
            <a:off x="1128147" y="5778281"/>
            <a:ext cx="4155850" cy="434949"/>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54.03% of the clients who subscribed had housing loan  and 43.66% had  no housing loan</a:t>
            </a:r>
          </a:p>
        </p:txBody>
      </p:sp>
      <p:sp>
        <p:nvSpPr>
          <p:cNvPr id="9" name="TextBox 8">
            <a:extLst>
              <a:ext uri="{FF2B5EF4-FFF2-40B4-BE49-F238E27FC236}">
                <a16:creationId xmlns:a16="http://schemas.microsoft.com/office/drawing/2014/main" id="{ABD33751-06BD-8347-AF6B-112C2A31C698}"/>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83.04% of the subscribers were contacted through cellular</a:t>
            </a:r>
          </a:p>
          <a:p>
            <a:pPr algn="ctr">
              <a:spcAft>
                <a:spcPts val="600"/>
              </a:spcAft>
            </a:pPr>
            <a:endParaRPr lang="en-US" sz="1200" dirty="0">
              <a:solidFill>
                <a:srgbClr val="FFFFFF"/>
              </a:solidFill>
            </a:endParaRPr>
          </a:p>
        </p:txBody>
      </p:sp>
    </p:spTree>
    <p:extLst>
      <p:ext uri="{BB962C8B-B14F-4D97-AF65-F5344CB8AC3E}">
        <p14:creationId xmlns:p14="http://schemas.microsoft.com/office/powerpoint/2010/main" val="12051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hlinkClick r:id="rId2"/>
            <a:extLst>
              <a:ext uri="{FF2B5EF4-FFF2-40B4-BE49-F238E27FC236}">
                <a16:creationId xmlns:a16="http://schemas.microsoft.com/office/drawing/2014/main" id="{F4B0ED35-BBB9-C843-84FF-7725DC2F6775}"/>
              </a:ext>
            </a:extLst>
          </p:cNvPr>
          <p:cNvPicPr>
            <a:picLocks noChangeAspect="1"/>
          </p:cNvPicPr>
          <p:nvPr/>
        </p:nvPicPr>
        <p:blipFill>
          <a:blip r:embed="rId3"/>
          <a:stretch>
            <a:fillRect/>
          </a:stretch>
        </p:blipFill>
        <p:spPr>
          <a:xfrm>
            <a:off x="641180" y="1166101"/>
            <a:ext cx="5129784" cy="4539858"/>
          </a:xfrm>
          <a:prstGeom prst="rect">
            <a:avLst/>
          </a:prstGeom>
        </p:spPr>
      </p:pic>
      <p:sp>
        <p:nvSpPr>
          <p:cNvPr id="18"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6" descr="A screenshot of a cell phone&#10;&#10;Description automatically generated">
            <a:hlinkClick r:id="rId4"/>
            <a:extLst>
              <a:ext uri="{FF2B5EF4-FFF2-40B4-BE49-F238E27FC236}">
                <a16:creationId xmlns:a16="http://schemas.microsoft.com/office/drawing/2014/main" id="{C9FFC23B-45D9-4344-9779-B115DCCA5393}"/>
              </a:ext>
            </a:extLst>
          </p:cNvPr>
          <p:cNvPicPr>
            <a:picLocks noChangeAspect="1"/>
          </p:cNvPicPr>
          <p:nvPr/>
        </p:nvPicPr>
        <p:blipFill>
          <a:blip r:embed="rId5"/>
          <a:stretch>
            <a:fillRect/>
          </a:stretch>
        </p:blipFill>
        <p:spPr>
          <a:xfrm>
            <a:off x="6421034" y="1166101"/>
            <a:ext cx="5129784" cy="4083972"/>
          </a:xfrm>
          <a:prstGeom prst="rect">
            <a:avLst/>
          </a:prstGeom>
        </p:spPr>
      </p:pic>
      <p:sp>
        <p:nvSpPr>
          <p:cNvPr id="11" name="TextBox 10">
            <a:extLst>
              <a:ext uri="{FF2B5EF4-FFF2-40B4-BE49-F238E27FC236}">
                <a16:creationId xmlns:a16="http://schemas.microsoft.com/office/drawing/2014/main" id="{AEEDF900-16BA-4649-9C59-34419806710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Duration 122-610 sec have the highest count of subscription </a:t>
            </a:r>
          </a:p>
          <a:p>
            <a:pPr algn="ctr">
              <a:spcAft>
                <a:spcPts val="600"/>
              </a:spcAft>
            </a:pPr>
            <a:endParaRPr lang="en-US" sz="1200" dirty="0">
              <a:solidFill>
                <a:srgbClr val="FFFFFF"/>
              </a:solidFill>
            </a:endParaRPr>
          </a:p>
        </p:txBody>
      </p:sp>
      <p:sp>
        <p:nvSpPr>
          <p:cNvPr id="13" name="TextBox 12">
            <a:extLst>
              <a:ext uri="{FF2B5EF4-FFF2-40B4-BE49-F238E27FC236}">
                <a16:creationId xmlns:a16="http://schemas.microsoft.com/office/drawing/2014/main" id="{226C66D7-B5EC-5440-B030-416028E5AD3C}"/>
              </a:ext>
            </a:extLst>
          </p:cNvPr>
          <p:cNvSpPr txBox="1"/>
          <p:nvPr/>
        </p:nvSpPr>
        <p:spPr>
          <a:xfrm>
            <a:off x="1128149" y="5778281"/>
            <a:ext cx="4155850" cy="414767"/>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67.69% of the subscribers were not contacted before this campaign  for the subscription</a:t>
            </a:r>
          </a:p>
          <a:p>
            <a:pPr algn="ctr"/>
            <a:endParaRPr lang="en-US" sz="1200" dirty="0">
              <a:solidFill>
                <a:srgbClr val="FFFFFF"/>
              </a:solidFill>
            </a:endParaRPr>
          </a:p>
        </p:txBody>
      </p:sp>
    </p:spTree>
    <p:extLst>
      <p:ext uri="{BB962C8B-B14F-4D97-AF65-F5344CB8AC3E}">
        <p14:creationId xmlns:p14="http://schemas.microsoft.com/office/powerpoint/2010/main" val="39274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912</Words>
  <Application>Microsoft Macintosh PowerPoint</Application>
  <PresentationFormat>Widescreen</PresentationFormat>
  <Paragraphs>189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Bank Marketing</vt:lpstr>
      <vt:lpstr>Agenda</vt:lpstr>
      <vt:lpstr>Introduction</vt:lpstr>
      <vt:lpstr>Initial Observation</vt:lpstr>
      <vt:lpstr>Data Understanding with respect to subscribers</vt:lpstr>
      <vt:lpstr>PowerPoint Presentation</vt:lpstr>
      <vt:lpstr>PowerPoint Presentation</vt:lpstr>
      <vt:lpstr>PowerPoint Presentation</vt:lpstr>
      <vt:lpstr>PowerPoint Presentation</vt:lpstr>
      <vt:lpstr>Model Evaluation</vt:lpstr>
      <vt:lpstr>Data Cleaning</vt:lpstr>
      <vt:lpstr>New Model</vt:lpstr>
      <vt:lpstr>Recommendations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Rakshitha  Subraya Gowda</dc:creator>
  <cp:lastModifiedBy>Rakshitha  Subraya Gowda</cp:lastModifiedBy>
  <cp:revision>3</cp:revision>
  <dcterms:created xsi:type="dcterms:W3CDTF">2020-09-15T13:12:04Z</dcterms:created>
  <dcterms:modified xsi:type="dcterms:W3CDTF">2020-09-15T13:18:28Z</dcterms:modified>
</cp:coreProperties>
</file>