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Tomorrow" charset="1" panose="00000000000000000000"/>
      <p:regular r:id="rId23"/>
    </p:embeddedFont>
    <p:embeddedFont>
      <p:font typeface="Roboto" charset="1" panose="02000000000000000000"/>
      <p:regular r:id="rId24"/>
    </p:embeddedFont>
    <p:embeddedFont>
      <p:font typeface="Poppins" charset="1" panose="00000500000000000000"/>
      <p:regular r:id="rId25"/>
    </p:embeddedFont>
    <p:embeddedFont>
      <p:font typeface="Tomorrow Italics" charset="1" panose="000000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9525" y="0"/>
            <a:ext cx="18288000" cy="10262120"/>
            <a:chOff x="0" y="0"/>
            <a:chExt cx="4816593" cy="2702780"/>
          </a:xfrm>
        </p:grpSpPr>
        <p:sp>
          <p:nvSpPr>
            <p:cNvPr name="Freeform 4" id="4"/>
            <p:cNvSpPr/>
            <p:nvPr/>
          </p:nvSpPr>
          <p:spPr>
            <a:xfrm flipH="false" flipV="false" rot="0">
              <a:off x="0" y="0"/>
              <a:ext cx="4816592" cy="2702781"/>
            </a:xfrm>
            <a:custGeom>
              <a:avLst/>
              <a:gdLst/>
              <a:ahLst/>
              <a:cxnLst/>
              <a:rect r="r" b="b" t="t" l="l"/>
              <a:pathLst>
                <a:path h="2702781" w="4816592">
                  <a:moveTo>
                    <a:pt x="0" y="0"/>
                  </a:moveTo>
                  <a:lnTo>
                    <a:pt x="4816592" y="0"/>
                  </a:lnTo>
                  <a:lnTo>
                    <a:pt x="4816592" y="2702781"/>
                  </a:lnTo>
                  <a:lnTo>
                    <a:pt x="0" y="2702781"/>
                  </a:lnTo>
                  <a:close/>
                </a:path>
              </a:pathLst>
            </a:custGeom>
            <a:solidFill>
              <a:srgbClr val="0D232D">
                <a:alpha val="32941"/>
              </a:srgbClr>
            </a:solidFill>
          </p:spPr>
        </p:sp>
        <p:sp>
          <p:nvSpPr>
            <p:cNvPr name="TextBox 5" id="5"/>
            <p:cNvSpPr txBox="true"/>
            <p:nvPr/>
          </p:nvSpPr>
          <p:spPr>
            <a:xfrm>
              <a:off x="0" y="-57150"/>
              <a:ext cx="4816593" cy="2759930"/>
            </a:xfrm>
            <a:prstGeom prst="rect">
              <a:avLst/>
            </a:prstGeom>
          </p:spPr>
          <p:txBody>
            <a:bodyPr anchor="ctr" rtlCol="false" tIns="50800" lIns="50800" bIns="50800" rIns="50800"/>
            <a:lstStyle/>
            <a:p>
              <a:pPr algn="ctr">
                <a:lnSpc>
                  <a:spcPts val="2803"/>
                </a:lnSpc>
              </a:pPr>
            </a:p>
          </p:txBody>
        </p:sp>
      </p:grpSp>
      <p:grpSp>
        <p:nvGrpSpPr>
          <p:cNvPr name="Group 6" id="6"/>
          <p:cNvGrpSpPr/>
          <p:nvPr/>
        </p:nvGrpSpPr>
        <p:grpSpPr>
          <a:xfrm rot="0">
            <a:off x="7600950" y="7236753"/>
            <a:ext cx="3086100" cy="492728"/>
            <a:chOff x="0" y="0"/>
            <a:chExt cx="812800" cy="129772"/>
          </a:xfrm>
        </p:grpSpPr>
        <p:sp>
          <p:nvSpPr>
            <p:cNvPr name="Freeform 7" id="7"/>
            <p:cNvSpPr/>
            <p:nvPr/>
          </p:nvSpPr>
          <p:spPr>
            <a:xfrm flipH="false" flipV="false" rot="0">
              <a:off x="0" y="0"/>
              <a:ext cx="812800" cy="129772"/>
            </a:xfrm>
            <a:custGeom>
              <a:avLst/>
              <a:gdLst/>
              <a:ahLst/>
              <a:cxnLst/>
              <a:rect r="r" b="b" t="t" l="l"/>
              <a:pathLst>
                <a:path h="129772" w="812800">
                  <a:moveTo>
                    <a:pt x="64886" y="0"/>
                  </a:moveTo>
                  <a:lnTo>
                    <a:pt x="747914" y="0"/>
                  </a:lnTo>
                  <a:cubicBezTo>
                    <a:pt x="765123" y="0"/>
                    <a:pt x="781627" y="6836"/>
                    <a:pt x="793795" y="19005"/>
                  </a:cubicBezTo>
                  <a:cubicBezTo>
                    <a:pt x="805964" y="31173"/>
                    <a:pt x="812800" y="47677"/>
                    <a:pt x="812800" y="64886"/>
                  </a:cubicBezTo>
                  <a:lnTo>
                    <a:pt x="812800" y="64886"/>
                  </a:lnTo>
                  <a:cubicBezTo>
                    <a:pt x="812800" y="82095"/>
                    <a:pt x="805964" y="98599"/>
                    <a:pt x="793795" y="110767"/>
                  </a:cubicBezTo>
                  <a:cubicBezTo>
                    <a:pt x="781627" y="122936"/>
                    <a:pt x="765123" y="129772"/>
                    <a:pt x="747914" y="129772"/>
                  </a:cubicBezTo>
                  <a:lnTo>
                    <a:pt x="64886" y="129772"/>
                  </a:lnTo>
                  <a:cubicBezTo>
                    <a:pt x="47677" y="129772"/>
                    <a:pt x="31173" y="122936"/>
                    <a:pt x="19005" y="110767"/>
                  </a:cubicBezTo>
                  <a:cubicBezTo>
                    <a:pt x="6836" y="98599"/>
                    <a:pt x="0" y="82095"/>
                    <a:pt x="0" y="64886"/>
                  </a:cubicBezTo>
                  <a:lnTo>
                    <a:pt x="0" y="64886"/>
                  </a:lnTo>
                  <a:cubicBezTo>
                    <a:pt x="0" y="47677"/>
                    <a:pt x="6836" y="31173"/>
                    <a:pt x="19005" y="19005"/>
                  </a:cubicBezTo>
                  <a:cubicBezTo>
                    <a:pt x="31173" y="6836"/>
                    <a:pt x="47677" y="0"/>
                    <a:pt x="64886" y="0"/>
                  </a:cubicBezTo>
                  <a:close/>
                </a:path>
              </a:pathLst>
            </a:custGeom>
            <a:gradFill rotWithShape="true">
              <a:gsLst>
                <a:gs pos="0">
                  <a:srgbClr val="A3D7D8">
                    <a:alpha val="100000"/>
                  </a:srgbClr>
                </a:gs>
                <a:gs pos="100000">
                  <a:srgbClr val="489EAB">
                    <a:alpha val="100000"/>
                  </a:srgbClr>
                </a:gs>
              </a:gsLst>
              <a:lin ang="2700000"/>
            </a:gradFill>
          </p:spPr>
        </p:sp>
        <p:sp>
          <p:nvSpPr>
            <p:cNvPr name="TextBox 8" id="8"/>
            <p:cNvSpPr txBox="true"/>
            <p:nvPr/>
          </p:nvSpPr>
          <p:spPr>
            <a:xfrm>
              <a:off x="0" y="-57150"/>
              <a:ext cx="812800" cy="186922"/>
            </a:xfrm>
            <a:prstGeom prst="rect">
              <a:avLst/>
            </a:prstGeom>
          </p:spPr>
          <p:txBody>
            <a:bodyPr anchor="ctr" rtlCol="false" tIns="50800" lIns="50800" bIns="50800" rIns="50800"/>
            <a:lstStyle/>
            <a:p>
              <a:pPr algn="ctr">
                <a:lnSpc>
                  <a:spcPts val="2803"/>
                </a:lnSpc>
              </a:pPr>
            </a:p>
          </p:txBody>
        </p:sp>
      </p:grpSp>
      <p:grpSp>
        <p:nvGrpSpPr>
          <p:cNvPr name="Group 9" id="9"/>
          <p:cNvGrpSpPr/>
          <p:nvPr/>
        </p:nvGrpSpPr>
        <p:grpSpPr>
          <a:xfrm rot="0">
            <a:off x="10151762" y="7215473"/>
            <a:ext cx="535288" cy="53528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803"/>
                </a:lnSpc>
              </a:pPr>
            </a:p>
          </p:txBody>
        </p:sp>
      </p:grpSp>
      <p:sp>
        <p:nvSpPr>
          <p:cNvPr name="Freeform 12" id="12"/>
          <p:cNvSpPr/>
          <p:nvPr/>
        </p:nvSpPr>
        <p:spPr>
          <a:xfrm flipH="false" flipV="false" rot="0">
            <a:off x="10358639" y="7333291"/>
            <a:ext cx="159633" cy="299653"/>
          </a:xfrm>
          <a:custGeom>
            <a:avLst/>
            <a:gdLst/>
            <a:ahLst/>
            <a:cxnLst/>
            <a:rect r="r" b="b" t="t" l="l"/>
            <a:pathLst>
              <a:path h="299653" w="159633">
                <a:moveTo>
                  <a:pt x="0" y="0"/>
                </a:moveTo>
                <a:lnTo>
                  <a:pt x="159633" y="0"/>
                </a:lnTo>
                <a:lnTo>
                  <a:pt x="159633" y="299652"/>
                </a:lnTo>
                <a:lnTo>
                  <a:pt x="0" y="2996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3617327" y="3181624"/>
            <a:ext cx="11072395" cy="1439767"/>
          </a:xfrm>
          <a:prstGeom prst="rect">
            <a:avLst/>
          </a:prstGeom>
        </p:spPr>
        <p:txBody>
          <a:bodyPr anchor="t" rtlCol="false" tIns="0" lIns="0" bIns="0" rIns="0">
            <a:spAutoFit/>
          </a:bodyPr>
          <a:lstStyle/>
          <a:p>
            <a:pPr algn="ctr">
              <a:lnSpc>
                <a:spcPts val="11215"/>
              </a:lnSpc>
            </a:pPr>
            <a:r>
              <a:rPr lang="en-US" sz="9668">
                <a:solidFill>
                  <a:srgbClr val="F3F3F2"/>
                </a:solidFill>
                <a:latin typeface="Tomorrow"/>
                <a:ea typeface="Tomorrow"/>
                <a:cs typeface="Tomorrow"/>
                <a:sym typeface="Tomorrow"/>
              </a:rPr>
              <a:t>Fraudshield AI</a:t>
            </a:r>
          </a:p>
        </p:txBody>
      </p:sp>
      <p:sp>
        <p:nvSpPr>
          <p:cNvPr name="TextBox 14" id="14"/>
          <p:cNvSpPr txBox="true"/>
          <p:nvPr/>
        </p:nvSpPr>
        <p:spPr>
          <a:xfrm rot="0">
            <a:off x="5601273" y="4641508"/>
            <a:ext cx="7085454" cy="489552"/>
          </a:xfrm>
          <a:prstGeom prst="rect">
            <a:avLst/>
          </a:prstGeom>
        </p:spPr>
        <p:txBody>
          <a:bodyPr anchor="t" rtlCol="false" tIns="0" lIns="0" bIns="0" rIns="0">
            <a:spAutoFit/>
          </a:bodyPr>
          <a:lstStyle/>
          <a:p>
            <a:pPr algn="ctr">
              <a:lnSpc>
                <a:spcPts val="3991"/>
              </a:lnSpc>
            </a:pPr>
            <a:r>
              <a:rPr lang="en-US" sz="2851" spc="179">
                <a:solidFill>
                  <a:srgbClr val="F3F3F2"/>
                </a:solidFill>
                <a:latin typeface="Tomorrow"/>
                <a:ea typeface="Tomorrow"/>
                <a:cs typeface="Tomorrow"/>
                <a:sym typeface="Tomorrow"/>
              </a:rPr>
              <a:t>Your</a:t>
            </a:r>
            <a:r>
              <a:rPr lang="en-US" sz="2851" spc="179">
                <a:solidFill>
                  <a:srgbClr val="F3F3F2"/>
                </a:solidFill>
                <a:latin typeface="Tomorrow"/>
                <a:ea typeface="Tomorrow"/>
                <a:cs typeface="Tomorrow"/>
                <a:sym typeface="Tomorrow"/>
              </a:rPr>
              <a:t> Digital Call Guardian.</a:t>
            </a:r>
          </a:p>
        </p:txBody>
      </p:sp>
      <p:sp>
        <p:nvSpPr>
          <p:cNvPr name="TextBox 15" id="15"/>
          <p:cNvSpPr txBox="true"/>
          <p:nvPr/>
        </p:nvSpPr>
        <p:spPr>
          <a:xfrm rot="0">
            <a:off x="5610798" y="5679371"/>
            <a:ext cx="7085454" cy="430497"/>
          </a:xfrm>
          <a:prstGeom prst="rect">
            <a:avLst/>
          </a:prstGeom>
        </p:spPr>
        <p:txBody>
          <a:bodyPr anchor="t" rtlCol="false" tIns="0" lIns="0" bIns="0" rIns="0">
            <a:spAutoFit/>
          </a:bodyPr>
          <a:lstStyle/>
          <a:p>
            <a:pPr algn="ctr">
              <a:lnSpc>
                <a:spcPts val="3571"/>
              </a:lnSpc>
            </a:pPr>
            <a:r>
              <a:rPr lang="en-US" sz="2551" spc="160">
                <a:solidFill>
                  <a:srgbClr val="F3F3F2"/>
                </a:solidFill>
                <a:latin typeface="Tomorrow"/>
                <a:ea typeface="Tomorrow"/>
                <a:cs typeface="Tomorrow"/>
                <a:sym typeface="Tomorrow"/>
              </a:rPr>
              <a:t>Presented By chandan and Team</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0D232D"/>
        </a:solidFill>
      </p:bgPr>
    </p:bg>
    <p:spTree>
      <p:nvGrpSpPr>
        <p:cNvPr id="1" name=""/>
        <p:cNvGrpSpPr/>
        <p:nvPr/>
      </p:nvGrpSpPr>
      <p:grpSpPr>
        <a:xfrm>
          <a:off x="0" y="0"/>
          <a:ext cx="0" cy="0"/>
          <a:chOff x="0" y="0"/>
          <a:chExt cx="0" cy="0"/>
        </a:xfrm>
      </p:grpSpPr>
      <p:grpSp>
        <p:nvGrpSpPr>
          <p:cNvPr name="Group 2" id="2"/>
          <p:cNvGrpSpPr/>
          <p:nvPr/>
        </p:nvGrpSpPr>
        <p:grpSpPr>
          <a:xfrm rot="0">
            <a:off x="9744247" y="-202937"/>
            <a:ext cx="5744070" cy="8996366"/>
            <a:chOff x="0" y="0"/>
            <a:chExt cx="455234" cy="712988"/>
          </a:xfrm>
        </p:grpSpPr>
        <p:sp>
          <p:nvSpPr>
            <p:cNvPr name="Freeform 3" id="3"/>
            <p:cNvSpPr/>
            <p:nvPr/>
          </p:nvSpPr>
          <p:spPr>
            <a:xfrm flipH="false" flipV="false" rot="0">
              <a:off x="0" y="0"/>
              <a:ext cx="455234" cy="712988"/>
            </a:xfrm>
            <a:custGeom>
              <a:avLst/>
              <a:gdLst/>
              <a:ahLst/>
              <a:cxnLst/>
              <a:rect r="r" b="b" t="t" l="l"/>
              <a:pathLst>
                <a:path h="712988" w="455234">
                  <a:moveTo>
                    <a:pt x="203200" y="0"/>
                  </a:moveTo>
                  <a:lnTo>
                    <a:pt x="455234" y="0"/>
                  </a:lnTo>
                  <a:lnTo>
                    <a:pt x="252034" y="712988"/>
                  </a:lnTo>
                  <a:lnTo>
                    <a:pt x="0" y="712988"/>
                  </a:lnTo>
                  <a:lnTo>
                    <a:pt x="203200" y="0"/>
                  </a:lnTo>
                  <a:close/>
                </a:path>
              </a:pathLst>
            </a:custGeom>
            <a:gradFill rotWithShape="true">
              <a:gsLst>
                <a:gs pos="0">
                  <a:srgbClr val="A3D7D8">
                    <a:alpha val="100000"/>
                  </a:srgbClr>
                </a:gs>
                <a:gs pos="100000">
                  <a:srgbClr val="489EAB">
                    <a:alpha val="100000"/>
                  </a:srgbClr>
                </a:gs>
              </a:gsLst>
              <a:lin ang="2700000"/>
            </a:gradFill>
          </p:spPr>
        </p:sp>
        <p:sp>
          <p:nvSpPr>
            <p:cNvPr name="TextBox 4" id="4"/>
            <p:cNvSpPr txBox="true"/>
            <p:nvPr/>
          </p:nvSpPr>
          <p:spPr>
            <a:xfrm>
              <a:off x="101600" y="-57150"/>
              <a:ext cx="252034" cy="770138"/>
            </a:xfrm>
            <a:prstGeom prst="rect">
              <a:avLst/>
            </a:prstGeom>
          </p:spPr>
          <p:txBody>
            <a:bodyPr anchor="ctr" rtlCol="false" tIns="50800" lIns="50800" bIns="50800" rIns="50800"/>
            <a:lstStyle/>
            <a:p>
              <a:pPr algn="ctr">
                <a:lnSpc>
                  <a:spcPts val="2803"/>
                </a:lnSpc>
              </a:pPr>
            </a:p>
          </p:txBody>
        </p:sp>
      </p:grpSp>
      <p:grpSp>
        <p:nvGrpSpPr>
          <p:cNvPr name="Group 5" id="5"/>
          <p:cNvGrpSpPr/>
          <p:nvPr/>
        </p:nvGrpSpPr>
        <p:grpSpPr>
          <a:xfrm rot="0">
            <a:off x="12616283" y="2489825"/>
            <a:ext cx="5671717" cy="8482024"/>
            <a:chOff x="0" y="0"/>
            <a:chExt cx="476758" cy="712988"/>
          </a:xfrm>
        </p:grpSpPr>
        <p:sp>
          <p:nvSpPr>
            <p:cNvPr name="Freeform 6" id="6"/>
            <p:cNvSpPr/>
            <p:nvPr/>
          </p:nvSpPr>
          <p:spPr>
            <a:xfrm flipH="false" flipV="false" rot="0">
              <a:off x="0" y="0"/>
              <a:ext cx="476758" cy="712988"/>
            </a:xfrm>
            <a:custGeom>
              <a:avLst/>
              <a:gdLst/>
              <a:ahLst/>
              <a:cxnLst/>
              <a:rect r="r" b="b" t="t" l="l"/>
              <a:pathLst>
                <a:path h="712988" w="476758">
                  <a:moveTo>
                    <a:pt x="203200" y="0"/>
                  </a:moveTo>
                  <a:lnTo>
                    <a:pt x="476758" y="0"/>
                  </a:lnTo>
                  <a:lnTo>
                    <a:pt x="273558" y="712988"/>
                  </a:lnTo>
                  <a:lnTo>
                    <a:pt x="0" y="712988"/>
                  </a:lnTo>
                  <a:lnTo>
                    <a:pt x="203200" y="0"/>
                  </a:lnTo>
                  <a:close/>
                </a:path>
              </a:pathLst>
            </a:custGeom>
            <a:gradFill rotWithShape="true">
              <a:gsLst>
                <a:gs pos="0">
                  <a:srgbClr val="A3D7D8">
                    <a:alpha val="100000"/>
                  </a:srgbClr>
                </a:gs>
                <a:gs pos="100000">
                  <a:srgbClr val="489EAB">
                    <a:alpha val="100000"/>
                  </a:srgbClr>
                </a:gs>
              </a:gsLst>
              <a:lin ang="2700000"/>
            </a:gradFill>
          </p:spPr>
        </p:sp>
        <p:sp>
          <p:nvSpPr>
            <p:cNvPr name="TextBox 7" id="7"/>
            <p:cNvSpPr txBox="true"/>
            <p:nvPr/>
          </p:nvSpPr>
          <p:spPr>
            <a:xfrm>
              <a:off x="101600" y="-57150"/>
              <a:ext cx="273558" cy="770138"/>
            </a:xfrm>
            <a:prstGeom prst="rect">
              <a:avLst/>
            </a:prstGeom>
          </p:spPr>
          <p:txBody>
            <a:bodyPr anchor="ctr" rtlCol="false" tIns="50800" lIns="50800" bIns="50800" rIns="50800"/>
            <a:lstStyle/>
            <a:p>
              <a:pPr algn="ctr">
                <a:lnSpc>
                  <a:spcPts val="2803"/>
                </a:lnSpc>
              </a:pPr>
            </a:p>
          </p:txBody>
        </p:sp>
      </p:grpSp>
      <p:sp>
        <p:nvSpPr>
          <p:cNvPr name="TextBox 8" id="8"/>
          <p:cNvSpPr txBox="true"/>
          <p:nvPr/>
        </p:nvSpPr>
        <p:spPr>
          <a:xfrm rot="0">
            <a:off x="623519" y="2432675"/>
            <a:ext cx="16231396" cy="5599430"/>
          </a:xfrm>
          <a:prstGeom prst="rect">
            <a:avLst/>
          </a:prstGeom>
        </p:spPr>
        <p:txBody>
          <a:bodyPr anchor="t" rtlCol="false" tIns="0" lIns="0" bIns="0" rIns="0">
            <a:spAutoFit/>
          </a:bodyPr>
          <a:lstStyle/>
          <a:p>
            <a:pPr algn="l" marL="496569" indent="-248284" lvl="1">
              <a:lnSpc>
                <a:spcPts val="3219"/>
              </a:lnSpc>
              <a:buFont typeface="Arial"/>
              <a:buChar char="•"/>
            </a:pPr>
            <a:r>
              <a:rPr lang="en-US" sz="2299">
                <a:solidFill>
                  <a:srgbClr val="FFFFFF"/>
                </a:solidFill>
                <a:latin typeface="Tomorrow"/>
                <a:ea typeface="Tomorrow"/>
                <a:cs typeface="Tomorrow"/>
                <a:sym typeface="Tomorrow"/>
              </a:rPr>
              <a:t>References:</a:t>
            </a:r>
          </a:p>
          <a:p>
            <a:pPr algn="l" marL="496569" indent="-248284" lvl="1">
              <a:lnSpc>
                <a:spcPts val="3219"/>
              </a:lnSpc>
              <a:buFont typeface="Arial"/>
              <a:buChar char="•"/>
            </a:pPr>
            <a:r>
              <a:rPr lang="en-US" sz="2299">
                <a:solidFill>
                  <a:srgbClr val="FFFFFF"/>
                </a:solidFill>
                <a:latin typeface="Tomorrow"/>
                <a:ea typeface="Tomorrow"/>
                <a:cs typeface="Tomorrow"/>
                <a:sym typeface="Tomorrow"/>
              </a:rPr>
              <a:t>Definition: This refers to the data or examples the LLM uses to understand and execute the task. In this implementation:</a:t>
            </a:r>
          </a:p>
          <a:p>
            <a:pPr algn="l" marL="496569" indent="-248284" lvl="1">
              <a:lnSpc>
                <a:spcPts val="3219"/>
              </a:lnSpc>
              <a:buFont typeface="Arial"/>
              <a:buChar char="•"/>
            </a:pPr>
            <a:r>
              <a:rPr lang="en-US" sz="2299">
                <a:solidFill>
                  <a:srgbClr val="FFFFFF"/>
                </a:solidFill>
                <a:latin typeface="Tomorrow"/>
                <a:ea typeface="Tomorrow"/>
                <a:cs typeface="Tomorrow"/>
                <a:sym typeface="Tomorrow"/>
              </a:rPr>
              <a:t>The main "reference" was Gemini 1.5 Pro's vast pre-training data, which includes enormous amounts of text, speech, and audio, allowing it to understand patterns associated with normal conversation versus potentially fraudulent or manipulative language/tone within audio.</a:t>
            </a:r>
          </a:p>
          <a:p>
            <a:pPr algn="l" marL="496569" indent="-248284" lvl="1">
              <a:lnSpc>
                <a:spcPts val="3219"/>
              </a:lnSpc>
              <a:buFont typeface="Arial"/>
              <a:buChar char="•"/>
            </a:pPr>
            <a:r>
              <a:rPr lang="en-US" sz="2299">
                <a:solidFill>
                  <a:srgbClr val="FFFFFF"/>
                </a:solidFill>
                <a:latin typeface="Tomorrow"/>
                <a:ea typeface="Tomorrow"/>
                <a:cs typeface="Tomorrow"/>
                <a:sym typeface="Tomorrow"/>
              </a:rPr>
              <a:t>We did not provide explicit few-shot examples (specific reference audio clips labeled as fraud/not fraud) within the prompt itself in this iteration. The approach relied on the model's zero-shot/general capabilities guided by the prompt's context.</a:t>
            </a:r>
          </a:p>
          <a:p>
            <a:pPr algn="l" marL="496569" indent="-248284" lvl="1">
              <a:lnSpc>
                <a:spcPts val="3219"/>
              </a:lnSpc>
              <a:buFont typeface="Arial"/>
              <a:buChar char="•"/>
            </a:pPr>
            <a:r>
              <a:rPr lang="en-US" sz="2299">
                <a:solidFill>
                  <a:srgbClr val="FFFFFF"/>
                </a:solidFill>
                <a:latin typeface="Tomorrow"/>
                <a:ea typeface="Tomorrow"/>
                <a:cs typeface="Tomorrow"/>
                <a:sym typeface="Tomorrow"/>
              </a:rPr>
              <a:t>Framework Help: Recognizing that the model relies heavily on its internal "references" (training data) highlights the importance of selecting a capable model (like Gemini 1.5 Pro) </a:t>
            </a:r>
            <a:r>
              <a:rPr lang="en-US" sz="2299">
                <a:solidFill>
                  <a:srgbClr val="FFFFFF"/>
                </a:solidFill>
                <a:latin typeface="Tomorrow"/>
                <a:ea typeface="Tomorrow"/>
                <a:cs typeface="Tomorrow"/>
                <a:sym typeface="Tomorrow"/>
              </a:rPr>
              <a:t>t</a:t>
            </a:r>
            <a:r>
              <a:rPr lang="en-US" sz="2299">
                <a:solidFill>
                  <a:srgbClr val="FFFFFF"/>
                </a:solidFill>
                <a:latin typeface="Tomorrow"/>
                <a:ea typeface="Tomorrow"/>
                <a:cs typeface="Tomorrow"/>
                <a:sym typeface="Tomorrow"/>
              </a:rPr>
              <a:t>ra</a:t>
            </a:r>
            <a:r>
              <a:rPr lang="en-US" sz="2299">
                <a:solidFill>
                  <a:srgbClr val="FFFFFF"/>
                </a:solidFill>
                <a:latin typeface="Tomorrow"/>
                <a:ea typeface="Tomorrow"/>
                <a:cs typeface="Tomorrow"/>
                <a:sym typeface="Tomorrow"/>
              </a:rPr>
              <a:t>in</a:t>
            </a:r>
            <a:r>
              <a:rPr lang="en-US" sz="2299">
                <a:solidFill>
                  <a:srgbClr val="FFFFFF"/>
                </a:solidFill>
                <a:latin typeface="Tomorrow"/>
                <a:ea typeface="Tomorrow"/>
                <a:cs typeface="Tomorrow"/>
                <a:sym typeface="Tomorrow"/>
              </a:rPr>
              <a:t>ed on relevant modalities (audio). It also flags t</a:t>
            </a:r>
            <a:r>
              <a:rPr lang="en-US" sz="2299">
                <a:solidFill>
                  <a:srgbClr val="FFFFFF"/>
                </a:solidFill>
                <a:latin typeface="Tomorrow"/>
                <a:ea typeface="Tomorrow"/>
                <a:cs typeface="Tomorrow"/>
                <a:sym typeface="Tomorrow"/>
              </a:rPr>
              <a:t>hat </a:t>
            </a:r>
            <a:r>
              <a:rPr lang="en-US" sz="2299">
                <a:solidFill>
                  <a:srgbClr val="FFFFFF"/>
                </a:solidFill>
                <a:latin typeface="Tomorrow"/>
                <a:ea typeface="Tomorrow"/>
                <a:cs typeface="Tomorrow"/>
                <a:sym typeface="Tomorrow"/>
              </a:rPr>
              <a:t>f</a:t>
            </a:r>
            <a:r>
              <a:rPr lang="en-US" sz="2299">
                <a:solidFill>
                  <a:srgbClr val="FFFFFF"/>
                </a:solidFill>
                <a:latin typeface="Tomorrow"/>
                <a:ea typeface="Tomorrow"/>
                <a:cs typeface="Tomorrow"/>
                <a:sym typeface="Tomorrow"/>
              </a:rPr>
              <a:t>o</a:t>
            </a:r>
            <a:r>
              <a:rPr lang="en-US" sz="2299">
                <a:solidFill>
                  <a:srgbClr val="FFFFFF"/>
                </a:solidFill>
                <a:latin typeface="Tomorrow"/>
                <a:ea typeface="Tomorrow"/>
                <a:cs typeface="Tomorrow"/>
                <a:sym typeface="Tomorrow"/>
              </a:rPr>
              <a:t>r more n</a:t>
            </a:r>
            <a:r>
              <a:rPr lang="en-US" sz="2299">
                <a:solidFill>
                  <a:srgbClr val="FFFFFF"/>
                </a:solidFill>
                <a:latin typeface="Tomorrow"/>
                <a:ea typeface="Tomorrow"/>
                <a:cs typeface="Tomorrow"/>
                <a:sym typeface="Tomorrow"/>
              </a:rPr>
              <a:t>u</a:t>
            </a:r>
            <a:r>
              <a:rPr lang="en-US" sz="2299">
                <a:solidFill>
                  <a:srgbClr val="FFFFFF"/>
                </a:solidFill>
                <a:latin typeface="Tomorrow"/>
                <a:ea typeface="Tomorrow"/>
                <a:cs typeface="Tomorrow"/>
                <a:sym typeface="Tomorrow"/>
              </a:rPr>
              <a:t>anced or s</a:t>
            </a:r>
            <a:r>
              <a:rPr lang="en-US" sz="2299">
                <a:solidFill>
                  <a:srgbClr val="FFFFFF"/>
                </a:solidFill>
                <a:latin typeface="Tomorrow"/>
                <a:ea typeface="Tomorrow"/>
                <a:cs typeface="Tomorrow"/>
                <a:sym typeface="Tomorrow"/>
              </a:rPr>
              <a:t>p</a:t>
            </a:r>
            <a:r>
              <a:rPr lang="en-US" sz="2299">
                <a:solidFill>
                  <a:srgbClr val="FFFFFF"/>
                </a:solidFill>
                <a:latin typeface="Tomorrow"/>
                <a:ea typeface="Tomorrow"/>
                <a:cs typeface="Tomorrow"/>
                <a:sym typeface="Tomorrow"/>
              </a:rPr>
              <a:t>ecific fraud types, providing explicit reference examples (few-shot prompting) could be a future iteration.</a:t>
            </a:r>
          </a:p>
          <a:p>
            <a:pPr algn="l">
              <a:lnSpc>
                <a:spcPts val="3219"/>
              </a:lnSpc>
            </a:pPr>
          </a:p>
        </p:txBody>
      </p:sp>
      <p:sp>
        <p:nvSpPr>
          <p:cNvPr name="TextBox 9" id="9"/>
          <p:cNvSpPr txBox="true"/>
          <p:nvPr/>
        </p:nvSpPr>
        <p:spPr>
          <a:xfrm rot="0">
            <a:off x="988858" y="426064"/>
            <a:ext cx="8755389" cy="804074"/>
          </a:xfrm>
          <a:prstGeom prst="rect">
            <a:avLst/>
          </a:prstGeom>
        </p:spPr>
        <p:txBody>
          <a:bodyPr anchor="t" rtlCol="false" tIns="0" lIns="0" bIns="0" rIns="0">
            <a:spAutoFit/>
          </a:bodyPr>
          <a:lstStyle/>
          <a:p>
            <a:pPr algn="l">
              <a:lnSpc>
                <a:spcPts val="6214"/>
              </a:lnSpc>
            </a:pPr>
            <a:r>
              <a:rPr lang="en-US" sz="5357">
                <a:solidFill>
                  <a:srgbClr val="F3F3F2"/>
                </a:solidFill>
                <a:latin typeface="Tomorrow"/>
                <a:ea typeface="Tomorrow"/>
                <a:cs typeface="Tomorrow"/>
                <a:sym typeface="Tomorrow"/>
              </a:rPr>
              <a:t>5 step Framework of LLM</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0D232D"/>
        </a:solidFill>
      </p:bgPr>
    </p:bg>
    <p:spTree>
      <p:nvGrpSpPr>
        <p:cNvPr id="1" name=""/>
        <p:cNvGrpSpPr/>
        <p:nvPr/>
      </p:nvGrpSpPr>
      <p:grpSpPr>
        <a:xfrm>
          <a:off x="0" y="0"/>
          <a:ext cx="0" cy="0"/>
          <a:chOff x="0" y="0"/>
          <a:chExt cx="0" cy="0"/>
        </a:xfrm>
      </p:grpSpPr>
      <p:grpSp>
        <p:nvGrpSpPr>
          <p:cNvPr name="Group 2" id="2"/>
          <p:cNvGrpSpPr/>
          <p:nvPr/>
        </p:nvGrpSpPr>
        <p:grpSpPr>
          <a:xfrm rot="0">
            <a:off x="9744247" y="-202937"/>
            <a:ext cx="5744070" cy="8996366"/>
            <a:chOff x="0" y="0"/>
            <a:chExt cx="455234" cy="712988"/>
          </a:xfrm>
        </p:grpSpPr>
        <p:sp>
          <p:nvSpPr>
            <p:cNvPr name="Freeform 3" id="3"/>
            <p:cNvSpPr/>
            <p:nvPr/>
          </p:nvSpPr>
          <p:spPr>
            <a:xfrm flipH="false" flipV="false" rot="0">
              <a:off x="0" y="0"/>
              <a:ext cx="455234" cy="712988"/>
            </a:xfrm>
            <a:custGeom>
              <a:avLst/>
              <a:gdLst/>
              <a:ahLst/>
              <a:cxnLst/>
              <a:rect r="r" b="b" t="t" l="l"/>
              <a:pathLst>
                <a:path h="712988" w="455234">
                  <a:moveTo>
                    <a:pt x="203200" y="0"/>
                  </a:moveTo>
                  <a:lnTo>
                    <a:pt x="455234" y="0"/>
                  </a:lnTo>
                  <a:lnTo>
                    <a:pt x="252034" y="712988"/>
                  </a:lnTo>
                  <a:lnTo>
                    <a:pt x="0" y="712988"/>
                  </a:lnTo>
                  <a:lnTo>
                    <a:pt x="203200" y="0"/>
                  </a:lnTo>
                  <a:close/>
                </a:path>
              </a:pathLst>
            </a:custGeom>
            <a:gradFill rotWithShape="true">
              <a:gsLst>
                <a:gs pos="0">
                  <a:srgbClr val="A3D7D8">
                    <a:alpha val="100000"/>
                  </a:srgbClr>
                </a:gs>
                <a:gs pos="100000">
                  <a:srgbClr val="489EAB">
                    <a:alpha val="100000"/>
                  </a:srgbClr>
                </a:gs>
              </a:gsLst>
              <a:lin ang="2700000"/>
            </a:gradFill>
          </p:spPr>
        </p:sp>
        <p:sp>
          <p:nvSpPr>
            <p:cNvPr name="TextBox 4" id="4"/>
            <p:cNvSpPr txBox="true"/>
            <p:nvPr/>
          </p:nvSpPr>
          <p:spPr>
            <a:xfrm>
              <a:off x="101600" y="-57150"/>
              <a:ext cx="252034" cy="770138"/>
            </a:xfrm>
            <a:prstGeom prst="rect">
              <a:avLst/>
            </a:prstGeom>
          </p:spPr>
          <p:txBody>
            <a:bodyPr anchor="ctr" rtlCol="false" tIns="50800" lIns="50800" bIns="50800" rIns="50800"/>
            <a:lstStyle/>
            <a:p>
              <a:pPr algn="ctr">
                <a:lnSpc>
                  <a:spcPts val="2803"/>
                </a:lnSpc>
              </a:pPr>
            </a:p>
          </p:txBody>
        </p:sp>
      </p:grpSp>
      <p:grpSp>
        <p:nvGrpSpPr>
          <p:cNvPr name="Group 5" id="5"/>
          <p:cNvGrpSpPr/>
          <p:nvPr/>
        </p:nvGrpSpPr>
        <p:grpSpPr>
          <a:xfrm rot="0">
            <a:off x="12616283" y="2489825"/>
            <a:ext cx="5671717" cy="8482024"/>
            <a:chOff x="0" y="0"/>
            <a:chExt cx="476758" cy="712988"/>
          </a:xfrm>
        </p:grpSpPr>
        <p:sp>
          <p:nvSpPr>
            <p:cNvPr name="Freeform 6" id="6"/>
            <p:cNvSpPr/>
            <p:nvPr/>
          </p:nvSpPr>
          <p:spPr>
            <a:xfrm flipH="false" flipV="false" rot="0">
              <a:off x="0" y="0"/>
              <a:ext cx="476758" cy="712988"/>
            </a:xfrm>
            <a:custGeom>
              <a:avLst/>
              <a:gdLst/>
              <a:ahLst/>
              <a:cxnLst/>
              <a:rect r="r" b="b" t="t" l="l"/>
              <a:pathLst>
                <a:path h="712988" w="476758">
                  <a:moveTo>
                    <a:pt x="203200" y="0"/>
                  </a:moveTo>
                  <a:lnTo>
                    <a:pt x="476758" y="0"/>
                  </a:lnTo>
                  <a:lnTo>
                    <a:pt x="273558" y="712988"/>
                  </a:lnTo>
                  <a:lnTo>
                    <a:pt x="0" y="712988"/>
                  </a:lnTo>
                  <a:lnTo>
                    <a:pt x="203200" y="0"/>
                  </a:lnTo>
                  <a:close/>
                </a:path>
              </a:pathLst>
            </a:custGeom>
            <a:gradFill rotWithShape="true">
              <a:gsLst>
                <a:gs pos="0">
                  <a:srgbClr val="A3D7D8">
                    <a:alpha val="100000"/>
                  </a:srgbClr>
                </a:gs>
                <a:gs pos="100000">
                  <a:srgbClr val="489EAB">
                    <a:alpha val="100000"/>
                  </a:srgbClr>
                </a:gs>
              </a:gsLst>
              <a:lin ang="2700000"/>
            </a:gradFill>
          </p:spPr>
        </p:sp>
        <p:sp>
          <p:nvSpPr>
            <p:cNvPr name="TextBox 7" id="7"/>
            <p:cNvSpPr txBox="true"/>
            <p:nvPr/>
          </p:nvSpPr>
          <p:spPr>
            <a:xfrm>
              <a:off x="101600" y="-57150"/>
              <a:ext cx="273558" cy="770138"/>
            </a:xfrm>
            <a:prstGeom prst="rect">
              <a:avLst/>
            </a:prstGeom>
          </p:spPr>
          <p:txBody>
            <a:bodyPr anchor="ctr" rtlCol="false" tIns="50800" lIns="50800" bIns="50800" rIns="50800"/>
            <a:lstStyle/>
            <a:p>
              <a:pPr algn="ctr">
                <a:lnSpc>
                  <a:spcPts val="2803"/>
                </a:lnSpc>
              </a:pPr>
            </a:p>
          </p:txBody>
        </p:sp>
      </p:grpSp>
      <p:sp>
        <p:nvSpPr>
          <p:cNvPr name="TextBox 8" id="8"/>
          <p:cNvSpPr txBox="true"/>
          <p:nvPr/>
        </p:nvSpPr>
        <p:spPr>
          <a:xfrm rot="0">
            <a:off x="623519" y="2432675"/>
            <a:ext cx="16231396" cy="5199380"/>
          </a:xfrm>
          <a:prstGeom prst="rect">
            <a:avLst/>
          </a:prstGeom>
        </p:spPr>
        <p:txBody>
          <a:bodyPr anchor="t" rtlCol="false" tIns="0" lIns="0" bIns="0" rIns="0">
            <a:spAutoFit/>
          </a:bodyPr>
          <a:lstStyle/>
          <a:p>
            <a:pPr algn="l" marL="496569" indent="-248284" lvl="1">
              <a:lnSpc>
                <a:spcPts val="3219"/>
              </a:lnSpc>
              <a:buFont typeface="Arial"/>
              <a:buChar char="•"/>
            </a:pPr>
            <a:r>
              <a:rPr lang="en-US" sz="2299">
                <a:solidFill>
                  <a:srgbClr val="FFFFFF"/>
                </a:solidFill>
                <a:latin typeface="Tomorrow"/>
                <a:ea typeface="Tomorrow"/>
                <a:cs typeface="Tomorrow"/>
                <a:sym typeface="Tomorrow"/>
              </a:rPr>
              <a:t>Evaluate:</a:t>
            </a:r>
          </a:p>
          <a:p>
            <a:pPr algn="l" marL="496569" indent="-248284" lvl="1">
              <a:lnSpc>
                <a:spcPts val="3219"/>
              </a:lnSpc>
              <a:buFont typeface="Arial"/>
              <a:buChar char="•"/>
            </a:pPr>
            <a:r>
              <a:rPr lang="en-US" sz="2299">
                <a:solidFill>
                  <a:srgbClr val="FFFFFF"/>
                </a:solidFill>
                <a:latin typeface="Tomorrow"/>
                <a:ea typeface="Tomorrow"/>
                <a:cs typeface="Tomorrow"/>
                <a:sym typeface="Tomorrow"/>
              </a:rPr>
              <a:t>Definition: Assessing the LLM's output for correctness and suitability. Evaluation in this development context was primarily functional:</a:t>
            </a:r>
          </a:p>
          <a:p>
            <a:pPr algn="l" marL="496569" indent="-248284" lvl="1">
              <a:lnSpc>
                <a:spcPts val="3219"/>
              </a:lnSpc>
              <a:buFont typeface="Arial"/>
              <a:buChar char="•"/>
            </a:pPr>
            <a:r>
              <a:rPr lang="en-US" sz="2299">
                <a:solidFill>
                  <a:srgbClr val="FFFFFF"/>
                </a:solidFill>
                <a:latin typeface="Tomorrow"/>
                <a:ea typeface="Tomorrow"/>
                <a:cs typeface="Tomorrow"/>
                <a:sym typeface="Tomorrow"/>
              </a:rPr>
              <a:t>Format Compliance: Did the LLM output strictly adhere to "Fraud" or "Not Fraud"? Code was added to .strip() and .title() the output to handle minor variations, but the core check was for these exact strings.</a:t>
            </a:r>
          </a:p>
          <a:p>
            <a:pPr algn="l" marL="496569" indent="-248284" lvl="1">
              <a:lnSpc>
                <a:spcPts val="3219"/>
              </a:lnSpc>
              <a:buFont typeface="Arial"/>
              <a:buChar char="•"/>
            </a:pPr>
            <a:r>
              <a:rPr lang="en-US" sz="2299">
                <a:solidFill>
                  <a:srgbClr val="FFFFFF"/>
                </a:solidFill>
                <a:latin typeface="Tomorrow"/>
                <a:ea typeface="Tomorrow"/>
                <a:cs typeface="Tomorrow"/>
                <a:sym typeface="Tomorrow"/>
              </a:rPr>
              <a:t>Error Handling: How were non-compliant or unexpected outputs handled? The code defaults to an "Uncertain" state if the response isn't clearly "Fraud" or "Not Fraud".</a:t>
            </a:r>
          </a:p>
          <a:p>
            <a:pPr algn="l" marL="496569" indent="-248284" lvl="1">
              <a:lnSpc>
                <a:spcPts val="3219"/>
              </a:lnSpc>
              <a:buFont typeface="Arial"/>
              <a:buChar char="•"/>
            </a:pPr>
            <a:r>
              <a:rPr lang="en-US" sz="2299">
                <a:solidFill>
                  <a:srgbClr val="FFFFFF"/>
                </a:solidFill>
                <a:latin typeface="Tomorrow"/>
                <a:ea typeface="Tomorrow"/>
                <a:cs typeface="Tomorrow"/>
                <a:sym typeface="Tomorrow"/>
              </a:rPr>
              <a:t>(Implicit) Plausibility: While not quantitatively measured, the expectation was that the classification would be reasonably plausible for common scam types.</a:t>
            </a:r>
          </a:p>
          <a:p>
            <a:pPr algn="l" marL="496569" indent="-248284" lvl="1">
              <a:lnSpc>
                <a:spcPts val="3219"/>
              </a:lnSpc>
              <a:buFont typeface="Arial"/>
              <a:buChar char="•"/>
            </a:pPr>
            <a:r>
              <a:rPr lang="en-US" sz="2299">
                <a:solidFill>
                  <a:srgbClr val="FFFFFF"/>
                </a:solidFill>
                <a:latin typeface="Tomorrow"/>
                <a:ea typeface="Tomorrow"/>
                <a:cs typeface="Tomorrow"/>
                <a:sym typeface="Tomorrow"/>
              </a:rPr>
              <a:t>Framework Help: This step highlighted the need for robust output parsing. It drove the implementation of checks for the specific expec</a:t>
            </a:r>
            <a:r>
              <a:rPr lang="en-US" sz="2299">
                <a:solidFill>
                  <a:srgbClr val="FFFFFF"/>
                </a:solidFill>
                <a:latin typeface="Tomorrow"/>
                <a:ea typeface="Tomorrow"/>
                <a:cs typeface="Tomorrow"/>
                <a:sym typeface="Tomorrow"/>
              </a:rPr>
              <a:t>t</a:t>
            </a:r>
            <a:r>
              <a:rPr lang="en-US" sz="2299">
                <a:solidFill>
                  <a:srgbClr val="FFFFFF"/>
                </a:solidFill>
                <a:latin typeface="Tomorrow"/>
                <a:ea typeface="Tomorrow"/>
                <a:cs typeface="Tomorrow"/>
                <a:sym typeface="Tomorrow"/>
              </a:rPr>
              <a:t>ed outputs and the inclusion of logic to </a:t>
            </a:r>
            <a:r>
              <a:rPr lang="en-US" sz="2299">
                <a:solidFill>
                  <a:srgbClr val="FFFFFF"/>
                </a:solidFill>
                <a:latin typeface="Tomorrow"/>
                <a:ea typeface="Tomorrow"/>
                <a:cs typeface="Tomorrow"/>
                <a:sym typeface="Tomorrow"/>
              </a:rPr>
              <a:t>handle cases</a:t>
            </a:r>
            <a:r>
              <a:rPr lang="en-US" sz="2299">
                <a:solidFill>
                  <a:srgbClr val="FFFFFF"/>
                </a:solidFill>
                <a:latin typeface="Tomorrow"/>
                <a:ea typeface="Tomorrow"/>
                <a:cs typeface="Tomorrow"/>
                <a:sym typeface="Tomorrow"/>
              </a:rPr>
              <a:t> where the LLM might deviate, ensuring the application doesn't break and provides some feedback (even if uncertain).</a:t>
            </a:r>
          </a:p>
          <a:p>
            <a:pPr algn="l">
              <a:lnSpc>
                <a:spcPts val="3219"/>
              </a:lnSpc>
            </a:pPr>
          </a:p>
        </p:txBody>
      </p:sp>
      <p:sp>
        <p:nvSpPr>
          <p:cNvPr name="TextBox 9" id="9"/>
          <p:cNvSpPr txBox="true"/>
          <p:nvPr/>
        </p:nvSpPr>
        <p:spPr>
          <a:xfrm rot="0">
            <a:off x="988858" y="426064"/>
            <a:ext cx="8755389" cy="804074"/>
          </a:xfrm>
          <a:prstGeom prst="rect">
            <a:avLst/>
          </a:prstGeom>
        </p:spPr>
        <p:txBody>
          <a:bodyPr anchor="t" rtlCol="false" tIns="0" lIns="0" bIns="0" rIns="0">
            <a:spAutoFit/>
          </a:bodyPr>
          <a:lstStyle/>
          <a:p>
            <a:pPr algn="l">
              <a:lnSpc>
                <a:spcPts val="6214"/>
              </a:lnSpc>
            </a:pPr>
            <a:r>
              <a:rPr lang="en-US" sz="5357">
                <a:solidFill>
                  <a:srgbClr val="F3F3F2"/>
                </a:solidFill>
                <a:latin typeface="Tomorrow"/>
                <a:ea typeface="Tomorrow"/>
                <a:cs typeface="Tomorrow"/>
                <a:sym typeface="Tomorrow"/>
              </a:rPr>
              <a:t>5 step Framework of LLM</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0D232D"/>
        </a:solidFill>
      </p:bgPr>
    </p:bg>
    <p:spTree>
      <p:nvGrpSpPr>
        <p:cNvPr id="1" name=""/>
        <p:cNvGrpSpPr/>
        <p:nvPr/>
      </p:nvGrpSpPr>
      <p:grpSpPr>
        <a:xfrm>
          <a:off x="0" y="0"/>
          <a:ext cx="0" cy="0"/>
          <a:chOff x="0" y="0"/>
          <a:chExt cx="0" cy="0"/>
        </a:xfrm>
      </p:grpSpPr>
      <p:grpSp>
        <p:nvGrpSpPr>
          <p:cNvPr name="Group 2" id="2"/>
          <p:cNvGrpSpPr/>
          <p:nvPr/>
        </p:nvGrpSpPr>
        <p:grpSpPr>
          <a:xfrm rot="0">
            <a:off x="9744247" y="-202937"/>
            <a:ext cx="5744070" cy="8996366"/>
            <a:chOff x="0" y="0"/>
            <a:chExt cx="455234" cy="712988"/>
          </a:xfrm>
        </p:grpSpPr>
        <p:sp>
          <p:nvSpPr>
            <p:cNvPr name="Freeform 3" id="3"/>
            <p:cNvSpPr/>
            <p:nvPr/>
          </p:nvSpPr>
          <p:spPr>
            <a:xfrm flipH="false" flipV="false" rot="0">
              <a:off x="0" y="0"/>
              <a:ext cx="455234" cy="712988"/>
            </a:xfrm>
            <a:custGeom>
              <a:avLst/>
              <a:gdLst/>
              <a:ahLst/>
              <a:cxnLst/>
              <a:rect r="r" b="b" t="t" l="l"/>
              <a:pathLst>
                <a:path h="712988" w="455234">
                  <a:moveTo>
                    <a:pt x="203200" y="0"/>
                  </a:moveTo>
                  <a:lnTo>
                    <a:pt x="455234" y="0"/>
                  </a:lnTo>
                  <a:lnTo>
                    <a:pt x="252034" y="712988"/>
                  </a:lnTo>
                  <a:lnTo>
                    <a:pt x="0" y="712988"/>
                  </a:lnTo>
                  <a:lnTo>
                    <a:pt x="203200" y="0"/>
                  </a:lnTo>
                  <a:close/>
                </a:path>
              </a:pathLst>
            </a:custGeom>
            <a:gradFill rotWithShape="true">
              <a:gsLst>
                <a:gs pos="0">
                  <a:srgbClr val="A3D7D8">
                    <a:alpha val="100000"/>
                  </a:srgbClr>
                </a:gs>
                <a:gs pos="100000">
                  <a:srgbClr val="489EAB">
                    <a:alpha val="100000"/>
                  </a:srgbClr>
                </a:gs>
              </a:gsLst>
              <a:lin ang="2700000"/>
            </a:gradFill>
          </p:spPr>
        </p:sp>
        <p:sp>
          <p:nvSpPr>
            <p:cNvPr name="TextBox 4" id="4"/>
            <p:cNvSpPr txBox="true"/>
            <p:nvPr/>
          </p:nvSpPr>
          <p:spPr>
            <a:xfrm>
              <a:off x="101600" y="-57150"/>
              <a:ext cx="252034" cy="770138"/>
            </a:xfrm>
            <a:prstGeom prst="rect">
              <a:avLst/>
            </a:prstGeom>
          </p:spPr>
          <p:txBody>
            <a:bodyPr anchor="ctr" rtlCol="false" tIns="50800" lIns="50800" bIns="50800" rIns="50800"/>
            <a:lstStyle/>
            <a:p>
              <a:pPr algn="ctr">
                <a:lnSpc>
                  <a:spcPts val="2803"/>
                </a:lnSpc>
              </a:pPr>
            </a:p>
          </p:txBody>
        </p:sp>
      </p:grpSp>
      <p:grpSp>
        <p:nvGrpSpPr>
          <p:cNvPr name="Group 5" id="5"/>
          <p:cNvGrpSpPr/>
          <p:nvPr/>
        </p:nvGrpSpPr>
        <p:grpSpPr>
          <a:xfrm rot="0">
            <a:off x="12616283" y="2489825"/>
            <a:ext cx="5671717" cy="8482024"/>
            <a:chOff x="0" y="0"/>
            <a:chExt cx="476758" cy="712988"/>
          </a:xfrm>
        </p:grpSpPr>
        <p:sp>
          <p:nvSpPr>
            <p:cNvPr name="Freeform 6" id="6"/>
            <p:cNvSpPr/>
            <p:nvPr/>
          </p:nvSpPr>
          <p:spPr>
            <a:xfrm flipH="false" flipV="false" rot="0">
              <a:off x="0" y="0"/>
              <a:ext cx="476758" cy="712988"/>
            </a:xfrm>
            <a:custGeom>
              <a:avLst/>
              <a:gdLst/>
              <a:ahLst/>
              <a:cxnLst/>
              <a:rect r="r" b="b" t="t" l="l"/>
              <a:pathLst>
                <a:path h="712988" w="476758">
                  <a:moveTo>
                    <a:pt x="203200" y="0"/>
                  </a:moveTo>
                  <a:lnTo>
                    <a:pt x="476758" y="0"/>
                  </a:lnTo>
                  <a:lnTo>
                    <a:pt x="273558" y="712988"/>
                  </a:lnTo>
                  <a:lnTo>
                    <a:pt x="0" y="712988"/>
                  </a:lnTo>
                  <a:lnTo>
                    <a:pt x="203200" y="0"/>
                  </a:lnTo>
                  <a:close/>
                </a:path>
              </a:pathLst>
            </a:custGeom>
            <a:gradFill rotWithShape="true">
              <a:gsLst>
                <a:gs pos="0">
                  <a:srgbClr val="A3D7D8">
                    <a:alpha val="100000"/>
                  </a:srgbClr>
                </a:gs>
                <a:gs pos="100000">
                  <a:srgbClr val="489EAB">
                    <a:alpha val="100000"/>
                  </a:srgbClr>
                </a:gs>
              </a:gsLst>
              <a:lin ang="2700000"/>
            </a:gradFill>
          </p:spPr>
        </p:sp>
        <p:sp>
          <p:nvSpPr>
            <p:cNvPr name="TextBox 7" id="7"/>
            <p:cNvSpPr txBox="true"/>
            <p:nvPr/>
          </p:nvSpPr>
          <p:spPr>
            <a:xfrm>
              <a:off x="101600" y="-57150"/>
              <a:ext cx="273558" cy="770138"/>
            </a:xfrm>
            <a:prstGeom prst="rect">
              <a:avLst/>
            </a:prstGeom>
          </p:spPr>
          <p:txBody>
            <a:bodyPr anchor="ctr" rtlCol="false" tIns="50800" lIns="50800" bIns="50800" rIns="50800"/>
            <a:lstStyle/>
            <a:p>
              <a:pPr algn="ctr">
                <a:lnSpc>
                  <a:spcPts val="2803"/>
                </a:lnSpc>
              </a:pPr>
            </a:p>
          </p:txBody>
        </p:sp>
      </p:grpSp>
      <p:sp>
        <p:nvSpPr>
          <p:cNvPr name="TextBox 8" id="8"/>
          <p:cNvSpPr txBox="true"/>
          <p:nvPr/>
        </p:nvSpPr>
        <p:spPr>
          <a:xfrm rot="0">
            <a:off x="623519" y="2432675"/>
            <a:ext cx="16231396" cy="5599430"/>
          </a:xfrm>
          <a:prstGeom prst="rect">
            <a:avLst/>
          </a:prstGeom>
        </p:spPr>
        <p:txBody>
          <a:bodyPr anchor="t" rtlCol="false" tIns="0" lIns="0" bIns="0" rIns="0">
            <a:spAutoFit/>
          </a:bodyPr>
          <a:lstStyle/>
          <a:p>
            <a:pPr algn="l" marL="496569" indent="-248284" lvl="1">
              <a:lnSpc>
                <a:spcPts val="3219"/>
              </a:lnSpc>
              <a:buFont typeface="Arial"/>
              <a:buChar char="•"/>
            </a:pPr>
            <a:r>
              <a:rPr lang="en-US" sz="2299">
                <a:solidFill>
                  <a:srgbClr val="FFFFFF"/>
                </a:solidFill>
                <a:latin typeface="Tomorrow"/>
                <a:ea typeface="Tomorrow"/>
                <a:cs typeface="Tomorrow"/>
                <a:sym typeface="Tomorrow"/>
              </a:rPr>
              <a:t>Iterate:</a:t>
            </a:r>
          </a:p>
          <a:p>
            <a:pPr algn="l" marL="496569" indent="-248284" lvl="1">
              <a:lnSpc>
                <a:spcPts val="3219"/>
              </a:lnSpc>
              <a:buFont typeface="Arial"/>
              <a:buChar char="•"/>
            </a:pPr>
            <a:r>
              <a:rPr lang="en-US" sz="2299">
                <a:solidFill>
                  <a:srgbClr val="FFFFFF"/>
                </a:solidFill>
                <a:latin typeface="Tomorrow"/>
                <a:ea typeface="Tomorrow"/>
                <a:cs typeface="Tomorrow"/>
                <a:sym typeface="Tomorrow"/>
              </a:rPr>
              <a:t>Definition: Refining the process based on evaluation. Iteration occurred mainly in:</a:t>
            </a:r>
          </a:p>
          <a:p>
            <a:pPr algn="l" marL="496569" indent="-248284" lvl="1">
              <a:lnSpc>
                <a:spcPts val="3219"/>
              </a:lnSpc>
              <a:buFont typeface="Arial"/>
              <a:buChar char="•"/>
            </a:pPr>
            <a:r>
              <a:rPr lang="en-US" sz="2299">
                <a:solidFill>
                  <a:srgbClr val="FFFFFF"/>
                </a:solidFill>
                <a:latin typeface="Tomorrow"/>
                <a:ea typeface="Tomorrow"/>
                <a:cs typeface="Tomorrow"/>
                <a:sym typeface="Tomorrow"/>
              </a:rPr>
              <a:t>P</a:t>
            </a:r>
            <a:r>
              <a:rPr lang="en-US" sz="2299">
                <a:solidFill>
                  <a:srgbClr val="FFFFFF"/>
                </a:solidFill>
                <a:latin typeface="Tomorrow"/>
                <a:ea typeface="Tomorrow"/>
                <a:cs typeface="Tomorrow"/>
                <a:sym typeface="Tomorrow"/>
              </a:rPr>
              <a:t>rompt Engineering: If initial testing showed the LLM wasn't consistently giving the desired output format, the prompt was tweaked (e.g., adding stronger constraints like "ONLY respond with...", "Do not add explanation.").</a:t>
            </a:r>
          </a:p>
          <a:p>
            <a:pPr algn="l" marL="496569" indent="-248284" lvl="1">
              <a:lnSpc>
                <a:spcPts val="3219"/>
              </a:lnSpc>
              <a:buFont typeface="Arial"/>
              <a:buChar char="•"/>
            </a:pPr>
            <a:r>
              <a:rPr lang="en-US" sz="2299">
                <a:solidFill>
                  <a:srgbClr val="FFFFFF"/>
                </a:solidFill>
                <a:latin typeface="Tomorrow"/>
                <a:ea typeface="Tomorrow"/>
                <a:cs typeface="Tomorrow"/>
                <a:sym typeface="Tomorrow"/>
              </a:rPr>
              <a:t>Output Handling: Adding the .strip().title() logic was an iterative refinement based on observing potential minor variations in LLM responses.</a:t>
            </a:r>
          </a:p>
          <a:p>
            <a:pPr algn="l" marL="496569" indent="-248284" lvl="1">
              <a:lnSpc>
                <a:spcPts val="3219"/>
              </a:lnSpc>
              <a:buFont typeface="Arial"/>
              <a:buChar char="•"/>
            </a:pPr>
            <a:r>
              <a:rPr lang="en-US" sz="2299">
                <a:solidFill>
                  <a:srgbClr val="FFFFFF"/>
                </a:solidFill>
                <a:latin typeface="Tomorrow"/>
                <a:ea typeface="Tomorrow"/>
                <a:cs typeface="Tomorrow"/>
                <a:sym typeface="Tomorrow"/>
              </a:rPr>
              <a:t>Error Management: Refining error messages or handling for API failures or audio decoding issues is an iterative process based on testing.</a:t>
            </a:r>
          </a:p>
          <a:p>
            <a:pPr algn="l" marL="496569" indent="-248284" lvl="1">
              <a:lnSpc>
                <a:spcPts val="3219"/>
              </a:lnSpc>
              <a:buFont typeface="Arial"/>
              <a:buChar char="•"/>
            </a:pPr>
            <a:r>
              <a:rPr lang="en-US" sz="2299">
                <a:solidFill>
                  <a:srgbClr val="FFFFFF"/>
                </a:solidFill>
                <a:latin typeface="Tomorrow"/>
                <a:ea typeface="Tomorrow"/>
                <a:cs typeface="Tomorrow"/>
                <a:sym typeface="Tomorrow"/>
              </a:rPr>
              <a:t>AP</a:t>
            </a:r>
            <a:r>
              <a:rPr lang="en-US" sz="2299">
                <a:solidFill>
                  <a:srgbClr val="FFFFFF"/>
                </a:solidFill>
                <a:latin typeface="Tomorrow"/>
                <a:ea typeface="Tomorrow"/>
                <a:cs typeface="Tomorrow"/>
                <a:sym typeface="Tomorrow"/>
              </a:rPr>
              <a:t>I Usage: Shifting to the File API for audio was an iteration based on best practices for handling larger data inputs with Gemini 1.5 Pro. Ensuring file cleanup (delete_file) was added iteratively for resource management.</a:t>
            </a:r>
          </a:p>
          <a:p>
            <a:pPr algn="l" marL="496569" indent="-248284" lvl="1">
              <a:lnSpc>
                <a:spcPts val="3219"/>
              </a:lnSpc>
              <a:buFont typeface="Arial"/>
              <a:buChar char="•"/>
            </a:pPr>
            <a:r>
              <a:rPr lang="en-US" sz="2299">
                <a:solidFill>
                  <a:srgbClr val="FFFFFF"/>
                </a:solidFill>
                <a:latin typeface="Tomorrow"/>
                <a:ea typeface="Tomorrow"/>
                <a:cs typeface="Tomorrow"/>
                <a:sym typeface="Tomorrow"/>
              </a:rPr>
              <a:t>Framework Help: This emphasizes that getting the LLM interaction right often requires refinement. It justified adjustments to the prompt and surrounding co</a:t>
            </a:r>
            <a:r>
              <a:rPr lang="en-US" sz="2299">
                <a:solidFill>
                  <a:srgbClr val="FFFFFF"/>
                </a:solidFill>
                <a:latin typeface="Tomorrow"/>
                <a:ea typeface="Tomorrow"/>
                <a:cs typeface="Tomorrow"/>
                <a:sym typeface="Tomorrow"/>
              </a:rPr>
              <a:t>de based</a:t>
            </a:r>
            <a:r>
              <a:rPr lang="en-US" sz="2299">
                <a:solidFill>
                  <a:srgbClr val="FFFFFF"/>
                </a:solidFill>
                <a:latin typeface="Tomorrow"/>
                <a:ea typeface="Tomorrow"/>
                <a:cs typeface="Tomorrow"/>
                <a:sym typeface="Tomorrow"/>
              </a:rPr>
              <a:t> on observed performance during development, aiming for more reliable and consistent results.</a:t>
            </a:r>
          </a:p>
          <a:p>
            <a:pPr algn="l">
              <a:lnSpc>
                <a:spcPts val="3219"/>
              </a:lnSpc>
            </a:pPr>
          </a:p>
        </p:txBody>
      </p:sp>
      <p:sp>
        <p:nvSpPr>
          <p:cNvPr name="TextBox 9" id="9"/>
          <p:cNvSpPr txBox="true"/>
          <p:nvPr/>
        </p:nvSpPr>
        <p:spPr>
          <a:xfrm rot="0">
            <a:off x="988858" y="426064"/>
            <a:ext cx="8755389" cy="804074"/>
          </a:xfrm>
          <a:prstGeom prst="rect">
            <a:avLst/>
          </a:prstGeom>
        </p:spPr>
        <p:txBody>
          <a:bodyPr anchor="t" rtlCol="false" tIns="0" lIns="0" bIns="0" rIns="0">
            <a:spAutoFit/>
          </a:bodyPr>
          <a:lstStyle/>
          <a:p>
            <a:pPr algn="l">
              <a:lnSpc>
                <a:spcPts val="6214"/>
              </a:lnSpc>
            </a:pPr>
            <a:r>
              <a:rPr lang="en-US" sz="5357">
                <a:solidFill>
                  <a:srgbClr val="F3F3F2"/>
                </a:solidFill>
                <a:latin typeface="Tomorrow"/>
                <a:ea typeface="Tomorrow"/>
                <a:cs typeface="Tomorrow"/>
                <a:sym typeface="Tomorrow"/>
              </a:rPr>
              <a:t>5 step Framework of LLM</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0D232D"/>
        </a:solidFill>
      </p:bgPr>
    </p:bg>
    <p:spTree>
      <p:nvGrpSpPr>
        <p:cNvPr id="1" name=""/>
        <p:cNvGrpSpPr/>
        <p:nvPr/>
      </p:nvGrpSpPr>
      <p:grpSpPr>
        <a:xfrm>
          <a:off x="0" y="0"/>
          <a:ext cx="0" cy="0"/>
          <a:chOff x="0" y="0"/>
          <a:chExt cx="0" cy="0"/>
        </a:xfrm>
      </p:grpSpPr>
      <p:grpSp>
        <p:nvGrpSpPr>
          <p:cNvPr name="Group 2" id="2"/>
          <p:cNvGrpSpPr/>
          <p:nvPr/>
        </p:nvGrpSpPr>
        <p:grpSpPr>
          <a:xfrm rot="0">
            <a:off x="9744247" y="-202937"/>
            <a:ext cx="5744070" cy="8996366"/>
            <a:chOff x="0" y="0"/>
            <a:chExt cx="455234" cy="712988"/>
          </a:xfrm>
        </p:grpSpPr>
        <p:sp>
          <p:nvSpPr>
            <p:cNvPr name="Freeform 3" id="3"/>
            <p:cNvSpPr/>
            <p:nvPr/>
          </p:nvSpPr>
          <p:spPr>
            <a:xfrm flipH="false" flipV="false" rot="0">
              <a:off x="0" y="0"/>
              <a:ext cx="455234" cy="712988"/>
            </a:xfrm>
            <a:custGeom>
              <a:avLst/>
              <a:gdLst/>
              <a:ahLst/>
              <a:cxnLst/>
              <a:rect r="r" b="b" t="t" l="l"/>
              <a:pathLst>
                <a:path h="712988" w="455234">
                  <a:moveTo>
                    <a:pt x="203200" y="0"/>
                  </a:moveTo>
                  <a:lnTo>
                    <a:pt x="455234" y="0"/>
                  </a:lnTo>
                  <a:lnTo>
                    <a:pt x="252034" y="712988"/>
                  </a:lnTo>
                  <a:lnTo>
                    <a:pt x="0" y="712988"/>
                  </a:lnTo>
                  <a:lnTo>
                    <a:pt x="203200" y="0"/>
                  </a:lnTo>
                  <a:close/>
                </a:path>
              </a:pathLst>
            </a:custGeom>
            <a:gradFill rotWithShape="true">
              <a:gsLst>
                <a:gs pos="0">
                  <a:srgbClr val="A3D7D8">
                    <a:alpha val="100000"/>
                  </a:srgbClr>
                </a:gs>
                <a:gs pos="100000">
                  <a:srgbClr val="489EAB">
                    <a:alpha val="100000"/>
                  </a:srgbClr>
                </a:gs>
              </a:gsLst>
              <a:lin ang="2700000"/>
            </a:gradFill>
          </p:spPr>
        </p:sp>
        <p:sp>
          <p:nvSpPr>
            <p:cNvPr name="TextBox 4" id="4"/>
            <p:cNvSpPr txBox="true"/>
            <p:nvPr/>
          </p:nvSpPr>
          <p:spPr>
            <a:xfrm>
              <a:off x="101600" y="-57150"/>
              <a:ext cx="252034" cy="770138"/>
            </a:xfrm>
            <a:prstGeom prst="rect">
              <a:avLst/>
            </a:prstGeom>
          </p:spPr>
          <p:txBody>
            <a:bodyPr anchor="ctr" rtlCol="false" tIns="50800" lIns="50800" bIns="50800" rIns="50800"/>
            <a:lstStyle/>
            <a:p>
              <a:pPr algn="ctr">
                <a:lnSpc>
                  <a:spcPts val="2803"/>
                </a:lnSpc>
              </a:pPr>
            </a:p>
          </p:txBody>
        </p:sp>
      </p:grpSp>
      <p:grpSp>
        <p:nvGrpSpPr>
          <p:cNvPr name="Group 5" id="5"/>
          <p:cNvGrpSpPr/>
          <p:nvPr/>
        </p:nvGrpSpPr>
        <p:grpSpPr>
          <a:xfrm rot="0">
            <a:off x="12616283" y="2489825"/>
            <a:ext cx="5671717" cy="8482024"/>
            <a:chOff x="0" y="0"/>
            <a:chExt cx="476758" cy="712988"/>
          </a:xfrm>
        </p:grpSpPr>
        <p:sp>
          <p:nvSpPr>
            <p:cNvPr name="Freeform 6" id="6"/>
            <p:cNvSpPr/>
            <p:nvPr/>
          </p:nvSpPr>
          <p:spPr>
            <a:xfrm flipH="false" flipV="false" rot="0">
              <a:off x="0" y="0"/>
              <a:ext cx="476758" cy="712988"/>
            </a:xfrm>
            <a:custGeom>
              <a:avLst/>
              <a:gdLst/>
              <a:ahLst/>
              <a:cxnLst/>
              <a:rect r="r" b="b" t="t" l="l"/>
              <a:pathLst>
                <a:path h="712988" w="476758">
                  <a:moveTo>
                    <a:pt x="203200" y="0"/>
                  </a:moveTo>
                  <a:lnTo>
                    <a:pt x="476758" y="0"/>
                  </a:lnTo>
                  <a:lnTo>
                    <a:pt x="273558" y="712988"/>
                  </a:lnTo>
                  <a:lnTo>
                    <a:pt x="0" y="712988"/>
                  </a:lnTo>
                  <a:lnTo>
                    <a:pt x="203200" y="0"/>
                  </a:lnTo>
                  <a:close/>
                </a:path>
              </a:pathLst>
            </a:custGeom>
            <a:gradFill rotWithShape="true">
              <a:gsLst>
                <a:gs pos="0">
                  <a:srgbClr val="A3D7D8">
                    <a:alpha val="100000"/>
                  </a:srgbClr>
                </a:gs>
                <a:gs pos="100000">
                  <a:srgbClr val="489EAB">
                    <a:alpha val="100000"/>
                  </a:srgbClr>
                </a:gs>
              </a:gsLst>
              <a:lin ang="2700000"/>
            </a:gradFill>
          </p:spPr>
        </p:sp>
        <p:sp>
          <p:nvSpPr>
            <p:cNvPr name="TextBox 7" id="7"/>
            <p:cNvSpPr txBox="true"/>
            <p:nvPr/>
          </p:nvSpPr>
          <p:spPr>
            <a:xfrm>
              <a:off x="101600" y="-57150"/>
              <a:ext cx="273558" cy="770138"/>
            </a:xfrm>
            <a:prstGeom prst="rect">
              <a:avLst/>
            </a:prstGeom>
          </p:spPr>
          <p:txBody>
            <a:bodyPr anchor="ctr" rtlCol="false" tIns="50800" lIns="50800" bIns="50800" rIns="50800"/>
            <a:lstStyle/>
            <a:p>
              <a:pPr algn="ctr">
                <a:lnSpc>
                  <a:spcPts val="2803"/>
                </a:lnSpc>
              </a:pPr>
            </a:p>
          </p:txBody>
        </p:sp>
      </p:grpSp>
      <p:sp>
        <p:nvSpPr>
          <p:cNvPr name="TextBox 8" id="8"/>
          <p:cNvSpPr txBox="true"/>
          <p:nvPr/>
        </p:nvSpPr>
        <p:spPr>
          <a:xfrm rot="0">
            <a:off x="5918557" y="4304771"/>
            <a:ext cx="8755389" cy="804074"/>
          </a:xfrm>
          <a:prstGeom prst="rect">
            <a:avLst/>
          </a:prstGeom>
        </p:spPr>
        <p:txBody>
          <a:bodyPr anchor="t" rtlCol="false" tIns="0" lIns="0" bIns="0" rIns="0">
            <a:spAutoFit/>
          </a:bodyPr>
          <a:lstStyle/>
          <a:p>
            <a:pPr algn="l">
              <a:lnSpc>
                <a:spcPts val="6214"/>
              </a:lnSpc>
            </a:pPr>
            <a:r>
              <a:rPr lang="en-US" sz="5357">
                <a:solidFill>
                  <a:srgbClr val="F3F3F2"/>
                </a:solidFill>
                <a:latin typeface="Tomorrow"/>
                <a:ea typeface="Tomorrow"/>
                <a:cs typeface="Tomorrow"/>
                <a:sym typeface="Tomorrow"/>
              </a:rPr>
              <a:t>Challenges Faced</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0D232D"/>
        </a:solidFill>
      </p:bgPr>
    </p:bg>
    <p:spTree>
      <p:nvGrpSpPr>
        <p:cNvPr id="1" name=""/>
        <p:cNvGrpSpPr/>
        <p:nvPr/>
      </p:nvGrpSpPr>
      <p:grpSpPr>
        <a:xfrm>
          <a:off x="0" y="0"/>
          <a:ext cx="0" cy="0"/>
          <a:chOff x="0" y="0"/>
          <a:chExt cx="0" cy="0"/>
        </a:xfrm>
      </p:grpSpPr>
      <p:grpSp>
        <p:nvGrpSpPr>
          <p:cNvPr name="Group 2" id="2"/>
          <p:cNvGrpSpPr/>
          <p:nvPr/>
        </p:nvGrpSpPr>
        <p:grpSpPr>
          <a:xfrm rot="0">
            <a:off x="9744247" y="-202937"/>
            <a:ext cx="5744070" cy="8996366"/>
            <a:chOff x="0" y="0"/>
            <a:chExt cx="455234" cy="712988"/>
          </a:xfrm>
        </p:grpSpPr>
        <p:sp>
          <p:nvSpPr>
            <p:cNvPr name="Freeform 3" id="3"/>
            <p:cNvSpPr/>
            <p:nvPr/>
          </p:nvSpPr>
          <p:spPr>
            <a:xfrm flipH="false" flipV="false" rot="0">
              <a:off x="0" y="0"/>
              <a:ext cx="455234" cy="712988"/>
            </a:xfrm>
            <a:custGeom>
              <a:avLst/>
              <a:gdLst/>
              <a:ahLst/>
              <a:cxnLst/>
              <a:rect r="r" b="b" t="t" l="l"/>
              <a:pathLst>
                <a:path h="712988" w="455234">
                  <a:moveTo>
                    <a:pt x="203200" y="0"/>
                  </a:moveTo>
                  <a:lnTo>
                    <a:pt x="455234" y="0"/>
                  </a:lnTo>
                  <a:lnTo>
                    <a:pt x="252034" y="712988"/>
                  </a:lnTo>
                  <a:lnTo>
                    <a:pt x="0" y="712988"/>
                  </a:lnTo>
                  <a:lnTo>
                    <a:pt x="203200" y="0"/>
                  </a:lnTo>
                  <a:close/>
                </a:path>
              </a:pathLst>
            </a:custGeom>
            <a:gradFill rotWithShape="true">
              <a:gsLst>
                <a:gs pos="0">
                  <a:srgbClr val="A3D7D8">
                    <a:alpha val="100000"/>
                  </a:srgbClr>
                </a:gs>
                <a:gs pos="100000">
                  <a:srgbClr val="489EAB">
                    <a:alpha val="100000"/>
                  </a:srgbClr>
                </a:gs>
              </a:gsLst>
              <a:lin ang="2700000"/>
            </a:gradFill>
          </p:spPr>
        </p:sp>
        <p:sp>
          <p:nvSpPr>
            <p:cNvPr name="TextBox 4" id="4"/>
            <p:cNvSpPr txBox="true"/>
            <p:nvPr/>
          </p:nvSpPr>
          <p:spPr>
            <a:xfrm>
              <a:off x="101600" y="-57150"/>
              <a:ext cx="252034" cy="770138"/>
            </a:xfrm>
            <a:prstGeom prst="rect">
              <a:avLst/>
            </a:prstGeom>
          </p:spPr>
          <p:txBody>
            <a:bodyPr anchor="ctr" rtlCol="false" tIns="50800" lIns="50800" bIns="50800" rIns="50800"/>
            <a:lstStyle/>
            <a:p>
              <a:pPr algn="ctr">
                <a:lnSpc>
                  <a:spcPts val="2803"/>
                </a:lnSpc>
              </a:pPr>
            </a:p>
          </p:txBody>
        </p:sp>
      </p:grpSp>
      <p:grpSp>
        <p:nvGrpSpPr>
          <p:cNvPr name="Group 5" id="5"/>
          <p:cNvGrpSpPr/>
          <p:nvPr/>
        </p:nvGrpSpPr>
        <p:grpSpPr>
          <a:xfrm rot="0">
            <a:off x="12616283" y="2489825"/>
            <a:ext cx="5671717" cy="8482024"/>
            <a:chOff x="0" y="0"/>
            <a:chExt cx="476758" cy="712988"/>
          </a:xfrm>
        </p:grpSpPr>
        <p:sp>
          <p:nvSpPr>
            <p:cNvPr name="Freeform 6" id="6"/>
            <p:cNvSpPr/>
            <p:nvPr/>
          </p:nvSpPr>
          <p:spPr>
            <a:xfrm flipH="false" flipV="false" rot="0">
              <a:off x="0" y="0"/>
              <a:ext cx="476758" cy="712988"/>
            </a:xfrm>
            <a:custGeom>
              <a:avLst/>
              <a:gdLst/>
              <a:ahLst/>
              <a:cxnLst/>
              <a:rect r="r" b="b" t="t" l="l"/>
              <a:pathLst>
                <a:path h="712988" w="476758">
                  <a:moveTo>
                    <a:pt x="203200" y="0"/>
                  </a:moveTo>
                  <a:lnTo>
                    <a:pt x="476758" y="0"/>
                  </a:lnTo>
                  <a:lnTo>
                    <a:pt x="273558" y="712988"/>
                  </a:lnTo>
                  <a:lnTo>
                    <a:pt x="0" y="712988"/>
                  </a:lnTo>
                  <a:lnTo>
                    <a:pt x="203200" y="0"/>
                  </a:lnTo>
                  <a:close/>
                </a:path>
              </a:pathLst>
            </a:custGeom>
            <a:gradFill rotWithShape="true">
              <a:gsLst>
                <a:gs pos="0">
                  <a:srgbClr val="A3D7D8">
                    <a:alpha val="100000"/>
                  </a:srgbClr>
                </a:gs>
                <a:gs pos="100000">
                  <a:srgbClr val="489EAB">
                    <a:alpha val="100000"/>
                  </a:srgbClr>
                </a:gs>
              </a:gsLst>
              <a:lin ang="2700000"/>
            </a:gradFill>
          </p:spPr>
        </p:sp>
        <p:sp>
          <p:nvSpPr>
            <p:cNvPr name="TextBox 7" id="7"/>
            <p:cNvSpPr txBox="true"/>
            <p:nvPr/>
          </p:nvSpPr>
          <p:spPr>
            <a:xfrm>
              <a:off x="101600" y="-57150"/>
              <a:ext cx="273558" cy="770138"/>
            </a:xfrm>
            <a:prstGeom prst="rect">
              <a:avLst/>
            </a:prstGeom>
          </p:spPr>
          <p:txBody>
            <a:bodyPr anchor="ctr" rtlCol="false" tIns="50800" lIns="50800" bIns="50800" rIns="50800"/>
            <a:lstStyle/>
            <a:p>
              <a:pPr algn="ctr">
                <a:lnSpc>
                  <a:spcPts val="2803"/>
                </a:lnSpc>
              </a:pPr>
            </a:p>
          </p:txBody>
        </p:sp>
      </p:grpSp>
      <p:sp>
        <p:nvSpPr>
          <p:cNvPr name="TextBox 8" id="8"/>
          <p:cNvSpPr txBox="true"/>
          <p:nvPr/>
        </p:nvSpPr>
        <p:spPr>
          <a:xfrm rot="0">
            <a:off x="5918557" y="4304771"/>
            <a:ext cx="8755389" cy="804074"/>
          </a:xfrm>
          <a:prstGeom prst="rect">
            <a:avLst/>
          </a:prstGeom>
        </p:spPr>
        <p:txBody>
          <a:bodyPr anchor="t" rtlCol="false" tIns="0" lIns="0" bIns="0" rIns="0">
            <a:spAutoFit/>
          </a:bodyPr>
          <a:lstStyle/>
          <a:p>
            <a:pPr algn="l">
              <a:lnSpc>
                <a:spcPts val="6214"/>
              </a:lnSpc>
            </a:pPr>
            <a:r>
              <a:rPr lang="en-US" sz="5357">
                <a:solidFill>
                  <a:srgbClr val="F3F3F2"/>
                </a:solidFill>
                <a:latin typeface="Tomorrow"/>
                <a:ea typeface="Tomorrow"/>
                <a:cs typeface="Tomorrow"/>
                <a:sym typeface="Tomorrow"/>
              </a:rPr>
              <a:t>Individual Contributions</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0D232D"/>
        </a:solidFill>
      </p:bgPr>
    </p:bg>
    <p:spTree>
      <p:nvGrpSpPr>
        <p:cNvPr id="1" name=""/>
        <p:cNvGrpSpPr/>
        <p:nvPr/>
      </p:nvGrpSpPr>
      <p:grpSpPr>
        <a:xfrm>
          <a:off x="0" y="0"/>
          <a:ext cx="0" cy="0"/>
          <a:chOff x="0" y="0"/>
          <a:chExt cx="0" cy="0"/>
        </a:xfrm>
      </p:grpSpPr>
      <p:grpSp>
        <p:nvGrpSpPr>
          <p:cNvPr name="Group 2" id="2"/>
          <p:cNvGrpSpPr/>
          <p:nvPr/>
        </p:nvGrpSpPr>
        <p:grpSpPr>
          <a:xfrm rot="0">
            <a:off x="9744247" y="-202937"/>
            <a:ext cx="5744070" cy="8996366"/>
            <a:chOff x="0" y="0"/>
            <a:chExt cx="455234" cy="712988"/>
          </a:xfrm>
        </p:grpSpPr>
        <p:sp>
          <p:nvSpPr>
            <p:cNvPr name="Freeform 3" id="3"/>
            <p:cNvSpPr/>
            <p:nvPr/>
          </p:nvSpPr>
          <p:spPr>
            <a:xfrm flipH="false" flipV="false" rot="0">
              <a:off x="0" y="0"/>
              <a:ext cx="455234" cy="712988"/>
            </a:xfrm>
            <a:custGeom>
              <a:avLst/>
              <a:gdLst/>
              <a:ahLst/>
              <a:cxnLst/>
              <a:rect r="r" b="b" t="t" l="l"/>
              <a:pathLst>
                <a:path h="712988" w="455234">
                  <a:moveTo>
                    <a:pt x="203200" y="0"/>
                  </a:moveTo>
                  <a:lnTo>
                    <a:pt x="455234" y="0"/>
                  </a:lnTo>
                  <a:lnTo>
                    <a:pt x="252034" y="712988"/>
                  </a:lnTo>
                  <a:lnTo>
                    <a:pt x="0" y="712988"/>
                  </a:lnTo>
                  <a:lnTo>
                    <a:pt x="203200" y="0"/>
                  </a:lnTo>
                  <a:close/>
                </a:path>
              </a:pathLst>
            </a:custGeom>
            <a:gradFill rotWithShape="true">
              <a:gsLst>
                <a:gs pos="0">
                  <a:srgbClr val="A3D7D8">
                    <a:alpha val="100000"/>
                  </a:srgbClr>
                </a:gs>
                <a:gs pos="100000">
                  <a:srgbClr val="489EAB">
                    <a:alpha val="100000"/>
                  </a:srgbClr>
                </a:gs>
              </a:gsLst>
              <a:lin ang="2700000"/>
            </a:gradFill>
          </p:spPr>
        </p:sp>
        <p:sp>
          <p:nvSpPr>
            <p:cNvPr name="TextBox 4" id="4"/>
            <p:cNvSpPr txBox="true"/>
            <p:nvPr/>
          </p:nvSpPr>
          <p:spPr>
            <a:xfrm>
              <a:off x="101600" y="-57150"/>
              <a:ext cx="252034" cy="770138"/>
            </a:xfrm>
            <a:prstGeom prst="rect">
              <a:avLst/>
            </a:prstGeom>
          </p:spPr>
          <p:txBody>
            <a:bodyPr anchor="ctr" rtlCol="false" tIns="50800" lIns="50800" bIns="50800" rIns="50800"/>
            <a:lstStyle/>
            <a:p>
              <a:pPr algn="ctr">
                <a:lnSpc>
                  <a:spcPts val="2803"/>
                </a:lnSpc>
              </a:pPr>
            </a:p>
          </p:txBody>
        </p:sp>
      </p:grpSp>
      <p:grpSp>
        <p:nvGrpSpPr>
          <p:cNvPr name="Group 5" id="5"/>
          <p:cNvGrpSpPr/>
          <p:nvPr/>
        </p:nvGrpSpPr>
        <p:grpSpPr>
          <a:xfrm rot="0">
            <a:off x="12616283" y="2489825"/>
            <a:ext cx="5671717" cy="8482024"/>
            <a:chOff x="0" y="0"/>
            <a:chExt cx="476758" cy="712988"/>
          </a:xfrm>
        </p:grpSpPr>
        <p:sp>
          <p:nvSpPr>
            <p:cNvPr name="Freeform 6" id="6"/>
            <p:cNvSpPr/>
            <p:nvPr/>
          </p:nvSpPr>
          <p:spPr>
            <a:xfrm flipH="false" flipV="false" rot="0">
              <a:off x="0" y="0"/>
              <a:ext cx="476758" cy="712988"/>
            </a:xfrm>
            <a:custGeom>
              <a:avLst/>
              <a:gdLst/>
              <a:ahLst/>
              <a:cxnLst/>
              <a:rect r="r" b="b" t="t" l="l"/>
              <a:pathLst>
                <a:path h="712988" w="476758">
                  <a:moveTo>
                    <a:pt x="203200" y="0"/>
                  </a:moveTo>
                  <a:lnTo>
                    <a:pt x="476758" y="0"/>
                  </a:lnTo>
                  <a:lnTo>
                    <a:pt x="273558" y="712988"/>
                  </a:lnTo>
                  <a:lnTo>
                    <a:pt x="0" y="712988"/>
                  </a:lnTo>
                  <a:lnTo>
                    <a:pt x="203200" y="0"/>
                  </a:lnTo>
                  <a:close/>
                </a:path>
              </a:pathLst>
            </a:custGeom>
            <a:gradFill rotWithShape="true">
              <a:gsLst>
                <a:gs pos="0">
                  <a:srgbClr val="A3D7D8">
                    <a:alpha val="100000"/>
                  </a:srgbClr>
                </a:gs>
                <a:gs pos="100000">
                  <a:srgbClr val="489EAB">
                    <a:alpha val="100000"/>
                  </a:srgbClr>
                </a:gs>
              </a:gsLst>
              <a:lin ang="2700000"/>
            </a:gradFill>
          </p:spPr>
        </p:sp>
        <p:sp>
          <p:nvSpPr>
            <p:cNvPr name="TextBox 7" id="7"/>
            <p:cNvSpPr txBox="true"/>
            <p:nvPr/>
          </p:nvSpPr>
          <p:spPr>
            <a:xfrm>
              <a:off x="101600" y="-57150"/>
              <a:ext cx="273558" cy="770138"/>
            </a:xfrm>
            <a:prstGeom prst="rect">
              <a:avLst/>
            </a:prstGeom>
          </p:spPr>
          <p:txBody>
            <a:bodyPr anchor="ctr" rtlCol="false" tIns="50800" lIns="50800" bIns="50800" rIns="50800"/>
            <a:lstStyle/>
            <a:p>
              <a:pPr algn="ctr">
                <a:lnSpc>
                  <a:spcPts val="2803"/>
                </a:lnSpc>
              </a:pPr>
            </a:p>
          </p:txBody>
        </p:sp>
      </p:grpSp>
      <p:sp>
        <p:nvSpPr>
          <p:cNvPr name="TextBox 8" id="8"/>
          <p:cNvSpPr txBox="true"/>
          <p:nvPr/>
        </p:nvSpPr>
        <p:spPr>
          <a:xfrm rot="0">
            <a:off x="673718" y="725675"/>
            <a:ext cx="8755389" cy="1590458"/>
          </a:xfrm>
          <a:prstGeom prst="rect">
            <a:avLst/>
          </a:prstGeom>
        </p:spPr>
        <p:txBody>
          <a:bodyPr anchor="t" rtlCol="false" tIns="0" lIns="0" bIns="0" rIns="0">
            <a:spAutoFit/>
          </a:bodyPr>
          <a:lstStyle/>
          <a:p>
            <a:pPr algn="l">
              <a:lnSpc>
                <a:spcPts val="6214"/>
              </a:lnSpc>
            </a:pPr>
            <a:r>
              <a:rPr lang="en-US" sz="5357">
                <a:solidFill>
                  <a:srgbClr val="F3F3F2"/>
                </a:solidFill>
                <a:latin typeface="Tomorrow"/>
                <a:ea typeface="Tomorrow"/>
                <a:cs typeface="Tomorrow"/>
                <a:sym typeface="Tomorrow"/>
              </a:rPr>
              <a:t>Impact of the Solution proposed</a:t>
            </a:r>
          </a:p>
        </p:txBody>
      </p:sp>
      <p:sp>
        <p:nvSpPr>
          <p:cNvPr name="TextBox 9" id="9"/>
          <p:cNvSpPr txBox="true"/>
          <p:nvPr/>
        </p:nvSpPr>
        <p:spPr>
          <a:xfrm rot="0">
            <a:off x="3414764" y="3554041"/>
            <a:ext cx="10699137" cy="4650415"/>
          </a:xfrm>
          <a:prstGeom prst="rect">
            <a:avLst/>
          </a:prstGeom>
        </p:spPr>
        <p:txBody>
          <a:bodyPr anchor="t" rtlCol="false" tIns="0" lIns="0" bIns="0" rIns="0">
            <a:spAutoFit/>
          </a:bodyPr>
          <a:lstStyle/>
          <a:p>
            <a:pPr algn="ctr">
              <a:lnSpc>
                <a:spcPts val="3088"/>
              </a:lnSpc>
              <a:spcBef>
                <a:spcPct val="0"/>
              </a:spcBef>
            </a:pPr>
            <a:r>
              <a:rPr lang="en-US" sz="2206">
                <a:solidFill>
                  <a:srgbClr val="F3F3F2"/>
                </a:solidFill>
                <a:latin typeface="Roboto"/>
                <a:ea typeface="Roboto"/>
                <a:cs typeface="Roboto"/>
                <a:sym typeface="Roboto"/>
              </a:rPr>
              <a:t>User Empowerment: Provides an accessible tool for individuals to quickly get an AI-powered assessment of potentially fraudulent audio calls or recordings.</a:t>
            </a:r>
          </a:p>
          <a:p>
            <a:pPr algn="ctr">
              <a:lnSpc>
                <a:spcPts val="3088"/>
              </a:lnSpc>
              <a:spcBef>
                <a:spcPct val="0"/>
              </a:spcBef>
            </a:pPr>
            <a:r>
              <a:rPr lang="en-US" sz="2206">
                <a:solidFill>
                  <a:srgbClr val="F3F3F2"/>
                </a:solidFill>
                <a:latin typeface="Roboto"/>
                <a:ea typeface="Roboto"/>
                <a:cs typeface="Roboto"/>
                <a:sym typeface="Roboto"/>
              </a:rPr>
              <a:t>Potential Fraud Prevention: By identifying scam calls (like digital arrest threats) early, it can help users avoid falling victim.</a:t>
            </a:r>
          </a:p>
          <a:p>
            <a:pPr algn="ctr">
              <a:lnSpc>
                <a:spcPts val="3088"/>
              </a:lnSpc>
              <a:spcBef>
                <a:spcPct val="0"/>
              </a:spcBef>
            </a:pPr>
            <a:r>
              <a:rPr lang="en-US" sz="2206">
                <a:solidFill>
                  <a:srgbClr val="F3F3F2"/>
                </a:solidFill>
                <a:latin typeface="Roboto"/>
                <a:ea typeface="Roboto"/>
                <a:cs typeface="Roboto"/>
                <a:sym typeface="Roboto"/>
              </a:rPr>
              <a:t>Streamlined Reporting: Creates a simple, direct mechanism for users to report detected fraud attempts to a designated support team, enabling faster investigation or tracking.</a:t>
            </a:r>
          </a:p>
          <a:p>
            <a:pPr algn="ctr">
              <a:lnSpc>
                <a:spcPts val="3088"/>
              </a:lnSpc>
              <a:spcBef>
                <a:spcPct val="0"/>
              </a:spcBef>
            </a:pPr>
            <a:r>
              <a:rPr lang="en-US" sz="2206">
                <a:solidFill>
                  <a:srgbClr val="F3F3F2"/>
                </a:solidFill>
                <a:latin typeface="Roboto"/>
                <a:ea typeface="Roboto"/>
                <a:cs typeface="Roboto"/>
                <a:sym typeface="Roboto"/>
              </a:rPr>
              <a:t>Awareness: Simply using the tool can raise user awareness about the prevalence and types of audio-based fraud.</a:t>
            </a:r>
          </a:p>
          <a:p>
            <a:pPr algn="ctr">
              <a:lnSpc>
                <a:spcPts val="3088"/>
              </a:lnSpc>
              <a:spcBef>
                <a:spcPct val="0"/>
              </a:spcBef>
            </a:pPr>
            <a:r>
              <a:rPr lang="en-US" sz="2206">
                <a:solidFill>
                  <a:srgbClr val="F3F3F2"/>
                </a:solidFill>
                <a:latin typeface="Roboto"/>
                <a:ea typeface="Roboto"/>
                <a:cs typeface="Roboto"/>
                <a:sym typeface="Roboto"/>
              </a:rPr>
              <a:t>Data Collection: Storing the audio (even if anonymized later) and the AI's assessment provides valuable data for the support team to analyze trends and potentially improve detection methods.</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0D232D"/>
        </a:solidFill>
      </p:bgPr>
    </p:bg>
    <p:spTree>
      <p:nvGrpSpPr>
        <p:cNvPr id="1" name=""/>
        <p:cNvGrpSpPr/>
        <p:nvPr/>
      </p:nvGrpSpPr>
      <p:grpSpPr>
        <a:xfrm>
          <a:off x="0" y="0"/>
          <a:ext cx="0" cy="0"/>
          <a:chOff x="0" y="0"/>
          <a:chExt cx="0" cy="0"/>
        </a:xfrm>
      </p:grpSpPr>
      <p:grpSp>
        <p:nvGrpSpPr>
          <p:cNvPr name="Group 2" id="2"/>
          <p:cNvGrpSpPr/>
          <p:nvPr/>
        </p:nvGrpSpPr>
        <p:grpSpPr>
          <a:xfrm rot="0">
            <a:off x="9744247" y="-202937"/>
            <a:ext cx="5744070" cy="8996366"/>
            <a:chOff x="0" y="0"/>
            <a:chExt cx="455234" cy="712988"/>
          </a:xfrm>
        </p:grpSpPr>
        <p:sp>
          <p:nvSpPr>
            <p:cNvPr name="Freeform 3" id="3"/>
            <p:cNvSpPr/>
            <p:nvPr/>
          </p:nvSpPr>
          <p:spPr>
            <a:xfrm flipH="false" flipV="false" rot="0">
              <a:off x="0" y="0"/>
              <a:ext cx="455234" cy="712988"/>
            </a:xfrm>
            <a:custGeom>
              <a:avLst/>
              <a:gdLst/>
              <a:ahLst/>
              <a:cxnLst/>
              <a:rect r="r" b="b" t="t" l="l"/>
              <a:pathLst>
                <a:path h="712988" w="455234">
                  <a:moveTo>
                    <a:pt x="203200" y="0"/>
                  </a:moveTo>
                  <a:lnTo>
                    <a:pt x="455234" y="0"/>
                  </a:lnTo>
                  <a:lnTo>
                    <a:pt x="252034" y="712988"/>
                  </a:lnTo>
                  <a:lnTo>
                    <a:pt x="0" y="712988"/>
                  </a:lnTo>
                  <a:lnTo>
                    <a:pt x="203200" y="0"/>
                  </a:lnTo>
                  <a:close/>
                </a:path>
              </a:pathLst>
            </a:custGeom>
            <a:gradFill rotWithShape="true">
              <a:gsLst>
                <a:gs pos="0">
                  <a:srgbClr val="A3D7D8">
                    <a:alpha val="100000"/>
                  </a:srgbClr>
                </a:gs>
                <a:gs pos="100000">
                  <a:srgbClr val="489EAB">
                    <a:alpha val="100000"/>
                  </a:srgbClr>
                </a:gs>
              </a:gsLst>
              <a:lin ang="2700000"/>
            </a:gradFill>
          </p:spPr>
        </p:sp>
        <p:sp>
          <p:nvSpPr>
            <p:cNvPr name="TextBox 4" id="4"/>
            <p:cNvSpPr txBox="true"/>
            <p:nvPr/>
          </p:nvSpPr>
          <p:spPr>
            <a:xfrm>
              <a:off x="101600" y="-57150"/>
              <a:ext cx="252034" cy="770138"/>
            </a:xfrm>
            <a:prstGeom prst="rect">
              <a:avLst/>
            </a:prstGeom>
          </p:spPr>
          <p:txBody>
            <a:bodyPr anchor="ctr" rtlCol="false" tIns="50800" lIns="50800" bIns="50800" rIns="50800"/>
            <a:lstStyle/>
            <a:p>
              <a:pPr algn="ctr">
                <a:lnSpc>
                  <a:spcPts val="2803"/>
                </a:lnSpc>
              </a:pPr>
            </a:p>
          </p:txBody>
        </p:sp>
      </p:grpSp>
      <p:grpSp>
        <p:nvGrpSpPr>
          <p:cNvPr name="Group 5" id="5"/>
          <p:cNvGrpSpPr/>
          <p:nvPr/>
        </p:nvGrpSpPr>
        <p:grpSpPr>
          <a:xfrm rot="0">
            <a:off x="12616283" y="2489825"/>
            <a:ext cx="5671717" cy="8482024"/>
            <a:chOff x="0" y="0"/>
            <a:chExt cx="476758" cy="712988"/>
          </a:xfrm>
        </p:grpSpPr>
        <p:sp>
          <p:nvSpPr>
            <p:cNvPr name="Freeform 6" id="6"/>
            <p:cNvSpPr/>
            <p:nvPr/>
          </p:nvSpPr>
          <p:spPr>
            <a:xfrm flipH="false" flipV="false" rot="0">
              <a:off x="0" y="0"/>
              <a:ext cx="476758" cy="712988"/>
            </a:xfrm>
            <a:custGeom>
              <a:avLst/>
              <a:gdLst/>
              <a:ahLst/>
              <a:cxnLst/>
              <a:rect r="r" b="b" t="t" l="l"/>
              <a:pathLst>
                <a:path h="712988" w="476758">
                  <a:moveTo>
                    <a:pt x="203200" y="0"/>
                  </a:moveTo>
                  <a:lnTo>
                    <a:pt x="476758" y="0"/>
                  </a:lnTo>
                  <a:lnTo>
                    <a:pt x="273558" y="712988"/>
                  </a:lnTo>
                  <a:lnTo>
                    <a:pt x="0" y="712988"/>
                  </a:lnTo>
                  <a:lnTo>
                    <a:pt x="203200" y="0"/>
                  </a:lnTo>
                  <a:close/>
                </a:path>
              </a:pathLst>
            </a:custGeom>
            <a:gradFill rotWithShape="true">
              <a:gsLst>
                <a:gs pos="0">
                  <a:srgbClr val="A3D7D8">
                    <a:alpha val="100000"/>
                  </a:srgbClr>
                </a:gs>
                <a:gs pos="100000">
                  <a:srgbClr val="489EAB">
                    <a:alpha val="100000"/>
                  </a:srgbClr>
                </a:gs>
              </a:gsLst>
              <a:lin ang="2700000"/>
            </a:gradFill>
          </p:spPr>
        </p:sp>
        <p:sp>
          <p:nvSpPr>
            <p:cNvPr name="TextBox 7" id="7"/>
            <p:cNvSpPr txBox="true"/>
            <p:nvPr/>
          </p:nvSpPr>
          <p:spPr>
            <a:xfrm>
              <a:off x="101600" y="-57150"/>
              <a:ext cx="273558" cy="770138"/>
            </a:xfrm>
            <a:prstGeom prst="rect">
              <a:avLst/>
            </a:prstGeom>
          </p:spPr>
          <p:txBody>
            <a:bodyPr anchor="ctr" rtlCol="false" tIns="50800" lIns="50800" bIns="50800" rIns="50800"/>
            <a:lstStyle/>
            <a:p>
              <a:pPr algn="ctr">
                <a:lnSpc>
                  <a:spcPts val="2803"/>
                </a:lnSpc>
              </a:pPr>
            </a:p>
          </p:txBody>
        </p:sp>
      </p:grpSp>
      <p:sp>
        <p:nvSpPr>
          <p:cNvPr name="TextBox 8" id="8"/>
          <p:cNvSpPr txBox="true"/>
          <p:nvPr/>
        </p:nvSpPr>
        <p:spPr>
          <a:xfrm rot="0">
            <a:off x="673718" y="725675"/>
            <a:ext cx="8755389" cy="804074"/>
          </a:xfrm>
          <a:prstGeom prst="rect">
            <a:avLst/>
          </a:prstGeom>
        </p:spPr>
        <p:txBody>
          <a:bodyPr anchor="t" rtlCol="false" tIns="0" lIns="0" bIns="0" rIns="0">
            <a:spAutoFit/>
          </a:bodyPr>
          <a:lstStyle/>
          <a:p>
            <a:pPr algn="l">
              <a:lnSpc>
                <a:spcPts val="6214"/>
              </a:lnSpc>
            </a:pPr>
            <a:r>
              <a:rPr lang="en-US" sz="5357">
                <a:solidFill>
                  <a:srgbClr val="F3F3F2"/>
                </a:solidFill>
                <a:latin typeface="Tomorrow"/>
                <a:ea typeface="Tomorrow"/>
                <a:cs typeface="Tomorrow"/>
                <a:sym typeface="Tomorrow"/>
              </a:rPr>
              <a:t>Future outlook</a:t>
            </a:r>
          </a:p>
        </p:txBody>
      </p:sp>
      <p:sp>
        <p:nvSpPr>
          <p:cNvPr name="TextBox 9" id="9"/>
          <p:cNvSpPr txBox="true"/>
          <p:nvPr/>
        </p:nvSpPr>
        <p:spPr>
          <a:xfrm rot="0">
            <a:off x="3324724" y="2442200"/>
            <a:ext cx="10699137" cy="7368067"/>
          </a:xfrm>
          <a:prstGeom prst="rect">
            <a:avLst/>
          </a:prstGeom>
        </p:spPr>
        <p:txBody>
          <a:bodyPr anchor="t" rtlCol="false" tIns="0" lIns="0" bIns="0" rIns="0">
            <a:spAutoFit/>
          </a:bodyPr>
          <a:lstStyle/>
          <a:p>
            <a:pPr algn="ctr" marL="476351" indent="-238176" lvl="1">
              <a:lnSpc>
                <a:spcPts val="3088"/>
              </a:lnSpc>
              <a:spcBef>
                <a:spcPct val="0"/>
              </a:spcBef>
              <a:buFont typeface="Arial"/>
              <a:buChar char="•"/>
            </a:pPr>
            <a:r>
              <a:rPr lang="en-US" sz="2206">
                <a:solidFill>
                  <a:srgbClr val="F3F3F2"/>
                </a:solidFill>
                <a:latin typeface="Roboto"/>
                <a:ea typeface="Roboto"/>
                <a:cs typeface="Roboto"/>
                <a:sym typeface="Roboto"/>
              </a:rPr>
              <a:t>Enhanc</a:t>
            </a:r>
            <a:r>
              <a:rPr lang="en-US" sz="2206">
                <a:solidFill>
                  <a:srgbClr val="F3F3F2"/>
                </a:solidFill>
                <a:latin typeface="Roboto"/>
                <a:ea typeface="Roboto"/>
                <a:cs typeface="Roboto"/>
                <a:sym typeface="Roboto"/>
              </a:rPr>
              <a:t>ed Fraud Categories: Train or prompt Gemini to identify specific types of fraud (e.g., tech support scam, bank impersonation, digital arrest, fake job offer) instead of just a binary classification.</a:t>
            </a:r>
          </a:p>
          <a:p>
            <a:pPr algn="ctr" marL="476351" indent="-238176" lvl="1">
              <a:lnSpc>
                <a:spcPts val="3088"/>
              </a:lnSpc>
              <a:spcBef>
                <a:spcPct val="0"/>
              </a:spcBef>
              <a:buFont typeface="Arial"/>
              <a:buChar char="•"/>
            </a:pPr>
            <a:r>
              <a:rPr lang="en-US" sz="2206">
                <a:solidFill>
                  <a:srgbClr val="F3F3F2"/>
                </a:solidFill>
                <a:latin typeface="Roboto"/>
                <a:ea typeface="Roboto"/>
                <a:cs typeface="Roboto"/>
                <a:sym typeface="Roboto"/>
              </a:rPr>
              <a:t>Audio Waveform Visualization: Implement the suggested feature using librosa and matplotlib to display a waveform of the analyzed audio segment, enhancing the UI.</a:t>
            </a:r>
          </a:p>
          <a:p>
            <a:pPr algn="ctr" marL="476351" indent="-238176" lvl="1">
              <a:lnSpc>
                <a:spcPts val="3088"/>
              </a:lnSpc>
              <a:spcBef>
                <a:spcPct val="0"/>
              </a:spcBef>
              <a:buFont typeface="Arial"/>
              <a:buChar char="•"/>
            </a:pPr>
            <a:r>
              <a:rPr lang="en-US" sz="2206">
                <a:solidFill>
                  <a:srgbClr val="F3F3F2"/>
                </a:solidFill>
                <a:latin typeface="Roboto"/>
                <a:ea typeface="Roboto"/>
                <a:cs typeface="Roboto"/>
                <a:sym typeface="Roboto"/>
              </a:rPr>
              <a:t>User Dashboard: Allow logged-in users to see a history of their uploaded audio files and their analysis results.</a:t>
            </a:r>
          </a:p>
          <a:p>
            <a:pPr algn="ctr" marL="476351" indent="-238176" lvl="1">
              <a:lnSpc>
                <a:spcPts val="3088"/>
              </a:lnSpc>
              <a:spcBef>
                <a:spcPct val="0"/>
              </a:spcBef>
              <a:buFont typeface="Arial"/>
              <a:buChar char="•"/>
            </a:pPr>
            <a:r>
              <a:rPr lang="en-US" sz="2206">
                <a:solidFill>
                  <a:srgbClr val="F3F3F2"/>
                </a:solidFill>
                <a:latin typeface="Roboto"/>
                <a:ea typeface="Roboto"/>
                <a:cs typeface="Roboto"/>
                <a:sym typeface="Roboto"/>
              </a:rPr>
              <a:t>Admin Panel: A separate interface for the support team to review reported cases, listen to the full audio stored in the database, mark cases as resolved, and potentially view basic analytics.</a:t>
            </a:r>
          </a:p>
          <a:p>
            <a:pPr algn="ctr" marL="476351" indent="-238176" lvl="1">
              <a:lnSpc>
                <a:spcPts val="3088"/>
              </a:lnSpc>
              <a:spcBef>
                <a:spcPct val="0"/>
              </a:spcBef>
              <a:buFont typeface="Arial"/>
              <a:buChar char="•"/>
            </a:pPr>
            <a:r>
              <a:rPr lang="en-US" sz="2206">
                <a:solidFill>
                  <a:srgbClr val="F3F3F2"/>
                </a:solidFill>
                <a:latin typeface="Roboto"/>
                <a:ea typeface="Roboto"/>
                <a:cs typeface="Roboto"/>
                <a:sym typeface="Roboto"/>
              </a:rPr>
              <a:t>Real-time Analysis (Advanced): Explore possibilities for analyzing audio streams in near real-time (would require a different architecture, likely involving websockets and potentially faster/streaming STT/LLM models).</a:t>
            </a:r>
          </a:p>
          <a:p>
            <a:pPr algn="ctr" marL="476351" indent="-238176" lvl="1">
              <a:lnSpc>
                <a:spcPts val="3088"/>
              </a:lnSpc>
              <a:spcBef>
                <a:spcPct val="0"/>
              </a:spcBef>
              <a:buFont typeface="Arial"/>
              <a:buChar char="•"/>
            </a:pPr>
            <a:r>
              <a:rPr lang="en-US" sz="2206">
                <a:solidFill>
                  <a:srgbClr val="F3F3F2"/>
                </a:solidFill>
                <a:latin typeface="Roboto"/>
                <a:ea typeface="Roboto"/>
                <a:cs typeface="Roboto"/>
                <a:sym typeface="Roboto"/>
              </a:rPr>
              <a:t>Confidence Scores: Modify the interaction with Gemini (if possible via API or prompting) to get a confidence score along with the "Fraud" / "Not Fraud" label.</a:t>
            </a:r>
          </a:p>
          <a:p>
            <a:pPr algn="ctr" marL="476351" indent="-238176" lvl="1">
              <a:lnSpc>
                <a:spcPts val="3088"/>
              </a:lnSpc>
              <a:spcBef>
                <a:spcPct val="0"/>
              </a:spcBef>
              <a:buFont typeface="Arial"/>
              <a:buChar char="•"/>
            </a:pPr>
            <a:r>
              <a:rPr lang="en-US" sz="2206">
                <a:solidFill>
                  <a:srgbClr val="F3F3F2"/>
                </a:solidFill>
                <a:latin typeface="Roboto"/>
                <a:ea typeface="Roboto"/>
                <a:cs typeface="Roboto"/>
                <a:sym typeface="Roboto"/>
              </a:rPr>
              <a:t>Extended Analysis: Allow analysis of longer audio segments, perhaps summarizing key points or identifying multiple potentially fraudulent sections.</a:t>
            </a:r>
          </a:p>
          <a:p>
            <a:pPr algn="ctr">
              <a:lnSpc>
                <a:spcPts val="3088"/>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0D232D"/>
        </a:solidFill>
      </p:bgPr>
    </p:bg>
    <p:spTree>
      <p:nvGrpSpPr>
        <p:cNvPr id="1" name=""/>
        <p:cNvGrpSpPr/>
        <p:nvPr/>
      </p:nvGrpSpPr>
      <p:grpSpPr>
        <a:xfrm>
          <a:off x="0" y="0"/>
          <a:ext cx="0" cy="0"/>
          <a:chOff x="0" y="0"/>
          <a:chExt cx="0" cy="0"/>
        </a:xfrm>
      </p:grpSpPr>
      <p:sp>
        <p:nvSpPr>
          <p:cNvPr name="TextBox 2" id="2"/>
          <p:cNvSpPr txBox="true"/>
          <p:nvPr/>
        </p:nvSpPr>
        <p:spPr>
          <a:xfrm rot="0">
            <a:off x="6765801" y="4260850"/>
            <a:ext cx="4756398" cy="1028701"/>
          </a:xfrm>
          <a:prstGeom prst="rect">
            <a:avLst/>
          </a:prstGeom>
        </p:spPr>
        <p:txBody>
          <a:bodyPr anchor="t" rtlCol="false" tIns="0" lIns="0" bIns="0" rIns="0">
            <a:spAutoFit/>
          </a:bodyPr>
          <a:lstStyle/>
          <a:p>
            <a:pPr algn="ctr">
              <a:lnSpc>
                <a:spcPts val="8399"/>
              </a:lnSpc>
              <a:spcBef>
                <a:spcPct val="0"/>
              </a:spcBef>
            </a:pPr>
            <a:r>
              <a:rPr lang="en-US" sz="5999">
                <a:solidFill>
                  <a:srgbClr val="FFBD59"/>
                </a:solidFill>
                <a:latin typeface="Roboto"/>
                <a:ea typeface="Roboto"/>
                <a:cs typeface="Roboto"/>
                <a:sym typeface="Roboto"/>
              </a:rPr>
              <a:t>THANK YOU !!</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D232D"/>
        </a:solidFill>
      </p:bgPr>
    </p:bg>
    <p:spTree>
      <p:nvGrpSpPr>
        <p:cNvPr id="1" name=""/>
        <p:cNvGrpSpPr/>
        <p:nvPr/>
      </p:nvGrpSpPr>
      <p:grpSpPr>
        <a:xfrm>
          <a:off x="0" y="0"/>
          <a:ext cx="0" cy="0"/>
          <a:chOff x="0" y="0"/>
          <a:chExt cx="0" cy="0"/>
        </a:xfrm>
      </p:grpSpPr>
      <p:grpSp>
        <p:nvGrpSpPr>
          <p:cNvPr name="Group 2" id="2"/>
          <p:cNvGrpSpPr/>
          <p:nvPr/>
        </p:nvGrpSpPr>
        <p:grpSpPr>
          <a:xfrm rot="0">
            <a:off x="9744247" y="-202937"/>
            <a:ext cx="5744070" cy="8996366"/>
            <a:chOff x="0" y="0"/>
            <a:chExt cx="455234" cy="712988"/>
          </a:xfrm>
        </p:grpSpPr>
        <p:sp>
          <p:nvSpPr>
            <p:cNvPr name="Freeform 3" id="3"/>
            <p:cNvSpPr/>
            <p:nvPr/>
          </p:nvSpPr>
          <p:spPr>
            <a:xfrm flipH="false" flipV="false" rot="0">
              <a:off x="0" y="0"/>
              <a:ext cx="455234" cy="712988"/>
            </a:xfrm>
            <a:custGeom>
              <a:avLst/>
              <a:gdLst/>
              <a:ahLst/>
              <a:cxnLst/>
              <a:rect r="r" b="b" t="t" l="l"/>
              <a:pathLst>
                <a:path h="712988" w="455234">
                  <a:moveTo>
                    <a:pt x="203200" y="0"/>
                  </a:moveTo>
                  <a:lnTo>
                    <a:pt x="455234" y="0"/>
                  </a:lnTo>
                  <a:lnTo>
                    <a:pt x="252034" y="712988"/>
                  </a:lnTo>
                  <a:lnTo>
                    <a:pt x="0" y="712988"/>
                  </a:lnTo>
                  <a:lnTo>
                    <a:pt x="203200" y="0"/>
                  </a:lnTo>
                  <a:close/>
                </a:path>
              </a:pathLst>
            </a:custGeom>
            <a:gradFill rotWithShape="true">
              <a:gsLst>
                <a:gs pos="0">
                  <a:srgbClr val="A3D7D8">
                    <a:alpha val="100000"/>
                  </a:srgbClr>
                </a:gs>
                <a:gs pos="100000">
                  <a:srgbClr val="489EAB">
                    <a:alpha val="100000"/>
                  </a:srgbClr>
                </a:gs>
              </a:gsLst>
              <a:lin ang="2700000"/>
            </a:gradFill>
          </p:spPr>
        </p:sp>
        <p:sp>
          <p:nvSpPr>
            <p:cNvPr name="TextBox 4" id="4"/>
            <p:cNvSpPr txBox="true"/>
            <p:nvPr/>
          </p:nvSpPr>
          <p:spPr>
            <a:xfrm>
              <a:off x="101600" y="-57150"/>
              <a:ext cx="252034" cy="770138"/>
            </a:xfrm>
            <a:prstGeom prst="rect">
              <a:avLst/>
            </a:prstGeom>
          </p:spPr>
          <p:txBody>
            <a:bodyPr anchor="ctr" rtlCol="false" tIns="50800" lIns="50800" bIns="50800" rIns="50800"/>
            <a:lstStyle/>
            <a:p>
              <a:pPr algn="ctr">
                <a:lnSpc>
                  <a:spcPts val="2803"/>
                </a:lnSpc>
              </a:pPr>
            </a:p>
          </p:txBody>
        </p:sp>
      </p:grpSp>
      <p:grpSp>
        <p:nvGrpSpPr>
          <p:cNvPr name="Group 5" id="5"/>
          <p:cNvGrpSpPr/>
          <p:nvPr/>
        </p:nvGrpSpPr>
        <p:grpSpPr>
          <a:xfrm rot="0">
            <a:off x="12616283" y="2489825"/>
            <a:ext cx="5671717" cy="8482024"/>
            <a:chOff x="0" y="0"/>
            <a:chExt cx="476758" cy="712988"/>
          </a:xfrm>
        </p:grpSpPr>
        <p:sp>
          <p:nvSpPr>
            <p:cNvPr name="Freeform 6" id="6"/>
            <p:cNvSpPr/>
            <p:nvPr/>
          </p:nvSpPr>
          <p:spPr>
            <a:xfrm flipH="false" flipV="false" rot="0">
              <a:off x="0" y="0"/>
              <a:ext cx="476758" cy="712988"/>
            </a:xfrm>
            <a:custGeom>
              <a:avLst/>
              <a:gdLst/>
              <a:ahLst/>
              <a:cxnLst/>
              <a:rect r="r" b="b" t="t" l="l"/>
              <a:pathLst>
                <a:path h="712988" w="476758">
                  <a:moveTo>
                    <a:pt x="203200" y="0"/>
                  </a:moveTo>
                  <a:lnTo>
                    <a:pt x="476758" y="0"/>
                  </a:lnTo>
                  <a:lnTo>
                    <a:pt x="273558" y="712988"/>
                  </a:lnTo>
                  <a:lnTo>
                    <a:pt x="0" y="712988"/>
                  </a:lnTo>
                  <a:lnTo>
                    <a:pt x="203200" y="0"/>
                  </a:lnTo>
                  <a:close/>
                </a:path>
              </a:pathLst>
            </a:custGeom>
            <a:gradFill rotWithShape="true">
              <a:gsLst>
                <a:gs pos="0">
                  <a:srgbClr val="A3D7D8">
                    <a:alpha val="100000"/>
                  </a:srgbClr>
                </a:gs>
                <a:gs pos="100000">
                  <a:srgbClr val="489EAB">
                    <a:alpha val="100000"/>
                  </a:srgbClr>
                </a:gs>
              </a:gsLst>
              <a:lin ang="2700000"/>
            </a:gradFill>
          </p:spPr>
        </p:sp>
        <p:sp>
          <p:nvSpPr>
            <p:cNvPr name="TextBox 7" id="7"/>
            <p:cNvSpPr txBox="true"/>
            <p:nvPr/>
          </p:nvSpPr>
          <p:spPr>
            <a:xfrm>
              <a:off x="101600" y="-57150"/>
              <a:ext cx="273558" cy="770138"/>
            </a:xfrm>
            <a:prstGeom prst="rect">
              <a:avLst/>
            </a:prstGeom>
          </p:spPr>
          <p:txBody>
            <a:bodyPr anchor="ctr" rtlCol="false" tIns="50800" lIns="50800" bIns="50800" rIns="50800"/>
            <a:lstStyle/>
            <a:p>
              <a:pPr algn="ctr">
                <a:lnSpc>
                  <a:spcPts val="2803"/>
                </a:lnSpc>
              </a:pPr>
            </a:p>
          </p:txBody>
        </p:sp>
      </p:grpSp>
      <p:sp>
        <p:nvSpPr>
          <p:cNvPr name="TextBox 8" id="8"/>
          <p:cNvSpPr txBox="true"/>
          <p:nvPr/>
        </p:nvSpPr>
        <p:spPr>
          <a:xfrm rot="0">
            <a:off x="0" y="1578309"/>
            <a:ext cx="17520723" cy="7073232"/>
          </a:xfrm>
          <a:prstGeom prst="rect">
            <a:avLst/>
          </a:prstGeom>
        </p:spPr>
        <p:txBody>
          <a:bodyPr anchor="t" rtlCol="false" tIns="0" lIns="0" bIns="0" rIns="0">
            <a:spAutoFit/>
          </a:bodyPr>
          <a:lstStyle/>
          <a:p>
            <a:pPr algn="l">
              <a:lnSpc>
                <a:spcPts val="4256"/>
              </a:lnSpc>
            </a:pPr>
            <a:r>
              <a:rPr lang="en-US" sz="3040">
                <a:solidFill>
                  <a:srgbClr val="FFFFFF"/>
                </a:solidFill>
                <a:latin typeface="Tomorrow"/>
                <a:ea typeface="Tomorrow"/>
                <a:cs typeface="Tomorrow"/>
                <a:sym typeface="Tomorrow"/>
              </a:rPr>
              <a:t> </a:t>
            </a:r>
          </a:p>
          <a:p>
            <a:pPr algn="l" marL="656446" indent="-328223" lvl="1">
              <a:lnSpc>
                <a:spcPts val="4256"/>
              </a:lnSpc>
              <a:buFont typeface="Arial"/>
              <a:buChar char="•"/>
            </a:pPr>
            <a:r>
              <a:rPr lang="en-US" sz="3040">
                <a:solidFill>
                  <a:srgbClr val="FFFFFF"/>
                </a:solidFill>
                <a:latin typeface="Tomorrow"/>
                <a:ea typeface="Tomorrow"/>
                <a:cs typeface="Tomorrow"/>
                <a:sym typeface="Tomorrow"/>
              </a:rPr>
              <a:t>The Challenge: Individuals and organizations are increasingly targeted by sophisticated voice-based scams, including spam calls, phishing attempts, and alarming "digital arrest" threats. These calls often aim to extract sensitive personal information (bank details, OTPs, ID numbers) or coerce victims into transferring money.</a:t>
            </a:r>
          </a:p>
          <a:p>
            <a:pPr algn="l" marL="656446" indent="-328223" lvl="1">
              <a:lnSpc>
                <a:spcPts val="4256"/>
              </a:lnSpc>
              <a:buFont typeface="Arial"/>
              <a:buChar char="•"/>
            </a:pPr>
            <a:r>
              <a:rPr lang="en-US" sz="3040">
                <a:solidFill>
                  <a:srgbClr val="FFFFFF"/>
                </a:solidFill>
                <a:latin typeface="Tomorrow"/>
                <a:ea typeface="Tomorrow"/>
                <a:cs typeface="Tomorrow"/>
                <a:sym typeface="Tomorrow"/>
              </a:rPr>
              <a:t>The Difficulty: Scammers use convincing tactics, impersonate authorities (police, banks, government), and leverage urgency, making it difficult for people, especially vulnerable individuals, to distinguish legitimate calls from fraudulent ones.</a:t>
            </a:r>
          </a:p>
          <a:p>
            <a:pPr algn="l" marL="656446" indent="-328223" lvl="1">
              <a:lnSpc>
                <a:spcPts val="4256"/>
              </a:lnSpc>
              <a:buFont typeface="Arial"/>
              <a:buChar char="•"/>
            </a:pPr>
            <a:r>
              <a:rPr lang="en-US" sz="3040">
                <a:solidFill>
                  <a:srgbClr val="FFFFFF"/>
                </a:solidFill>
                <a:latin typeface="Tomorrow"/>
                <a:ea typeface="Tomorrow"/>
                <a:cs typeface="Tomorrow"/>
                <a:sym typeface="Tomorrow"/>
              </a:rPr>
              <a:t>The Impact: This leads to significant financial losses, emotional distress, and a general erosion of trust in voice communication.</a:t>
            </a:r>
          </a:p>
          <a:p>
            <a:pPr algn="l" marL="656446" indent="-328223" lvl="1">
              <a:lnSpc>
                <a:spcPts val="4256"/>
              </a:lnSpc>
              <a:buFont typeface="Arial"/>
              <a:buChar char="•"/>
            </a:pPr>
            <a:r>
              <a:rPr lang="en-US" sz="3040">
                <a:solidFill>
                  <a:srgbClr val="FFFFFF"/>
                </a:solidFill>
                <a:latin typeface="Tomorrow"/>
                <a:ea typeface="Tomorrow"/>
                <a:cs typeface="Tomorrow"/>
                <a:sym typeface="Tomorrow"/>
              </a:rPr>
              <a:t>The Need: A system is required to automatically analyze call audio, reliably classify potential threats (Spam, Fraud/Digital Arrest), and empower users to take appropriate action, thereby mitigating the risks associated with voice scams.</a:t>
            </a:r>
          </a:p>
          <a:p>
            <a:pPr algn="l">
              <a:lnSpc>
                <a:spcPts val="515"/>
              </a:lnSpc>
            </a:pPr>
          </a:p>
        </p:txBody>
      </p:sp>
      <p:sp>
        <p:nvSpPr>
          <p:cNvPr name="TextBox 9" id="9"/>
          <p:cNvSpPr txBox="true"/>
          <p:nvPr/>
        </p:nvSpPr>
        <p:spPr>
          <a:xfrm rot="0">
            <a:off x="-295134" y="71972"/>
            <a:ext cx="8755389" cy="956728"/>
          </a:xfrm>
          <a:prstGeom prst="rect">
            <a:avLst/>
          </a:prstGeom>
        </p:spPr>
        <p:txBody>
          <a:bodyPr anchor="t" rtlCol="false" tIns="0" lIns="0" bIns="0" rIns="0">
            <a:spAutoFit/>
          </a:bodyPr>
          <a:lstStyle/>
          <a:p>
            <a:pPr algn="l">
              <a:lnSpc>
                <a:spcPts val="7490"/>
              </a:lnSpc>
            </a:pPr>
            <a:r>
              <a:rPr lang="en-US" sz="6457">
                <a:solidFill>
                  <a:srgbClr val="FFBD59"/>
                </a:solidFill>
                <a:latin typeface="Tomorrow"/>
                <a:ea typeface="Tomorrow"/>
                <a:cs typeface="Tomorrow"/>
                <a:sym typeface="Tomorrow"/>
              </a:rPr>
              <a:t>   Problem Statement</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0D232D"/>
        </a:solidFill>
      </p:bgPr>
    </p:bg>
    <p:spTree>
      <p:nvGrpSpPr>
        <p:cNvPr id="1" name=""/>
        <p:cNvGrpSpPr/>
        <p:nvPr/>
      </p:nvGrpSpPr>
      <p:grpSpPr>
        <a:xfrm>
          <a:off x="0" y="0"/>
          <a:ext cx="0" cy="0"/>
          <a:chOff x="0" y="0"/>
          <a:chExt cx="0" cy="0"/>
        </a:xfrm>
      </p:grpSpPr>
      <p:grpSp>
        <p:nvGrpSpPr>
          <p:cNvPr name="Group 2" id="2"/>
          <p:cNvGrpSpPr/>
          <p:nvPr/>
        </p:nvGrpSpPr>
        <p:grpSpPr>
          <a:xfrm rot="0">
            <a:off x="11996584" y="1500421"/>
            <a:ext cx="4729289" cy="7171094"/>
            <a:chOff x="0" y="0"/>
            <a:chExt cx="470211" cy="712988"/>
          </a:xfrm>
        </p:grpSpPr>
        <p:sp>
          <p:nvSpPr>
            <p:cNvPr name="Freeform 3" id="3"/>
            <p:cNvSpPr/>
            <p:nvPr/>
          </p:nvSpPr>
          <p:spPr>
            <a:xfrm flipH="false" flipV="false" rot="0">
              <a:off x="0" y="0"/>
              <a:ext cx="470211" cy="712988"/>
            </a:xfrm>
            <a:custGeom>
              <a:avLst/>
              <a:gdLst/>
              <a:ahLst/>
              <a:cxnLst/>
              <a:rect r="r" b="b" t="t" l="l"/>
              <a:pathLst>
                <a:path h="712988" w="470211">
                  <a:moveTo>
                    <a:pt x="203200" y="0"/>
                  </a:moveTo>
                  <a:lnTo>
                    <a:pt x="470211" y="0"/>
                  </a:lnTo>
                  <a:lnTo>
                    <a:pt x="267011" y="712988"/>
                  </a:lnTo>
                  <a:lnTo>
                    <a:pt x="0" y="712988"/>
                  </a:lnTo>
                  <a:lnTo>
                    <a:pt x="203200" y="0"/>
                  </a:lnTo>
                  <a:close/>
                </a:path>
              </a:pathLst>
            </a:custGeom>
            <a:gradFill rotWithShape="true">
              <a:gsLst>
                <a:gs pos="0">
                  <a:srgbClr val="A3D7D8">
                    <a:alpha val="100000"/>
                  </a:srgbClr>
                </a:gs>
                <a:gs pos="100000">
                  <a:srgbClr val="489EAB">
                    <a:alpha val="100000"/>
                  </a:srgbClr>
                </a:gs>
              </a:gsLst>
              <a:lin ang="2700000"/>
            </a:gradFill>
          </p:spPr>
        </p:sp>
        <p:sp>
          <p:nvSpPr>
            <p:cNvPr name="TextBox 4" id="4"/>
            <p:cNvSpPr txBox="true"/>
            <p:nvPr/>
          </p:nvSpPr>
          <p:spPr>
            <a:xfrm>
              <a:off x="101600" y="-57150"/>
              <a:ext cx="267011" cy="770138"/>
            </a:xfrm>
            <a:prstGeom prst="rect">
              <a:avLst/>
            </a:prstGeom>
          </p:spPr>
          <p:txBody>
            <a:bodyPr anchor="ctr" rtlCol="false" tIns="50800" lIns="50800" bIns="50800" rIns="50800"/>
            <a:lstStyle/>
            <a:p>
              <a:pPr algn="ctr">
                <a:lnSpc>
                  <a:spcPts val="2803"/>
                </a:lnSpc>
              </a:pPr>
            </a:p>
          </p:txBody>
        </p:sp>
      </p:grpSp>
      <p:grpSp>
        <p:nvGrpSpPr>
          <p:cNvPr name="Group 5" id="5"/>
          <p:cNvGrpSpPr/>
          <p:nvPr/>
        </p:nvGrpSpPr>
        <p:grpSpPr>
          <a:xfrm rot="0">
            <a:off x="10278784" y="-835331"/>
            <a:ext cx="4082444" cy="6497124"/>
            <a:chOff x="0" y="0"/>
            <a:chExt cx="474358" cy="754931"/>
          </a:xfrm>
        </p:grpSpPr>
        <p:sp>
          <p:nvSpPr>
            <p:cNvPr name="Freeform 6" id="6"/>
            <p:cNvSpPr/>
            <p:nvPr/>
          </p:nvSpPr>
          <p:spPr>
            <a:xfrm flipH="false" flipV="false" rot="0">
              <a:off x="0" y="0"/>
              <a:ext cx="474358" cy="754931"/>
            </a:xfrm>
            <a:custGeom>
              <a:avLst/>
              <a:gdLst/>
              <a:ahLst/>
              <a:cxnLst/>
              <a:rect r="r" b="b" t="t" l="l"/>
              <a:pathLst>
                <a:path h="754931" w="474358">
                  <a:moveTo>
                    <a:pt x="203200" y="0"/>
                  </a:moveTo>
                  <a:lnTo>
                    <a:pt x="474358" y="0"/>
                  </a:lnTo>
                  <a:lnTo>
                    <a:pt x="271158" y="754931"/>
                  </a:lnTo>
                  <a:lnTo>
                    <a:pt x="0" y="754931"/>
                  </a:lnTo>
                  <a:lnTo>
                    <a:pt x="203200" y="0"/>
                  </a:lnTo>
                  <a:close/>
                </a:path>
              </a:pathLst>
            </a:custGeom>
            <a:gradFill rotWithShape="true">
              <a:gsLst>
                <a:gs pos="0">
                  <a:srgbClr val="A3D7D8">
                    <a:alpha val="100000"/>
                  </a:srgbClr>
                </a:gs>
                <a:gs pos="100000">
                  <a:srgbClr val="489EAB">
                    <a:alpha val="100000"/>
                  </a:srgbClr>
                </a:gs>
              </a:gsLst>
              <a:lin ang="2700000"/>
            </a:gradFill>
            <a:ln w="12700">
              <a:solidFill>
                <a:srgbClr val="000000"/>
              </a:solidFill>
            </a:ln>
          </p:spPr>
        </p:sp>
      </p:grpSp>
      <p:grpSp>
        <p:nvGrpSpPr>
          <p:cNvPr name="Group 7" id="7"/>
          <p:cNvGrpSpPr/>
          <p:nvPr/>
        </p:nvGrpSpPr>
        <p:grpSpPr>
          <a:xfrm rot="0">
            <a:off x="14411983" y="4436081"/>
            <a:ext cx="4082444" cy="6497124"/>
            <a:chOff x="0" y="0"/>
            <a:chExt cx="474358" cy="754931"/>
          </a:xfrm>
        </p:grpSpPr>
        <p:sp>
          <p:nvSpPr>
            <p:cNvPr name="Freeform 8" id="8"/>
            <p:cNvSpPr/>
            <p:nvPr/>
          </p:nvSpPr>
          <p:spPr>
            <a:xfrm flipH="false" flipV="false" rot="0">
              <a:off x="0" y="0"/>
              <a:ext cx="474358" cy="754931"/>
            </a:xfrm>
            <a:custGeom>
              <a:avLst/>
              <a:gdLst/>
              <a:ahLst/>
              <a:cxnLst/>
              <a:rect r="r" b="b" t="t" l="l"/>
              <a:pathLst>
                <a:path h="754931" w="474358">
                  <a:moveTo>
                    <a:pt x="203200" y="0"/>
                  </a:moveTo>
                  <a:lnTo>
                    <a:pt x="474358" y="0"/>
                  </a:lnTo>
                  <a:lnTo>
                    <a:pt x="271158" y="754931"/>
                  </a:lnTo>
                  <a:lnTo>
                    <a:pt x="0" y="754931"/>
                  </a:lnTo>
                  <a:lnTo>
                    <a:pt x="203200" y="0"/>
                  </a:lnTo>
                  <a:close/>
                </a:path>
              </a:pathLst>
            </a:custGeom>
            <a:gradFill rotWithShape="true">
              <a:gsLst>
                <a:gs pos="0">
                  <a:srgbClr val="A3D7D8">
                    <a:alpha val="100000"/>
                  </a:srgbClr>
                </a:gs>
                <a:gs pos="100000">
                  <a:srgbClr val="489EAB">
                    <a:alpha val="100000"/>
                  </a:srgbClr>
                </a:gs>
              </a:gsLst>
              <a:lin ang="2700000"/>
            </a:gradFill>
            <a:ln w="12700">
              <a:solidFill>
                <a:srgbClr val="000000"/>
              </a:solidFill>
            </a:ln>
          </p:spPr>
        </p:sp>
      </p:grpSp>
      <p:sp>
        <p:nvSpPr>
          <p:cNvPr name="TextBox 9" id="9"/>
          <p:cNvSpPr txBox="true"/>
          <p:nvPr/>
        </p:nvSpPr>
        <p:spPr>
          <a:xfrm rot="0">
            <a:off x="0" y="2099677"/>
            <a:ext cx="13755532" cy="7048032"/>
          </a:xfrm>
          <a:prstGeom prst="rect">
            <a:avLst/>
          </a:prstGeom>
        </p:spPr>
        <p:txBody>
          <a:bodyPr anchor="t" rtlCol="false" tIns="0" lIns="0" bIns="0" rIns="0">
            <a:spAutoFit/>
          </a:bodyPr>
          <a:lstStyle/>
          <a:p>
            <a:pPr algn="l">
              <a:lnSpc>
                <a:spcPts val="4714"/>
              </a:lnSpc>
            </a:pPr>
          </a:p>
          <a:p>
            <a:pPr algn="l" marL="727118" indent="-363559" lvl="1">
              <a:lnSpc>
                <a:spcPts val="4714"/>
              </a:lnSpc>
              <a:buFont typeface="Arial"/>
              <a:buChar char="•"/>
            </a:pPr>
            <a:r>
              <a:rPr lang="en-US" sz="3367">
                <a:solidFill>
                  <a:srgbClr val="FFFFFF"/>
                </a:solidFill>
                <a:latin typeface="Tomorrow"/>
                <a:ea typeface="Tomorrow"/>
                <a:cs typeface="Tomorrow"/>
                <a:sym typeface="Tomorrow"/>
              </a:rPr>
              <a:t>Problem Statement: The Rise of Voice Scams</a:t>
            </a:r>
          </a:p>
          <a:p>
            <a:pPr algn="l" marL="727118" indent="-363559" lvl="1">
              <a:lnSpc>
                <a:spcPts val="4714"/>
              </a:lnSpc>
              <a:buFont typeface="Arial"/>
              <a:buChar char="•"/>
            </a:pPr>
            <a:r>
              <a:rPr lang="en-US" sz="3367">
                <a:solidFill>
                  <a:srgbClr val="FFFFFF"/>
                </a:solidFill>
                <a:latin typeface="Tomorrow"/>
                <a:ea typeface="Tomorrow"/>
                <a:cs typeface="Tomorrow"/>
                <a:sym typeface="Tomorrow"/>
              </a:rPr>
              <a:t>FraudShield AI: Solution Overview &amp; Diagram</a:t>
            </a:r>
          </a:p>
          <a:p>
            <a:pPr algn="l" marL="727118" indent="-363559" lvl="1">
              <a:lnSpc>
                <a:spcPts val="4714"/>
              </a:lnSpc>
              <a:buFont typeface="Arial"/>
              <a:buChar char="•"/>
            </a:pPr>
            <a:r>
              <a:rPr lang="en-US" sz="3367">
                <a:solidFill>
                  <a:srgbClr val="FFFFFF"/>
                </a:solidFill>
                <a:latin typeface="Tomorrow"/>
                <a:ea typeface="Tomorrow"/>
                <a:cs typeface="Tomorrow"/>
                <a:sym typeface="Tomorrow"/>
              </a:rPr>
              <a:t>Our Approach: Leveraging AI for Call Analysis</a:t>
            </a:r>
          </a:p>
          <a:p>
            <a:pPr algn="l" marL="727118" indent="-363559" lvl="1">
              <a:lnSpc>
                <a:spcPts val="4714"/>
              </a:lnSpc>
              <a:buFont typeface="Arial"/>
              <a:buChar char="•"/>
            </a:pPr>
            <a:r>
              <a:rPr lang="en-US" sz="3367">
                <a:solidFill>
                  <a:srgbClr val="FFFFFF"/>
                </a:solidFill>
                <a:latin typeface="Tomorrow"/>
                <a:ea typeface="Tomorrow"/>
                <a:cs typeface="Tomorrow"/>
                <a:sym typeface="Tomorrow"/>
              </a:rPr>
              <a:t>Technology Stack Used</a:t>
            </a:r>
          </a:p>
          <a:p>
            <a:pPr algn="l" marL="727118" indent="-363559" lvl="1">
              <a:lnSpc>
                <a:spcPts val="4714"/>
              </a:lnSpc>
              <a:buFont typeface="Arial"/>
              <a:buChar char="•"/>
            </a:pPr>
            <a:r>
              <a:rPr lang="en-US" sz="3367">
                <a:solidFill>
                  <a:srgbClr val="FFFFFF"/>
                </a:solidFill>
                <a:latin typeface="Tomorrow"/>
                <a:ea typeface="Tomorrow"/>
                <a:cs typeface="Tomorrow"/>
                <a:sym typeface="Tomorrow"/>
              </a:rPr>
              <a:t>LLM Implementation: Gemini 1.5 Flash &amp; The 5-Step Framework</a:t>
            </a:r>
          </a:p>
          <a:p>
            <a:pPr algn="l" marL="727118" indent="-363559" lvl="1">
              <a:lnSpc>
                <a:spcPts val="4714"/>
              </a:lnSpc>
              <a:buFont typeface="Arial"/>
              <a:buChar char="•"/>
            </a:pPr>
            <a:r>
              <a:rPr lang="en-US" sz="3367">
                <a:solidFill>
                  <a:srgbClr val="FFFFFF"/>
                </a:solidFill>
                <a:latin typeface="Tomorrow"/>
                <a:ea typeface="Tomorrow"/>
                <a:cs typeface="Tomorrow"/>
                <a:sym typeface="Tomorrow"/>
              </a:rPr>
              <a:t>Challenges Encountered</a:t>
            </a:r>
          </a:p>
          <a:p>
            <a:pPr algn="l" marL="727118" indent="-363559" lvl="1">
              <a:lnSpc>
                <a:spcPts val="4714"/>
              </a:lnSpc>
              <a:buFont typeface="Arial"/>
              <a:buChar char="•"/>
            </a:pPr>
            <a:r>
              <a:rPr lang="en-US" sz="3367">
                <a:solidFill>
                  <a:srgbClr val="FFFFFF"/>
                </a:solidFill>
                <a:latin typeface="Tomorrow"/>
                <a:ea typeface="Tomorrow"/>
                <a:cs typeface="Tomorrow"/>
                <a:sym typeface="Tomorrow"/>
              </a:rPr>
              <a:t>Team Contributions</a:t>
            </a:r>
          </a:p>
          <a:p>
            <a:pPr algn="l" marL="727118" indent="-363559" lvl="1">
              <a:lnSpc>
                <a:spcPts val="4714"/>
              </a:lnSpc>
              <a:buFont typeface="Arial"/>
              <a:buChar char="•"/>
            </a:pPr>
            <a:r>
              <a:rPr lang="en-US" sz="3367">
                <a:solidFill>
                  <a:srgbClr val="FFFFFF"/>
                </a:solidFill>
                <a:latin typeface="Tomorrow"/>
                <a:ea typeface="Tomorrow"/>
                <a:cs typeface="Tomorrow"/>
                <a:sym typeface="Tomorrow"/>
              </a:rPr>
              <a:t>Impact &amp; Benefits of FraudShield AI</a:t>
            </a:r>
          </a:p>
          <a:p>
            <a:pPr algn="l" marL="727118" indent="-363559" lvl="1">
              <a:lnSpc>
                <a:spcPts val="4714"/>
              </a:lnSpc>
              <a:buFont typeface="Arial"/>
              <a:buChar char="•"/>
            </a:pPr>
            <a:r>
              <a:rPr lang="en-US" sz="3367">
                <a:solidFill>
                  <a:srgbClr val="FFFFFF"/>
                </a:solidFill>
                <a:latin typeface="Tomorrow"/>
                <a:ea typeface="Tomorrow"/>
                <a:cs typeface="Tomorrow"/>
                <a:sym typeface="Tomorrow"/>
              </a:rPr>
              <a:t>Future Enhancements &amp; Outlook</a:t>
            </a:r>
          </a:p>
          <a:p>
            <a:pPr algn="l" marL="727118" indent="-363559" lvl="1">
              <a:lnSpc>
                <a:spcPts val="4714"/>
              </a:lnSpc>
              <a:buFont typeface="Arial"/>
              <a:buChar char="•"/>
            </a:pPr>
            <a:r>
              <a:rPr lang="en-US" sz="3367">
                <a:solidFill>
                  <a:srgbClr val="FFFFFF"/>
                </a:solidFill>
                <a:latin typeface="Tomorrow"/>
                <a:ea typeface="Tomorrow"/>
                <a:cs typeface="Tomorrow"/>
                <a:sym typeface="Tomorrow"/>
              </a:rPr>
              <a:t>Q&amp;A</a:t>
            </a:r>
          </a:p>
          <a:p>
            <a:pPr algn="l">
              <a:lnSpc>
                <a:spcPts val="4714"/>
              </a:lnSpc>
            </a:pPr>
          </a:p>
        </p:txBody>
      </p:sp>
      <p:sp>
        <p:nvSpPr>
          <p:cNvPr name="TextBox 10" id="10"/>
          <p:cNvSpPr txBox="true"/>
          <p:nvPr/>
        </p:nvSpPr>
        <p:spPr>
          <a:xfrm rot="0">
            <a:off x="1535936" y="573283"/>
            <a:ext cx="9424664" cy="867956"/>
          </a:xfrm>
          <a:prstGeom prst="rect">
            <a:avLst/>
          </a:prstGeom>
        </p:spPr>
        <p:txBody>
          <a:bodyPr anchor="t" rtlCol="false" tIns="0" lIns="0" bIns="0" rIns="0">
            <a:spAutoFit/>
          </a:bodyPr>
          <a:lstStyle/>
          <a:p>
            <a:pPr algn="l">
              <a:lnSpc>
                <a:spcPts val="6794"/>
              </a:lnSpc>
            </a:pPr>
            <a:r>
              <a:rPr lang="en-US" sz="5857">
                <a:solidFill>
                  <a:srgbClr val="FFBD59"/>
                </a:solidFill>
                <a:latin typeface="Tomorrow"/>
                <a:ea typeface="Tomorrow"/>
                <a:cs typeface="Tomorrow"/>
                <a:sym typeface="Tomorrow"/>
              </a:rPr>
              <a:t>AGENDA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D232D"/>
        </a:solidFill>
      </p:bgPr>
    </p:bg>
    <p:spTree>
      <p:nvGrpSpPr>
        <p:cNvPr id="1" name=""/>
        <p:cNvGrpSpPr/>
        <p:nvPr/>
      </p:nvGrpSpPr>
      <p:grpSpPr>
        <a:xfrm>
          <a:off x="0" y="0"/>
          <a:ext cx="0" cy="0"/>
          <a:chOff x="0" y="0"/>
          <a:chExt cx="0" cy="0"/>
        </a:xfrm>
      </p:grpSpPr>
      <p:sp>
        <p:nvSpPr>
          <p:cNvPr name="Freeform 2" id="2"/>
          <p:cNvSpPr/>
          <p:nvPr/>
        </p:nvSpPr>
        <p:spPr>
          <a:xfrm flipH="false" flipV="false" rot="0">
            <a:off x="3493371" y="3672733"/>
            <a:ext cx="11301259" cy="6243946"/>
          </a:xfrm>
          <a:custGeom>
            <a:avLst/>
            <a:gdLst/>
            <a:ahLst/>
            <a:cxnLst/>
            <a:rect r="r" b="b" t="t" l="l"/>
            <a:pathLst>
              <a:path h="6243946" w="11301259">
                <a:moveTo>
                  <a:pt x="0" y="0"/>
                </a:moveTo>
                <a:lnTo>
                  <a:pt x="11301258" y="0"/>
                </a:lnTo>
                <a:lnTo>
                  <a:pt x="11301258" y="6243945"/>
                </a:lnTo>
                <a:lnTo>
                  <a:pt x="0" y="6243945"/>
                </a:lnTo>
                <a:lnTo>
                  <a:pt x="0" y="0"/>
                </a:lnTo>
                <a:close/>
              </a:path>
            </a:pathLst>
          </a:custGeom>
          <a:blipFill>
            <a:blip r:embed="rId2"/>
            <a:stretch>
              <a:fillRect l="0" t="0" r="0" b="0"/>
            </a:stretch>
          </a:blipFill>
        </p:spPr>
      </p:sp>
      <p:sp>
        <p:nvSpPr>
          <p:cNvPr name="TextBox 3" id="3"/>
          <p:cNvSpPr txBox="true"/>
          <p:nvPr/>
        </p:nvSpPr>
        <p:spPr>
          <a:xfrm rot="0">
            <a:off x="1214827" y="1038225"/>
            <a:ext cx="15858347" cy="798741"/>
          </a:xfrm>
          <a:prstGeom prst="rect">
            <a:avLst/>
          </a:prstGeom>
        </p:spPr>
        <p:txBody>
          <a:bodyPr anchor="t" rtlCol="false" tIns="0" lIns="0" bIns="0" rIns="0">
            <a:spAutoFit/>
          </a:bodyPr>
          <a:lstStyle/>
          <a:p>
            <a:pPr algn="ctr">
              <a:lnSpc>
                <a:spcPts val="6214"/>
              </a:lnSpc>
            </a:pPr>
            <a:r>
              <a:rPr lang="en-US" sz="5357">
                <a:solidFill>
                  <a:srgbClr val="FFBD59"/>
                </a:solidFill>
                <a:latin typeface="Tomorrow"/>
                <a:ea typeface="Tomorrow"/>
                <a:cs typeface="Tomorrow"/>
                <a:sym typeface="Tomorrow"/>
              </a:rPr>
              <a:t>SOLUTION OVERVIEW </a:t>
            </a:r>
          </a:p>
        </p:txBody>
      </p:sp>
      <p:sp>
        <p:nvSpPr>
          <p:cNvPr name="TextBox 4" id="4"/>
          <p:cNvSpPr txBox="true"/>
          <p:nvPr/>
        </p:nvSpPr>
        <p:spPr>
          <a:xfrm rot="0">
            <a:off x="544277" y="2236960"/>
            <a:ext cx="17362223" cy="1435773"/>
          </a:xfrm>
          <a:prstGeom prst="rect">
            <a:avLst/>
          </a:prstGeom>
        </p:spPr>
        <p:txBody>
          <a:bodyPr anchor="t" rtlCol="false" tIns="0" lIns="0" bIns="0" rIns="0">
            <a:spAutoFit/>
          </a:bodyPr>
          <a:lstStyle/>
          <a:p>
            <a:pPr algn="ctr">
              <a:lnSpc>
                <a:spcPts val="3778"/>
              </a:lnSpc>
            </a:pPr>
            <a:r>
              <a:rPr lang="en-US" sz="3257">
                <a:solidFill>
                  <a:srgbClr val="F3F3F2"/>
                </a:solidFill>
                <a:latin typeface="Tomorrow"/>
                <a:ea typeface="Tomorrow"/>
                <a:cs typeface="Tomorrow"/>
                <a:sym typeface="Tomorrow"/>
              </a:rPr>
              <a:t>FraudShield AI is a system that detects phone call scams using Google Gemini AI. It listens to call recordings, analyzes the audio, and classifies them as Normal, Spam, or Fraudulent.</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0D232D"/>
        </a:solidFill>
      </p:bgPr>
    </p:bg>
    <p:spTree>
      <p:nvGrpSpPr>
        <p:cNvPr id="1" name=""/>
        <p:cNvGrpSpPr/>
        <p:nvPr/>
      </p:nvGrpSpPr>
      <p:grpSpPr>
        <a:xfrm>
          <a:off x="0" y="0"/>
          <a:ext cx="0" cy="0"/>
          <a:chOff x="0" y="0"/>
          <a:chExt cx="0" cy="0"/>
        </a:xfrm>
      </p:grpSpPr>
      <p:sp>
        <p:nvSpPr>
          <p:cNvPr name="TextBox 2" id="2"/>
          <p:cNvSpPr txBox="true"/>
          <p:nvPr/>
        </p:nvSpPr>
        <p:spPr>
          <a:xfrm rot="0">
            <a:off x="7099870" y="544513"/>
            <a:ext cx="2317075" cy="863600"/>
          </a:xfrm>
          <a:prstGeom prst="rect">
            <a:avLst/>
          </a:prstGeom>
        </p:spPr>
        <p:txBody>
          <a:bodyPr anchor="t" rtlCol="false" tIns="0" lIns="0" bIns="0" rIns="0">
            <a:spAutoFit/>
          </a:bodyPr>
          <a:lstStyle/>
          <a:p>
            <a:pPr algn="ctr">
              <a:lnSpc>
                <a:spcPts val="7000"/>
              </a:lnSpc>
              <a:spcBef>
                <a:spcPct val="0"/>
              </a:spcBef>
            </a:pPr>
            <a:r>
              <a:rPr lang="en-US" sz="5000">
                <a:solidFill>
                  <a:srgbClr val="FFBD59"/>
                </a:solidFill>
                <a:latin typeface="Roboto"/>
                <a:ea typeface="Roboto"/>
                <a:cs typeface="Roboto"/>
                <a:sym typeface="Roboto"/>
              </a:rPr>
              <a:t>Solution</a:t>
            </a:r>
          </a:p>
        </p:txBody>
      </p:sp>
      <p:sp>
        <p:nvSpPr>
          <p:cNvPr name="TextBox 3" id="3"/>
          <p:cNvSpPr txBox="true"/>
          <p:nvPr/>
        </p:nvSpPr>
        <p:spPr>
          <a:xfrm rot="0">
            <a:off x="790245" y="1661976"/>
            <a:ext cx="16707510" cy="8678112"/>
          </a:xfrm>
          <a:prstGeom prst="rect">
            <a:avLst/>
          </a:prstGeom>
        </p:spPr>
        <p:txBody>
          <a:bodyPr anchor="t" rtlCol="false" tIns="0" lIns="0" bIns="0" rIns="0">
            <a:spAutoFit/>
          </a:bodyPr>
          <a:lstStyle/>
          <a:p>
            <a:pPr algn="l">
              <a:lnSpc>
                <a:spcPts val="3628"/>
              </a:lnSpc>
            </a:pPr>
            <a:r>
              <a:rPr lang="en-US" sz="2592">
                <a:solidFill>
                  <a:srgbClr val="FFFFFF"/>
                </a:solidFill>
                <a:latin typeface="Roboto"/>
                <a:ea typeface="Roboto"/>
                <a:cs typeface="Roboto"/>
                <a:sym typeface="Roboto"/>
              </a:rPr>
              <a:t>Explanation of Diagram:</a:t>
            </a:r>
          </a:p>
          <a:p>
            <a:pPr algn="l" marL="559623" indent="-279811" lvl="1">
              <a:lnSpc>
                <a:spcPts val="3628"/>
              </a:lnSpc>
              <a:buFont typeface="Arial"/>
              <a:buChar char="•"/>
            </a:pPr>
            <a:r>
              <a:rPr lang="en-US" sz="2592">
                <a:solidFill>
                  <a:srgbClr val="FFFFFF"/>
                </a:solidFill>
                <a:latin typeface="Roboto"/>
                <a:ea typeface="Roboto"/>
                <a:cs typeface="Roboto"/>
                <a:sym typeface="Roboto"/>
              </a:rPr>
              <a:t>User: Interacts with the Streamlit UI.</a:t>
            </a:r>
          </a:p>
          <a:p>
            <a:pPr algn="l" marL="559623" indent="-279811" lvl="1">
              <a:lnSpc>
                <a:spcPts val="3628"/>
              </a:lnSpc>
              <a:buFont typeface="Arial"/>
              <a:buChar char="•"/>
            </a:pPr>
            <a:r>
              <a:rPr lang="en-US" sz="2592">
                <a:solidFill>
                  <a:srgbClr val="FFFFFF"/>
                </a:solidFill>
                <a:latin typeface="Roboto"/>
                <a:ea typeface="Roboto"/>
                <a:cs typeface="Roboto"/>
                <a:sym typeface="Roboto"/>
              </a:rPr>
              <a:t>Streamlit UI: Handles authentication (Login/Register), file uploads, and displays results/buttons.</a:t>
            </a:r>
          </a:p>
          <a:p>
            <a:pPr algn="l" marL="559623" indent="-279811" lvl="1">
              <a:lnSpc>
                <a:spcPts val="3628"/>
              </a:lnSpc>
              <a:buFont typeface="Arial"/>
              <a:buChar char="•"/>
            </a:pPr>
            <a:r>
              <a:rPr lang="en-US" sz="2592">
                <a:solidFill>
                  <a:srgbClr val="FFFFFF"/>
                </a:solidFill>
                <a:latin typeface="Roboto"/>
                <a:ea typeface="Roboto"/>
                <a:cs typeface="Roboto"/>
                <a:sym typeface="Roboto"/>
              </a:rPr>
              <a:t>Auth Module: Interacts with the SQLite database to verify or add users.</a:t>
            </a:r>
          </a:p>
          <a:p>
            <a:pPr algn="l" marL="559623" indent="-279811" lvl="1">
              <a:lnSpc>
                <a:spcPts val="3628"/>
              </a:lnSpc>
              <a:buFont typeface="Arial"/>
              <a:buChar char="•"/>
            </a:pPr>
            <a:r>
              <a:rPr lang="en-US" sz="2592">
                <a:solidFill>
                  <a:srgbClr val="FFFFFF"/>
                </a:solidFill>
                <a:latin typeface="Roboto"/>
                <a:ea typeface="Roboto"/>
                <a:cs typeface="Roboto"/>
                <a:sym typeface="Roboto"/>
              </a:rPr>
              <a:t>File Uploader: Gets the audio file from the user.</a:t>
            </a:r>
          </a:p>
          <a:p>
            <a:pPr algn="l" marL="559623" indent="-279811" lvl="1">
              <a:lnSpc>
                <a:spcPts val="3628"/>
              </a:lnSpc>
              <a:buFont typeface="Arial"/>
              <a:buChar char="•"/>
            </a:pPr>
            <a:r>
              <a:rPr lang="en-US" sz="2592">
                <a:solidFill>
                  <a:srgbClr val="FFFFFF"/>
                </a:solidFill>
                <a:latin typeface="Roboto"/>
                <a:ea typeface="Roboto"/>
                <a:cs typeface="Roboto"/>
                <a:sym typeface="Roboto"/>
              </a:rPr>
              <a:t>Audio Processor (Pydub): Takes the raw audio bytes, crops it to the first 60 seconds, and potentially converts format (e.g., to WAV for compatibility).</a:t>
            </a:r>
          </a:p>
          <a:p>
            <a:pPr algn="l" marL="559623" indent="-279811" lvl="1">
              <a:lnSpc>
                <a:spcPts val="3628"/>
              </a:lnSpc>
              <a:buFont typeface="Arial"/>
              <a:buChar char="•"/>
            </a:pPr>
            <a:r>
              <a:rPr lang="en-US" sz="2592">
                <a:solidFill>
                  <a:srgbClr val="FFFFFF"/>
                </a:solidFill>
                <a:latin typeface="Roboto"/>
                <a:ea typeface="Roboto"/>
                <a:cs typeface="Roboto"/>
                <a:sym typeface="Roboto"/>
              </a:rPr>
              <a:t>Gemini 1.5 Pro API Call: Sends the cropped audio data to the Gemini API for analysis. This is the core LLM component, leveraging its native audio understanding capabilities (which implicitly include speech-to-text and semantic analysis).</a:t>
            </a:r>
          </a:p>
          <a:p>
            <a:pPr algn="l" marL="559623" indent="-279811" lvl="1">
              <a:lnSpc>
                <a:spcPts val="3628"/>
              </a:lnSpc>
              <a:buFont typeface="Arial"/>
              <a:buChar char="•"/>
            </a:pPr>
            <a:r>
              <a:rPr lang="en-US" sz="2592">
                <a:solidFill>
                  <a:srgbClr val="FFFFFF"/>
                </a:solidFill>
                <a:latin typeface="Roboto"/>
                <a:ea typeface="Roboto"/>
                <a:cs typeface="Roboto"/>
                <a:sym typeface="Roboto"/>
              </a:rPr>
              <a:t>Result Processing: Takes the "Fraud" / "Not Fraud" text response from Gemini, interprets it, stores the original audio and the result in the database.</a:t>
            </a:r>
          </a:p>
          <a:p>
            <a:pPr algn="l" marL="559623" indent="-279811" lvl="1">
              <a:lnSpc>
                <a:spcPts val="3628"/>
              </a:lnSpc>
              <a:buFont typeface="Arial"/>
              <a:buChar char="•"/>
            </a:pPr>
            <a:r>
              <a:rPr lang="en-US" sz="2592">
                <a:solidFill>
                  <a:srgbClr val="FFFFFF"/>
                </a:solidFill>
                <a:latin typeface="Roboto"/>
                <a:ea typeface="Roboto"/>
                <a:cs typeface="Roboto"/>
                <a:sym typeface="Roboto"/>
              </a:rPr>
              <a:t>Result Display: Shows the analysis outcome (Fraud/Not Fraud/Uncertain) to the user on the Streamlit UI. Includes the "Report Fraud" button if fraud is detected.</a:t>
            </a:r>
          </a:p>
          <a:p>
            <a:pPr algn="l" marL="559623" indent="-279811" lvl="1">
              <a:lnSpc>
                <a:spcPts val="3628"/>
              </a:lnSpc>
              <a:buFont typeface="Arial"/>
              <a:buChar char="•"/>
            </a:pPr>
            <a:r>
              <a:rPr lang="en-US" sz="2592">
                <a:solidFill>
                  <a:srgbClr val="FFFFFF"/>
                </a:solidFill>
                <a:latin typeface="Roboto"/>
                <a:ea typeface="Roboto"/>
                <a:cs typeface="Roboto"/>
                <a:sym typeface="Roboto"/>
              </a:rPr>
              <a:t>Email Module (smtplib): Sends an email notification when the user clicks "Report Fraud".</a:t>
            </a:r>
          </a:p>
          <a:p>
            <a:pPr algn="l" marL="559623" indent="-279811" lvl="1">
              <a:lnSpc>
                <a:spcPts val="3628"/>
              </a:lnSpc>
              <a:buFont typeface="Arial"/>
              <a:buChar char="•"/>
            </a:pPr>
            <a:r>
              <a:rPr lang="en-US" sz="2592">
                <a:solidFill>
                  <a:srgbClr val="FFFFFF"/>
                </a:solidFill>
                <a:latin typeface="Roboto"/>
                <a:ea typeface="Roboto"/>
                <a:cs typeface="Roboto"/>
                <a:sym typeface="Roboto"/>
              </a:rPr>
              <a:t>SQLite3 Database: Stores user credentials (hashed passwords) and audio file metadata/data (including the fraud flag and report status).</a:t>
            </a:r>
          </a:p>
          <a:p>
            <a:pPr algn="l" marL="559623" indent="-279811" lvl="1">
              <a:lnSpc>
                <a:spcPts val="3628"/>
              </a:lnSpc>
              <a:buFont typeface="Arial"/>
              <a:buChar char="•"/>
            </a:pPr>
            <a:r>
              <a:rPr lang="en-US" sz="2592">
                <a:solidFill>
                  <a:srgbClr val="FFFFFF"/>
                </a:solidFill>
                <a:latin typeface="Roboto"/>
                <a:ea typeface="Roboto"/>
                <a:cs typeface="Roboto"/>
                <a:sym typeface="Roboto"/>
              </a:rPr>
              <a:t>Support Team Inbox: Receives the fraud report email.</a:t>
            </a:r>
          </a:p>
          <a:p>
            <a:pPr algn="l">
              <a:lnSpc>
                <a:spcPts val="3628"/>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0D232D"/>
        </a:solidFill>
      </p:bgPr>
    </p:bg>
    <p:spTree>
      <p:nvGrpSpPr>
        <p:cNvPr id="1" name=""/>
        <p:cNvGrpSpPr/>
        <p:nvPr/>
      </p:nvGrpSpPr>
      <p:grpSpPr>
        <a:xfrm>
          <a:off x="0" y="0"/>
          <a:ext cx="0" cy="0"/>
          <a:chOff x="0" y="0"/>
          <a:chExt cx="0" cy="0"/>
        </a:xfrm>
      </p:grpSpPr>
      <p:sp>
        <p:nvSpPr>
          <p:cNvPr name="TextBox 2" id="2"/>
          <p:cNvSpPr txBox="true"/>
          <p:nvPr/>
        </p:nvSpPr>
        <p:spPr>
          <a:xfrm rot="0">
            <a:off x="2723429" y="544513"/>
            <a:ext cx="11069956" cy="863600"/>
          </a:xfrm>
          <a:prstGeom prst="rect">
            <a:avLst/>
          </a:prstGeom>
        </p:spPr>
        <p:txBody>
          <a:bodyPr anchor="t" rtlCol="false" tIns="0" lIns="0" bIns="0" rIns="0">
            <a:spAutoFit/>
          </a:bodyPr>
          <a:lstStyle/>
          <a:p>
            <a:pPr algn="ctr">
              <a:lnSpc>
                <a:spcPts val="7000"/>
              </a:lnSpc>
              <a:spcBef>
                <a:spcPct val="0"/>
              </a:spcBef>
            </a:pPr>
            <a:r>
              <a:rPr lang="en-US" sz="5000">
                <a:solidFill>
                  <a:srgbClr val="FFBD59"/>
                </a:solidFill>
                <a:latin typeface="Roboto"/>
                <a:ea typeface="Roboto"/>
                <a:cs typeface="Roboto"/>
                <a:sym typeface="Roboto"/>
              </a:rPr>
              <a:t>Approach taken to arrive at the solution</a:t>
            </a:r>
          </a:p>
        </p:txBody>
      </p:sp>
      <p:sp>
        <p:nvSpPr>
          <p:cNvPr name="TextBox 3" id="3"/>
          <p:cNvSpPr txBox="true"/>
          <p:nvPr/>
        </p:nvSpPr>
        <p:spPr>
          <a:xfrm rot="0">
            <a:off x="2289262" y="1765098"/>
            <a:ext cx="12227164" cy="8364332"/>
          </a:xfrm>
          <a:prstGeom prst="rect">
            <a:avLst/>
          </a:prstGeom>
        </p:spPr>
        <p:txBody>
          <a:bodyPr anchor="t" rtlCol="false" tIns="0" lIns="0" bIns="0" rIns="0">
            <a:spAutoFit/>
          </a:bodyPr>
          <a:lstStyle/>
          <a:p>
            <a:pPr algn="l" marL="409552" indent="-204776" lvl="1">
              <a:lnSpc>
                <a:spcPts val="2655"/>
              </a:lnSpc>
              <a:buFont typeface="Arial"/>
              <a:buChar char="•"/>
            </a:pPr>
            <a:r>
              <a:rPr lang="en-US" sz="1896">
                <a:solidFill>
                  <a:srgbClr val="FFFFFF"/>
                </a:solidFill>
                <a:latin typeface="Roboto"/>
                <a:ea typeface="Roboto"/>
                <a:cs typeface="Roboto"/>
                <a:sym typeface="Roboto"/>
              </a:rPr>
              <a:t>UI-Centric Design: The primary request was for a "very fancy" UI. The approach prioritized creating a visually appealing interface within Streamlit's limitations by:</a:t>
            </a:r>
          </a:p>
          <a:p>
            <a:pPr algn="l" marL="819104" indent="-273035" lvl="2">
              <a:lnSpc>
                <a:spcPts val="2655"/>
              </a:lnSpc>
              <a:buFont typeface="Arial"/>
              <a:buChar char="⚬"/>
            </a:pPr>
            <a:r>
              <a:rPr lang="en-US" sz="1896">
                <a:solidFill>
                  <a:srgbClr val="FFFFFF"/>
                </a:solidFill>
                <a:latin typeface="Roboto"/>
                <a:ea typeface="Roboto"/>
                <a:cs typeface="Roboto"/>
                <a:sym typeface="Roboto"/>
              </a:rPr>
              <a:t>Injecting custom CSS for background images/gradients, button styling, input field appearance, container styling (auth box), and custom radio buttons.</a:t>
            </a:r>
          </a:p>
          <a:p>
            <a:pPr algn="l" marL="819104" indent="-273035" lvl="2">
              <a:lnSpc>
                <a:spcPts val="2655"/>
              </a:lnSpc>
              <a:buFont typeface="Arial"/>
              <a:buChar char="⚬"/>
            </a:pPr>
            <a:r>
              <a:rPr lang="en-US" sz="1896">
                <a:solidFill>
                  <a:srgbClr val="FFFFFF"/>
                </a:solidFill>
                <a:latin typeface="Roboto"/>
                <a:ea typeface="Roboto"/>
                <a:cs typeface="Roboto"/>
                <a:sym typeface="Roboto"/>
              </a:rPr>
              <a:t>Using st.session_state extensively to manage the application flow (login status, analysis results, report status) smoothly across page reruns, essential for a good UX in Streamlit.</a:t>
            </a:r>
          </a:p>
          <a:p>
            <a:pPr algn="l" marL="409552" indent="-204776" lvl="1">
              <a:lnSpc>
                <a:spcPts val="2655"/>
              </a:lnSpc>
              <a:buFont typeface="Arial"/>
              <a:buChar char="•"/>
            </a:pPr>
            <a:r>
              <a:rPr lang="en-US" sz="1896">
                <a:solidFill>
                  <a:srgbClr val="FFFFFF"/>
                </a:solidFill>
                <a:latin typeface="Roboto"/>
                <a:ea typeface="Roboto"/>
                <a:cs typeface="Roboto"/>
                <a:sym typeface="Roboto"/>
              </a:rPr>
              <a:t>Leveraging Native Audio LLM: Instead of a separate Speech-to-Text model followed by a text-based LLM, the approach directly utilized Google Gemini 1.5 Pro's native multi-modal capability to process audio. This simplifies the pipeline.</a:t>
            </a:r>
          </a:p>
          <a:p>
            <a:pPr algn="l" marL="819104" indent="-273035" lvl="2">
              <a:lnSpc>
                <a:spcPts val="2655"/>
              </a:lnSpc>
              <a:buFont typeface="Arial"/>
              <a:buChar char="⚬"/>
            </a:pPr>
            <a:r>
              <a:rPr lang="en-US" sz="1896">
                <a:solidFill>
                  <a:srgbClr val="FFFFFF"/>
                </a:solidFill>
                <a:latin typeface="Roboto"/>
                <a:ea typeface="Roboto"/>
                <a:cs typeface="Roboto"/>
                <a:sym typeface="Roboto"/>
              </a:rPr>
              <a:t>Innovation: Using the Gemini File API (genai.upload_file) specifically for audio analysis within a Streamlit context is a relatively modern approach leveraging the latest model capabilities.</a:t>
            </a:r>
          </a:p>
          <a:p>
            <a:pPr algn="l" marL="409552" indent="-204776" lvl="1">
              <a:lnSpc>
                <a:spcPts val="2655"/>
              </a:lnSpc>
              <a:buFont typeface="Arial"/>
              <a:buChar char="•"/>
            </a:pPr>
            <a:r>
              <a:rPr lang="en-US" sz="1896">
                <a:solidFill>
                  <a:srgbClr val="FFFFFF"/>
                </a:solidFill>
                <a:latin typeface="Roboto"/>
                <a:ea typeface="Roboto"/>
                <a:cs typeface="Roboto"/>
                <a:sym typeface="Roboto"/>
              </a:rPr>
              <a:t>Simplified Backend:</a:t>
            </a:r>
          </a:p>
          <a:p>
            <a:pPr algn="l" marL="819104" indent="-273035" lvl="2">
              <a:lnSpc>
                <a:spcPts val="2655"/>
              </a:lnSpc>
              <a:buFont typeface="Arial"/>
              <a:buChar char="⚬"/>
            </a:pPr>
            <a:r>
              <a:rPr lang="en-US" sz="1896">
                <a:solidFill>
                  <a:srgbClr val="FFFFFF"/>
                </a:solidFill>
                <a:latin typeface="Roboto"/>
                <a:ea typeface="Roboto"/>
                <a:cs typeface="Roboto"/>
                <a:sym typeface="Roboto"/>
              </a:rPr>
              <a:t>Database: Chose sqlite3 for its simplicity, ease of integration (built-in Python library), and suitability for single-instance applications without requiring a separate database server setup.</a:t>
            </a:r>
          </a:p>
          <a:p>
            <a:pPr algn="l" marL="819104" indent="-273035" lvl="2">
              <a:lnSpc>
                <a:spcPts val="2655"/>
              </a:lnSpc>
              <a:buFont typeface="Arial"/>
              <a:buChar char="⚬"/>
            </a:pPr>
            <a:r>
              <a:rPr lang="en-US" sz="1896">
                <a:solidFill>
                  <a:srgbClr val="FFFFFF"/>
                </a:solidFill>
                <a:latin typeface="Roboto"/>
                <a:ea typeface="Roboto"/>
                <a:cs typeface="Roboto"/>
                <a:sym typeface="Roboto"/>
              </a:rPr>
              <a:t>Email: Employed Python's smtplib with a Gmail App Password for direct email sending, which is straightforward for this specific use case compared to setting up more complex email services (though less scalable/robust for production).</a:t>
            </a:r>
          </a:p>
          <a:p>
            <a:pPr algn="l" marL="409552" indent="-204776" lvl="1">
              <a:lnSpc>
                <a:spcPts val="2655"/>
              </a:lnSpc>
              <a:buFont typeface="Arial"/>
              <a:buChar char="•"/>
            </a:pPr>
            <a:r>
              <a:rPr lang="en-US" sz="1896">
                <a:solidFill>
                  <a:srgbClr val="FFFFFF"/>
                </a:solidFill>
                <a:latin typeface="Roboto"/>
                <a:ea typeface="Roboto"/>
                <a:cs typeface="Roboto"/>
                <a:sym typeface="Roboto"/>
              </a:rPr>
              <a:t>Audio Handling: Used the pydub library for easy audio loading and cropping, ensuring only the first 60 seconds are processed as per the requirement. Included format conversion (to WAV) for broader compatibility with the analysis API.</a:t>
            </a:r>
          </a:p>
          <a:p>
            <a:pPr algn="l" marL="409552" indent="-204776" lvl="1">
              <a:lnSpc>
                <a:spcPts val="2655"/>
              </a:lnSpc>
              <a:buFont typeface="Arial"/>
              <a:buChar char="•"/>
            </a:pPr>
            <a:r>
              <a:rPr lang="en-US" sz="1896">
                <a:solidFill>
                  <a:srgbClr val="FFFFFF"/>
                </a:solidFill>
                <a:latin typeface="Roboto"/>
                <a:ea typeface="Roboto"/>
                <a:cs typeface="Roboto"/>
                <a:sym typeface="Roboto"/>
              </a:rPr>
              <a:t>Clear User Feedback: Implemented spinners (st.spinner), success/error/warning messages (st.success, st.error, st.warning), and status updates (e.g., "Report Sent") to keep the user informed.</a:t>
            </a:r>
          </a:p>
          <a:p>
            <a:pPr algn="l" marL="409552" indent="-204776" lvl="1">
              <a:lnSpc>
                <a:spcPts val="2655"/>
              </a:lnSpc>
              <a:buFont typeface="Arial"/>
              <a:buChar char="•"/>
            </a:pPr>
            <a:r>
              <a:rPr lang="en-US" sz="1896">
                <a:solidFill>
                  <a:srgbClr val="FFFFFF"/>
                </a:solidFill>
                <a:latin typeface="Roboto"/>
                <a:ea typeface="Roboto"/>
                <a:cs typeface="Roboto"/>
                <a:sym typeface="Roboto"/>
              </a:rPr>
              <a:t>Security (Basic): Implemented password hashing (hashlib) for user credentials, although API keys were hardcoded as requested (which is not a secure practice for deployment).</a:t>
            </a:r>
          </a:p>
          <a:p>
            <a:pPr algn="l">
              <a:lnSpc>
                <a:spcPts val="2655"/>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0D232D"/>
        </a:solidFill>
      </p:bgPr>
    </p:bg>
    <p:spTree>
      <p:nvGrpSpPr>
        <p:cNvPr id="1" name=""/>
        <p:cNvGrpSpPr/>
        <p:nvPr/>
      </p:nvGrpSpPr>
      <p:grpSpPr>
        <a:xfrm>
          <a:off x="0" y="0"/>
          <a:ext cx="0" cy="0"/>
          <a:chOff x="0" y="0"/>
          <a:chExt cx="0" cy="0"/>
        </a:xfrm>
      </p:grpSpPr>
      <p:sp>
        <p:nvSpPr>
          <p:cNvPr name="TextBox 2" id="2"/>
          <p:cNvSpPr txBox="true"/>
          <p:nvPr/>
        </p:nvSpPr>
        <p:spPr>
          <a:xfrm rot="0">
            <a:off x="405490" y="2066372"/>
            <a:ext cx="8027904" cy="7650762"/>
          </a:xfrm>
          <a:prstGeom prst="rect">
            <a:avLst/>
          </a:prstGeom>
        </p:spPr>
        <p:txBody>
          <a:bodyPr anchor="t" rtlCol="false" tIns="0" lIns="0" bIns="0" rIns="0">
            <a:spAutoFit/>
          </a:bodyPr>
          <a:lstStyle/>
          <a:p>
            <a:pPr algn="l" marL="578551" indent="-289276" lvl="1">
              <a:lnSpc>
                <a:spcPts val="4317"/>
              </a:lnSpc>
              <a:buFont typeface="Arial"/>
              <a:buChar char="•"/>
            </a:pPr>
            <a:r>
              <a:rPr lang="en-US" sz="2679">
                <a:solidFill>
                  <a:srgbClr val="FFFFFF"/>
                </a:solidFill>
                <a:latin typeface="Poppins"/>
                <a:ea typeface="Poppins"/>
                <a:cs typeface="Poppins"/>
                <a:sym typeface="Poppins"/>
              </a:rPr>
              <a:t>Programming Language: Python 3</a:t>
            </a:r>
          </a:p>
          <a:p>
            <a:pPr algn="l" marL="578551" indent="-289276" lvl="1">
              <a:lnSpc>
                <a:spcPts val="4317"/>
              </a:lnSpc>
              <a:buFont typeface="Arial"/>
              <a:buChar char="•"/>
            </a:pPr>
            <a:r>
              <a:rPr lang="en-US" sz="2679">
                <a:solidFill>
                  <a:srgbClr val="FFFFFF"/>
                </a:solidFill>
                <a:latin typeface="Poppins"/>
                <a:ea typeface="Poppins"/>
                <a:cs typeface="Poppins"/>
                <a:sym typeface="Poppins"/>
              </a:rPr>
              <a:t>Web Framework: Streamlit</a:t>
            </a:r>
          </a:p>
          <a:p>
            <a:pPr algn="l" marL="578551" indent="-289276" lvl="1">
              <a:lnSpc>
                <a:spcPts val="4317"/>
              </a:lnSpc>
              <a:buFont typeface="Arial"/>
              <a:buChar char="•"/>
            </a:pPr>
            <a:r>
              <a:rPr lang="en-US" sz="2679">
                <a:solidFill>
                  <a:srgbClr val="FFFFFF"/>
                </a:solidFill>
                <a:latin typeface="Poppins"/>
                <a:ea typeface="Poppins"/>
                <a:cs typeface="Poppins"/>
                <a:sym typeface="Poppins"/>
              </a:rPr>
              <a:t>Database: SQLite 3 (via Python's sqlite3 module)</a:t>
            </a:r>
          </a:p>
          <a:p>
            <a:pPr algn="l" marL="578551" indent="-289276" lvl="1">
              <a:lnSpc>
                <a:spcPts val="4317"/>
              </a:lnSpc>
              <a:buFont typeface="Arial"/>
              <a:buChar char="•"/>
            </a:pPr>
            <a:r>
              <a:rPr lang="en-US" sz="2679">
                <a:solidFill>
                  <a:srgbClr val="FFFFFF"/>
                </a:solidFill>
                <a:latin typeface="Poppins"/>
                <a:ea typeface="Poppins"/>
                <a:cs typeface="Poppins"/>
                <a:sym typeface="Poppins"/>
              </a:rPr>
              <a:t>LLM / AI Service: Google Gemini 1.5 Pro (via google-generativeai library)</a:t>
            </a:r>
          </a:p>
          <a:p>
            <a:pPr algn="l" marL="578551" indent="-289276" lvl="1">
              <a:lnSpc>
                <a:spcPts val="4317"/>
              </a:lnSpc>
              <a:buFont typeface="Arial"/>
              <a:buChar char="•"/>
            </a:pPr>
            <a:r>
              <a:rPr lang="en-US" sz="2679">
                <a:solidFill>
                  <a:srgbClr val="FFFFFF"/>
                </a:solidFill>
                <a:latin typeface="Poppins"/>
                <a:ea typeface="Poppins"/>
                <a:cs typeface="Poppins"/>
                <a:sym typeface="Poppins"/>
              </a:rPr>
              <a:t>Audio Processing Library: Pydub</a:t>
            </a:r>
          </a:p>
          <a:p>
            <a:pPr algn="l" marL="578551" indent="-289276" lvl="1">
              <a:lnSpc>
                <a:spcPts val="4317"/>
              </a:lnSpc>
              <a:buFont typeface="Arial"/>
              <a:buChar char="•"/>
            </a:pPr>
            <a:r>
              <a:rPr lang="en-US" sz="2679">
                <a:solidFill>
                  <a:srgbClr val="FFFFFF"/>
                </a:solidFill>
                <a:latin typeface="Poppins"/>
                <a:ea typeface="Poppins"/>
                <a:cs typeface="Poppins"/>
                <a:sym typeface="Poppins"/>
              </a:rPr>
              <a:t>Email Library: Python's smtplib, email.mime.text</a:t>
            </a:r>
          </a:p>
          <a:p>
            <a:pPr algn="l" marL="578551" indent="-289276" lvl="1">
              <a:lnSpc>
                <a:spcPts val="4317"/>
              </a:lnSpc>
              <a:buFont typeface="Arial"/>
              <a:buChar char="•"/>
            </a:pPr>
            <a:r>
              <a:rPr lang="en-US" sz="2679">
                <a:solidFill>
                  <a:srgbClr val="FFFFFF"/>
                </a:solidFill>
                <a:latin typeface="Poppins"/>
                <a:ea typeface="Poppins"/>
                <a:cs typeface="Poppins"/>
                <a:sym typeface="Poppins"/>
              </a:rPr>
              <a:t>Styling: HTML, CSS (injected via st.markdown)</a:t>
            </a:r>
          </a:p>
          <a:p>
            <a:pPr algn="l" marL="578551" indent="-289276" lvl="1">
              <a:lnSpc>
                <a:spcPts val="4317"/>
              </a:lnSpc>
              <a:buFont typeface="Arial"/>
              <a:buChar char="•"/>
            </a:pPr>
            <a:r>
              <a:rPr lang="en-US" sz="2679">
                <a:solidFill>
                  <a:srgbClr val="FFFFFF"/>
                </a:solidFill>
                <a:latin typeface="Poppins"/>
                <a:ea typeface="Poppins"/>
                <a:cs typeface="Poppins"/>
                <a:sym typeface="Poppins"/>
              </a:rPr>
              <a:t>Other Libraries: hashlib (password hashing), io, os, time, base64</a:t>
            </a:r>
          </a:p>
          <a:p>
            <a:pPr algn="l">
              <a:lnSpc>
                <a:spcPts val="4317"/>
              </a:lnSpc>
            </a:pPr>
          </a:p>
        </p:txBody>
      </p:sp>
      <p:grpSp>
        <p:nvGrpSpPr>
          <p:cNvPr name="Group 3" id="3"/>
          <p:cNvGrpSpPr/>
          <p:nvPr/>
        </p:nvGrpSpPr>
        <p:grpSpPr>
          <a:xfrm rot="0">
            <a:off x="9144000" y="-1350947"/>
            <a:ext cx="11563599" cy="6434348"/>
            <a:chOff x="0" y="0"/>
            <a:chExt cx="1149715" cy="639737"/>
          </a:xfrm>
        </p:grpSpPr>
        <p:sp>
          <p:nvSpPr>
            <p:cNvPr name="Freeform 4" id="4"/>
            <p:cNvSpPr/>
            <p:nvPr/>
          </p:nvSpPr>
          <p:spPr>
            <a:xfrm flipH="false" flipV="false" rot="0">
              <a:off x="0" y="0"/>
              <a:ext cx="1149715" cy="639737"/>
            </a:xfrm>
            <a:custGeom>
              <a:avLst/>
              <a:gdLst/>
              <a:ahLst/>
              <a:cxnLst/>
              <a:rect r="r" b="b" t="t" l="l"/>
              <a:pathLst>
                <a:path h="639737" w="1149715">
                  <a:moveTo>
                    <a:pt x="203200" y="0"/>
                  </a:moveTo>
                  <a:lnTo>
                    <a:pt x="1149715" y="0"/>
                  </a:lnTo>
                  <a:lnTo>
                    <a:pt x="946515" y="639737"/>
                  </a:lnTo>
                  <a:lnTo>
                    <a:pt x="0" y="639737"/>
                  </a:lnTo>
                  <a:lnTo>
                    <a:pt x="203200" y="0"/>
                  </a:lnTo>
                  <a:close/>
                </a:path>
              </a:pathLst>
            </a:custGeom>
            <a:gradFill rotWithShape="true">
              <a:gsLst>
                <a:gs pos="0">
                  <a:srgbClr val="A3D7D8">
                    <a:alpha val="100000"/>
                  </a:srgbClr>
                </a:gs>
                <a:gs pos="100000">
                  <a:srgbClr val="489EAB">
                    <a:alpha val="100000"/>
                  </a:srgbClr>
                </a:gs>
              </a:gsLst>
              <a:lin ang="2700000"/>
            </a:gradFill>
          </p:spPr>
        </p:sp>
        <p:sp>
          <p:nvSpPr>
            <p:cNvPr name="TextBox 5" id="5"/>
            <p:cNvSpPr txBox="true"/>
            <p:nvPr/>
          </p:nvSpPr>
          <p:spPr>
            <a:xfrm>
              <a:off x="101600" y="-57150"/>
              <a:ext cx="946515" cy="696887"/>
            </a:xfrm>
            <a:prstGeom prst="rect">
              <a:avLst/>
            </a:prstGeom>
          </p:spPr>
          <p:txBody>
            <a:bodyPr anchor="ctr" rtlCol="false" tIns="50800" lIns="50800" bIns="50800" rIns="50800"/>
            <a:lstStyle/>
            <a:p>
              <a:pPr algn="ctr">
                <a:lnSpc>
                  <a:spcPts val="2803"/>
                </a:lnSpc>
              </a:pPr>
            </a:p>
          </p:txBody>
        </p:sp>
      </p:grpSp>
      <p:sp>
        <p:nvSpPr>
          <p:cNvPr name="TextBox 6" id="6"/>
          <p:cNvSpPr txBox="true"/>
          <p:nvPr/>
        </p:nvSpPr>
        <p:spPr>
          <a:xfrm rot="0">
            <a:off x="11979553" y="2209247"/>
            <a:ext cx="7861639" cy="798741"/>
          </a:xfrm>
          <a:prstGeom prst="rect">
            <a:avLst/>
          </a:prstGeom>
        </p:spPr>
        <p:txBody>
          <a:bodyPr anchor="t" rtlCol="false" tIns="0" lIns="0" bIns="0" rIns="0">
            <a:spAutoFit/>
          </a:bodyPr>
          <a:lstStyle/>
          <a:p>
            <a:pPr algn="l">
              <a:lnSpc>
                <a:spcPts val="6214"/>
              </a:lnSpc>
            </a:pPr>
            <a:r>
              <a:rPr lang="en-US" sz="5357">
                <a:solidFill>
                  <a:srgbClr val="F3F3F2"/>
                </a:solidFill>
                <a:latin typeface="Tomorrow"/>
                <a:ea typeface="Tomorrow"/>
                <a:cs typeface="Tomorrow"/>
                <a:sym typeface="Tomorrow"/>
              </a:rPr>
              <a:t>Tech Stack</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0D232D"/>
        </a:solidFill>
      </p:bgPr>
    </p:bg>
    <p:spTree>
      <p:nvGrpSpPr>
        <p:cNvPr id="1" name=""/>
        <p:cNvGrpSpPr/>
        <p:nvPr/>
      </p:nvGrpSpPr>
      <p:grpSpPr>
        <a:xfrm>
          <a:off x="0" y="0"/>
          <a:ext cx="0" cy="0"/>
          <a:chOff x="0" y="0"/>
          <a:chExt cx="0" cy="0"/>
        </a:xfrm>
      </p:grpSpPr>
      <p:grpSp>
        <p:nvGrpSpPr>
          <p:cNvPr name="Group 2" id="2"/>
          <p:cNvGrpSpPr/>
          <p:nvPr/>
        </p:nvGrpSpPr>
        <p:grpSpPr>
          <a:xfrm rot="0">
            <a:off x="9744247" y="-202937"/>
            <a:ext cx="5744070" cy="8996366"/>
            <a:chOff x="0" y="0"/>
            <a:chExt cx="455234" cy="712988"/>
          </a:xfrm>
        </p:grpSpPr>
        <p:sp>
          <p:nvSpPr>
            <p:cNvPr name="Freeform 3" id="3"/>
            <p:cNvSpPr/>
            <p:nvPr/>
          </p:nvSpPr>
          <p:spPr>
            <a:xfrm flipH="false" flipV="false" rot="0">
              <a:off x="0" y="0"/>
              <a:ext cx="455234" cy="712988"/>
            </a:xfrm>
            <a:custGeom>
              <a:avLst/>
              <a:gdLst/>
              <a:ahLst/>
              <a:cxnLst/>
              <a:rect r="r" b="b" t="t" l="l"/>
              <a:pathLst>
                <a:path h="712988" w="455234">
                  <a:moveTo>
                    <a:pt x="203200" y="0"/>
                  </a:moveTo>
                  <a:lnTo>
                    <a:pt x="455234" y="0"/>
                  </a:lnTo>
                  <a:lnTo>
                    <a:pt x="252034" y="712988"/>
                  </a:lnTo>
                  <a:lnTo>
                    <a:pt x="0" y="712988"/>
                  </a:lnTo>
                  <a:lnTo>
                    <a:pt x="203200" y="0"/>
                  </a:lnTo>
                  <a:close/>
                </a:path>
              </a:pathLst>
            </a:custGeom>
            <a:gradFill rotWithShape="true">
              <a:gsLst>
                <a:gs pos="0">
                  <a:srgbClr val="A3D7D8">
                    <a:alpha val="100000"/>
                  </a:srgbClr>
                </a:gs>
                <a:gs pos="100000">
                  <a:srgbClr val="489EAB">
                    <a:alpha val="100000"/>
                  </a:srgbClr>
                </a:gs>
              </a:gsLst>
              <a:lin ang="2700000"/>
            </a:gradFill>
          </p:spPr>
        </p:sp>
        <p:sp>
          <p:nvSpPr>
            <p:cNvPr name="TextBox 4" id="4"/>
            <p:cNvSpPr txBox="true"/>
            <p:nvPr/>
          </p:nvSpPr>
          <p:spPr>
            <a:xfrm>
              <a:off x="101600" y="-57150"/>
              <a:ext cx="252034" cy="770138"/>
            </a:xfrm>
            <a:prstGeom prst="rect">
              <a:avLst/>
            </a:prstGeom>
          </p:spPr>
          <p:txBody>
            <a:bodyPr anchor="ctr" rtlCol="false" tIns="50800" lIns="50800" bIns="50800" rIns="50800"/>
            <a:lstStyle/>
            <a:p>
              <a:pPr algn="ctr">
                <a:lnSpc>
                  <a:spcPts val="2803"/>
                </a:lnSpc>
              </a:pPr>
            </a:p>
          </p:txBody>
        </p:sp>
      </p:grpSp>
      <p:grpSp>
        <p:nvGrpSpPr>
          <p:cNvPr name="Group 5" id="5"/>
          <p:cNvGrpSpPr/>
          <p:nvPr/>
        </p:nvGrpSpPr>
        <p:grpSpPr>
          <a:xfrm rot="0">
            <a:off x="12616283" y="2489825"/>
            <a:ext cx="5671717" cy="8482024"/>
            <a:chOff x="0" y="0"/>
            <a:chExt cx="476758" cy="712988"/>
          </a:xfrm>
        </p:grpSpPr>
        <p:sp>
          <p:nvSpPr>
            <p:cNvPr name="Freeform 6" id="6"/>
            <p:cNvSpPr/>
            <p:nvPr/>
          </p:nvSpPr>
          <p:spPr>
            <a:xfrm flipH="false" flipV="false" rot="0">
              <a:off x="0" y="0"/>
              <a:ext cx="476758" cy="712988"/>
            </a:xfrm>
            <a:custGeom>
              <a:avLst/>
              <a:gdLst/>
              <a:ahLst/>
              <a:cxnLst/>
              <a:rect r="r" b="b" t="t" l="l"/>
              <a:pathLst>
                <a:path h="712988" w="476758">
                  <a:moveTo>
                    <a:pt x="203200" y="0"/>
                  </a:moveTo>
                  <a:lnTo>
                    <a:pt x="476758" y="0"/>
                  </a:lnTo>
                  <a:lnTo>
                    <a:pt x="273558" y="712988"/>
                  </a:lnTo>
                  <a:lnTo>
                    <a:pt x="0" y="712988"/>
                  </a:lnTo>
                  <a:lnTo>
                    <a:pt x="203200" y="0"/>
                  </a:lnTo>
                  <a:close/>
                </a:path>
              </a:pathLst>
            </a:custGeom>
            <a:gradFill rotWithShape="true">
              <a:gsLst>
                <a:gs pos="0">
                  <a:srgbClr val="A3D7D8">
                    <a:alpha val="100000"/>
                  </a:srgbClr>
                </a:gs>
                <a:gs pos="100000">
                  <a:srgbClr val="489EAB">
                    <a:alpha val="100000"/>
                  </a:srgbClr>
                </a:gs>
              </a:gsLst>
              <a:lin ang="2700000"/>
            </a:gradFill>
          </p:spPr>
        </p:sp>
        <p:sp>
          <p:nvSpPr>
            <p:cNvPr name="TextBox 7" id="7"/>
            <p:cNvSpPr txBox="true"/>
            <p:nvPr/>
          </p:nvSpPr>
          <p:spPr>
            <a:xfrm>
              <a:off x="101600" y="-57150"/>
              <a:ext cx="273558" cy="770138"/>
            </a:xfrm>
            <a:prstGeom prst="rect">
              <a:avLst/>
            </a:prstGeom>
          </p:spPr>
          <p:txBody>
            <a:bodyPr anchor="ctr" rtlCol="false" tIns="50800" lIns="50800" bIns="50800" rIns="50800"/>
            <a:lstStyle/>
            <a:p>
              <a:pPr algn="ctr">
                <a:lnSpc>
                  <a:spcPts val="2803"/>
                </a:lnSpc>
              </a:pPr>
            </a:p>
          </p:txBody>
        </p:sp>
      </p:grpSp>
      <p:sp>
        <p:nvSpPr>
          <p:cNvPr name="TextBox 8" id="8"/>
          <p:cNvSpPr txBox="true"/>
          <p:nvPr/>
        </p:nvSpPr>
        <p:spPr>
          <a:xfrm rot="0">
            <a:off x="12968250" y="1315186"/>
            <a:ext cx="5040136" cy="860374"/>
          </a:xfrm>
          <a:prstGeom prst="rect">
            <a:avLst/>
          </a:prstGeom>
        </p:spPr>
        <p:txBody>
          <a:bodyPr anchor="t" rtlCol="false" tIns="0" lIns="0" bIns="0" rIns="0">
            <a:spAutoFit/>
          </a:bodyPr>
          <a:lstStyle/>
          <a:p>
            <a:pPr algn="l">
              <a:lnSpc>
                <a:spcPts val="2255"/>
              </a:lnSpc>
            </a:pPr>
            <a:r>
              <a:rPr lang="en-US" sz="1400">
                <a:solidFill>
                  <a:srgbClr val="FFFFFF"/>
                </a:solidFill>
                <a:latin typeface="Poppins"/>
                <a:ea typeface="Poppins"/>
                <a:cs typeface="Poppins"/>
                <a:sym typeface="Poppins"/>
              </a:rPr>
              <a:t>NLP can detect phishing emails</a:t>
            </a:r>
            <a:r>
              <a:rPr lang="en-US" sz="1400">
                <a:solidFill>
                  <a:srgbClr val="FFFFFF"/>
                </a:solidFill>
                <a:latin typeface="Poppins"/>
                <a:ea typeface="Poppins"/>
                <a:cs typeface="Poppins"/>
                <a:sym typeface="Poppins"/>
              </a:rPr>
              <a:t> and other social engineering attacks by analyzing the content and identifying suspicious patterns. </a:t>
            </a:r>
          </a:p>
        </p:txBody>
      </p:sp>
      <p:sp>
        <p:nvSpPr>
          <p:cNvPr name="TextBox 9" id="9"/>
          <p:cNvSpPr txBox="true"/>
          <p:nvPr/>
        </p:nvSpPr>
        <p:spPr>
          <a:xfrm rot="0">
            <a:off x="3559906" y="2432675"/>
            <a:ext cx="4571196" cy="7199630"/>
          </a:xfrm>
          <a:prstGeom prst="rect">
            <a:avLst/>
          </a:prstGeom>
        </p:spPr>
        <p:txBody>
          <a:bodyPr anchor="t" rtlCol="false" tIns="0" lIns="0" bIns="0" rIns="0">
            <a:spAutoFit/>
          </a:bodyPr>
          <a:lstStyle/>
          <a:p>
            <a:pPr algn="l">
              <a:lnSpc>
                <a:spcPts val="3219"/>
              </a:lnSpc>
            </a:pPr>
            <a:r>
              <a:rPr lang="en-US" sz="2299">
                <a:solidFill>
                  <a:srgbClr val="FFFFFF"/>
                </a:solidFill>
                <a:latin typeface="Tomorrow"/>
                <a:ea typeface="Tomorrow"/>
                <a:cs typeface="Tomorrow"/>
                <a:sym typeface="Tomorrow"/>
              </a:rPr>
              <a:t>Which LLM was used?</a:t>
            </a:r>
          </a:p>
          <a:p>
            <a:pPr algn="l" marL="496569" indent="-248284" lvl="1">
              <a:lnSpc>
                <a:spcPts val="3219"/>
              </a:lnSpc>
              <a:buFont typeface="Arial"/>
              <a:buChar char="•"/>
            </a:pPr>
            <a:r>
              <a:rPr lang="en-US" sz="2299">
                <a:solidFill>
                  <a:srgbClr val="FFFFFF"/>
                </a:solidFill>
                <a:latin typeface="Tomorrow"/>
                <a:ea typeface="Tomorrow"/>
                <a:cs typeface="Tomorrow"/>
                <a:sym typeface="Tomorrow"/>
              </a:rPr>
              <a:t>The LLM used was Google Gemini 1.5 Pro.</a:t>
            </a:r>
          </a:p>
          <a:p>
            <a:pPr algn="l" marL="496569" indent="-248284" lvl="1">
              <a:lnSpc>
                <a:spcPts val="3219"/>
              </a:lnSpc>
              <a:buFont typeface="Arial"/>
              <a:buChar char="•"/>
            </a:pPr>
            <a:r>
              <a:rPr lang="en-US" sz="2299">
                <a:solidFill>
                  <a:srgbClr val="FFFFFF"/>
                </a:solidFill>
                <a:latin typeface="Tomorrow"/>
                <a:ea typeface="Tomorrow"/>
                <a:cs typeface="Tomorrow"/>
                <a:sym typeface="Tomorrow"/>
              </a:rPr>
              <a:t>It was selected primarily for its advanced native multi-modal capabilities, specifically its ability to directly process and understand audio input without requiring a separate Speech-to-Text pre-processing step. This simplifies the architecture and leverages the latest model features for potentially more nuanced audio understanding.</a:t>
            </a:r>
          </a:p>
          <a:p>
            <a:pPr algn="l">
              <a:lnSpc>
                <a:spcPts val="3219"/>
              </a:lnSpc>
            </a:pPr>
          </a:p>
        </p:txBody>
      </p:sp>
      <p:sp>
        <p:nvSpPr>
          <p:cNvPr name="TextBox 10" id="10"/>
          <p:cNvSpPr txBox="true"/>
          <p:nvPr/>
        </p:nvSpPr>
        <p:spPr>
          <a:xfrm rot="0">
            <a:off x="2698714" y="1371485"/>
            <a:ext cx="8755389" cy="804074"/>
          </a:xfrm>
          <a:prstGeom prst="rect">
            <a:avLst/>
          </a:prstGeom>
        </p:spPr>
        <p:txBody>
          <a:bodyPr anchor="t" rtlCol="false" tIns="0" lIns="0" bIns="0" rIns="0">
            <a:spAutoFit/>
          </a:bodyPr>
          <a:lstStyle/>
          <a:p>
            <a:pPr algn="l">
              <a:lnSpc>
                <a:spcPts val="6214"/>
              </a:lnSpc>
            </a:pPr>
            <a:r>
              <a:rPr lang="en-US" sz="5357">
                <a:solidFill>
                  <a:srgbClr val="F3F3F2"/>
                </a:solidFill>
                <a:latin typeface="Tomorrow"/>
                <a:ea typeface="Tomorrow"/>
                <a:cs typeface="Tomorrow"/>
                <a:sym typeface="Tomorrow"/>
              </a:rPr>
              <a:t>5 step Framework of LLM</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D232D"/>
        </a:solidFill>
      </p:bgPr>
    </p:bg>
    <p:spTree>
      <p:nvGrpSpPr>
        <p:cNvPr id="1" name=""/>
        <p:cNvGrpSpPr/>
        <p:nvPr/>
      </p:nvGrpSpPr>
      <p:grpSpPr>
        <a:xfrm>
          <a:off x="0" y="0"/>
          <a:ext cx="0" cy="0"/>
          <a:chOff x="0" y="0"/>
          <a:chExt cx="0" cy="0"/>
        </a:xfrm>
      </p:grpSpPr>
      <p:grpSp>
        <p:nvGrpSpPr>
          <p:cNvPr name="Group 2" id="2"/>
          <p:cNvGrpSpPr/>
          <p:nvPr/>
        </p:nvGrpSpPr>
        <p:grpSpPr>
          <a:xfrm rot="0">
            <a:off x="9744247" y="-202937"/>
            <a:ext cx="5744070" cy="8996366"/>
            <a:chOff x="0" y="0"/>
            <a:chExt cx="455234" cy="712988"/>
          </a:xfrm>
        </p:grpSpPr>
        <p:sp>
          <p:nvSpPr>
            <p:cNvPr name="Freeform 3" id="3"/>
            <p:cNvSpPr/>
            <p:nvPr/>
          </p:nvSpPr>
          <p:spPr>
            <a:xfrm flipH="false" flipV="false" rot="0">
              <a:off x="0" y="0"/>
              <a:ext cx="455234" cy="712988"/>
            </a:xfrm>
            <a:custGeom>
              <a:avLst/>
              <a:gdLst/>
              <a:ahLst/>
              <a:cxnLst/>
              <a:rect r="r" b="b" t="t" l="l"/>
              <a:pathLst>
                <a:path h="712988" w="455234">
                  <a:moveTo>
                    <a:pt x="203200" y="0"/>
                  </a:moveTo>
                  <a:lnTo>
                    <a:pt x="455234" y="0"/>
                  </a:lnTo>
                  <a:lnTo>
                    <a:pt x="252034" y="712988"/>
                  </a:lnTo>
                  <a:lnTo>
                    <a:pt x="0" y="712988"/>
                  </a:lnTo>
                  <a:lnTo>
                    <a:pt x="203200" y="0"/>
                  </a:lnTo>
                  <a:close/>
                </a:path>
              </a:pathLst>
            </a:custGeom>
            <a:gradFill rotWithShape="true">
              <a:gsLst>
                <a:gs pos="0">
                  <a:srgbClr val="A3D7D8">
                    <a:alpha val="100000"/>
                  </a:srgbClr>
                </a:gs>
                <a:gs pos="100000">
                  <a:srgbClr val="489EAB">
                    <a:alpha val="100000"/>
                  </a:srgbClr>
                </a:gs>
              </a:gsLst>
              <a:lin ang="2700000"/>
            </a:gradFill>
          </p:spPr>
        </p:sp>
        <p:sp>
          <p:nvSpPr>
            <p:cNvPr name="TextBox 4" id="4"/>
            <p:cNvSpPr txBox="true"/>
            <p:nvPr/>
          </p:nvSpPr>
          <p:spPr>
            <a:xfrm>
              <a:off x="101600" y="-57150"/>
              <a:ext cx="252034" cy="770138"/>
            </a:xfrm>
            <a:prstGeom prst="rect">
              <a:avLst/>
            </a:prstGeom>
          </p:spPr>
          <p:txBody>
            <a:bodyPr anchor="ctr" rtlCol="false" tIns="50800" lIns="50800" bIns="50800" rIns="50800"/>
            <a:lstStyle/>
            <a:p>
              <a:pPr algn="ctr">
                <a:lnSpc>
                  <a:spcPts val="2803"/>
                </a:lnSpc>
              </a:pPr>
            </a:p>
          </p:txBody>
        </p:sp>
      </p:grpSp>
      <p:grpSp>
        <p:nvGrpSpPr>
          <p:cNvPr name="Group 5" id="5"/>
          <p:cNvGrpSpPr/>
          <p:nvPr/>
        </p:nvGrpSpPr>
        <p:grpSpPr>
          <a:xfrm rot="0">
            <a:off x="12616283" y="2489825"/>
            <a:ext cx="5671717" cy="8482024"/>
            <a:chOff x="0" y="0"/>
            <a:chExt cx="476758" cy="712988"/>
          </a:xfrm>
        </p:grpSpPr>
        <p:sp>
          <p:nvSpPr>
            <p:cNvPr name="Freeform 6" id="6"/>
            <p:cNvSpPr/>
            <p:nvPr/>
          </p:nvSpPr>
          <p:spPr>
            <a:xfrm flipH="false" flipV="false" rot="0">
              <a:off x="0" y="0"/>
              <a:ext cx="476758" cy="712988"/>
            </a:xfrm>
            <a:custGeom>
              <a:avLst/>
              <a:gdLst/>
              <a:ahLst/>
              <a:cxnLst/>
              <a:rect r="r" b="b" t="t" l="l"/>
              <a:pathLst>
                <a:path h="712988" w="476758">
                  <a:moveTo>
                    <a:pt x="203200" y="0"/>
                  </a:moveTo>
                  <a:lnTo>
                    <a:pt x="476758" y="0"/>
                  </a:lnTo>
                  <a:lnTo>
                    <a:pt x="273558" y="712988"/>
                  </a:lnTo>
                  <a:lnTo>
                    <a:pt x="0" y="712988"/>
                  </a:lnTo>
                  <a:lnTo>
                    <a:pt x="203200" y="0"/>
                  </a:lnTo>
                  <a:close/>
                </a:path>
              </a:pathLst>
            </a:custGeom>
            <a:gradFill rotWithShape="true">
              <a:gsLst>
                <a:gs pos="0">
                  <a:srgbClr val="A3D7D8">
                    <a:alpha val="100000"/>
                  </a:srgbClr>
                </a:gs>
                <a:gs pos="100000">
                  <a:srgbClr val="489EAB">
                    <a:alpha val="100000"/>
                  </a:srgbClr>
                </a:gs>
              </a:gsLst>
              <a:lin ang="2700000"/>
            </a:gradFill>
          </p:spPr>
        </p:sp>
        <p:sp>
          <p:nvSpPr>
            <p:cNvPr name="TextBox 7" id="7"/>
            <p:cNvSpPr txBox="true"/>
            <p:nvPr/>
          </p:nvSpPr>
          <p:spPr>
            <a:xfrm>
              <a:off x="101600" y="-57150"/>
              <a:ext cx="273558" cy="770138"/>
            </a:xfrm>
            <a:prstGeom prst="rect">
              <a:avLst/>
            </a:prstGeom>
          </p:spPr>
          <p:txBody>
            <a:bodyPr anchor="ctr" rtlCol="false" tIns="50800" lIns="50800" bIns="50800" rIns="50800"/>
            <a:lstStyle/>
            <a:p>
              <a:pPr algn="ctr">
                <a:lnSpc>
                  <a:spcPts val="2803"/>
                </a:lnSpc>
              </a:pPr>
            </a:p>
          </p:txBody>
        </p:sp>
      </p:grpSp>
      <p:sp>
        <p:nvSpPr>
          <p:cNvPr name="TextBox 8" id="8"/>
          <p:cNvSpPr txBox="true"/>
          <p:nvPr/>
        </p:nvSpPr>
        <p:spPr>
          <a:xfrm rot="0">
            <a:off x="1268752" y="2118410"/>
            <a:ext cx="16231396" cy="7599680"/>
          </a:xfrm>
          <a:prstGeom prst="rect">
            <a:avLst/>
          </a:prstGeom>
        </p:spPr>
        <p:txBody>
          <a:bodyPr anchor="t" rtlCol="false" tIns="0" lIns="0" bIns="0" rIns="0">
            <a:spAutoFit/>
          </a:bodyPr>
          <a:lstStyle/>
          <a:p>
            <a:pPr algn="l" marL="496569" indent="-248284" lvl="1">
              <a:lnSpc>
                <a:spcPts val="3219"/>
              </a:lnSpc>
              <a:buFont typeface="Arial"/>
              <a:buChar char="•"/>
            </a:pPr>
            <a:r>
              <a:rPr lang="en-US" sz="2299">
                <a:solidFill>
                  <a:srgbClr val="FFFFFF"/>
                </a:solidFill>
                <a:latin typeface="Tomorrow"/>
                <a:ea typeface="Tomorrow"/>
                <a:cs typeface="Tomorrow"/>
                <a:sym typeface="Tomorrow"/>
              </a:rPr>
              <a:t>Task:</a:t>
            </a:r>
          </a:p>
          <a:p>
            <a:pPr algn="l" marL="993138" indent="-331046" lvl="2">
              <a:lnSpc>
                <a:spcPts val="3219"/>
              </a:lnSpc>
              <a:buFont typeface="Arial"/>
              <a:buChar char="⚬"/>
            </a:pPr>
            <a:r>
              <a:rPr lang="en-US" sz="2299">
                <a:solidFill>
                  <a:srgbClr val="FFFFFF"/>
                </a:solidFill>
                <a:latin typeface="Tomorrow"/>
                <a:ea typeface="Tomorrow"/>
                <a:cs typeface="Tomorrow"/>
                <a:sym typeface="Tomorrow"/>
              </a:rPr>
              <a:t>Definition: The core task was clearly defined: Analyze the first 60 seconds of a user-uploaded audio file to detect signs of potential fraud, scams, or coercive situations (like digital arrest threats). The output needed to be a simple classification usable within the application flow.</a:t>
            </a:r>
          </a:p>
          <a:p>
            <a:pPr algn="l" marL="993138" indent="-331046" lvl="2">
              <a:lnSpc>
                <a:spcPts val="3219"/>
              </a:lnSpc>
              <a:buFont typeface="Arial"/>
              <a:buChar char="⚬"/>
            </a:pPr>
            <a:r>
              <a:rPr lang="en-US" sz="2299">
                <a:solidFill>
                  <a:srgbClr val="FFFFFF"/>
                </a:solidFill>
                <a:latin typeface="Tomorrow"/>
                <a:ea typeface="Tomorrow"/>
                <a:cs typeface="Tomorrow"/>
                <a:sym typeface="Tomorrow"/>
              </a:rPr>
              <a:t>Framework Help: Defining the task explicitly helped scope the interaction with the LLM. It clarified </a:t>
            </a:r>
            <a:r>
              <a:rPr lang="en-US" sz="2299" i="true">
                <a:solidFill>
                  <a:srgbClr val="FFFFFF"/>
                </a:solidFill>
                <a:latin typeface="Tomorrow Italics"/>
                <a:ea typeface="Tomorrow Italics"/>
                <a:cs typeface="Tomorrow Italics"/>
                <a:sym typeface="Tomorrow Italics"/>
              </a:rPr>
              <a:t>what</a:t>
            </a:r>
            <a:r>
              <a:rPr lang="en-US" sz="2299">
                <a:solidFill>
                  <a:srgbClr val="FFFFFF"/>
                </a:solidFill>
                <a:latin typeface="Tomorrow"/>
                <a:ea typeface="Tomorrow"/>
                <a:cs typeface="Tomorrow"/>
                <a:sym typeface="Tomorrow"/>
              </a:rPr>
              <a:t> needed to be achieved (fraud detection), </a:t>
            </a:r>
            <a:r>
              <a:rPr lang="en-US" sz="2299" i="true">
                <a:solidFill>
                  <a:srgbClr val="FFFFFF"/>
                </a:solidFill>
                <a:latin typeface="Tomorrow Italics"/>
                <a:ea typeface="Tomorrow Italics"/>
                <a:cs typeface="Tomorrow Italics"/>
                <a:sym typeface="Tomorrow Italics"/>
              </a:rPr>
              <a:t>what input</a:t>
            </a:r>
            <a:r>
              <a:rPr lang="en-US" sz="2299">
                <a:solidFill>
                  <a:srgbClr val="FFFFFF"/>
                </a:solidFill>
                <a:latin typeface="Tomorrow"/>
                <a:ea typeface="Tomorrow"/>
                <a:cs typeface="Tomorrow"/>
                <a:sym typeface="Tomorrow"/>
              </a:rPr>
              <a:t> was relevant (first 60s audio), and </a:t>
            </a:r>
            <a:r>
              <a:rPr lang="en-US" sz="2299" i="true">
                <a:solidFill>
                  <a:srgbClr val="FFFFFF"/>
                </a:solidFill>
                <a:latin typeface="Tomorrow Italics"/>
                <a:ea typeface="Tomorrow Italics"/>
                <a:cs typeface="Tomorrow Italics"/>
                <a:sym typeface="Tomorrow Italics"/>
              </a:rPr>
              <a:t>what output</a:t>
            </a:r>
            <a:r>
              <a:rPr lang="en-US" sz="2299">
                <a:solidFill>
                  <a:srgbClr val="FFFFFF"/>
                </a:solidFill>
                <a:latin typeface="Tomorrow"/>
                <a:ea typeface="Tomorrow"/>
                <a:cs typeface="Tomorrow"/>
                <a:sym typeface="Tomorrow"/>
              </a:rPr>
              <a:t> was desired (a clear flag).</a:t>
            </a:r>
          </a:p>
          <a:p>
            <a:pPr algn="l" marL="496569" indent="-248284" lvl="1">
              <a:lnSpc>
                <a:spcPts val="3219"/>
              </a:lnSpc>
              <a:buFont typeface="Arial"/>
              <a:buChar char="•"/>
            </a:pPr>
            <a:r>
              <a:rPr lang="en-US" sz="2299">
                <a:solidFill>
                  <a:srgbClr val="FFFFFF"/>
                </a:solidFill>
                <a:latin typeface="Tomorrow"/>
                <a:ea typeface="Tomorrow"/>
                <a:cs typeface="Tomorrow"/>
                <a:sym typeface="Tomorrow"/>
              </a:rPr>
              <a:t>Context:</a:t>
            </a:r>
          </a:p>
          <a:p>
            <a:pPr algn="l" marL="993138" indent="-331046" lvl="2">
              <a:lnSpc>
                <a:spcPts val="3219"/>
              </a:lnSpc>
              <a:buFont typeface="Arial"/>
              <a:buChar char="⚬"/>
            </a:pPr>
            <a:r>
              <a:rPr lang="en-US" sz="2299">
                <a:solidFill>
                  <a:srgbClr val="FFFFFF"/>
                </a:solidFill>
                <a:latin typeface="Tomorrow"/>
                <a:ea typeface="Tomorrow"/>
                <a:cs typeface="Tomorrow"/>
                <a:sym typeface="Tomorrow"/>
              </a:rPr>
              <a:t>Definition: This involved providing the LLM with the necessary background and instructions to perform the task correctly. The primary context provided was:</a:t>
            </a:r>
          </a:p>
          <a:p>
            <a:pPr algn="l" marL="1489707" indent="-372427" lvl="3">
              <a:lnSpc>
                <a:spcPts val="3219"/>
              </a:lnSpc>
              <a:buFont typeface="Arial"/>
              <a:buChar char="￭"/>
            </a:pPr>
            <a:r>
              <a:rPr lang="en-US" sz="2299">
                <a:solidFill>
                  <a:srgbClr val="FFFFFF"/>
                </a:solidFill>
                <a:latin typeface="Tomorrow"/>
                <a:ea typeface="Tomorrow"/>
                <a:cs typeface="Tomorrow"/>
                <a:sym typeface="Tomorrow"/>
              </a:rPr>
              <a:t>The cropped audio data itself (uploaded via the Gemini File API).</a:t>
            </a:r>
          </a:p>
          <a:p>
            <a:pPr algn="l" marL="1489707" indent="-372427" lvl="3">
              <a:lnSpc>
                <a:spcPts val="3219"/>
              </a:lnSpc>
              <a:buFont typeface="Arial"/>
              <a:buChar char="￭"/>
            </a:pPr>
            <a:r>
              <a:rPr lang="en-US" sz="2299">
                <a:solidFill>
                  <a:srgbClr val="FFFFFF"/>
                </a:solidFill>
                <a:latin typeface="Tomorrow"/>
                <a:ea typeface="Tomorrow"/>
                <a:cs typeface="Tomorrow"/>
                <a:sym typeface="Tomorrow"/>
              </a:rPr>
              <a:t>A specific prompt instructing the LLM to:</a:t>
            </a:r>
          </a:p>
          <a:p>
            <a:pPr algn="l" marL="1986276" indent="-397255" lvl="4">
              <a:lnSpc>
                <a:spcPts val="3219"/>
              </a:lnSpc>
              <a:buFont typeface="Arial"/>
              <a:buChar char="•"/>
            </a:pPr>
            <a:r>
              <a:rPr lang="en-US" sz="2299">
                <a:solidFill>
                  <a:srgbClr val="FFFFFF"/>
                </a:solidFill>
                <a:latin typeface="Tomorrow"/>
                <a:ea typeface="Tomorrow"/>
                <a:cs typeface="Tomorrow"/>
                <a:sym typeface="Tomorrow"/>
              </a:rPr>
              <a:t>Analyze the provided audio.</a:t>
            </a:r>
          </a:p>
          <a:p>
            <a:pPr algn="l" marL="1986276" indent="-397255" lvl="4">
              <a:lnSpc>
                <a:spcPts val="3219"/>
              </a:lnSpc>
              <a:buFont typeface="Arial"/>
              <a:buChar char="•"/>
            </a:pPr>
            <a:r>
              <a:rPr lang="en-US" sz="2299">
                <a:solidFill>
                  <a:srgbClr val="FFFFFF"/>
                </a:solidFill>
                <a:latin typeface="Tomorrow"/>
                <a:ea typeface="Tomorrow"/>
                <a:cs typeface="Tomorrow"/>
                <a:sym typeface="Tomorrow"/>
              </a:rPr>
              <a:t>Focus on identifying fraud, scams, coercion, digital arrest, etc.</a:t>
            </a:r>
          </a:p>
          <a:p>
            <a:pPr algn="l" marL="1986276" indent="-397255" lvl="4">
              <a:lnSpc>
                <a:spcPts val="3219"/>
              </a:lnSpc>
              <a:buFont typeface="Arial"/>
              <a:buChar char="•"/>
            </a:pPr>
            <a:r>
              <a:rPr lang="en-US" sz="2299">
                <a:solidFill>
                  <a:srgbClr val="FFFFFF"/>
                </a:solidFill>
                <a:latin typeface="Tomorrow"/>
                <a:ea typeface="Tomorrow"/>
                <a:cs typeface="Tomorrow"/>
                <a:sym typeface="Tomorrow"/>
              </a:rPr>
              <a:t>Strictly limit the response to </a:t>
            </a:r>
            <a:r>
              <a:rPr lang="en-US" sz="2299" i="true">
                <a:solidFill>
                  <a:srgbClr val="FFFFFF"/>
                </a:solidFill>
                <a:latin typeface="Tomorrow Italics"/>
                <a:ea typeface="Tomorrow Italics"/>
                <a:cs typeface="Tomorrow Italics"/>
                <a:sym typeface="Tomorrow Italics"/>
              </a:rPr>
              <a:t>only</a:t>
            </a:r>
            <a:r>
              <a:rPr lang="en-US" sz="2299">
                <a:solidFill>
                  <a:srgbClr val="FFFFFF"/>
                </a:solidFill>
                <a:latin typeface="Tomorrow"/>
                <a:ea typeface="Tomorrow"/>
                <a:cs typeface="Tomorrow"/>
                <a:sym typeface="Tomorrow"/>
              </a:rPr>
              <a:t> the words "Fraud" or "Not Fraud".</a:t>
            </a:r>
          </a:p>
          <a:p>
            <a:pPr algn="l" marL="993138" indent="-331046" lvl="2">
              <a:lnSpc>
                <a:spcPts val="3219"/>
              </a:lnSpc>
              <a:buFont typeface="Arial"/>
              <a:buChar char="⚬"/>
            </a:pPr>
            <a:r>
              <a:rPr lang="en-US" sz="2299">
                <a:solidFill>
                  <a:srgbClr val="FFFFFF"/>
                </a:solidFill>
                <a:latin typeface="Tomorrow"/>
                <a:ea typeface="Tomorrow"/>
                <a:cs typeface="Tomorrow"/>
                <a:sym typeface="Tomorrow"/>
              </a:rPr>
              <a:t>Framework Help: Thinking about "Context" forced clarity on </a:t>
            </a:r>
            <a:r>
              <a:rPr lang="en-US" sz="2299" i="true">
                <a:solidFill>
                  <a:srgbClr val="FFFFFF"/>
                </a:solidFill>
                <a:latin typeface="Tomorrow Italics"/>
                <a:ea typeface="Tomorrow Italics"/>
                <a:cs typeface="Tomorrow Italics"/>
                <a:sym typeface="Tomorrow Italics"/>
              </a:rPr>
              <a:t>exactly</a:t>
            </a:r>
            <a:r>
              <a:rPr lang="en-US" sz="2299">
                <a:solidFill>
                  <a:srgbClr val="FFFFFF"/>
                </a:solidFill>
                <a:latin typeface="Tomorrow"/>
                <a:ea typeface="Tomorrow"/>
                <a:cs typeface="Tomorrow"/>
                <a:sym typeface="Tomorrow"/>
              </a:rPr>
              <a:t> what information and instructions the LLM needed. The prompt became the crucial piece of context shaping the LLM's behavior for this specific task, especially guiding the output format.</a:t>
            </a:r>
          </a:p>
          <a:p>
            <a:pPr algn="l">
              <a:lnSpc>
                <a:spcPts val="3219"/>
              </a:lnSpc>
            </a:pPr>
          </a:p>
        </p:txBody>
      </p:sp>
      <p:sp>
        <p:nvSpPr>
          <p:cNvPr name="TextBox 9" id="9"/>
          <p:cNvSpPr txBox="true"/>
          <p:nvPr/>
        </p:nvSpPr>
        <p:spPr>
          <a:xfrm rot="0">
            <a:off x="2698714" y="1371485"/>
            <a:ext cx="8755389" cy="804074"/>
          </a:xfrm>
          <a:prstGeom prst="rect">
            <a:avLst/>
          </a:prstGeom>
        </p:spPr>
        <p:txBody>
          <a:bodyPr anchor="t" rtlCol="false" tIns="0" lIns="0" bIns="0" rIns="0">
            <a:spAutoFit/>
          </a:bodyPr>
          <a:lstStyle/>
          <a:p>
            <a:pPr algn="l">
              <a:lnSpc>
                <a:spcPts val="6214"/>
              </a:lnSpc>
            </a:pPr>
            <a:r>
              <a:rPr lang="en-US" sz="5357">
                <a:solidFill>
                  <a:srgbClr val="F3F3F2"/>
                </a:solidFill>
                <a:latin typeface="Tomorrow"/>
                <a:ea typeface="Tomorrow"/>
                <a:cs typeface="Tomorrow"/>
                <a:sym typeface="Tomorrow"/>
              </a:rPr>
              <a:t>5 step Framework of LLM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DAGjGSBSuCA</dc:identifier>
  <dcterms:modified xsi:type="dcterms:W3CDTF">2011-08-01T06:04:30Z</dcterms:modified>
  <cp:revision>1</cp:revision>
  <dc:title>sec1_T5_P4</dc:title>
</cp:coreProperties>
</file>