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50" r:id="rId1"/>
  </p:sldMasterIdLst>
  <p:notesMasterIdLst>
    <p:notesMasterId r:id="rId2"/>
  </p:notesMasterIdLst>
  <p:sldIdLst>
    <p:sldId id="273" r:id="rId3"/>
    <p:sldId id="274" r:id="rId4"/>
    <p:sldId id="275" r:id="rId5"/>
    <p:sldId id="276" r:id="rId6"/>
    <p:sldId id="277" r:id="rId7"/>
    <p:sldId id="278" r:id="rId8"/>
    <p:sldId id="279" r:id="rId9"/>
    <p:sldId id="280" r:id="rId10"/>
  </p:sldIdLst>
  <p:sldSz cy="8229600" cx="14630400"/>
  <p:notesSz cx="8229600" cy="14630400"/>
  <p:defaultTextStyle>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611"/>
    <p:restoredTop sz="94610"/>
  </p:normalViewPr>
  <p:slideViewPr>
    <p:cSldViewPr snapToGrid="0" snapToObjects="1">
      <p:cViewPr varScale="1">
        <p:scale>
          <a:sx n="136" d="100"/>
          <a:sy n="136" d="100"/>
        </p:scale>
        <p:origin x="216" y="31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tableStyles" Target="tableStyle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37" name=""/>
        <p:cNvGrpSpPr/>
        <p:nvPr/>
      </p:nvGrpSpPr>
      <p:grpSpPr>
        <a:xfrm>
          <a:off x="0" y="0"/>
          <a:ext cx="0" cy="0"/>
          <a:chOff x="0" y="0"/>
          <a:chExt cx="0" cy="0"/>
        </a:xfrm>
      </p:grpSpPr>
      <p:sp>
        <p:nvSpPr>
          <p:cNvPr id="104870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70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5282F153-3F37-0F45-9E97-73ACFA13230C}" type="datetimeFigureOut">
              <a:rPr lang="en-US"/>
              <a:t>7/23/19</a:t>
            </a:fld>
            <a:endParaRPr lang="en-US"/>
          </a:p>
        </p:txBody>
      </p:sp>
      <p:sp>
        <p:nvSpPr>
          <p:cNvPr id="104870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70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70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CE5E9CC1-C706-0F49-92D6-E571CC5EEA8F}" type="slidenum">
              <a:rPr lang="en-US"/>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5" name=""/>
        <p:cNvGrpSpPr/>
        <p:nvPr/>
      </p:nvGrpSpPr>
      <p:grpSpPr>
        <a:xfrm>
          <a:off x="0" y="0"/>
          <a:ext cx="0" cy="0"/>
          <a:chOff x="0" y="0"/>
          <a:chExt cx="0" cy="0"/>
        </a:xfrm>
      </p:grpSpPr>
      <p:sp>
        <p:nvSpPr>
          <p:cNvPr id="1048582" name="Slide Image Placeholder 1"/>
          <p:cNvSpPr>
            <a:spLocks noChangeAspect="1" noRot="1" noGrp="1"/>
          </p:cNvSpPr>
          <p:nvPr>
            <p:ph type="sldImg"/>
          </p:nvPr>
        </p:nvSpPr>
        <p:spPr/>
      </p:sp>
      <p:sp>
        <p:nvSpPr>
          <p:cNvPr id="1048583" name="Notes Placeholder 2"/>
          <p:cNvSpPr>
            <a:spLocks noGrp="1"/>
          </p:cNvSpPr>
          <p:nvPr>
            <p:ph type="body" idx="1"/>
          </p:nvPr>
        </p:nvSpPr>
        <p:spPr/>
        <p:txBody>
          <a:bodyPr/>
          <a:p>
            <a:r>
              <a:rPr dirty="0" lang="en-US"/>
              <a:t/>
            </a:r>
            <a:endParaRPr dirty="0" lang="en-US"/>
          </a:p>
        </p:txBody>
      </p:sp>
      <p:sp>
        <p:nvSpPr>
          <p:cNvPr id="1048584" name="Slide Number Placeholder 3"/>
          <p:cNvSpPr>
            <a:spLocks noGrp="1"/>
          </p:cNvSpPr>
          <p:nvPr>
            <p:ph type="sldNum" sz="quarter" idx="10"/>
          </p:nvPr>
        </p:nvSpPr>
        <p:spPr/>
        <p:txBody>
          <a:bodyPr/>
          <a:p>
            <a:fld id="{F7021451-1387-4CA6-816F-3879F97B5CBC}" type="slidenum">
              <a:rPr lang="en-US"/>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sp>
        <p:nvSpPr>
          <p:cNvPr id="1048594" name="Slide Image Placeholder 1"/>
          <p:cNvSpPr>
            <a:spLocks noChangeAspect="1" noRot="1" noGrp="1"/>
          </p:cNvSpPr>
          <p:nvPr>
            <p:ph type="sldImg"/>
          </p:nvPr>
        </p:nvSpPr>
        <p:spPr/>
      </p:sp>
      <p:sp>
        <p:nvSpPr>
          <p:cNvPr id="1048595" name="Notes Placeholder 2"/>
          <p:cNvSpPr>
            <a:spLocks noGrp="1"/>
          </p:cNvSpPr>
          <p:nvPr>
            <p:ph type="body" idx="1"/>
          </p:nvPr>
        </p:nvSpPr>
        <p:spPr/>
        <p:txBody>
          <a:bodyPr/>
          <a:p>
            <a:r>
              <a:rPr dirty="0" lang="en-US"/>
              <a:t/>
            </a:r>
            <a:endParaRPr dirty="0" lang="en-US"/>
          </a:p>
        </p:txBody>
      </p:sp>
      <p:sp>
        <p:nvSpPr>
          <p:cNvPr id="1048596" name="Slide Number Placeholder 3"/>
          <p:cNvSpPr>
            <a:spLocks noGrp="1"/>
          </p:cNvSpPr>
          <p:nvPr>
            <p:ph type="sldNum" sz="quarter" idx="10"/>
          </p:nvPr>
        </p:nvSpPr>
        <p:spPr/>
        <p:txBody>
          <a:bodyPr/>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16" name="Slide Image Placeholder 1"/>
          <p:cNvSpPr>
            <a:spLocks noChangeAspect="1" noRot="1" noGrp="1"/>
          </p:cNvSpPr>
          <p:nvPr>
            <p:ph type="sldImg"/>
          </p:nvPr>
        </p:nvSpPr>
        <p:spPr/>
      </p:sp>
      <p:sp>
        <p:nvSpPr>
          <p:cNvPr id="1048617" name="Notes Placeholder 2"/>
          <p:cNvSpPr>
            <a:spLocks noGrp="1"/>
          </p:cNvSpPr>
          <p:nvPr>
            <p:ph type="body" idx="1"/>
          </p:nvPr>
        </p:nvSpPr>
        <p:spPr/>
        <p:txBody>
          <a:bodyPr/>
          <a:p>
            <a:r>
              <a:rPr dirty="0" lang="en-US"/>
              <a:t/>
            </a:r>
            <a:endParaRPr dirty="0" lang="en-US"/>
          </a:p>
        </p:txBody>
      </p:sp>
      <p:sp>
        <p:nvSpPr>
          <p:cNvPr id="1048618" name="Slide Number Placeholder 3"/>
          <p:cNvSpPr>
            <a:spLocks noGrp="1"/>
          </p:cNvSpPr>
          <p:nvPr>
            <p:ph type="sldNum" sz="quarter" idx="10"/>
          </p:nvPr>
        </p:nvSpPr>
        <p:spPr/>
        <p:txBody>
          <a:bodyPr/>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34" name="Slide Image Placeholder 1"/>
          <p:cNvSpPr>
            <a:spLocks noChangeAspect="1" noRot="1" noGrp="1"/>
          </p:cNvSpPr>
          <p:nvPr>
            <p:ph type="sldImg"/>
          </p:nvPr>
        </p:nvSpPr>
        <p:spPr/>
      </p:sp>
      <p:sp>
        <p:nvSpPr>
          <p:cNvPr id="1048635" name="Notes Placeholder 2"/>
          <p:cNvSpPr>
            <a:spLocks noGrp="1"/>
          </p:cNvSpPr>
          <p:nvPr>
            <p:ph type="body" idx="1"/>
          </p:nvPr>
        </p:nvSpPr>
        <p:spPr/>
        <p:txBody>
          <a:bodyPr/>
          <a:p>
            <a:r>
              <a:rPr dirty="0" lang="en-US"/>
              <a:t/>
            </a:r>
            <a:endParaRPr dirty="0" lang="en-US"/>
          </a:p>
        </p:txBody>
      </p:sp>
      <p:sp>
        <p:nvSpPr>
          <p:cNvPr id="1048636" name="Slide Number Placeholder 3"/>
          <p:cNvSpPr>
            <a:spLocks noGrp="1"/>
          </p:cNvSpPr>
          <p:nvPr>
            <p:ph type="sldNum" sz="quarter" idx="10"/>
          </p:nvPr>
        </p:nvSpPr>
        <p:spPr/>
        <p:txBody>
          <a:bodyPr/>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52" name="Slide Image Placeholder 1"/>
          <p:cNvSpPr>
            <a:spLocks noChangeAspect="1" noRot="1" noGrp="1"/>
          </p:cNvSpPr>
          <p:nvPr>
            <p:ph type="sldImg"/>
          </p:nvPr>
        </p:nvSpPr>
        <p:spPr/>
      </p:sp>
      <p:sp>
        <p:nvSpPr>
          <p:cNvPr id="1048653" name="Notes Placeholder 2"/>
          <p:cNvSpPr>
            <a:spLocks noGrp="1"/>
          </p:cNvSpPr>
          <p:nvPr>
            <p:ph type="body" idx="1"/>
          </p:nvPr>
        </p:nvSpPr>
        <p:spPr/>
        <p:txBody>
          <a:bodyPr/>
          <a:p>
            <a:r>
              <a:rPr dirty="0" lang="en-US"/>
              <a:t/>
            </a:r>
            <a:endParaRPr dirty="0" lang="en-US"/>
          </a:p>
        </p:txBody>
      </p:sp>
      <p:sp>
        <p:nvSpPr>
          <p:cNvPr id="1048654" name="Slide Number Placeholder 3"/>
          <p:cNvSpPr>
            <a:spLocks noGrp="1"/>
          </p:cNvSpPr>
          <p:nvPr>
            <p:ph type="sldNum" sz="quarter" idx="10"/>
          </p:nvPr>
        </p:nvSpPr>
        <p:spPr/>
        <p:txBody>
          <a:bodyPr/>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66" name="Slide Image Placeholder 1"/>
          <p:cNvSpPr>
            <a:spLocks noChangeAspect="1" noRot="1" noGrp="1"/>
          </p:cNvSpPr>
          <p:nvPr>
            <p:ph type="sldImg"/>
          </p:nvPr>
        </p:nvSpPr>
        <p:spPr/>
      </p:sp>
      <p:sp>
        <p:nvSpPr>
          <p:cNvPr id="1048667" name="Notes Placeholder 2"/>
          <p:cNvSpPr>
            <a:spLocks noGrp="1"/>
          </p:cNvSpPr>
          <p:nvPr>
            <p:ph type="body" idx="1"/>
          </p:nvPr>
        </p:nvSpPr>
        <p:spPr/>
        <p:txBody>
          <a:bodyPr/>
          <a:p>
            <a:r>
              <a:rPr dirty="0" lang="en-US"/>
              <a:t/>
            </a:r>
            <a:endParaRPr dirty="0" lang="en-US"/>
          </a:p>
        </p:txBody>
      </p:sp>
      <p:sp>
        <p:nvSpPr>
          <p:cNvPr id="1048668" name="Slide Number Placeholder 3"/>
          <p:cNvSpPr>
            <a:spLocks noGrp="1"/>
          </p:cNvSpPr>
          <p:nvPr>
            <p:ph type="sldNum" sz="quarter" idx="10"/>
          </p:nvPr>
        </p:nvSpPr>
        <p:spPr/>
        <p:txBody>
          <a:bodyPr/>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86" name="Slide Image Placeholder 1"/>
          <p:cNvSpPr>
            <a:spLocks noChangeAspect="1" noRot="1" noGrp="1"/>
          </p:cNvSpPr>
          <p:nvPr>
            <p:ph type="sldImg"/>
          </p:nvPr>
        </p:nvSpPr>
        <p:spPr/>
      </p:sp>
      <p:sp>
        <p:nvSpPr>
          <p:cNvPr id="1048687" name="Notes Placeholder 2"/>
          <p:cNvSpPr>
            <a:spLocks noGrp="1"/>
          </p:cNvSpPr>
          <p:nvPr>
            <p:ph type="body" idx="1"/>
          </p:nvPr>
        </p:nvSpPr>
        <p:spPr/>
        <p:txBody>
          <a:bodyPr/>
          <a:p>
            <a:r>
              <a:rPr dirty="0" lang="en-US"/>
              <a:t/>
            </a:r>
            <a:endParaRPr dirty="0" lang="en-US"/>
          </a:p>
        </p:txBody>
      </p:sp>
      <p:sp>
        <p:nvSpPr>
          <p:cNvPr id="1048688" name="Slide Number Placeholder 3"/>
          <p:cNvSpPr>
            <a:spLocks noGrp="1"/>
          </p:cNvSpPr>
          <p:nvPr>
            <p:ph type="sldNum" sz="quarter" idx="10"/>
          </p:nvPr>
        </p:nvSpPr>
        <p:spPr/>
        <p:txBody>
          <a:bodyPr/>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99" name="Slide Image Placeholder 1"/>
          <p:cNvSpPr>
            <a:spLocks noChangeAspect="1" noRot="1" noGrp="1"/>
          </p:cNvSpPr>
          <p:nvPr>
            <p:ph type="sldImg"/>
          </p:nvPr>
        </p:nvSpPr>
        <p:spPr/>
      </p:sp>
      <p:sp>
        <p:nvSpPr>
          <p:cNvPr id="1048700" name="Notes Placeholder 2"/>
          <p:cNvSpPr>
            <a:spLocks noGrp="1"/>
          </p:cNvSpPr>
          <p:nvPr>
            <p:ph type="body" idx="1"/>
          </p:nvPr>
        </p:nvSpPr>
        <p:spPr/>
        <p:txBody>
          <a:bodyPr/>
          <a:p>
            <a:r>
              <a:rPr dirty="0" lang="en-US"/>
              <a:t/>
            </a:r>
            <a:endParaRPr dirty="0" lang="en-US"/>
          </a:p>
        </p:txBody>
      </p:sp>
      <p:sp>
        <p:nvSpPr>
          <p:cNvPr id="1048701" name="Slide Number Placeholder 3"/>
          <p:cNvSpPr>
            <a:spLocks noGrp="1"/>
          </p:cNvSpPr>
          <p:nvPr>
            <p:ph type="sldNum" sz="quarter" idx="10"/>
          </p:nvPr>
        </p:nvSpPr>
        <p:spPr/>
        <p:txBody>
          <a:bodyPr/>
          <a:p>
            <a:fld id="{F7021451-1387-4CA6-816F-3879F97B5CBC}" type="slidenum">
              <a:rPr lang="en-US"/>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2"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0"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651" r:id="rId1"/>
  </p:sldLayoutIdLst>
  <p:hf dt="0" ftr="0" hd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3" name=""/>
        <p:cNvGrpSpPr/>
        <p:nvPr/>
      </p:nvGrpSpPr>
      <p:grpSpPr>
        <a:xfrm>
          <a:off x="0" y="0"/>
          <a:ext cx="0" cy="0"/>
          <a:chOff x="0" y="0"/>
          <a:chExt cx="0" cy="0"/>
        </a:xfrm>
      </p:grpSpPr>
      <p:sp>
        <p:nvSpPr>
          <p:cNvPr id="1048576" name="Shape 0"/>
          <p:cNvSpPr/>
          <p:nvPr/>
        </p:nvSpPr>
        <p:spPr>
          <a:xfrm>
            <a:off x="0" y="0"/>
            <a:ext cx="14630400" cy="8229600"/>
          </a:xfrm>
          <a:prstGeom prst="rect"/>
          <a:solidFill>
            <a:srgbClr val="E7EEF9"/>
          </a:solidFill>
        </p:spPr>
      </p:sp>
      <p:sp>
        <p:nvSpPr>
          <p:cNvPr id="1048577" name="Shape 1"/>
          <p:cNvSpPr/>
          <p:nvPr/>
        </p:nvSpPr>
        <p:spPr>
          <a:xfrm>
            <a:off x="0" y="0"/>
            <a:ext cx="14630400" cy="8229600"/>
          </a:xfrm>
          <a:prstGeom prst="rect"/>
          <a:solidFill>
            <a:srgbClr val="FFFAFA"/>
          </a:solidFill>
        </p:spPr>
      </p:sp>
      <p:sp>
        <p:nvSpPr>
          <p:cNvPr id="1048578" name="Text 2"/>
          <p:cNvSpPr/>
          <p:nvPr/>
        </p:nvSpPr>
        <p:spPr>
          <a:xfrm>
            <a:off x="6319599" y="1782008"/>
            <a:ext cx="7477601" cy="1916430"/>
          </a:xfrm>
          <a:prstGeom prst="rect"/>
          <a:noFill/>
        </p:spPr>
        <p:txBody>
          <a:bodyPr anchor="t" rtlCol="0" wrap="square"/>
          <a:p>
            <a:pPr indent="0" marL="0">
              <a:lnSpc>
                <a:spcPts val="7545"/>
              </a:lnSpc>
              <a:buNone/>
            </a:pPr>
            <a:r>
              <a:rPr b="1" dirty="0" sz="6036" lang="en-US">
                <a:solidFill>
                  <a:srgbClr val="1F1E1E"/>
                </a:solidFill>
                <a:latin typeface="Alexandria" pitchFamily="34" charset="0"/>
                <a:ea typeface="Alexandria" pitchFamily="34" charset="-122"/>
                <a:cs typeface="Alexandria" pitchFamily="34" charset="-120"/>
              </a:rPr>
              <a:t>Introduction to Data Structures</a:t>
            </a:r>
            <a:endParaRPr dirty="0" sz="6036" lang="en-US"/>
          </a:p>
        </p:txBody>
      </p:sp>
      <p:sp>
        <p:nvSpPr>
          <p:cNvPr id="1048579" name="Text 3"/>
          <p:cNvSpPr/>
          <p:nvPr/>
        </p:nvSpPr>
        <p:spPr>
          <a:xfrm>
            <a:off x="6319599" y="4031694"/>
            <a:ext cx="7477601" cy="1777008"/>
          </a:xfrm>
          <a:prstGeom prst="rect"/>
          <a:noFill/>
        </p:spPr>
        <p:txBody>
          <a:bodyPr anchor="t" rtlCol="0" wrap="square"/>
          <a:p>
            <a:pPr indent="0" marL="0">
              <a:lnSpc>
                <a:spcPts val="2799"/>
              </a:lnSpc>
              <a:buNone/>
            </a:pPr>
            <a:r>
              <a:rPr dirty="0" sz="1750" lang="en-US">
                <a:solidFill>
                  <a:srgbClr val="3B3535"/>
                </a:solidFill>
                <a:latin typeface="Sora" pitchFamily="34" charset="0"/>
                <a:ea typeface="Sora" pitchFamily="34" charset="-122"/>
                <a:cs typeface="Sora" pitchFamily="34" charset="-120"/>
              </a:rPr>
              <a:t> Data structures are fundamental building blocks in computer programming that organize and store data efficiently. They enable developers to manage complex information and create powerful applications. Understanding the core data structures is crucial for any aspiring programmer or computer scientist.</a:t>
            </a:r>
            <a:endParaRPr dirty="0" sz="1750" lang="en-US"/>
          </a:p>
        </p:txBody>
      </p:sp>
      <p:sp>
        <p:nvSpPr>
          <p:cNvPr id="1048580" name="Shape 4"/>
          <p:cNvSpPr/>
          <p:nvPr/>
        </p:nvSpPr>
        <p:spPr>
          <a:xfrm>
            <a:off x="6319599" y="6075283"/>
            <a:ext cx="355402" cy="355402"/>
          </a:xfrm>
          <a:prstGeom prst="roundRect">
            <a:avLst>
              <a:gd name="adj" fmla="val 25726039"/>
            </a:avLst>
          </a:prstGeom>
          <a:noFill/>
          <a:ln w="7620">
            <a:solidFill>
              <a:srgbClr val="FFFFFF"/>
            </a:solidFill>
            <a:prstDash val="solid"/>
          </a:ln>
        </p:spPr>
      </p:sp>
      <p:pic>
        <p:nvPicPr>
          <p:cNvPr id="2097153" name="Image 1" descr="preencoded.png"/>
          <p:cNvPicPr>
            <a:picLocks noChangeAspect="1"/>
          </p:cNvPicPr>
          <p:nvPr/>
        </p:nvPicPr>
        <p:blipFill>
          <a:blip xmlns:r="http://schemas.openxmlformats.org/officeDocument/2006/relationships" r:embed="rId1"/>
          <a:stretch>
            <a:fillRect/>
          </a:stretch>
        </p:blipFill>
        <p:spPr>
          <a:xfrm>
            <a:off x="6327219" y="6082903"/>
            <a:ext cx="340162" cy="340162"/>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6" name=""/>
        <p:cNvGrpSpPr/>
        <p:nvPr/>
      </p:nvGrpSpPr>
      <p:grpSpPr>
        <a:xfrm>
          <a:off x="0" y="0"/>
          <a:ext cx="0" cy="0"/>
          <a:chOff x="0" y="0"/>
          <a:chExt cx="0" cy="0"/>
        </a:xfrm>
      </p:grpSpPr>
      <p:sp>
        <p:nvSpPr>
          <p:cNvPr id="1048585" name="Shape 0"/>
          <p:cNvSpPr/>
          <p:nvPr/>
        </p:nvSpPr>
        <p:spPr>
          <a:xfrm>
            <a:off x="0" y="0"/>
            <a:ext cx="14630400" cy="8229600"/>
          </a:xfrm>
          <a:prstGeom prst="rect"/>
          <a:solidFill>
            <a:srgbClr val="E7EEF9"/>
          </a:solidFill>
        </p:spPr>
      </p:sp>
      <p:sp>
        <p:nvSpPr>
          <p:cNvPr id="1048586" name="Shape 1"/>
          <p:cNvSpPr/>
          <p:nvPr/>
        </p:nvSpPr>
        <p:spPr>
          <a:xfrm>
            <a:off x="0" y="0"/>
            <a:ext cx="14630400" cy="8229600"/>
          </a:xfrm>
          <a:prstGeom prst="rect"/>
          <a:solidFill>
            <a:srgbClr val="FFFAFA"/>
          </a:solidFill>
        </p:spPr>
      </p:sp>
      <p:sp>
        <p:nvSpPr>
          <p:cNvPr id="1048587" name="Text 2"/>
          <p:cNvSpPr/>
          <p:nvPr/>
        </p:nvSpPr>
        <p:spPr>
          <a:xfrm>
            <a:off x="1760220" y="2216706"/>
            <a:ext cx="5554980" cy="694373"/>
          </a:xfrm>
          <a:prstGeom prst="rect"/>
          <a:noFill/>
        </p:spPr>
        <p:txBody>
          <a:bodyPr anchor="t" rtlCol="0" wrap="none"/>
          <a:p>
            <a:pPr indent="0" marL="0">
              <a:lnSpc>
                <a:spcPts val="5468"/>
              </a:lnSpc>
              <a:buNone/>
            </a:pPr>
            <a:r>
              <a:rPr b="1" dirty="0" sz="4374" lang="en-US">
                <a:solidFill>
                  <a:srgbClr val="1F1E1E"/>
                </a:solidFill>
                <a:latin typeface="Alexandria" pitchFamily="34" charset="0"/>
                <a:ea typeface="Alexandria" pitchFamily="34" charset="-122"/>
                <a:cs typeface="Alexandria" pitchFamily="34" charset="-120"/>
              </a:rPr>
              <a:t>Arrays</a:t>
            </a:r>
            <a:endParaRPr dirty="0" sz="4374" lang="en-US"/>
          </a:p>
        </p:txBody>
      </p:sp>
      <p:sp>
        <p:nvSpPr>
          <p:cNvPr id="1048588" name="Text 3"/>
          <p:cNvSpPr/>
          <p:nvPr/>
        </p:nvSpPr>
        <p:spPr>
          <a:xfrm>
            <a:off x="1760220" y="3466505"/>
            <a:ext cx="2777490" cy="347186"/>
          </a:xfrm>
          <a:prstGeom prst="rect"/>
          <a:noFill/>
        </p:spPr>
        <p:txBody>
          <a:bodyPr anchor="t" rtlCol="0" wrap="none"/>
          <a:p>
            <a:pPr indent="0" marL="0">
              <a:lnSpc>
                <a:spcPts val="2734"/>
              </a:lnSpc>
              <a:buNone/>
            </a:pPr>
            <a:r>
              <a:rPr b="1" dirty="0" sz="2187" lang="en-US">
                <a:solidFill>
                  <a:srgbClr val="1F1E1E"/>
                </a:solidFill>
                <a:latin typeface="Alexandria" pitchFamily="34" charset="0"/>
                <a:ea typeface="Alexandria" pitchFamily="34" charset="-122"/>
                <a:cs typeface="Alexandria" pitchFamily="34" charset="-120"/>
              </a:rPr>
              <a:t>Definition</a:t>
            </a:r>
            <a:endParaRPr dirty="0" sz="2187" lang="en-US"/>
          </a:p>
        </p:txBody>
      </p:sp>
      <p:sp>
        <p:nvSpPr>
          <p:cNvPr id="1048589" name="Text 4"/>
          <p:cNvSpPr/>
          <p:nvPr/>
        </p:nvSpPr>
        <p:spPr>
          <a:xfrm>
            <a:off x="1760220" y="4035862"/>
            <a:ext cx="3341608" cy="1777008"/>
          </a:xfrm>
          <a:prstGeom prst="rect"/>
          <a:noFill/>
        </p:spPr>
        <p:txBody>
          <a:bodyPr anchor="t" rtlCol="0" wrap="square"/>
          <a:p>
            <a:pPr indent="0" marL="0">
              <a:lnSpc>
                <a:spcPts val="2799"/>
              </a:lnSpc>
              <a:buNone/>
            </a:pPr>
            <a:r>
              <a:rPr dirty="0" sz="1750" lang="en-US">
                <a:solidFill>
                  <a:srgbClr val="3B3535"/>
                </a:solidFill>
                <a:latin typeface="Sora" pitchFamily="34" charset="0"/>
                <a:ea typeface="Sora" pitchFamily="34" charset="-122"/>
                <a:cs typeface="Sora" pitchFamily="34" charset="-120"/>
              </a:rPr>
              <a:t>Arrays are ordered collections of elements of the same data type, stored in contiguous memory locations.</a:t>
            </a:r>
            <a:endParaRPr dirty="0" sz="1750" lang="en-US"/>
          </a:p>
        </p:txBody>
      </p:sp>
      <p:sp>
        <p:nvSpPr>
          <p:cNvPr id="1048590" name="Text 5"/>
          <p:cNvSpPr/>
          <p:nvPr/>
        </p:nvSpPr>
        <p:spPr>
          <a:xfrm>
            <a:off x="5651421" y="3466505"/>
            <a:ext cx="2777490" cy="347186"/>
          </a:xfrm>
          <a:prstGeom prst="rect"/>
          <a:noFill/>
        </p:spPr>
        <p:txBody>
          <a:bodyPr anchor="t" rtlCol="0" wrap="none"/>
          <a:p>
            <a:pPr indent="0" marL="0">
              <a:lnSpc>
                <a:spcPts val="2734"/>
              </a:lnSpc>
              <a:buNone/>
            </a:pPr>
            <a:r>
              <a:rPr b="1" dirty="0" sz="2187" lang="en-US">
                <a:solidFill>
                  <a:srgbClr val="1F1E1E"/>
                </a:solidFill>
                <a:latin typeface="Alexandria" pitchFamily="34" charset="0"/>
                <a:ea typeface="Alexandria" pitchFamily="34" charset="-122"/>
                <a:cs typeface="Alexandria" pitchFamily="34" charset="-120"/>
              </a:rPr>
              <a:t>Key Properties</a:t>
            </a:r>
            <a:endParaRPr dirty="0" sz="2187" lang="en-US"/>
          </a:p>
        </p:txBody>
      </p:sp>
      <p:sp>
        <p:nvSpPr>
          <p:cNvPr id="1048591" name="Text 6"/>
          <p:cNvSpPr/>
          <p:nvPr/>
        </p:nvSpPr>
        <p:spPr>
          <a:xfrm>
            <a:off x="5651421" y="4035862"/>
            <a:ext cx="3341608" cy="1777008"/>
          </a:xfrm>
          <a:prstGeom prst="rect"/>
          <a:noFill/>
        </p:spPr>
        <p:txBody>
          <a:bodyPr anchor="t" rtlCol="0" wrap="square"/>
          <a:p>
            <a:pPr indent="0" marL="0">
              <a:lnSpc>
                <a:spcPts val="2799"/>
              </a:lnSpc>
              <a:buNone/>
            </a:pPr>
            <a:r>
              <a:rPr dirty="0" sz="1750" lang="en-US">
                <a:solidFill>
                  <a:srgbClr val="3B3535"/>
                </a:solidFill>
                <a:latin typeface="Sora" pitchFamily="34" charset="0"/>
                <a:ea typeface="Sora" pitchFamily="34" charset="-122"/>
                <a:cs typeface="Sora" pitchFamily="34" charset="-120"/>
              </a:rPr>
              <a:t>Arrays provide constant-time access to elements via their index, but have a fixed size that cannot be easily modified.</a:t>
            </a:r>
            <a:endParaRPr dirty="0" sz="1750" lang="en-US"/>
          </a:p>
        </p:txBody>
      </p:sp>
      <p:sp>
        <p:nvSpPr>
          <p:cNvPr id="1048592" name="Text 7"/>
          <p:cNvSpPr/>
          <p:nvPr/>
        </p:nvSpPr>
        <p:spPr>
          <a:xfrm>
            <a:off x="9542621" y="3466505"/>
            <a:ext cx="2936796" cy="347186"/>
          </a:xfrm>
          <a:prstGeom prst="rect"/>
          <a:noFill/>
        </p:spPr>
        <p:txBody>
          <a:bodyPr anchor="t" rtlCol="0" wrap="none"/>
          <a:p>
            <a:pPr indent="0" marL="0">
              <a:lnSpc>
                <a:spcPts val="2734"/>
              </a:lnSpc>
              <a:buNone/>
            </a:pPr>
            <a:r>
              <a:rPr b="1" dirty="0" sz="2187" lang="en-US">
                <a:solidFill>
                  <a:srgbClr val="1F1E1E"/>
                </a:solidFill>
                <a:latin typeface="Alexandria" pitchFamily="34" charset="0"/>
                <a:ea typeface="Alexandria" pitchFamily="34" charset="-122"/>
                <a:cs typeface="Alexandria" pitchFamily="34" charset="-120"/>
              </a:rPr>
              <a:t>Common Operations</a:t>
            </a:r>
            <a:endParaRPr dirty="0" sz="2187" lang="en-US"/>
          </a:p>
        </p:txBody>
      </p:sp>
      <p:sp>
        <p:nvSpPr>
          <p:cNvPr id="1048593" name="Text 8"/>
          <p:cNvSpPr/>
          <p:nvPr/>
        </p:nvSpPr>
        <p:spPr>
          <a:xfrm>
            <a:off x="9542621" y="4035862"/>
            <a:ext cx="3341608" cy="1777008"/>
          </a:xfrm>
          <a:prstGeom prst="rect"/>
          <a:noFill/>
        </p:spPr>
        <p:txBody>
          <a:bodyPr anchor="t" rtlCol="0" wrap="square"/>
          <a:p>
            <a:pPr indent="0" marL="0">
              <a:lnSpc>
                <a:spcPts val="2799"/>
              </a:lnSpc>
              <a:buNone/>
            </a:pPr>
            <a:r>
              <a:rPr dirty="0" sz="1750" lang="en-US">
                <a:solidFill>
                  <a:srgbClr val="3B3535"/>
                </a:solidFill>
                <a:latin typeface="Sora" pitchFamily="34" charset="0"/>
                <a:ea typeface="Sora" pitchFamily="34" charset="-122"/>
                <a:cs typeface="Sora" pitchFamily="34" charset="-120"/>
              </a:rPr>
              <a:t>Accessing, inserting, deleting, and searching elements in an array are common operations with varying time complexities.</a:t>
            </a:r>
            <a:endParaRPr dirty="0" sz="175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9" name=""/>
        <p:cNvGrpSpPr/>
        <p:nvPr/>
      </p:nvGrpSpPr>
      <p:grpSpPr>
        <a:xfrm>
          <a:off x="0" y="0"/>
          <a:ext cx="0" cy="0"/>
          <a:chOff x="0" y="0"/>
          <a:chExt cx="0" cy="0"/>
        </a:xfrm>
      </p:grpSpPr>
      <p:sp>
        <p:nvSpPr>
          <p:cNvPr id="1048597" name="Shape 0"/>
          <p:cNvSpPr/>
          <p:nvPr/>
        </p:nvSpPr>
        <p:spPr>
          <a:xfrm>
            <a:off x="0" y="0"/>
            <a:ext cx="14630400" cy="8229600"/>
          </a:xfrm>
          <a:prstGeom prst="rect"/>
          <a:solidFill>
            <a:srgbClr val="E7EEF9"/>
          </a:solidFill>
        </p:spPr>
      </p:sp>
      <p:sp>
        <p:nvSpPr>
          <p:cNvPr id="1048598" name="Shape 1"/>
          <p:cNvSpPr/>
          <p:nvPr/>
        </p:nvSpPr>
        <p:spPr>
          <a:xfrm>
            <a:off x="0" y="0"/>
            <a:ext cx="14630400" cy="8229600"/>
          </a:xfrm>
          <a:prstGeom prst="rect"/>
          <a:solidFill>
            <a:srgbClr val="FFFAFA"/>
          </a:solidFill>
        </p:spPr>
      </p:sp>
      <p:sp>
        <p:nvSpPr>
          <p:cNvPr id="1048599" name="Text 2"/>
          <p:cNvSpPr/>
          <p:nvPr/>
        </p:nvSpPr>
        <p:spPr>
          <a:xfrm>
            <a:off x="4490799" y="1103114"/>
            <a:ext cx="5554980" cy="694373"/>
          </a:xfrm>
          <a:prstGeom prst="rect"/>
          <a:noFill/>
        </p:spPr>
        <p:txBody>
          <a:bodyPr anchor="t" rtlCol="0" wrap="none"/>
          <a:p>
            <a:pPr indent="0" marL="0">
              <a:lnSpc>
                <a:spcPts val="5468"/>
              </a:lnSpc>
              <a:buNone/>
            </a:pPr>
            <a:r>
              <a:rPr b="1" dirty="0" sz="4374" lang="en-US">
                <a:solidFill>
                  <a:srgbClr val="1F1E1E"/>
                </a:solidFill>
                <a:latin typeface="Alexandria" pitchFamily="34" charset="0"/>
                <a:ea typeface="Alexandria" pitchFamily="34" charset="-122"/>
                <a:cs typeface="Alexandria" pitchFamily="34" charset="-120"/>
              </a:rPr>
              <a:t>Linked Lists</a:t>
            </a:r>
            <a:endParaRPr dirty="0" sz="4374" lang="en-US"/>
          </a:p>
        </p:txBody>
      </p:sp>
      <p:sp>
        <p:nvSpPr>
          <p:cNvPr id="1048600" name="Shape 3"/>
          <p:cNvSpPr/>
          <p:nvPr/>
        </p:nvSpPr>
        <p:spPr>
          <a:xfrm>
            <a:off x="4801910" y="2130743"/>
            <a:ext cx="44410" cy="4995624"/>
          </a:xfrm>
          <a:prstGeom prst="roundRect">
            <a:avLst>
              <a:gd name="adj" fmla="val 225151"/>
            </a:avLst>
          </a:prstGeom>
          <a:solidFill>
            <a:srgbClr val="BBC2DC"/>
          </a:solidFill>
        </p:spPr>
      </p:sp>
      <p:sp>
        <p:nvSpPr>
          <p:cNvPr id="1048601" name="Shape 4"/>
          <p:cNvSpPr/>
          <p:nvPr/>
        </p:nvSpPr>
        <p:spPr>
          <a:xfrm>
            <a:off x="5074027" y="2532043"/>
            <a:ext cx="777597" cy="44410"/>
          </a:xfrm>
          <a:prstGeom prst="roundRect">
            <a:avLst>
              <a:gd name="adj" fmla="val 225151"/>
            </a:avLst>
          </a:prstGeom>
          <a:solidFill>
            <a:srgbClr val="BBC2DC"/>
          </a:solidFill>
        </p:spPr>
      </p:sp>
      <p:sp>
        <p:nvSpPr>
          <p:cNvPr id="1048602" name="Shape 5"/>
          <p:cNvSpPr/>
          <p:nvPr/>
        </p:nvSpPr>
        <p:spPr>
          <a:xfrm>
            <a:off x="4574084" y="2304336"/>
            <a:ext cx="499943" cy="499943"/>
          </a:xfrm>
          <a:prstGeom prst="roundRect">
            <a:avLst>
              <a:gd name="adj" fmla="val 20000"/>
            </a:avLst>
          </a:prstGeom>
          <a:solidFill>
            <a:srgbClr val="D5DCF6"/>
          </a:solidFill>
          <a:ln w="7620">
            <a:solidFill>
              <a:srgbClr val="BBC2DC"/>
            </a:solidFill>
            <a:prstDash val="solid"/>
          </a:ln>
        </p:spPr>
      </p:sp>
      <p:sp>
        <p:nvSpPr>
          <p:cNvPr id="1048603" name="Text 6"/>
          <p:cNvSpPr/>
          <p:nvPr/>
        </p:nvSpPr>
        <p:spPr>
          <a:xfrm>
            <a:off x="4758511" y="2346008"/>
            <a:ext cx="131088" cy="416481"/>
          </a:xfrm>
          <a:prstGeom prst="rect"/>
          <a:noFill/>
        </p:spPr>
        <p:txBody>
          <a:bodyPr anchor="t" rtlCol="0" wrap="none"/>
          <a:p>
            <a:pPr algn="ctr" indent="0" marL="0">
              <a:lnSpc>
                <a:spcPts val="3281"/>
              </a:lnSpc>
              <a:buNone/>
            </a:pPr>
            <a:r>
              <a:rPr b="1" dirty="0" sz="2624" lang="en-US">
                <a:solidFill>
                  <a:srgbClr val="3B3535"/>
                </a:solidFill>
                <a:latin typeface="Alexandria" pitchFamily="34" charset="0"/>
                <a:ea typeface="Alexandria" pitchFamily="34" charset="-122"/>
                <a:cs typeface="Alexandria" pitchFamily="34" charset="-120"/>
              </a:rPr>
              <a:t>1</a:t>
            </a:r>
            <a:endParaRPr dirty="0" sz="2624" lang="en-US"/>
          </a:p>
        </p:txBody>
      </p:sp>
      <p:sp>
        <p:nvSpPr>
          <p:cNvPr id="1048604" name="Text 7"/>
          <p:cNvSpPr/>
          <p:nvPr/>
        </p:nvSpPr>
        <p:spPr>
          <a:xfrm>
            <a:off x="6046113" y="2352913"/>
            <a:ext cx="2777490" cy="347186"/>
          </a:xfrm>
          <a:prstGeom prst="rect"/>
          <a:noFill/>
        </p:spPr>
        <p:txBody>
          <a:bodyPr anchor="t" rtlCol="0" wrap="none"/>
          <a:p>
            <a:pPr algn="l" indent="0" marL="0">
              <a:lnSpc>
                <a:spcPts val="2734"/>
              </a:lnSpc>
              <a:buNone/>
            </a:pPr>
            <a:r>
              <a:rPr b="1" dirty="0" sz="2187" lang="en-US">
                <a:solidFill>
                  <a:srgbClr val="3B3535"/>
                </a:solidFill>
                <a:latin typeface="Alexandria" pitchFamily="34" charset="0"/>
                <a:ea typeface="Alexandria" pitchFamily="34" charset="-122"/>
                <a:cs typeface="Alexandria" pitchFamily="34" charset="-120"/>
              </a:rPr>
              <a:t>Singly Linked List</a:t>
            </a:r>
            <a:endParaRPr dirty="0" sz="2187" lang="en-US"/>
          </a:p>
        </p:txBody>
      </p:sp>
      <p:sp>
        <p:nvSpPr>
          <p:cNvPr id="1048605" name="Text 8"/>
          <p:cNvSpPr/>
          <p:nvPr/>
        </p:nvSpPr>
        <p:spPr>
          <a:xfrm>
            <a:off x="6046113" y="2833330"/>
            <a:ext cx="7751088" cy="355402"/>
          </a:xfrm>
          <a:prstGeom prst="rect"/>
          <a:noFill/>
        </p:spPr>
        <p:txBody>
          <a:bodyPr anchor="t" rtlCol="0" wrap="none"/>
          <a:p>
            <a:pPr algn="l" indent="0" marL="0">
              <a:lnSpc>
                <a:spcPts val="2799"/>
              </a:lnSpc>
              <a:buNone/>
            </a:pPr>
            <a:r>
              <a:rPr dirty="0" sz="1750" lang="en-US">
                <a:solidFill>
                  <a:srgbClr val="3B3535"/>
                </a:solidFill>
                <a:latin typeface="Sora" pitchFamily="34" charset="0"/>
                <a:ea typeface="Sora" pitchFamily="34" charset="-122"/>
                <a:cs typeface="Sora" pitchFamily="34" charset="-120"/>
              </a:rPr>
              <a:t>Each node contains data and a pointer to the next node in the list.</a:t>
            </a:r>
            <a:endParaRPr dirty="0" sz="1750" lang="en-US"/>
          </a:p>
        </p:txBody>
      </p:sp>
      <p:sp>
        <p:nvSpPr>
          <p:cNvPr id="1048606" name="Shape 9"/>
          <p:cNvSpPr/>
          <p:nvPr/>
        </p:nvSpPr>
        <p:spPr>
          <a:xfrm>
            <a:off x="5074027" y="4034373"/>
            <a:ext cx="777597" cy="44410"/>
          </a:xfrm>
          <a:prstGeom prst="roundRect">
            <a:avLst>
              <a:gd name="adj" fmla="val 225151"/>
            </a:avLst>
          </a:prstGeom>
          <a:solidFill>
            <a:srgbClr val="BBC2DC"/>
          </a:solidFill>
        </p:spPr>
      </p:sp>
      <p:sp>
        <p:nvSpPr>
          <p:cNvPr id="1048607" name="Shape 10"/>
          <p:cNvSpPr/>
          <p:nvPr/>
        </p:nvSpPr>
        <p:spPr>
          <a:xfrm>
            <a:off x="4574084" y="3806666"/>
            <a:ext cx="499943" cy="499943"/>
          </a:xfrm>
          <a:prstGeom prst="roundRect">
            <a:avLst>
              <a:gd name="adj" fmla="val 20000"/>
            </a:avLst>
          </a:prstGeom>
          <a:solidFill>
            <a:srgbClr val="D5DCF6"/>
          </a:solidFill>
          <a:ln w="7620">
            <a:solidFill>
              <a:srgbClr val="BBC2DC"/>
            </a:solidFill>
            <a:prstDash val="solid"/>
          </a:ln>
        </p:spPr>
      </p:sp>
      <p:sp>
        <p:nvSpPr>
          <p:cNvPr id="1048608" name="Text 11"/>
          <p:cNvSpPr/>
          <p:nvPr/>
        </p:nvSpPr>
        <p:spPr>
          <a:xfrm>
            <a:off x="4724460" y="3848338"/>
            <a:ext cx="199072" cy="416481"/>
          </a:xfrm>
          <a:prstGeom prst="rect"/>
          <a:noFill/>
        </p:spPr>
        <p:txBody>
          <a:bodyPr anchor="t" rtlCol="0" wrap="none"/>
          <a:p>
            <a:pPr algn="ctr" indent="0" marL="0">
              <a:lnSpc>
                <a:spcPts val="3281"/>
              </a:lnSpc>
              <a:buNone/>
            </a:pPr>
            <a:r>
              <a:rPr b="1" dirty="0" sz="2624" lang="en-US">
                <a:solidFill>
                  <a:srgbClr val="3B3535"/>
                </a:solidFill>
                <a:latin typeface="Alexandria" pitchFamily="34" charset="0"/>
                <a:ea typeface="Alexandria" pitchFamily="34" charset="-122"/>
                <a:cs typeface="Alexandria" pitchFamily="34" charset="-120"/>
              </a:rPr>
              <a:t>2</a:t>
            </a:r>
            <a:endParaRPr dirty="0" sz="2624" lang="en-US"/>
          </a:p>
        </p:txBody>
      </p:sp>
      <p:sp>
        <p:nvSpPr>
          <p:cNvPr id="1048609" name="Text 12"/>
          <p:cNvSpPr/>
          <p:nvPr/>
        </p:nvSpPr>
        <p:spPr>
          <a:xfrm>
            <a:off x="6046113" y="3855244"/>
            <a:ext cx="2777490" cy="347186"/>
          </a:xfrm>
          <a:prstGeom prst="rect"/>
          <a:noFill/>
        </p:spPr>
        <p:txBody>
          <a:bodyPr anchor="t" rtlCol="0" wrap="none"/>
          <a:p>
            <a:pPr algn="l" indent="0" marL="0">
              <a:lnSpc>
                <a:spcPts val="2734"/>
              </a:lnSpc>
              <a:buNone/>
            </a:pPr>
            <a:r>
              <a:rPr b="1" dirty="0" sz="2187" lang="en-US">
                <a:solidFill>
                  <a:srgbClr val="3B3535"/>
                </a:solidFill>
                <a:latin typeface="Alexandria" pitchFamily="34" charset="0"/>
                <a:ea typeface="Alexandria" pitchFamily="34" charset="-122"/>
                <a:cs typeface="Alexandria" pitchFamily="34" charset="-120"/>
              </a:rPr>
              <a:t>Doubly Linked List</a:t>
            </a:r>
            <a:endParaRPr dirty="0" sz="2187" lang="en-US"/>
          </a:p>
        </p:txBody>
      </p:sp>
      <p:sp>
        <p:nvSpPr>
          <p:cNvPr id="1048610" name="Text 13"/>
          <p:cNvSpPr/>
          <p:nvPr/>
        </p:nvSpPr>
        <p:spPr>
          <a:xfrm>
            <a:off x="6046113" y="4335661"/>
            <a:ext cx="7751088" cy="710803"/>
          </a:xfrm>
          <a:prstGeom prst="rect"/>
          <a:noFill/>
        </p:spPr>
        <p:txBody>
          <a:bodyPr anchor="t" rtlCol="0" wrap="square"/>
          <a:p>
            <a:pPr algn="l" indent="0" marL="0">
              <a:lnSpc>
                <a:spcPts val="2799"/>
              </a:lnSpc>
              <a:buNone/>
            </a:pPr>
            <a:r>
              <a:rPr dirty="0" sz="1750" lang="en-US">
                <a:solidFill>
                  <a:srgbClr val="3B3535"/>
                </a:solidFill>
                <a:latin typeface="Sora" pitchFamily="34" charset="0"/>
                <a:ea typeface="Sora" pitchFamily="34" charset="-122"/>
                <a:cs typeface="Sora" pitchFamily="34" charset="-120"/>
              </a:rPr>
              <a:t>Each node contains data and pointers to both the next and previous nodes.</a:t>
            </a:r>
            <a:endParaRPr dirty="0" sz="1750" lang="en-US"/>
          </a:p>
        </p:txBody>
      </p:sp>
      <p:sp>
        <p:nvSpPr>
          <p:cNvPr id="1048611" name="Shape 14"/>
          <p:cNvSpPr/>
          <p:nvPr/>
        </p:nvSpPr>
        <p:spPr>
          <a:xfrm>
            <a:off x="5074027" y="5892105"/>
            <a:ext cx="777597" cy="44410"/>
          </a:xfrm>
          <a:prstGeom prst="roundRect">
            <a:avLst>
              <a:gd name="adj" fmla="val 225151"/>
            </a:avLst>
          </a:prstGeom>
          <a:solidFill>
            <a:srgbClr val="BBC2DC"/>
          </a:solidFill>
        </p:spPr>
      </p:sp>
      <p:sp>
        <p:nvSpPr>
          <p:cNvPr id="1048612" name="Shape 15"/>
          <p:cNvSpPr/>
          <p:nvPr/>
        </p:nvSpPr>
        <p:spPr>
          <a:xfrm>
            <a:off x="4574084" y="5664398"/>
            <a:ext cx="499943" cy="499943"/>
          </a:xfrm>
          <a:prstGeom prst="roundRect">
            <a:avLst>
              <a:gd name="adj" fmla="val 20000"/>
            </a:avLst>
          </a:prstGeom>
          <a:solidFill>
            <a:srgbClr val="D5DCF6"/>
          </a:solidFill>
          <a:ln w="7620">
            <a:solidFill>
              <a:srgbClr val="BBC2DC"/>
            </a:solidFill>
            <a:prstDash val="solid"/>
          </a:ln>
        </p:spPr>
      </p:sp>
      <p:sp>
        <p:nvSpPr>
          <p:cNvPr id="1048613" name="Text 16"/>
          <p:cNvSpPr/>
          <p:nvPr/>
        </p:nvSpPr>
        <p:spPr>
          <a:xfrm>
            <a:off x="4724340" y="5706070"/>
            <a:ext cx="199311" cy="416481"/>
          </a:xfrm>
          <a:prstGeom prst="rect"/>
          <a:noFill/>
        </p:spPr>
        <p:txBody>
          <a:bodyPr anchor="t" rtlCol="0" wrap="none"/>
          <a:p>
            <a:pPr algn="ctr" indent="0" marL="0">
              <a:lnSpc>
                <a:spcPts val="3281"/>
              </a:lnSpc>
              <a:buNone/>
            </a:pPr>
            <a:r>
              <a:rPr b="1" dirty="0" sz="2624" lang="en-US">
                <a:solidFill>
                  <a:srgbClr val="3B3535"/>
                </a:solidFill>
                <a:latin typeface="Alexandria" pitchFamily="34" charset="0"/>
                <a:ea typeface="Alexandria" pitchFamily="34" charset="-122"/>
                <a:cs typeface="Alexandria" pitchFamily="34" charset="-120"/>
              </a:rPr>
              <a:t>3</a:t>
            </a:r>
            <a:endParaRPr dirty="0" sz="2624" lang="en-US"/>
          </a:p>
        </p:txBody>
      </p:sp>
      <p:sp>
        <p:nvSpPr>
          <p:cNvPr id="1048614" name="Text 17"/>
          <p:cNvSpPr/>
          <p:nvPr/>
        </p:nvSpPr>
        <p:spPr>
          <a:xfrm>
            <a:off x="6046113" y="5712976"/>
            <a:ext cx="2777490" cy="347186"/>
          </a:xfrm>
          <a:prstGeom prst="rect"/>
          <a:noFill/>
        </p:spPr>
        <p:txBody>
          <a:bodyPr anchor="t" rtlCol="0" wrap="none"/>
          <a:p>
            <a:pPr algn="l" indent="0" marL="0">
              <a:lnSpc>
                <a:spcPts val="2734"/>
              </a:lnSpc>
              <a:buNone/>
            </a:pPr>
            <a:r>
              <a:rPr b="1" dirty="0" sz="2187" lang="en-US">
                <a:solidFill>
                  <a:srgbClr val="3B3535"/>
                </a:solidFill>
                <a:latin typeface="Alexandria" pitchFamily="34" charset="0"/>
                <a:ea typeface="Alexandria" pitchFamily="34" charset="-122"/>
                <a:cs typeface="Alexandria" pitchFamily="34" charset="-120"/>
              </a:rPr>
              <a:t>Circular Linked List</a:t>
            </a:r>
            <a:endParaRPr dirty="0" sz="2187" lang="en-US"/>
          </a:p>
        </p:txBody>
      </p:sp>
      <p:sp>
        <p:nvSpPr>
          <p:cNvPr id="1048615" name="Text 18"/>
          <p:cNvSpPr/>
          <p:nvPr/>
        </p:nvSpPr>
        <p:spPr>
          <a:xfrm>
            <a:off x="6046113" y="6193393"/>
            <a:ext cx="7751088" cy="710803"/>
          </a:xfrm>
          <a:prstGeom prst="rect"/>
          <a:noFill/>
        </p:spPr>
        <p:txBody>
          <a:bodyPr anchor="t" rtlCol="0" wrap="square"/>
          <a:p>
            <a:pPr algn="l" indent="0" marL="0">
              <a:lnSpc>
                <a:spcPts val="2799"/>
              </a:lnSpc>
              <a:buNone/>
            </a:pPr>
            <a:r>
              <a:rPr dirty="0" sz="1750" lang="en-US">
                <a:solidFill>
                  <a:srgbClr val="3B3535"/>
                </a:solidFill>
                <a:latin typeface="Sora" pitchFamily="34" charset="0"/>
                <a:ea typeface="Sora" pitchFamily="34" charset="-122"/>
                <a:cs typeface="Sora" pitchFamily="34" charset="-120"/>
              </a:rPr>
              <a:t>The last node points back to the first node, creating a continuous loop.</a:t>
            </a:r>
            <a:endParaRPr dirty="0" sz="175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22" name=""/>
        <p:cNvGrpSpPr/>
        <p:nvPr/>
      </p:nvGrpSpPr>
      <p:grpSpPr>
        <a:xfrm>
          <a:off x="0" y="0"/>
          <a:ext cx="0" cy="0"/>
          <a:chOff x="0" y="0"/>
          <a:chExt cx="0" cy="0"/>
        </a:xfrm>
      </p:grpSpPr>
      <p:sp>
        <p:nvSpPr>
          <p:cNvPr id="1048619" name="Shape 0"/>
          <p:cNvSpPr/>
          <p:nvPr/>
        </p:nvSpPr>
        <p:spPr>
          <a:xfrm>
            <a:off x="0" y="0"/>
            <a:ext cx="14630400" cy="8229600"/>
          </a:xfrm>
          <a:prstGeom prst="rect"/>
          <a:solidFill>
            <a:srgbClr val="E7EEF9"/>
          </a:solidFill>
        </p:spPr>
      </p:sp>
      <p:sp>
        <p:nvSpPr>
          <p:cNvPr id="1048620" name="Shape 1"/>
          <p:cNvSpPr/>
          <p:nvPr/>
        </p:nvSpPr>
        <p:spPr>
          <a:xfrm>
            <a:off x="0" y="0"/>
            <a:ext cx="14630400" cy="8229600"/>
          </a:xfrm>
          <a:prstGeom prst="rect"/>
          <a:solidFill>
            <a:srgbClr val="FFFAFA"/>
          </a:solidFill>
        </p:spPr>
      </p:sp>
      <p:pic>
        <p:nvPicPr>
          <p:cNvPr id="2097158" name="Image 0" descr="preencoded.png"/>
          <p:cNvPicPr>
            <a:picLocks noChangeAspect="1"/>
          </p:cNvPicPr>
          <p:nvPr/>
        </p:nvPicPr>
        <p:blipFill>
          <a:blip xmlns:r="http://schemas.openxmlformats.org/officeDocument/2006/relationships" r:embed="rId1"/>
          <a:stretch>
            <a:fillRect/>
          </a:stretch>
        </p:blipFill>
        <p:spPr>
          <a:xfrm>
            <a:off x="0" y="0"/>
            <a:ext cx="14630400" cy="2777490"/>
          </a:xfrm>
          <a:prstGeom prst="rect"/>
        </p:spPr>
      </p:pic>
      <p:sp>
        <p:nvSpPr>
          <p:cNvPr id="1048621" name="Text 2"/>
          <p:cNvSpPr/>
          <p:nvPr/>
        </p:nvSpPr>
        <p:spPr>
          <a:xfrm>
            <a:off x="1760220" y="3913703"/>
            <a:ext cx="5554980" cy="694373"/>
          </a:xfrm>
          <a:prstGeom prst="rect"/>
          <a:noFill/>
        </p:spPr>
        <p:txBody>
          <a:bodyPr anchor="t" rtlCol="0" wrap="none"/>
          <a:p>
            <a:pPr indent="0" marL="0">
              <a:lnSpc>
                <a:spcPts val="5468"/>
              </a:lnSpc>
              <a:buNone/>
            </a:pPr>
            <a:r>
              <a:rPr b="1" dirty="0" sz="4374" lang="en-US">
                <a:solidFill>
                  <a:srgbClr val="1F1E1E"/>
                </a:solidFill>
                <a:latin typeface="Alexandria" pitchFamily="34" charset="0"/>
                <a:ea typeface="Alexandria" pitchFamily="34" charset="-122"/>
                <a:cs typeface="Alexandria" pitchFamily="34" charset="-120"/>
              </a:rPr>
              <a:t>Stacks</a:t>
            </a:r>
            <a:endParaRPr dirty="0" sz="4374" lang="en-US"/>
          </a:p>
        </p:txBody>
      </p:sp>
      <p:sp>
        <p:nvSpPr>
          <p:cNvPr id="1048622" name="Shape 3"/>
          <p:cNvSpPr/>
          <p:nvPr/>
        </p:nvSpPr>
        <p:spPr>
          <a:xfrm>
            <a:off x="1760220" y="5114925"/>
            <a:ext cx="499943" cy="499943"/>
          </a:xfrm>
          <a:prstGeom prst="roundRect">
            <a:avLst>
              <a:gd name="adj" fmla="val 20000"/>
            </a:avLst>
          </a:prstGeom>
          <a:solidFill>
            <a:srgbClr val="D5DCF6"/>
          </a:solidFill>
          <a:ln w="7620">
            <a:solidFill>
              <a:srgbClr val="BBC2DC"/>
            </a:solidFill>
            <a:prstDash val="solid"/>
          </a:ln>
        </p:spPr>
      </p:sp>
      <p:sp>
        <p:nvSpPr>
          <p:cNvPr id="1048623" name="Text 4"/>
          <p:cNvSpPr/>
          <p:nvPr/>
        </p:nvSpPr>
        <p:spPr>
          <a:xfrm>
            <a:off x="1944648" y="5156597"/>
            <a:ext cx="131088" cy="416481"/>
          </a:xfrm>
          <a:prstGeom prst="rect"/>
          <a:noFill/>
        </p:spPr>
        <p:txBody>
          <a:bodyPr anchor="t" rtlCol="0" wrap="none"/>
          <a:p>
            <a:pPr algn="ctr" indent="0" marL="0">
              <a:lnSpc>
                <a:spcPts val="3281"/>
              </a:lnSpc>
              <a:buNone/>
            </a:pPr>
            <a:r>
              <a:rPr b="1" dirty="0" sz="2624" lang="en-US">
                <a:solidFill>
                  <a:srgbClr val="3B3535"/>
                </a:solidFill>
                <a:latin typeface="Alexandria" pitchFamily="34" charset="0"/>
                <a:ea typeface="Alexandria" pitchFamily="34" charset="-122"/>
                <a:cs typeface="Alexandria" pitchFamily="34" charset="-120"/>
              </a:rPr>
              <a:t>1</a:t>
            </a:r>
            <a:endParaRPr dirty="0" sz="2624" lang="en-US"/>
          </a:p>
        </p:txBody>
      </p:sp>
      <p:sp>
        <p:nvSpPr>
          <p:cNvPr id="1048624" name="Text 5"/>
          <p:cNvSpPr/>
          <p:nvPr/>
        </p:nvSpPr>
        <p:spPr>
          <a:xfrm>
            <a:off x="2482334" y="5191244"/>
            <a:ext cx="2833092" cy="694373"/>
          </a:xfrm>
          <a:prstGeom prst="rect"/>
          <a:noFill/>
        </p:spPr>
        <p:txBody>
          <a:bodyPr anchor="t" rtlCol="0" wrap="square"/>
          <a:p>
            <a:pPr indent="0" marL="0">
              <a:lnSpc>
                <a:spcPts val="2734"/>
              </a:lnSpc>
              <a:buNone/>
            </a:pPr>
            <a:r>
              <a:rPr b="1" dirty="0" sz="2187" lang="en-US">
                <a:solidFill>
                  <a:srgbClr val="3B3535"/>
                </a:solidFill>
                <a:latin typeface="Alexandria" pitchFamily="34" charset="0"/>
                <a:ea typeface="Alexandria" pitchFamily="34" charset="-122"/>
                <a:cs typeface="Alexandria" pitchFamily="34" charset="-120"/>
              </a:rPr>
              <a:t>LIFO (Last-In-First-Out)</a:t>
            </a:r>
            <a:endParaRPr dirty="0" sz="2187" lang="en-US"/>
          </a:p>
        </p:txBody>
      </p:sp>
      <p:sp>
        <p:nvSpPr>
          <p:cNvPr id="1048625" name="Text 6"/>
          <p:cNvSpPr/>
          <p:nvPr/>
        </p:nvSpPr>
        <p:spPr>
          <a:xfrm>
            <a:off x="2482334" y="6018848"/>
            <a:ext cx="2833092" cy="1066205"/>
          </a:xfrm>
          <a:prstGeom prst="rect"/>
          <a:noFill/>
        </p:spPr>
        <p:txBody>
          <a:bodyPr anchor="t" rtlCol="0" wrap="square"/>
          <a:p>
            <a:pPr indent="0" marL="0">
              <a:lnSpc>
                <a:spcPts val="2799"/>
              </a:lnSpc>
              <a:buNone/>
            </a:pPr>
            <a:r>
              <a:rPr dirty="0" sz="1750" lang="en-US">
                <a:solidFill>
                  <a:srgbClr val="3B3535"/>
                </a:solidFill>
                <a:latin typeface="Sora" pitchFamily="34" charset="0"/>
                <a:ea typeface="Sora" pitchFamily="34" charset="-122"/>
                <a:cs typeface="Sora" pitchFamily="34" charset="-120"/>
              </a:rPr>
              <a:t>The last element pushed onto the stack is the first one to be popped off.</a:t>
            </a:r>
            <a:endParaRPr dirty="0" sz="1750" lang="en-US"/>
          </a:p>
        </p:txBody>
      </p:sp>
      <p:sp>
        <p:nvSpPr>
          <p:cNvPr id="1048626" name="Shape 7"/>
          <p:cNvSpPr/>
          <p:nvPr/>
        </p:nvSpPr>
        <p:spPr>
          <a:xfrm>
            <a:off x="5537597" y="5114925"/>
            <a:ext cx="499943" cy="499943"/>
          </a:xfrm>
          <a:prstGeom prst="roundRect">
            <a:avLst>
              <a:gd name="adj" fmla="val 20000"/>
            </a:avLst>
          </a:prstGeom>
          <a:solidFill>
            <a:srgbClr val="D5DCF6"/>
          </a:solidFill>
          <a:ln w="7620">
            <a:solidFill>
              <a:srgbClr val="BBC2DC"/>
            </a:solidFill>
            <a:prstDash val="solid"/>
          </a:ln>
        </p:spPr>
      </p:sp>
      <p:sp>
        <p:nvSpPr>
          <p:cNvPr id="1048627" name="Text 8"/>
          <p:cNvSpPr/>
          <p:nvPr/>
        </p:nvSpPr>
        <p:spPr>
          <a:xfrm>
            <a:off x="5687973" y="5156597"/>
            <a:ext cx="199072" cy="416481"/>
          </a:xfrm>
          <a:prstGeom prst="rect"/>
          <a:noFill/>
        </p:spPr>
        <p:txBody>
          <a:bodyPr anchor="t" rtlCol="0" wrap="none"/>
          <a:p>
            <a:pPr algn="ctr" indent="0" marL="0">
              <a:lnSpc>
                <a:spcPts val="3281"/>
              </a:lnSpc>
              <a:buNone/>
            </a:pPr>
            <a:r>
              <a:rPr b="1" dirty="0" sz="2624" lang="en-US">
                <a:solidFill>
                  <a:srgbClr val="3B3535"/>
                </a:solidFill>
                <a:latin typeface="Alexandria" pitchFamily="34" charset="0"/>
                <a:ea typeface="Alexandria" pitchFamily="34" charset="-122"/>
                <a:cs typeface="Alexandria" pitchFamily="34" charset="-120"/>
              </a:rPr>
              <a:t>2</a:t>
            </a:r>
            <a:endParaRPr dirty="0" sz="2624" lang="en-US"/>
          </a:p>
        </p:txBody>
      </p:sp>
      <p:sp>
        <p:nvSpPr>
          <p:cNvPr id="1048628" name="Text 9"/>
          <p:cNvSpPr/>
          <p:nvPr/>
        </p:nvSpPr>
        <p:spPr>
          <a:xfrm>
            <a:off x="6259711" y="5191244"/>
            <a:ext cx="2833092" cy="694373"/>
          </a:xfrm>
          <a:prstGeom prst="rect"/>
          <a:noFill/>
        </p:spPr>
        <p:txBody>
          <a:bodyPr anchor="t" rtlCol="0" wrap="square"/>
          <a:p>
            <a:pPr indent="0" marL="0">
              <a:lnSpc>
                <a:spcPts val="2734"/>
              </a:lnSpc>
              <a:buNone/>
            </a:pPr>
            <a:r>
              <a:rPr b="1" dirty="0" sz="2187" lang="en-US">
                <a:solidFill>
                  <a:srgbClr val="3B3535"/>
                </a:solidFill>
                <a:latin typeface="Alexandria" pitchFamily="34" charset="0"/>
                <a:ea typeface="Alexandria" pitchFamily="34" charset="-122"/>
                <a:cs typeface="Alexandria" pitchFamily="34" charset="-120"/>
              </a:rPr>
              <a:t>Common Operations</a:t>
            </a:r>
            <a:endParaRPr dirty="0" sz="2187" lang="en-US"/>
          </a:p>
        </p:txBody>
      </p:sp>
      <p:sp>
        <p:nvSpPr>
          <p:cNvPr id="1048629" name="Text 10"/>
          <p:cNvSpPr/>
          <p:nvPr/>
        </p:nvSpPr>
        <p:spPr>
          <a:xfrm>
            <a:off x="6259711" y="6018848"/>
            <a:ext cx="2833092" cy="1066205"/>
          </a:xfrm>
          <a:prstGeom prst="rect"/>
          <a:noFill/>
        </p:spPr>
        <p:txBody>
          <a:bodyPr anchor="t" rtlCol="0" wrap="square"/>
          <a:p>
            <a:pPr indent="0" marL="0">
              <a:lnSpc>
                <a:spcPts val="2799"/>
              </a:lnSpc>
              <a:buNone/>
            </a:pPr>
            <a:r>
              <a:rPr dirty="0" sz="1750" lang="en-US">
                <a:solidFill>
                  <a:srgbClr val="3B3535"/>
                </a:solidFill>
                <a:latin typeface="Sora" pitchFamily="34" charset="0"/>
                <a:ea typeface="Sora" pitchFamily="34" charset="-122"/>
                <a:cs typeface="Sora" pitchFamily="34" charset="-120"/>
              </a:rPr>
              <a:t>Push (add), Pop (remove), Peek (view top element), and IsEmpty.</a:t>
            </a:r>
            <a:endParaRPr dirty="0" sz="1750" lang="en-US"/>
          </a:p>
        </p:txBody>
      </p:sp>
      <p:sp>
        <p:nvSpPr>
          <p:cNvPr id="1048630" name="Shape 11"/>
          <p:cNvSpPr/>
          <p:nvPr/>
        </p:nvSpPr>
        <p:spPr>
          <a:xfrm>
            <a:off x="9314974" y="5114925"/>
            <a:ext cx="499943" cy="499943"/>
          </a:xfrm>
          <a:prstGeom prst="roundRect">
            <a:avLst>
              <a:gd name="adj" fmla="val 20000"/>
            </a:avLst>
          </a:prstGeom>
          <a:solidFill>
            <a:srgbClr val="D5DCF6"/>
          </a:solidFill>
          <a:ln w="7620">
            <a:solidFill>
              <a:srgbClr val="BBC2DC"/>
            </a:solidFill>
            <a:prstDash val="solid"/>
          </a:ln>
        </p:spPr>
      </p:sp>
      <p:sp>
        <p:nvSpPr>
          <p:cNvPr id="1048631" name="Text 12"/>
          <p:cNvSpPr/>
          <p:nvPr/>
        </p:nvSpPr>
        <p:spPr>
          <a:xfrm>
            <a:off x="9465231" y="5156597"/>
            <a:ext cx="199311" cy="416481"/>
          </a:xfrm>
          <a:prstGeom prst="rect"/>
          <a:noFill/>
        </p:spPr>
        <p:txBody>
          <a:bodyPr anchor="t" rtlCol="0" wrap="none"/>
          <a:p>
            <a:pPr algn="ctr" indent="0" marL="0">
              <a:lnSpc>
                <a:spcPts val="3281"/>
              </a:lnSpc>
              <a:buNone/>
            </a:pPr>
            <a:r>
              <a:rPr b="1" dirty="0" sz="2624" lang="en-US">
                <a:solidFill>
                  <a:srgbClr val="3B3535"/>
                </a:solidFill>
                <a:latin typeface="Alexandria" pitchFamily="34" charset="0"/>
                <a:ea typeface="Alexandria" pitchFamily="34" charset="-122"/>
                <a:cs typeface="Alexandria" pitchFamily="34" charset="-120"/>
              </a:rPr>
              <a:t>3</a:t>
            </a:r>
            <a:endParaRPr dirty="0" sz="2624" lang="en-US"/>
          </a:p>
        </p:txBody>
      </p:sp>
      <p:sp>
        <p:nvSpPr>
          <p:cNvPr id="1048632" name="Text 13"/>
          <p:cNvSpPr/>
          <p:nvPr/>
        </p:nvSpPr>
        <p:spPr>
          <a:xfrm>
            <a:off x="10037088" y="5191244"/>
            <a:ext cx="2777490" cy="347186"/>
          </a:xfrm>
          <a:prstGeom prst="rect"/>
          <a:noFill/>
        </p:spPr>
        <p:txBody>
          <a:bodyPr anchor="t" rtlCol="0" wrap="none"/>
          <a:p>
            <a:pPr indent="0" marL="0">
              <a:lnSpc>
                <a:spcPts val="2734"/>
              </a:lnSpc>
              <a:buNone/>
            </a:pPr>
            <a:r>
              <a:rPr b="1" dirty="0" sz="2187" lang="en-US">
                <a:solidFill>
                  <a:srgbClr val="3B3535"/>
                </a:solidFill>
                <a:latin typeface="Alexandria" pitchFamily="34" charset="0"/>
                <a:ea typeface="Alexandria" pitchFamily="34" charset="-122"/>
                <a:cs typeface="Alexandria" pitchFamily="34" charset="-120"/>
              </a:rPr>
              <a:t>Applications</a:t>
            </a:r>
            <a:endParaRPr dirty="0" sz="2187" lang="en-US"/>
          </a:p>
        </p:txBody>
      </p:sp>
      <p:sp>
        <p:nvSpPr>
          <p:cNvPr id="1048633" name="Text 14"/>
          <p:cNvSpPr/>
          <p:nvPr/>
        </p:nvSpPr>
        <p:spPr>
          <a:xfrm>
            <a:off x="10037088" y="5671661"/>
            <a:ext cx="2833092" cy="1421606"/>
          </a:xfrm>
          <a:prstGeom prst="rect"/>
          <a:noFill/>
        </p:spPr>
        <p:txBody>
          <a:bodyPr anchor="t" rtlCol="0" wrap="square"/>
          <a:p>
            <a:pPr indent="0" marL="0">
              <a:lnSpc>
                <a:spcPts val="2799"/>
              </a:lnSpc>
              <a:buNone/>
            </a:pPr>
            <a:r>
              <a:rPr dirty="0" sz="1750" lang="en-US">
                <a:solidFill>
                  <a:srgbClr val="3B3535"/>
                </a:solidFill>
                <a:latin typeface="Sora" pitchFamily="34" charset="0"/>
                <a:ea typeface="Sora" pitchFamily="34" charset="-122"/>
                <a:cs typeface="Sora" pitchFamily="34" charset="-120"/>
              </a:rPr>
              <a:t>Stacks are used in function calls, expression evaluation, and backtracking algorithms.</a:t>
            </a:r>
            <a:endParaRPr dirty="0" sz="175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25" name=""/>
        <p:cNvGrpSpPr/>
        <p:nvPr/>
      </p:nvGrpSpPr>
      <p:grpSpPr>
        <a:xfrm>
          <a:off x="0" y="0"/>
          <a:ext cx="0" cy="0"/>
          <a:chOff x="0" y="0"/>
          <a:chExt cx="0" cy="0"/>
        </a:xfrm>
      </p:grpSpPr>
      <p:sp>
        <p:nvSpPr>
          <p:cNvPr id="1048637" name="Shape 0"/>
          <p:cNvSpPr/>
          <p:nvPr/>
        </p:nvSpPr>
        <p:spPr>
          <a:xfrm>
            <a:off x="0" y="0"/>
            <a:ext cx="14630400" cy="8229600"/>
          </a:xfrm>
          <a:prstGeom prst="rect"/>
          <a:solidFill>
            <a:srgbClr val="E7EEF9"/>
          </a:solidFill>
        </p:spPr>
      </p:sp>
      <p:sp>
        <p:nvSpPr>
          <p:cNvPr id="1048638" name="Shape 1"/>
          <p:cNvSpPr/>
          <p:nvPr/>
        </p:nvSpPr>
        <p:spPr>
          <a:xfrm>
            <a:off x="0" y="0"/>
            <a:ext cx="14630400" cy="8229600"/>
          </a:xfrm>
          <a:prstGeom prst="rect"/>
          <a:solidFill>
            <a:srgbClr val="FFFAFA"/>
          </a:solidFill>
        </p:spPr>
      </p:sp>
      <p:sp>
        <p:nvSpPr>
          <p:cNvPr id="1048639" name="Text 2"/>
          <p:cNvSpPr/>
          <p:nvPr/>
        </p:nvSpPr>
        <p:spPr>
          <a:xfrm>
            <a:off x="1760220" y="1605796"/>
            <a:ext cx="5554980" cy="694373"/>
          </a:xfrm>
          <a:prstGeom prst="rect"/>
          <a:noFill/>
        </p:spPr>
        <p:txBody>
          <a:bodyPr anchor="t" rtlCol="0" wrap="none"/>
          <a:p>
            <a:pPr indent="0" marL="0">
              <a:lnSpc>
                <a:spcPts val="5468"/>
              </a:lnSpc>
              <a:buNone/>
            </a:pPr>
            <a:r>
              <a:rPr b="1" dirty="0" sz="4374" lang="en-US">
                <a:solidFill>
                  <a:srgbClr val="1F1E1E"/>
                </a:solidFill>
                <a:latin typeface="Alexandria" pitchFamily="34" charset="0"/>
                <a:ea typeface="Alexandria" pitchFamily="34" charset="-122"/>
                <a:cs typeface="Alexandria" pitchFamily="34" charset="-120"/>
              </a:rPr>
              <a:t>Queues</a:t>
            </a:r>
            <a:endParaRPr dirty="0" sz="4374" lang="en-US"/>
          </a:p>
        </p:txBody>
      </p:sp>
      <p:sp>
        <p:nvSpPr>
          <p:cNvPr id="1048640" name="Shape 3"/>
          <p:cNvSpPr/>
          <p:nvPr/>
        </p:nvSpPr>
        <p:spPr>
          <a:xfrm>
            <a:off x="1760220" y="2744510"/>
            <a:ext cx="5443895" cy="1650802"/>
          </a:xfrm>
          <a:prstGeom prst="roundRect">
            <a:avLst>
              <a:gd name="adj" fmla="val 6057"/>
            </a:avLst>
          </a:prstGeom>
          <a:solidFill>
            <a:srgbClr val="D5DCF6"/>
          </a:solidFill>
          <a:ln w="7620">
            <a:solidFill>
              <a:srgbClr val="BBC2DC"/>
            </a:solidFill>
            <a:prstDash val="solid"/>
          </a:ln>
        </p:spPr>
      </p:sp>
      <p:sp>
        <p:nvSpPr>
          <p:cNvPr id="1048641" name="Text 4"/>
          <p:cNvSpPr/>
          <p:nvPr/>
        </p:nvSpPr>
        <p:spPr>
          <a:xfrm>
            <a:off x="1990011" y="2974300"/>
            <a:ext cx="3251359" cy="347186"/>
          </a:xfrm>
          <a:prstGeom prst="rect"/>
          <a:noFill/>
        </p:spPr>
        <p:txBody>
          <a:bodyPr anchor="t" rtlCol="0" wrap="none"/>
          <a:p>
            <a:pPr indent="0" marL="0">
              <a:lnSpc>
                <a:spcPts val="2734"/>
              </a:lnSpc>
              <a:buNone/>
            </a:pPr>
            <a:r>
              <a:rPr b="1" dirty="0" sz="2187" lang="en-US">
                <a:solidFill>
                  <a:srgbClr val="3B3535"/>
                </a:solidFill>
                <a:latin typeface="Alexandria" pitchFamily="34" charset="0"/>
                <a:ea typeface="Alexandria" pitchFamily="34" charset="-122"/>
                <a:cs typeface="Alexandria" pitchFamily="34" charset="-120"/>
              </a:rPr>
              <a:t>FIFO (First-In-First-Out)</a:t>
            </a:r>
            <a:endParaRPr dirty="0" sz="2187" lang="en-US"/>
          </a:p>
        </p:txBody>
      </p:sp>
      <p:sp>
        <p:nvSpPr>
          <p:cNvPr id="1048642" name="Text 5"/>
          <p:cNvSpPr/>
          <p:nvPr/>
        </p:nvSpPr>
        <p:spPr>
          <a:xfrm>
            <a:off x="1990011" y="3454717"/>
            <a:ext cx="4984313" cy="710803"/>
          </a:xfrm>
          <a:prstGeom prst="rect"/>
          <a:noFill/>
        </p:spPr>
        <p:txBody>
          <a:bodyPr anchor="t" rtlCol="0" wrap="square"/>
          <a:p>
            <a:pPr indent="0" marL="0">
              <a:lnSpc>
                <a:spcPts val="2799"/>
              </a:lnSpc>
              <a:buNone/>
            </a:pPr>
            <a:r>
              <a:rPr dirty="0" sz="1750" lang="en-US">
                <a:solidFill>
                  <a:srgbClr val="3B3535"/>
                </a:solidFill>
                <a:latin typeface="Sora" pitchFamily="34" charset="0"/>
                <a:ea typeface="Sora" pitchFamily="34" charset="-122"/>
                <a:cs typeface="Sora" pitchFamily="34" charset="-120"/>
              </a:rPr>
              <a:t>The first element added to the queue is the first one to be removed.</a:t>
            </a:r>
            <a:endParaRPr dirty="0" sz="1750" lang="en-US"/>
          </a:p>
        </p:txBody>
      </p:sp>
      <p:sp>
        <p:nvSpPr>
          <p:cNvPr id="1048643" name="Shape 6"/>
          <p:cNvSpPr/>
          <p:nvPr/>
        </p:nvSpPr>
        <p:spPr>
          <a:xfrm>
            <a:off x="7426285" y="2744510"/>
            <a:ext cx="5443895" cy="1650802"/>
          </a:xfrm>
          <a:prstGeom prst="roundRect">
            <a:avLst>
              <a:gd name="adj" fmla="val 6057"/>
            </a:avLst>
          </a:prstGeom>
          <a:solidFill>
            <a:srgbClr val="D5DCF6"/>
          </a:solidFill>
          <a:ln w="7620">
            <a:solidFill>
              <a:srgbClr val="BBC2DC"/>
            </a:solidFill>
            <a:prstDash val="solid"/>
          </a:ln>
        </p:spPr>
      </p:sp>
      <p:sp>
        <p:nvSpPr>
          <p:cNvPr id="1048644" name="Text 7"/>
          <p:cNvSpPr/>
          <p:nvPr/>
        </p:nvSpPr>
        <p:spPr>
          <a:xfrm>
            <a:off x="7656076" y="2974300"/>
            <a:ext cx="2936796" cy="347186"/>
          </a:xfrm>
          <a:prstGeom prst="rect"/>
          <a:noFill/>
        </p:spPr>
        <p:txBody>
          <a:bodyPr anchor="t" rtlCol="0" wrap="none"/>
          <a:p>
            <a:pPr indent="0" marL="0">
              <a:lnSpc>
                <a:spcPts val="2734"/>
              </a:lnSpc>
              <a:buNone/>
            </a:pPr>
            <a:r>
              <a:rPr b="1" dirty="0" sz="2187" lang="en-US">
                <a:solidFill>
                  <a:srgbClr val="3B3535"/>
                </a:solidFill>
                <a:latin typeface="Alexandria" pitchFamily="34" charset="0"/>
                <a:ea typeface="Alexandria" pitchFamily="34" charset="-122"/>
                <a:cs typeface="Alexandria" pitchFamily="34" charset="-120"/>
              </a:rPr>
              <a:t>Common Operations</a:t>
            </a:r>
            <a:endParaRPr dirty="0" sz="2187" lang="en-US"/>
          </a:p>
        </p:txBody>
      </p:sp>
      <p:sp>
        <p:nvSpPr>
          <p:cNvPr id="1048645" name="Text 8"/>
          <p:cNvSpPr/>
          <p:nvPr/>
        </p:nvSpPr>
        <p:spPr>
          <a:xfrm>
            <a:off x="7656076" y="3454717"/>
            <a:ext cx="4984313" cy="710803"/>
          </a:xfrm>
          <a:prstGeom prst="rect"/>
          <a:noFill/>
        </p:spPr>
        <p:txBody>
          <a:bodyPr anchor="t" rtlCol="0" wrap="square"/>
          <a:p>
            <a:pPr indent="0" marL="0">
              <a:lnSpc>
                <a:spcPts val="2799"/>
              </a:lnSpc>
              <a:buNone/>
            </a:pPr>
            <a:r>
              <a:rPr dirty="0" sz="1750" lang="en-US">
                <a:solidFill>
                  <a:srgbClr val="3B3535"/>
                </a:solidFill>
                <a:latin typeface="Sora" pitchFamily="34" charset="0"/>
                <a:ea typeface="Sora" pitchFamily="34" charset="-122"/>
                <a:cs typeface="Sora" pitchFamily="34" charset="-120"/>
              </a:rPr>
              <a:t>Enqueue (add), Dequeue (remove), Peek (view front element), and IsEmpty.</a:t>
            </a:r>
            <a:endParaRPr dirty="0" sz="1750" lang="en-US"/>
          </a:p>
        </p:txBody>
      </p:sp>
      <p:sp>
        <p:nvSpPr>
          <p:cNvPr id="1048646" name="Shape 9"/>
          <p:cNvSpPr/>
          <p:nvPr/>
        </p:nvSpPr>
        <p:spPr>
          <a:xfrm>
            <a:off x="1760220" y="4617482"/>
            <a:ext cx="5443895" cy="2006203"/>
          </a:xfrm>
          <a:prstGeom prst="roundRect">
            <a:avLst>
              <a:gd name="adj" fmla="val 4984"/>
            </a:avLst>
          </a:prstGeom>
          <a:solidFill>
            <a:srgbClr val="D5DCF6"/>
          </a:solidFill>
          <a:ln w="7620">
            <a:solidFill>
              <a:srgbClr val="BBC2DC"/>
            </a:solidFill>
            <a:prstDash val="solid"/>
          </a:ln>
        </p:spPr>
      </p:sp>
      <p:sp>
        <p:nvSpPr>
          <p:cNvPr id="1048647" name="Text 10"/>
          <p:cNvSpPr/>
          <p:nvPr/>
        </p:nvSpPr>
        <p:spPr>
          <a:xfrm>
            <a:off x="1990011" y="4847273"/>
            <a:ext cx="2777490" cy="347186"/>
          </a:xfrm>
          <a:prstGeom prst="rect"/>
          <a:noFill/>
        </p:spPr>
        <p:txBody>
          <a:bodyPr anchor="t" rtlCol="0" wrap="none"/>
          <a:p>
            <a:pPr indent="0" marL="0">
              <a:lnSpc>
                <a:spcPts val="2734"/>
              </a:lnSpc>
              <a:buNone/>
            </a:pPr>
            <a:r>
              <a:rPr b="1" dirty="0" sz="2187" lang="en-US">
                <a:solidFill>
                  <a:srgbClr val="3B3535"/>
                </a:solidFill>
                <a:latin typeface="Alexandria" pitchFamily="34" charset="0"/>
                <a:ea typeface="Alexandria" pitchFamily="34" charset="-122"/>
                <a:cs typeface="Alexandria" pitchFamily="34" charset="-120"/>
              </a:rPr>
              <a:t>Applications</a:t>
            </a:r>
            <a:endParaRPr dirty="0" sz="2187" lang="en-US"/>
          </a:p>
        </p:txBody>
      </p:sp>
      <p:sp>
        <p:nvSpPr>
          <p:cNvPr id="1048648" name="Text 11"/>
          <p:cNvSpPr/>
          <p:nvPr/>
        </p:nvSpPr>
        <p:spPr>
          <a:xfrm>
            <a:off x="1990011" y="5327690"/>
            <a:ext cx="4984313" cy="1066205"/>
          </a:xfrm>
          <a:prstGeom prst="rect"/>
          <a:noFill/>
        </p:spPr>
        <p:txBody>
          <a:bodyPr anchor="t" rtlCol="0" wrap="square"/>
          <a:p>
            <a:pPr indent="0" marL="0">
              <a:lnSpc>
                <a:spcPts val="2799"/>
              </a:lnSpc>
              <a:buNone/>
            </a:pPr>
            <a:r>
              <a:rPr dirty="0" sz="1750" lang="en-US">
                <a:solidFill>
                  <a:srgbClr val="3B3535"/>
                </a:solidFill>
                <a:latin typeface="Sora" pitchFamily="34" charset="0"/>
                <a:ea typeface="Sora" pitchFamily="34" charset="-122"/>
                <a:cs typeface="Sora" pitchFamily="34" charset="-120"/>
              </a:rPr>
              <a:t>Queues are used in job scheduling, event handling, and breadth-first search algorithms.</a:t>
            </a:r>
            <a:endParaRPr dirty="0" sz="1750" lang="en-US"/>
          </a:p>
        </p:txBody>
      </p:sp>
      <p:sp>
        <p:nvSpPr>
          <p:cNvPr id="1048649" name="Shape 12"/>
          <p:cNvSpPr/>
          <p:nvPr/>
        </p:nvSpPr>
        <p:spPr>
          <a:xfrm>
            <a:off x="7426285" y="4617482"/>
            <a:ext cx="5443895" cy="2006203"/>
          </a:xfrm>
          <a:prstGeom prst="roundRect">
            <a:avLst>
              <a:gd name="adj" fmla="val 4984"/>
            </a:avLst>
          </a:prstGeom>
          <a:solidFill>
            <a:srgbClr val="D5DCF6"/>
          </a:solidFill>
          <a:ln w="7620">
            <a:solidFill>
              <a:srgbClr val="BBC2DC"/>
            </a:solidFill>
            <a:prstDash val="solid"/>
          </a:ln>
        </p:spPr>
      </p:sp>
      <p:sp>
        <p:nvSpPr>
          <p:cNvPr id="1048650" name="Text 13"/>
          <p:cNvSpPr/>
          <p:nvPr/>
        </p:nvSpPr>
        <p:spPr>
          <a:xfrm>
            <a:off x="7656076" y="4847273"/>
            <a:ext cx="2777490" cy="347186"/>
          </a:xfrm>
          <a:prstGeom prst="rect"/>
          <a:noFill/>
        </p:spPr>
        <p:txBody>
          <a:bodyPr anchor="t" rtlCol="0" wrap="none"/>
          <a:p>
            <a:pPr indent="0" marL="0">
              <a:lnSpc>
                <a:spcPts val="2734"/>
              </a:lnSpc>
              <a:buNone/>
            </a:pPr>
            <a:r>
              <a:rPr b="1" dirty="0" sz="2187" lang="en-US">
                <a:solidFill>
                  <a:srgbClr val="3B3535"/>
                </a:solidFill>
                <a:latin typeface="Alexandria" pitchFamily="34" charset="0"/>
                <a:ea typeface="Alexandria" pitchFamily="34" charset="-122"/>
                <a:cs typeface="Alexandria" pitchFamily="34" charset="-120"/>
              </a:rPr>
              <a:t>Variations</a:t>
            </a:r>
            <a:endParaRPr dirty="0" sz="2187" lang="en-US"/>
          </a:p>
        </p:txBody>
      </p:sp>
      <p:sp>
        <p:nvSpPr>
          <p:cNvPr id="1048651" name="Text 14"/>
          <p:cNvSpPr/>
          <p:nvPr/>
        </p:nvSpPr>
        <p:spPr>
          <a:xfrm>
            <a:off x="7656076" y="5327690"/>
            <a:ext cx="4984313" cy="710803"/>
          </a:xfrm>
          <a:prstGeom prst="rect"/>
          <a:noFill/>
        </p:spPr>
        <p:txBody>
          <a:bodyPr anchor="t" rtlCol="0" wrap="square"/>
          <a:p>
            <a:pPr indent="0" marL="0">
              <a:lnSpc>
                <a:spcPts val="2799"/>
              </a:lnSpc>
              <a:buNone/>
            </a:pPr>
            <a:r>
              <a:rPr dirty="0" sz="1750" lang="en-US">
                <a:solidFill>
                  <a:srgbClr val="3B3535"/>
                </a:solidFill>
                <a:latin typeface="Sora" pitchFamily="34" charset="0"/>
                <a:ea typeface="Sora" pitchFamily="34" charset="-122"/>
                <a:cs typeface="Sora" pitchFamily="34" charset="-120"/>
              </a:rPr>
              <a:t>Priority queues, circular queues, and double-ended queues (dequeues).</a:t>
            </a:r>
            <a:endParaRPr dirty="0" sz="175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28" name=""/>
        <p:cNvGrpSpPr/>
        <p:nvPr/>
      </p:nvGrpSpPr>
      <p:grpSpPr>
        <a:xfrm>
          <a:off x="0" y="0"/>
          <a:ext cx="0" cy="0"/>
          <a:chOff x="0" y="0"/>
          <a:chExt cx="0" cy="0"/>
        </a:xfrm>
      </p:grpSpPr>
      <p:sp>
        <p:nvSpPr>
          <p:cNvPr id="1048655" name="Shape 0"/>
          <p:cNvSpPr/>
          <p:nvPr/>
        </p:nvSpPr>
        <p:spPr>
          <a:xfrm>
            <a:off x="0" y="0"/>
            <a:ext cx="14630400" cy="8229600"/>
          </a:xfrm>
          <a:prstGeom prst="rect"/>
          <a:solidFill>
            <a:srgbClr val="E7EEF9"/>
          </a:solidFill>
        </p:spPr>
      </p:sp>
      <p:sp>
        <p:nvSpPr>
          <p:cNvPr id="1048656" name="Shape 1"/>
          <p:cNvSpPr/>
          <p:nvPr/>
        </p:nvSpPr>
        <p:spPr>
          <a:xfrm>
            <a:off x="0" y="0"/>
            <a:ext cx="14630400" cy="8229600"/>
          </a:xfrm>
          <a:prstGeom prst="rect"/>
          <a:solidFill>
            <a:srgbClr val="FFFAFA"/>
          </a:solidFill>
        </p:spPr>
      </p:sp>
      <p:sp>
        <p:nvSpPr>
          <p:cNvPr id="1048657" name="Text 2"/>
          <p:cNvSpPr/>
          <p:nvPr/>
        </p:nvSpPr>
        <p:spPr>
          <a:xfrm>
            <a:off x="1760220" y="2383274"/>
            <a:ext cx="5554980" cy="694373"/>
          </a:xfrm>
          <a:prstGeom prst="rect"/>
          <a:noFill/>
        </p:spPr>
        <p:txBody>
          <a:bodyPr anchor="t" rtlCol="0" wrap="none"/>
          <a:p>
            <a:pPr indent="0" marL="0">
              <a:lnSpc>
                <a:spcPts val="5468"/>
              </a:lnSpc>
              <a:buNone/>
            </a:pPr>
            <a:r>
              <a:rPr b="1" dirty="0" sz="4374" lang="en-US">
                <a:solidFill>
                  <a:srgbClr val="1F1E1E"/>
                </a:solidFill>
                <a:latin typeface="Alexandria" pitchFamily="34" charset="0"/>
                <a:ea typeface="Alexandria" pitchFamily="34" charset="-122"/>
                <a:cs typeface="Alexandria" pitchFamily="34" charset="-120"/>
              </a:rPr>
              <a:t>Trees</a:t>
            </a:r>
            <a:endParaRPr dirty="0" sz="4374" lang="en-US"/>
          </a:p>
        </p:txBody>
      </p:sp>
      <p:pic>
        <p:nvPicPr>
          <p:cNvPr id="2097161" name="Image 0" descr="preencoded.png"/>
          <p:cNvPicPr>
            <a:picLocks noChangeAspect="1"/>
          </p:cNvPicPr>
          <p:nvPr/>
        </p:nvPicPr>
        <p:blipFill>
          <a:blip xmlns:r="http://schemas.openxmlformats.org/officeDocument/2006/relationships" r:embed="rId1"/>
          <a:stretch>
            <a:fillRect/>
          </a:stretch>
        </p:blipFill>
        <p:spPr>
          <a:xfrm>
            <a:off x="1760220" y="3521988"/>
            <a:ext cx="555427" cy="555427"/>
          </a:xfrm>
          <a:prstGeom prst="rect"/>
        </p:spPr>
      </p:pic>
      <p:sp>
        <p:nvSpPr>
          <p:cNvPr id="1048658" name="Text 3"/>
          <p:cNvSpPr/>
          <p:nvPr/>
        </p:nvSpPr>
        <p:spPr>
          <a:xfrm>
            <a:off x="1760220" y="4299585"/>
            <a:ext cx="2527459" cy="347186"/>
          </a:xfrm>
          <a:prstGeom prst="rect"/>
          <a:noFill/>
        </p:spPr>
        <p:txBody>
          <a:bodyPr anchor="t" rtlCol="0" wrap="none"/>
          <a:p>
            <a:pPr algn="l" indent="0" marL="0">
              <a:lnSpc>
                <a:spcPts val="2734"/>
              </a:lnSpc>
              <a:buNone/>
            </a:pPr>
            <a:r>
              <a:rPr b="1" dirty="0" sz="2187" lang="en-US">
                <a:solidFill>
                  <a:srgbClr val="3B3535"/>
                </a:solidFill>
                <a:latin typeface="Alexandria" pitchFamily="34" charset="0"/>
                <a:ea typeface="Alexandria" pitchFamily="34" charset="-122"/>
                <a:cs typeface="Alexandria" pitchFamily="34" charset="-120"/>
              </a:rPr>
              <a:t>Root Node</a:t>
            </a:r>
            <a:endParaRPr dirty="0" sz="2187" lang="en-US"/>
          </a:p>
        </p:txBody>
      </p:sp>
      <p:sp>
        <p:nvSpPr>
          <p:cNvPr id="1048659" name="Text 4"/>
          <p:cNvSpPr/>
          <p:nvPr/>
        </p:nvSpPr>
        <p:spPr>
          <a:xfrm>
            <a:off x="1760220" y="4780002"/>
            <a:ext cx="2527459" cy="710803"/>
          </a:xfrm>
          <a:prstGeom prst="rect"/>
          <a:noFill/>
        </p:spPr>
        <p:txBody>
          <a:bodyPr anchor="t" rtlCol="0" wrap="square"/>
          <a:p>
            <a:pPr algn="l" indent="0" marL="0">
              <a:lnSpc>
                <a:spcPts val="2799"/>
              </a:lnSpc>
              <a:buNone/>
            </a:pPr>
            <a:r>
              <a:rPr dirty="0" sz="1750" lang="en-US">
                <a:solidFill>
                  <a:srgbClr val="3B3535"/>
                </a:solidFill>
                <a:latin typeface="Sora" pitchFamily="34" charset="0"/>
                <a:ea typeface="Sora" pitchFamily="34" charset="-122"/>
                <a:cs typeface="Sora" pitchFamily="34" charset="-120"/>
              </a:rPr>
              <a:t>The topmost node in a tree.</a:t>
            </a:r>
            <a:endParaRPr dirty="0" sz="1750" lang="en-US"/>
          </a:p>
        </p:txBody>
      </p:sp>
      <p:pic>
        <p:nvPicPr>
          <p:cNvPr id="2097162" name="Image 1" descr="preencoded.png"/>
          <p:cNvPicPr>
            <a:picLocks noChangeAspect="1"/>
          </p:cNvPicPr>
          <p:nvPr/>
        </p:nvPicPr>
        <p:blipFill>
          <a:blip xmlns:r="http://schemas.openxmlformats.org/officeDocument/2006/relationships" r:embed="rId2"/>
          <a:stretch>
            <a:fillRect/>
          </a:stretch>
        </p:blipFill>
        <p:spPr>
          <a:xfrm>
            <a:off x="4620935" y="3521988"/>
            <a:ext cx="555427" cy="555427"/>
          </a:xfrm>
          <a:prstGeom prst="rect"/>
        </p:spPr>
      </p:pic>
      <p:sp>
        <p:nvSpPr>
          <p:cNvPr id="1048660" name="Text 5"/>
          <p:cNvSpPr/>
          <p:nvPr/>
        </p:nvSpPr>
        <p:spPr>
          <a:xfrm>
            <a:off x="4620935" y="4299585"/>
            <a:ext cx="2527578" cy="347186"/>
          </a:xfrm>
          <a:prstGeom prst="rect"/>
          <a:noFill/>
        </p:spPr>
        <p:txBody>
          <a:bodyPr anchor="t" rtlCol="0" wrap="none"/>
          <a:p>
            <a:pPr algn="l" indent="0" marL="0">
              <a:lnSpc>
                <a:spcPts val="2734"/>
              </a:lnSpc>
              <a:buNone/>
            </a:pPr>
            <a:r>
              <a:rPr b="1" dirty="0" sz="2187" lang="en-US">
                <a:solidFill>
                  <a:srgbClr val="3B3535"/>
                </a:solidFill>
                <a:latin typeface="Alexandria" pitchFamily="34" charset="0"/>
                <a:ea typeface="Alexandria" pitchFamily="34" charset="-122"/>
                <a:cs typeface="Alexandria" pitchFamily="34" charset="-120"/>
              </a:rPr>
              <a:t>Child Nodes</a:t>
            </a:r>
            <a:endParaRPr dirty="0" sz="2187" lang="en-US"/>
          </a:p>
        </p:txBody>
      </p:sp>
      <p:sp>
        <p:nvSpPr>
          <p:cNvPr id="1048661" name="Text 6"/>
          <p:cNvSpPr/>
          <p:nvPr/>
        </p:nvSpPr>
        <p:spPr>
          <a:xfrm>
            <a:off x="4620935" y="4780002"/>
            <a:ext cx="2527578" cy="1066205"/>
          </a:xfrm>
          <a:prstGeom prst="rect"/>
          <a:noFill/>
        </p:spPr>
        <p:txBody>
          <a:bodyPr anchor="t" rtlCol="0" wrap="square"/>
          <a:p>
            <a:pPr algn="l" indent="0" marL="0">
              <a:lnSpc>
                <a:spcPts val="2799"/>
              </a:lnSpc>
              <a:buNone/>
            </a:pPr>
            <a:r>
              <a:rPr dirty="0" sz="1750" lang="en-US">
                <a:solidFill>
                  <a:srgbClr val="3B3535"/>
                </a:solidFill>
                <a:latin typeface="Sora" pitchFamily="34" charset="0"/>
                <a:ea typeface="Sora" pitchFamily="34" charset="-122"/>
                <a:cs typeface="Sora" pitchFamily="34" charset="-120"/>
              </a:rPr>
              <a:t>Nodes directly connected to the parent node.</a:t>
            </a:r>
            <a:endParaRPr dirty="0" sz="1750" lang="en-US"/>
          </a:p>
        </p:txBody>
      </p:sp>
      <p:pic>
        <p:nvPicPr>
          <p:cNvPr id="2097163" name="Image 2" descr="preencoded.png"/>
          <p:cNvPicPr>
            <a:picLocks noChangeAspect="1"/>
          </p:cNvPicPr>
          <p:nvPr/>
        </p:nvPicPr>
        <p:blipFill>
          <a:blip xmlns:r="http://schemas.openxmlformats.org/officeDocument/2006/relationships" r:embed="rId3"/>
          <a:stretch>
            <a:fillRect/>
          </a:stretch>
        </p:blipFill>
        <p:spPr>
          <a:xfrm>
            <a:off x="7481768" y="3521988"/>
            <a:ext cx="555427" cy="555427"/>
          </a:xfrm>
          <a:prstGeom prst="rect"/>
        </p:spPr>
      </p:pic>
      <p:sp>
        <p:nvSpPr>
          <p:cNvPr id="1048662" name="Text 7"/>
          <p:cNvSpPr/>
          <p:nvPr/>
        </p:nvSpPr>
        <p:spPr>
          <a:xfrm>
            <a:off x="7481768" y="4299585"/>
            <a:ext cx="2527578" cy="347186"/>
          </a:xfrm>
          <a:prstGeom prst="rect"/>
          <a:noFill/>
        </p:spPr>
        <p:txBody>
          <a:bodyPr anchor="t" rtlCol="0" wrap="none"/>
          <a:p>
            <a:pPr algn="l" indent="0" marL="0">
              <a:lnSpc>
                <a:spcPts val="2734"/>
              </a:lnSpc>
              <a:buNone/>
            </a:pPr>
            <a:r>
              <a:rPr b="1" dirty="0" sz="2187" lang="en-US">
                <a:solidFill>
                  <a:srgbClr val="3B3535"/>
                </a:solidFill>
                <a:latin typeface="Alexandria" pitchFamily="34" charset="0"/>
                <a:ea typeface="Alexandria" pitchFamily="34" charset="-122"/>
                <a:cs typeface="Alexandria" pitchFamily="34" charset="-120"/>
              </a:rPr>
              <a:t>Leaf Nodes</a:t>
            </a:r>
            <a:endParaRPr dirty="0" sz="2187" lang="en-US"/>
          </a:p>
        </p:txBody>
      </p:sp>
      <p:sp>
        <p:nvSpPr>
          <p:cNvPr id="1048663" name="Text 8"/>
          <p:cNvSpPr/>
          <p:nvPr/>
        </p:nvSpPr>
        <p:spPr>
          <a:xfrm>
            <a:off x="7481768" y="4780002"/>
            <a:ext cx="2527578" cy="710803"/>
          </a:xfrm>
          <a:prstGeom prst="rect"/>
          <a:noFill/>
        </p:spPr>
        <p:txBody>
          <a:bodyPr anchor="t" rtlCol="0" wrap="square"/>
          <a:p>
            <a:pPr algn="l" indent="0" marL="0">
              <a:lnSpc>
                <a:spcPts val="2799"/>
              </a:lnSpc>
              <a:buNone/>
            </a:pPr>
            <a:r>
              <a:rPr dirty="0" sz="1750" lang="en-US">
                <a:solidFill>
                  <a:srgbClr val="3B3535"/>
                </a:solidFill>
                <a:latin typeface="Sora" pitchFamily="34" charset="0"/>
                <a:ea typeface="Sora" pitchFamily="34" charset="-122"/>
                <a:cs typeface="Sora" pitchFamily="34" charset="-120"/>
              </a:rPr>
              <a:t>Nodes without any child nodes.</a:t>
            </a:r>
            <a:endParaRPr dirty="0" sz="1750" lang="en-US"/>
          </a:p>
        </p:txBody>
      </p:sp>
      <p:pic>
        <p:nvPicPr>
          <p:cNvPr id="2097164" name="Image 3" descr="preencoded.png"/>
          <p:cNvPicPr>
            <a:picLocks noChangeAspect="1"/>
          </p:cNvPicPr>
          <p:nvPr/>
        </p:nvPicPr>
        <p:blipFill>
          <a:blip xmlns:r="http://schemas.openxmlformats.org/officeDocument/2006/relationships" r:embed="rId4"/>
          <a:stretch>
            <a:fillRect/>
          </a:stretch>
        </p:blipFill>
        <p:spPr>
          <a:xfrm>
            <a:off x="10342602" y="3521988"/>
            <a:ext cx="555427" cy="555427"/>
          </a:xfrm>
          <a:prstGeom prst="rect"/>
        </p:spPr>
      </p:pic>
      <p:sp>
        <p:nvSpPr>
          <p:cNvPr id="1048664" name="Text 9"/>
          <p:cNvSpPr/>
          <p:nvPr/>
        </p:nvSpPr>
        <p:spPr>
          <a:xfrm>
            <a:off x="10342602" y="4299585"/>
            <a:ext cx="2527578" cy="347186"/>
          </a:xfrm>
          <a:prstGeom prst="rect"/>
          <a:noFill/>
        </p:spPr>
        <p:txBody>
          <a:bodyPr anchor="t" rtlCol="0" wrap="none"/>
          <a:p>
            <a:pPr algn="l" indent="0" marL="0">
              <a:lnSpc>
                <a:spcPts val="2734"/>
              </a:lnSpc>
              <a:buNone/>
            </a:pPr>
            <a:r>
              <a:rPr b="1" dirty="0" sz="2187" lang="en-US">
                <a:solidFill>
                  <a:srgbClr val="3B3535"/>
                </a:solidFill>
                <a:latin typeface="Alexandria" pitchFamily="34" charset="0"/>
                <a:ea typeface="Alexandria" pitchFamily="34" charset="-122"/>
                <a:cs typeface="Alexandria" pitchFamily="34" charset="-120"/>
              </a:rPr>
              <a:t>Binary Trees</a:t>
            </a:r>
            <a:endParaRPr dirty="0" sz="2187" lang="en-US"/>
          </a:p>
        </p:txBody>
      </p:sp>
      <p:sp>
        <p:nvSpPr>
          <p:cNvPr id="1048665" name="Text 10"/>
          <p:cNvSpPr/>
          <p:nvPr/>
        </p:nvSpPr>
        <p:spPr>
          <a:xfrm>
            <a:off x="10342602" y="4780002"/>
            <a:ext cx="2527578" cy="1066205"/>
          </a:xfrm>
          <a:prstGeom prst="rect"/>
          <a:noFill/>
        </p:spPr>
        <p:txBody>
          <a:bodyPr anchor="t" rtlCol="0" wrap="square"/>
          <a:p>
            <a:pPr algn="l" indent="0" marL="0">
              <a:lnSpc>
                <a:spcPts val="2799"/>
              </a:lnSpc>
              <a:buNone/>
            </a:pPr>
            <a:r>
              <a:rPr dirty="0" sz="1750" lang="en-US">
                <a:solidFill>
                  <a:srgbClr val="3B3535"/>
                </a:solidFill>
                <a:latin typeface="Sora" pitchFamily="34" charset="0"/>
                <a:ea typeface="Sora" pitchFamily="34" charset="-122"/>
                <a:cs typeface="Sora" pitchFamily="34" charset="-120"/>
              </a:rPr>
              <a:t>Trees where each node has at most two child nodes.</a:t>
            </a:r>
            <a:endParaRPr dirty="0" sz="175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31" name=""/>
        <p:cNvGrpSpPr/>
        <p:nvPr/>
      </p:nvGrpSpPr>
      <p:grpSpPr>
        <a:xfrm>
          <a:off x="0" y="0"/>
          <a:ext cx="0" cy="0"/>
          <a:chOff x="0" y="0"/>
          <a:chExt cx="0" cy="0"/>
        </a:xfrm>
      </p:grpSpPr>
      <p:sp>
        <p:nvSpPr>
          <p:cNvPr id="1048669" name="Shape 0"/>
          <p:cNvSpPr/>
          <p:nvPr/>
        </p:nvSpPr>
        <p:spPr>
          <a:xfrm>
            <a:off x="0" y="0"/>
            <a:ext cx="14630400" cy="8229600"/>
          </a:xfrm>
          <a:prstGeom prst="rect"/>
          <a:solidFill>
            <a:srgbClr val="E7EEF9"/>
          </a:solidFill>
        </p:spPr>
      </p:sp>
      <p:sp>
        <p:nvSpPr>
          <p:cNvPr id="1048670" name="Shape 1"/>
          <p:cNvSpPr/>
          <p:nvPr/>
        </p:nvSpPr>
        <p:spPr>
          <a:xfrm>
            <a:off x="0" y="0"/>
            <a:ext cx="14630400" cy="8229600"/>
          </a:xfrm>
          <a:prstGeom prst="rect"/>
          <a:solidFill>
            <a:srgbClr val="FFFAFA"/>
          </a:solidFill>
        </p:spPr>
      </p:sp>
      <p:sp>
        <p:nvSpPr>
          <p:cNvPr id="1048671" name="Text 2"/>
          <p:cNvSpPr/>
          <p:nvPr/>
        </p:nvSpPr>
        <p:spPr>
          <a:xfrm>
            <a:off x="1760220" y="1250156"/>
            <a:ext cx="5554980" cy="694373"/>
          </a:xfrm>
          <a:prstGeom prst="rect"/>
          <a:noFill/>
        </p:spPr>
        <p:txBody>
          <a:bodyPr anchor="t" rtlCol="0" wrap="none"/>
          <a:p>
            <a:pPr indent="0" marL="0">
              <a:lnSpc>
                <a:spcPts val="5468"/>
              </a:lnSpc>
              <a:buNone/>
            </a:pPr>
            <a:r>
              <a:rPr b="1" dirty="0" sz="4374" lang="en-US">
                <a:solidFill>
                  <a:srgbClr val="1F1E1E"/>
                </a:solidFill>
                <a:latin typeface="Alexandria" pitchFamily="34" charset="0"/>
                <a:ea typeface="Alexandria" pitchFamily="34" charset="-122"/>
                <a:cs typeface="Alexandria" pitchFamily="34" charset="-120"/>
              </a:rPr>
              <a:t>Graphs</a:t>
            </a:r>
            <a:endParaRPr dirty="0" sz="4374" lang="en-US"/>
          </a:p>
        </p:txBody>
      </p:sp>
      <p:sp>
        <p:nvSpPr>
          <p:cNvPr id="1048672" name="Shape 3"/>
          <p:cNvSpPr/>
          <p:nvPr/>
        </p:nvSpPr>
        <p:spPr>
          <a:xfrm>
            <a:off x="1760220" y="2388870"/>
            <a:ext cx="11109960" cy="3629858"/>
          </a:xfrm>
          <a:prstGeom prst="roundRect">
            <a:avLst>
              <a:gd name="adj" fmla="val 2755"/>
            </a:avLst>
          </a:prstGeom>
          <a:noFill/>
          <a:ln w="7620">
            <a:solidFill>
              <a:srgbClr val="000000">
                <a:alpha val="8000"/>
              </a:srgbClr>
            </a:solidFill>
            <a:prstDash val="solid"/>
          </a:ln>
        </p:spPr>
      </p:sp>
      <p:sp>
        <p:nvSpPr>
          <p:cNvPr id="1048673" name="Shape 4"/>
          <p:cNvSpPr/>
          <p:nvPr/>
        </p:nvSpPr>
        <p:spPr>
          <a:xfrm>
            <a:off x="1767840" y="2396490"/>
            <a:ext cx="11094720" cy="637103"/>
          </a:xfrm>
          <a:prstGeom prst="rect"/>
          <a:solidFill>
            <a:srgbClr val="FFFFFF">
              <a:alpha val="4000"/>
            </a:srgbClr>
          </a:solidFill>
        </p:spPr>
      </p:sp>
      <p:sp>
        <p:nvSpPr>
          <p:cNvPr id="1048674" name="Text 5"/>
          <p:cNvSpPr/>
          <p:nvPr/>
        </p:nvSpPr>
        <p:spPr>
          <a:xfrm>
            <a:off x="1990011" y="2537341"/>
            <a:ext cx="5099209" cy="355402"/>
          </a:xfrm>
          <a:prstGeom prst="rect"/>
          <a:noFill/>
        </p:spPr>
        <p:txBody>
          <a:bodyPr anchor="t" rtlCol="0" wrap="none"/>
          <a:p>
            <a:pPr indent="0" marL="0">
              <a:lnSpc>
                <a:spcPts val="2799"/>
              </a:lnSpc>
              <a:buNone/>
            </a:pPr>
            <a:r>
              <a:rPr dirty="0" sz="1750" lang="en-US">
                <a:solidFill>
                  <a:srgbClr val="3B3535"/>
                </a:solidFill>
                <a:latin typeface="Sora" pitchFamily="34" charset="0"/>
                <a:ea typeface="Sora" pitchFamily="34" charset="-122"/>
                <a:cs typeface="Sora" pitchFamily="34" charset="-120"/>
              </a:rPr>
              <a:t>Vertices (Nodes)</a:t>
            </a:r>
            <a:endParaRPr dirty="0" sz="1750" lang="en-US"/>
          </a:p>
        </p:txBody>
      </p:sp>
      <p:sp>
        <p:nvSpPr>
          <p:cNvPr id="1048675" name="Text 6"/>
          <p:cNvSpPr/>
          <p:nvPr/>
        </p:nvSpPr>
        <p:spPr>
          <a:xfrm>
            <a:off x="7541181" y="2537341"/>
            <a:ext cx="5099209" cy="355402"/>
          </a:xfrm>
          <a:prstGeom prst="rect"/>
          <a:noFill/>
        </p:spPr>
        <p:txBody>
          <a:bodyPr anchor="t" rtlCol="0" wrap="none"/>
          <a:p>
            <a:pPr indent="0" marL="0">
              <a:lnSpc>
                <a:spcPts val="2799"/>
              </a:lnSpc>
              <a:buNone/>
            </a:pPr>
            <a:r>
              <a:rPr dirty="0" sz="1750" lang="en-US">
                <a:solidFill>
                  <a:srgbClr val="3B3535"/>
                </a:solidFill>
                <a:latin typeface="Sora" pitchFamily="34" charset="0"/>
                <a:ea typeface="Sora" pitchFamily="34" charset="-122"/>
                <a:cs typeface="Sora" pitchFamily="34" charset="-120"/>
              </a:rPr>
              <a:t>The fundamental units or entities in a graph.</a:t>
            </a:r>
            <a:endParaRPr dirty="0" sz="1750" lang="en-US"/>
          </a:p>
        </p:txBody>
      </p:sp>
      <p:sp>
        <p:nvSpPr>
          <p:cNvPr id="1048676" name="Shape 7"/>
          <p:cNvSpPr/>
          <p:nvPr/>
        </p:nvSpPr>
        <p:spPr>
          <a:xfrm>
            <a:off x="1767840" y="3033593"/>
            <a:ext cx="11094720" cy="992505"/>
          </a:xfrm>
          <a:prstGeom prst="rect"/>
          <a:solidFill>
            <a:srgbClr val="000000">
              <a:alpha val="4000"/>
            </a:srgbClr>
          </a:solidFill>
        </p:spPr>
      </p:sp>
      <p:sp>
        <p:nvSpPr>
          <p:cNvPr id="1048677" name="Text 8"/>
          <p:cNvSpPr/>
          <p:nvPr/>
        </p:nvSpPr>
        <p:spPr>
          <a:xfrm>
            <a:off x="1990011" y="3174444"/>
            <a:ext cx="5099209" cy="355402"/>
          </a:xfrm>
          <a:prstGeom prst="rect"/>
          <a:noFill/>
        </p:spPr>
        <p:txBody>
          <a:bodyPr anchor="t" rtlCol="0" wrap="none"/>
          <a:p>
            <a:pPr indent="0" marL="0">
              <a:lnSpc>
                <a:spcPts val="2799"/>
              </a:lnSpc>
              <a:buNone/>
            </a:pPr>
            <a:r>
              <a:rPr dirty="0" sz="1750" lang="en-US">
                <a:solidFill>
                  <a:srgbClr val="3B3535"/>
                </a:solidFill>
                <a:latin typeface="Sora" pitchFamily="34" charset="0"/>
                <a:ea typeface="Sora" pitchFamily="34" charset="-122"/>
                <a:cs typeface="Sora" pitchFamily="34" charset="-120"/>
              </a:rPr>
              <a:t>Edges</a:t>
            </a:r>
            <a:endParaRPr dirty="0" sz="1750" lang="en-US"/>
          </a:p>
        </p:txBody>
      </p:sp>
      <p:sp>
        <p:nvSpPr>
          <p:cNvPr id="1048678" name="Text 9"/>
          <p:cNvSpPr/>
          <p:nvPr/>
        </p:nvSpPr>
        <p:spPr>
          <a:xfrm>
            <a:off x="7541181" y="3174444"/>
            <a:ext cx="5099209" cy="710803"/>
          </a:xfrm>
          <a:prstGeom prst="rect"/>
          <a:noFill/>
        </p:spPr>
        <p:txBody>
          <a:bodyPr anchor="t" rtlCol="0" wrap="square"/>
          <a:p>
            <a:pPr indent="0" marL="0">
              <a:lnSpc>
                <a:spcPts val="2799"/>
              </a:lnSpc>
              <a:buNone/>
            </a:pPr>
            <a:r>
              <a:rPr dirty="0" sz="1750" lang="en-US">
                <a:solidFill>
                  <a:srgbClr val="3B3535"/>
                </a:solidFill>
                <a:latin typeface="Sora" pitchFamily="34" charset="0"/>
                <a:ea typeface="Sora" pitchFamily="34" charset="-122"/>
                <a:cs typeface="Sora" pitchFamily="34" charset="-120"/>
              </a:rPr>
              <a:t>The connections or relationships between vertices.</a:t>
            </a:r>
            <a:endParaRPr dirty="0" sz="1750" lang="en-US"/>
          </a:p>
        </p:txBody>
      </p:sp>
      <p:sp>
        <p:nvSpPr>
          <p:cNvPr id="1048679" name="Shape 10"/>
          <p:cNvSpPr/>
          <p:nvPr/>
        </p:nvSpPr>
        <p:spPr>
          <a:xfrm>
            <a:off x="1767840" y="4026098"/>
            <a:ext cx="11094720" cy="992505"/>
          </a:xfrm>
          <a:prstGeom prst="rect"/>
          <a:solidFill>
            <a:srgbClr val="FFFFFF">
              <a:alpha val="4000"/>
            </a:srgbClr>
          </a:solidFill>
        </p:spPr>
      </p:sp>
      <p:sp>
        <p:nvSpPr>
          <p:cNvPr id="1048680" name="Text 11"/>
          <p:cNvSpPr/>
          <p:nvPr/>
        </p:nvSpPr>
        <p:spPr>
          <a:xfrm>
            <a:off x="1990011" y="4166949"/>
            <a:ext cx="5099209" cy="355402"/>
          </a:xfrm>
          <a:prstGeom prst="rect"/>
          <a:noFill/>
        </p:spPr>
        <p:txBody>
          <a:bodyPr anchor="t" rtlCol="0" wrap="none"/>
          <a:p>
            <a:pPr indent="0" marL="0">
              <a:lnSpc>
                <a:spcPts val="2799"/>
              </a:lnSpc>
              <a:buNone/>
            </a:pPr>
            <a:r>
              <a:rPr dirty="0" sz="1750" lang="en-US">
                <a:solidFill>
                  <a:srgbClr val="3B3535"/>
                </a:solidFill>
                <a:latin typeface="Sora" pitchFamily="34" charset="0"/>
                <a:ea typeface="Sora" pitchFamily="34" charset="-122"/>
                <a:cs typeface="Sora" pitchFamily="34" charset="-120"/>
              </a:rPr>
              <a:t>Directed Graphs</a:t>
            </a:r>
            <a:endParaRPr dirty="0" sz="1750" lang="en-US"/>
          </a:p>
        </p:txBody>
      </p:sp>
      <p:sp>
        <p:nvSpPr>
          <p:cNvPr id="1048681" name="Text 12"/>
          <p:cNvSpPr/>
          <p:nvPr/>
        </p:nvSpPr>
        <p:spPr>
          <a:xfrm>
            <a:off x="7541181" y="4166949"/>
            <a:ext cx="5099209" cy="710803"/>
          </a:xfrm>
          <a:prstGeom prst="rect"/>
          <a:noFill/>
        </p:spPr>
        <p:txBody>
          <a:bodyPr anchor="t" rtlCol="0" wrap="square"/>
          <a:p>
            <a:pPr indent="0" marL="0">
              <a:lnSpc>
                <a:spcPts val="2799"/>
              </a:lnSpc>
              <a:buNone/>
            </a:pPr>
            <a:r>
              <a:rPr dirty="0" sz="1750" lang="en-US">
                <a:solidFill>
                  <a:srgbClr val="3B3535"/>
                </a:solidFill>
                <a:latin typeface="Sora" pitchFamily="34" charset="0"/>
                <a:ea typeface="Sora" pitchFamily="34" charset="-122"/>
                <a:cs typeface="Sora" pitchFamily="34" charset="-120"/>
              </a:rPr>
              <a:t>Edges have a specific direction, like one-way streets.</a:t>
            </a:r>
            <a:endParaRPr dirty="0" sz="1750" lang="en-US"/>
          </a:p>
        </p:txBody>
      </p:sp>
      <p:sp>
        <p:nvSpPr>
          <p:cNvPr id="1048682" name="Shape 13"/>
          <p:cNvSpPr/>
          <p:nvPr/>
        </p:nvSpPr>
        <p:spPr>
          <a:xfrm>
            <a:off x="1767840" y="5018603"/>
            <a:ext cx="11094720" cy="992505"/>
          </a:xfrm>
          <a:prstGeom prst="rect"/>
          <a:solidFill>
            <a:srgbClr val="000000">
              <a:alpha val="4000"/>
            </a:srgbClr>
          </a:solidFill>
        </p:spPr>
      </p:sp>
      <p:sp>
        <p:nvSpPr>
          <p:cNvPr id="1048683" name="Text 14"/>
          <p:cNvSpPr/>
          <p:nvPr/>
        </p:nvSpPr>
        <p:spPr>
          <a:xfrm>
            <a:off x="1990011" y="5159454"/>
            <a:ext cx="5099209" cy="355402"/>
          </a:xfrm>
          <a:prstGeom prst="rect"/>
          <a:noFill/>
        </p:spPr>
        <p:txBody>
          <a:bodyPr anchor="t" rtlCol="0" wrap="none"/>
          <a:p>
            <a:pPr indent="0" marL="0">
              <a:lnSpc>
                <a:spcPts val="2799"/>
              </a:lnSpc>
              <a:buNone/>
            </a:pPr>
            <a:r>
              <a:rPr dirty="0" sz="1750" lang="en-US">
                <a:solidFill>
                  <a:srgbClr val="3B3535"/>
                </a:solidFill>
                <a:latin typeface="Sora" pitchFamily="34" charset="0"/>
                <a:ea typeface="Sora" pitchFamily="34" charset="-122"/>
                <a:cs typeface="Sora" pitchFamily="34" charset="-120"/>
              </a:rPr>
              <a:t>Undirected Graphs</a:t>
            </a:r>
            <a:endParaRPr dirty="0" sz="1750" lang="en-US"/>
          </a:p>
        </p:txBody>
      </p:sp>
      <p:sp>
        <p:nvSpPr>
          <p:cNvPr id="1048684" name="Text 15"/>
          <p:cNvSpPr/>
          <p:nvPr/>
        </p:nvSpPr>
        <p:spPr>
          <a:xfrm>
            <a:off x="7541181" y="5159454"/>
            <a:ext cx="5099209" cy="710803"/>
          </a:xfrm>
          <a:prstGeom prst="rect"/>
          <a:noFill/>
        </p:spPr>
        <p:txBody>
          <a:bodyPr anchor="t" rtlCol="0" wrap="square"/>
          <a:p>
            <a:pPr indent="0" marL="0">
              <a:lnSpc>
                <a:spcPts val="2799"/>
              </a:lnSpc>
              <a:buNone/>
            </a:pPr>
            <a:r>
              <a:rPr dirty="0" sz="1750" lang="en-US">
                <a:solidFill>
                  <a:srgbClr val="3B3535"/>
                </a:solidFill>
                <a:latin typeface="Sora" pitchFamily="34" charset="0"/>
                <a:ea typeface="Sora" pitchFamily="34" charset="-122"/>
                <a:cs typeface="Sora" pitchFamily="34" charset="-120"/>
              </a:rPr>
              <a:t>Edges have no specific direction, like two-way streets.</a:t>
            </a:r>
            <a:endParaRPr dirty="0" sz="1750" lang="en-US"/>
          </a:p>
        </p:txBody>
      </p:sp>
      <p:sp>
        <p:nvSpPr>
          <p:cNvPr id="1048685" name="Text 16"/>
          <p:cNvSpPr/>
          <p:nvPr/>
        </p:nvSpPr>
        <p:spPr>
          <a:xfrm>
            <a:off x="1760220" y="6268641"/>
            <a:ext cx="11109960" cy="710803"/>
          </a:xfrm>
          <a:prstGeom prst="rect"/>
          <a:noFill/>
        </p:spPr>
        <p:txBody>
          <a:bodyPr anchor="t" rtlCol="0" wrap="square"/>
          <a:p>
            <a:pPr indent="0" marL="0">
              <a:lnSpc>
                <a:spcPts val="2799"/>
              </a:lnSpc>
              <a:buNone/>
            </a:pPr>
            <a:r>
              <a:rPr dirty="0" sz="1750" lang="en-US">
                <a:solidFill>
                  <a:srgbClr val="3B3535"/>
                </a:solidFill>
                <a:latin typeface="Sora" pitchFamily="34" charset="0"/>
                <a:ea typeface="Sora" pitchFamily="34" charset="-122"/>
                <a:cs typeface="Sora" pitchFamily="34" charset="-120"/>
              </a:rPr>
              <a:t>Graphs are used to represent complex relationships and solve problems in social networks, transportation, and more.</a:t>
            </a:r>
            <a:endParaRPr dirty="0" sz="175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34" name=""/>
        <p:cNvGrpSpPr/>
        <p:nvPr/>
      </p:nvGrpSpPr>
      <p:grpSpPr>
        <a:xfrm>
          <a:off x="0" y="0"/>
          <a:ext cx="0" cy="0"/>
          <a:chOff x="0" y="0"/>
          <a:chExt cx="0" cy="0"/>
        </a:xfrm>
      </p:grpSpPr>
      <p:sp>
        <p:nvSpPr>
          <p:cNvPr id="1048689" name="Shape 0"/>
          <p:cNvSpPr/>
          <p:nvPr/>
        </p:nvSpPr>
        <p:spPr>
          <a:xfrm>
            <a:off x="0" y="0"/>
            <a:ext cx="14630400" cy="8229600"/>
          </a:xfrm>
          <a:prstGeom prst="rect"/>
          <a:solidFill>
            <a:srgbClr val="E7EEF9"/>
          </a:solidFill>
        </p:spPr>
      </p:sp>
      <p:sp>
        <p:nvSpPr>
          <p:cNvPr id="1048690" name="Shape 1"/>
          <p:cNvSpPr/>
          <p:nvPr/>
        </p:nvSpPr>
        <p:spPr>
          <a:xfrm>
            <a:off x="0" y="0"/>
            <a:ext cx="14630400" cy="8229600"/>
          </a:xfrm>
          <a:prstGeom prst="rect"/>
          <a:solidFill>
            <a:srgbClr val="FFFAFA"/>
          </a:solidFill>
        </p:spPr>
      </p:sp>
      <p:sp>
        <p:nvSpPr>
          <p:cNvPr id="1048691" name="Text 2"/>
          <p:cNvSpPr/>
          <p:nvPr/>
        </p:nvSpPr>
        <p:spPr>
          <a:xfrm>
            <a:off x="2417802" y="2987397"/>
            <a:ext cx="7720727" cy="612100"/>
          </a:xfrm>
          <a:prstGeom prst="rect"/>
          <a:noFill/>
        </p:spPr>
        <p:txBody>
          <a:bodyPr anchor="t" rtlCol="0" wrap="none"/>
          <a:p>
            <a:pPr indent="0" marL="0">
              <a:lnSpc>
                <a:spcPts val="4820"/>
              </a:lnSpc>
              <a:buNone/>
            </a:pPr>
            <a:r>
              <a:rPr b="1" dirty="0" sz="3856" lang="en-US">
                <a:solidFill>
                  <a:srgbClr val="1F1E1E"/>
                </a:solidFill>
                <a:latin typeface="Alexandria" pitchFamily="34" charset="0"/>
                <a:ea typeface="Alexandria" pitchFamily="34" charset="-122"/>
                <a:cs typeface="Alexandria" pitchFamily="34" charset="-120"/>
              </a:rPr>
              <a:t>Conclusion and Key Takeaways</a:t>
            </a:r>
            <a:endParaRPr dirty="0" sz="3856" lang="en-US"/>
          </a:p>
        </p:txBody>
      </p:sp>
      <p:pic>
        <p:nvPicPr>
          <p:cNvPr id="2097168" name="Image 1" descr="preencoded.png"/>
          <p:cNvPicPr>
            <a:picLocks noChangeAspect="1"/>
          </p:cNvPicPr>
          <p:nvPr/>
        </p:nvPicPr>
        <p:blipFill>
          <a:blip xmlns:r="http://schemas.openxmlformats.org/officeDocument/2006/relationships" r:embed="rId1"/>
          <a:stretch>
            <a:fillRect/>
          </a:stretch>
        </p:blipFill>
        <p:spPr>
          <a:xfrm>
            <a:off x="2417802" y="3893344"/>
            <a:ext cx="3264932" cy="783550"/>
          </a:xfrm>
          <a:prstGeom prst="rect"/>
        </p:spPr>
      </p:pic>
      <p:sp>
        <p:nvSpPr>
          <p:cNvPr id="1048692" name="Text 3"/>
          <p:cNvSpPr/>
          <p:nvPr/>
        </p:nvSpPr>
        <p:spPr>
          <a:xfrm>
            <a:off x="2613660" y="4970740"/>
            <a:ext cx="2792135" cy="306110"/>
          </a:xfrm>
          <a:prstGeom prst="rect"/>
          <a:noFill/>
        </p:spPr>
        <p:txBody>
          <a:bodyPr anchor="t" rtlCol="0" wrap="none"/>
          <a:p>
            <a:pPr algn="l" indent="0" marL="0">
              <a:lnSpc>
                <a:spcPts val="2410"/>
              </a:lnSpc>
              <a:buNone/>
            </a:pPr>
            <a:r>
              <a:rPr b="1" dirty="0" sz="1928" lang="en-US">
                <a:solidFill>
                  <a:srgbClr val="3B3535"/>
                </a:solidFill>
                <a:latin typeface="Alexandria" pitchFamily="34" charset="0"/>
                <a:ea typeface="Alexandria" pitchFamily="34" charset="-122"/>
                <a:cs typeface="Alexandria" pitchFamily="34" charset="-120"/>
              </a:rPr>
              <a:t>Understand the Basics</a:t>
            </a:r>
            <a:endParaRPr dirty="0" sz="1928" lang="en-US"/>
          </a:p>
        </p:txBody>
      </p:sp>
      <p:sp>
        <p:nvSpPr>
          <p:cNvPr id="1048693" name="Text 4"/>
          <p:cNvSpPr/>
          <p:nvPr/>
        </p:nvSpPr>
        <p:spPr>
          <a:xfrm>
            <a:off x="2613660" y="5394365"/>
            <a:ext cx="2873216" cy="1253490"/>
          </a:xfrm>
          <a:prstGeom prst="rect"/>
          <a:noFill/>
        </p:spPr>
        <p:txBody>
          <a:bodyPr anchor="t" rtlCol="0" wrap="square"/>
          <a:p>
            <a:pPr algn="l" indent="0" marL="0">
              <a:lnSpc>
                <a:spcPts val="2468"/>
              </a:lnSpc>
              <a:buNone/>
            </a:pPr>
            <a:r>
              <a:rPr dirty="0" sz="1543" lang="en-US">
                <a:solidFill>
                  <a:srgbClr val="3B3535"/>
                </a:solidFill>
                <a:latin typeface="Sora" pitchFamily="34" charset="0"/>
                <a:ea typeface="Sora" pitchFamily="34" charset="-122"/>
                <a:cs typeface="Sora" pitchFamily="34" charset="-120"/>
              </a:rPr>
              <a:t>Familiarize yourself with the core data structures and their fundamental properties.</a:t>
            </a:r>
            <a:endParaRPr dirty="0" sz="1543" lang="en-US"/>
          </a:p>
        </p:txBody>
      </p:sp>
      <p:pic>
        <p:nvPicPr>
          <p:cNvPr id="2097169" name="Image 2" descr="preencoded.png"/>
          <p:cNvPicPr>
            <a:picLocks noChangeAspect="1"/>
          </p:cNvPicPr>
          <p:nvPr/>
        </p:nvPicPr>
        <p:blipFill>
          <a:blip xmlns:r="http://schemas.openxmlformats.org/officeDocument/2006/relationships" r:embed="rId2"/>
          <a:stretch>
            <a:fillRect/>
          </a:stretch>
        </p:blipFill>
        <p:spPr>
          <a:xfrm>
            <a:off x="5682734" y="3893344"/>
            <a:ext cx="3264932" cy="783550"/>
          </a:xfrm>
          <a:prstGeom prst="rect"/>
        </p:spPr>
      </p:pic>
      <p:sp>
        <p:nvSpPr>
          <p:cNvPr id="1048694" name="Text 5"/>
          <p:cNvSpPr/>
          <p:nvPr/>
        </p:nvSpPr>
        <p:spPr>
          <a:xfrm>
            <a:off x="5878592" y="4970740"/>
            <a:ext cx="2448639" cy="306110"/>
          </a:xfrm>
          <a:prstGeom prst="rect"/>
          <a:noFill/>
        </p:spPr>
        <p:txBody>
          <a:bodyPr anchor="t" rtlCol="0" wrap="none"/>
          <a:p>
            <a:pPr algn="l" indent="0" marL="0">
              <a:lnSpc>
                <a:spcPts val="2410"/>
              </a:lnSpc>
              <a:buNone/>
            </a:pPr>
            <a:r>
              <a:rPr b="1" dirty="0" sz="1928" lang="en-US">
                <a:solidFill>
                  <a:srgbClr val="3B3535"/>
                </a:solidFill>
                <a:latin typeface="Alexandria" pitchFamily="34" charset="0"/>
                <a:ea typeface="Alexandria" pitchFamily="34" charset="-122"/>
                <a:cs typeface="Alexandria" pitchFamily="34" charset="-120"/>
              </a:rPr>
              <a:t>Apply Them Wisely</a:t>
            </a:r>
            <a:endParaRPr dirty="0" sz="1928" lang="en-US"/>
          </a:p>
        </p:txBody>
      </p:sp>
      <p:sp>
        <p:nvSpPr>
          <p:cNvPr id="1048695" name="Text 6"/>
          <p:cNvSpPr/>
          <p:nvPr/>
        </p:nvSpPr>
        <p:spPr>
          <a:xfrm>
            <a:off x="5878592" y="5394365"/>
            <a:ext cx="2873216" cy="1253490"/>
          </a:xfrm>
          <a:prstGeom prst="rect"/>
          <a:noFill/>
        </p:spPr>
        <p:txBody>
          <a:bodyPr anchor="t" rtlCol="0" wrap="square"/>
          <a:p>
            <a:pPr algn="l" indent="0" marL="0">
              <a:lnSpc>
                <a:spcPts val="2468"/>
              </a:lnSpc>
              <a:buNone/>
            </a:pPr>
            <a:r>
              <a:rPr dirty="0" sz="1543" lang="en-US">
                <a:solidFill>
                  <a:srgbClr val="3B3535"/>
                </a:solidFill>
                <a:latin typeface="Sora" pitchFamily="34" charset="0"/>
                <a:ea typeface="Sora" pitchFamily="34" charset="-122"/>
                <a:cs typeface="Sora" pitchFamily="34" charset="-120"/>
              </a:rPr>
              <a:t>Choose the right data structure based on the problem you're trying to solve.</a:t>
            </a:r>
            <a:endParaRPr dirty="0" sz="1543" lang="en-US"/>
          </a:p>
        </p:txBody>
      </p:sp>
      <p:pic>
        <p:nvPicPr>
          <p:cNvPr id="2097170" name="Image 3" descr="preencoded.png"/>
          <p:cNvPicPr>
            <a:picLocks noChangeAspect="1"/>
          </p:cNvPicPr>
          <p:nvPr/>
        </p:nvPicPr>
        <p:blipFill>
          <a:blip xmlns:r="http://schemas.openxmlformats.org/officeDocument/2006/relationships" r:embed="rId3"/>
          <a:stretch>
            <a:fillRect/>
          </a:stretch>
        </p:blipFill>
        <p:spPr>
          <a:xfrm>
            <a:off x="8947666" y="3893344"/>
            <a:ext cx="3264932" cy="783550"/>
          </a:xfrm>
          <a:prstGeom prst="rect"/>
        </p:spPr>
      </p:pic>
      <p:sp>
        <p:nvSpPr>
          <p:cNvPr id="1048696" name="Text 7"/>
          <p:cNvSpPr/>
          <p:nvPr/>
        </p:nvSpPr>
        <p:spPr>
          <a:xfrm>
            <a:off x="9143524" y="4970740"/>
            <a:ext cx="2583061" cy="306110"/>
          </a:xfrm>
          <a:prstGeom prst="rect"/>
          <a:noFill/>
        </p:spPr>
        <p:txBody>
          <a:bodyPr anchor="t" rtlCol="0" wrap="none"/>
          <a:p>
            <a:pPr algn="l" indent="0" marL="0">
              <a:lnSpc>
                <a:spcPts val="2410"/>
              </a:lnSpc>
              <a:buNone/>
            </a:pPr>
            <a:r>
              <a:rPr b="1" dirty="0" sz="1928" lang="en-US">
                <a:solidFill>
                  <a:srgbClr val="3B3535"/>
                </a:solidFill>
                <a:latin typeface="Alexandria" pitchFamily="34" charset="0"/>
                <a:ea typeface="Alexandria" pitchFamily="34" charset="-122"/>
                <a:cs typeface="Alexandria" pitchFamily="34" charset="-120"/>
              </a:rPr>
              <a:t>Continuous Learning</a:t>
            </a:r>
            <a:endParaRPr dirty="0" sz="1928" lang="en-US"/>
          </a:p>
        </p:txBody>
      </p:sp>
      <p:sp>
        <p:nvSpPr>
          <p:cNvPr id="1048697" name="Text 8"/>
          <p:cNvSpPr/>
          <p:nvPr/>
        </p:nvSpPr>
        <p:spPr>
          <a:xfrm>
            <a:off x="9143524" y="5394365"/>
            <a:ext cx="2873216" cy="1253490"/>
          </a:xfrm>
          <a:prstGeom prst="rect"/>
          <a:noFill/>
        </p:spPr>
        <p:txBody>
          <a:bodyPr anchor="t" rtlCol="0" wrap="square"/>
          <a:p>
            <a:pPr algn="l" indent="0" marL="0">
              <a:lnSpc>
                <a:spcPts val="2468"/>
              </a:lnSpc>
              <a:buNone/>
            </a:pPr>
            <a:r>
              <a:rPr dirty="0" sz="1543" lang="en-US">
                <a:solidFill>
                  <a:srgbClr val="3B3535"/>
                </a:solidFill>
                <a:latin typeface="Sora" pitchFamily="34" charset="0"/>
                <a:ea typeface="Sora" pitchFamily="34" charset="-122"/>
                <a:cs typeface="Sora" pitchFamily="34" charset="-120"/>
              </a:rPr>
              <a:t>Stay up-to-date with new data structure advancements and best practices.</a:t>
            </a:r>
            <a:endParaRPr dirty="0" sz="1543" lang="en-US"/>
          </a:p>
        </p:txBody>
      </p:sp>
      <p:sp>
        <p:nvSpPr>
          <p:cNvPr id="1048698" name="Text 9"/>
          <p:cNvSpPr/>
          <p:nvPr/>
        </p:nvSpPr>
        <p:spPr>
          <a:xfrm>
            <a:off x="2417802" y="7064097"/>
            <a:ext cx="9794796" cy="626745"/>
          </a:xfrm>
          <a:prstGeom prst="rect"/>
          <a:noFill/>
        </p:spPr>
        <p:txBody>
          <a:bodyPr anchor="t" rtlCol="0" wrap="square"/>
          <a:p>
            <a:pPr indent="0" marL="0">
              <a:lnSpc>
                <a:spcPts val="2468"/>
              </a:lnSpc>
              <a:buNone/>
            </a:pPr>
            <a:r>
              <a:rPr dirty="0" sz="1543" lang="en-US">
                <a:solidFill>
                  <a:srgbClr val="3B3535"/>
                </a:solidFill>
                <a:latin typeface="Sora" pitchFamily="34" charset="0"/>
                <a:ea typeface="Sora" pitchFamily="34" charset="-122"/>
                <a:cs typeface="Sora" pitchFamily="34" charset="-120"/>
              </a:rPr>
              <a:t>Data structures are the building blocks of efficient and scalable software. Mastering these concepts will empower you to design and implement powerful algorithms and applications.</a:t>
            </a:r>
            <a:endParaRPr dirty="0" sz="1543"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PptxGenJS</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PptxGenJS Presentation</dc:title>
  <dc:creator>PptxGenJS</dc:creator>
  <cp:lastModifiedBy>PptxGenJS</cp:lastModifiedBy>
  <dcterms:created xsi:type="dcterms:W3CDTF">2024-05-20T06:51:44Z</dcterms:created>
  <dcterms:modified xsi:type="dcterms:W3CDTF">2024-05-20T17:59:08Z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277196e029f3472f955c993bbd164db7</vt:lpwstr>
  </property>
</Properties>
</file>