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80" r:id="rId3"/>
    <p:sldId id="258" r:id="rId4"/>
    <p:sldId id="276" r:id="rId5"/>
    <p:sldId id="259" r:id="rId6"/>
    <p:sldId id="261" r:id="rId7"/>
    <p:sldId id="262" r:id="rId8"/>
    <p:sldId id="263" r:id="rId9"/>
    <p:sldId id="275"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54621E-FC57-46CE-9D38-C4E36B47C0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7289057-0598-4BB0-80EE-A4329DCEEE8A}">
      <dgm:prSet custT="1"/>
      <dgm:spPr>
        <a:solidFill>
          <a:schemeClr val="bg1"/>
        </a:solidFill>
      </dgm:spPr>
      <dgm:t>
        <a:bodyPr/>
        <a:lstStyle/>
        <a:p>
          <a:r>
            <a:rPr lang="en-IN" sz="2600" dirty="0">
              <a:solidFill>
                <a:schemeClr val="tx1"/>
              </a:solidFill>
              <a:latin typeface="Arial Rounded MT Bold" panose="020F0704030504030204" pitchFamily="34" charset="0"/>
            </a:rPr>
            <a:t>Introduction to Facebook dataset:</a:t>
          </a:r>
        </a:p>
      </dgm:t>
    </dgm:pt>
    <dgm:pt modelId="{81FF9342-F720-49F6-A3D3-0D69A660334E}" type="parTrans" cxnId="{98080850-EA30-4D50-B3A4-510069A6E6C1}">
      <dgm:prSet/>
      <dgm:spPr/>
      <dgm:t>
        <a:bodyPr/>
        <a:lstStyle/>
        <a:p>
          <a:endParaRPr lang="en-IN"/>
        </a:p>
      </dgm:t>
    </dgm:pt>
    <dgm:pt modelId="{5014D71B-876B-470E-AD44-F4D12911233B}" type="sibTrans" cxnId="{98080850-EA30-4D50-B3A4-510069A6E6C1}">
      <dgm:prSet/>
      <dgm:spPr/>
      <dgm:t>
        <a:bodyPr/>
        <a:lstStyle/>
        <a:p>
          <a:endParaRPr lang="en-IN"/>
        </a:p>
      </dgm:t>
    </dgm:pt>
    <dgm:pt modelId="{E20F3D73-7392-4450-9703-C44AE7366C34}">
      <dgm:prSet custT="1"/>
      <dgm:spPr/>
      <dgm:t>
        <a:bodyPr/>
        <a:lstStyle/>
        <a:p>
          <a:r>
            <a:rPr lang="en-IN" sz="2000" dirty="0"/>
            <a:t>Facebook is a social website where people interacts with each other virtually through their posts and updates on it</a:t>
          </a:r>
        </a:p>
      </dgm:t>
    </dgm:pt>
    <dgm:pt modelId="{F07C5D21-334C-4235-A487-834FFAE69A3A}" type="parTrans" cxnId="{2D960545-2D68-4627-AC60-8DFE28835145}">
      <dgm:prSet/>
      <dgm:spPr/>
      <dgm:t>
        <a:bodyPr/>
        <a:lstStyle/>
        <a:p>
          <a:endParaRPr lang="en-IN"/>
        </a:p>
      </dgm:t>
    </dgm:pt>
    <dgm:pt modelId="{E12BF3F2-07CA-4873-8B51-F0CEEE46B9CF}" type="sibTrans" cxnId="{2D960545-2D68-4627-AC60-8DFE28835145}">
      <dgm:prSet/>
      <dgm:spPr/>
      <dgm:t>
        <a:bodyPr/>
        <a:lstStyle/>
        <a:p>
          <a:endParaRPr lang="en-IN"/>
        </a:p>
      </dgm:t>
    </dgm:pt>
    <dgm:pt modelId="{3D0BE04C-21C7-4EB8-ACBD-8F9B67ADE885}">
      <dgm:prSet custT="1"/>
      <dgm:spPr/>
      <dgm:t>
        <a:bodyPr/>
        <a:lstStyle/>
        <a:p>
          <a:r>
            <a:rPr lang="en-IN" sz="2000" dirty="0"/>
            <a:t>It allows an user to make friends with any other existing user , play games , like , share and comments to any of their friend’s posts and lot more</a:t>
          </a:r>
        </a:p>
      </dgm:t>
    </dgm:pt>
    <dgm:pt modelId="{B616B339-DA6D-4048-B084-F1803C7C75A5}" type="parTrans" cxnId="{F7AD4614-9582-4F3E-9809-C2D449C0DF09}">
      <dgm:prSet/>
      <dgm:spPr/>
      <dgm:t>
        <a:bodyPr/>
        <a:lstStyle/>
        <a:p>
          <a:endParaRPr lang="en-IN"/>
        </a:p>
      </dgm:t>
    </dgm:pt>
    <dgm:pt modelId="{40C6661E-3E78-43A8-B57C-16BC772D79E3}" type="sibTrans" cxnId="{F7AD4614-9582-4F3E-9809-C2D449C0DF09}">
      <dgm:prSet/>
      <dgm:spPr/>
      <dgm:t>
        <a:bodyPr/>
        <a:lstStyle/>
        <a:p>
          <a:endParaRPr lang="en-IN"/>
        </a:p>
      </dgm:t>
    </dgm:pt>
    <dgm:pt modelId="{4BEA37BC-2C5C-4076-956C-49DD2C71F636}">
      <dgm:prSet custT="1"/>
      <dgm:spPr/>
      <dgm:t>
        <a:bodyPr/>
        <a:lstStyle/>
        <a:p>
          <a:r>
            <a:rPr lang="en-IN" sz="2000" dirty="0"/>
            <a:t>The given dataset allows us to know more about the users details like their DOB, count of friends, no. of likes they have made to the posts etc</a:t>
          </a:r>
        </a:p>
      </dgm:t>
    </dgm:pt>
    <dgm:pt modelId="{AE1A1C8F-4184-4835-AFEC-517EDCA943E3}" type="parTrans" cxnId="{D9A8D1D2-C15A-44BB-9400-1CA6EB38935C}">
      <dgm:prSet/>
      <dgm:spPr/>
      <dgm:t>
        <a:bodyPr/>
        <a:lstStyle/>
        <a:p>
          <a:endParaRPr lang="en-IN"/>
        </a:p>
      </dgm:t>
    </dgm:pt>
    <dgm:pt modelId="{61A80632-A1E0-44BB-846F-214549C1BB0C}" type="sibTrans" cxnId="{D9A8D1D2-C15A-44BB-9400-1CA6EB38935C}">
      <dgm:prSet/>
      <dgm:spPr/>
      <dgm:t>
        <a:bodyPr/>
        <a:lstStyle/>
        <a:p>
          <a:endParaRPr lang="en-IN"/>
        </a:p>
      </dgm:t>
    </dgm:pt>
    <dgm:pt modelId="{8EC1FEE3-4D5D-4F33-9B46-2524E0BE1950}">
      <dgm:prSet custT="1"/>
      <dgm:spPr>
        <a:solidFill>
          <a:schemeClr val="bg1"/>
        </a:solidFill>
      </dgm:spPr>
      <dgm:t>
        <a:bodyPr/>
        <a:lstStyle/>
        <a:p>
          <a:endParaRPr lang="en-IN" sz="2600" dirty="0">
            <a:solidFill>
              <a:schemeClr val="tx1"/>
            </a:solidFill>
            <a:latin typeface="Arial Rounded MT Bold" panose="020F0704030504030204" pitchFamily="34" charset="0"/>
          </a:endParaRPr>
        </a:p>
      </dgm:t>
    </dgm:pt>
    <dgm:pt modelId="{FC6394DA-5BD1-455E-AFA5-5CCAFBB4CD06}" type="parTrans" cxnId="{C775AF8F-B5C4-4D89-83AC-C700D96DD264}">
      <dgm:prSet/>
      <dgm:spPr/>
      <dgm:t>
        <a:bodyPr/>
        <a:lstStyle/>
        <a:p>
          <a:endParaRPr lang="en-IN"/>
        </a:p>
      </dgm:t>
    </dgm:pt>
    <dgm:pt modelId="{14F191B4-E45E-47B7-9C4F-D6F1FD3EE0D7}" type="sibTrans" cxnId="{C775AF8F-B5C4-4D89-83AC-C700D96DD264}">
      <dgm:prSet/>
      <dgm:spPr/>
      <dgm:t>
        <a:bodyPr/>
        <a:lstStyle/>
        <a:p>
          <a:endParaRPr lang="en-IN"/>
        </a:p>
      </dgm:t>
    </dgm:pt>
    <dgm:pt modelId="{F0E6CD32-0427-4868-8AAC-7A7D180AF297}" type="pres">
      <dgm:prSet presAssocID="{C454621E-FC57-46CE-9D38-C4E36B47C057}" presName="linear" presStyleCnt="0">
        <dgm:presLayoutVars>
          <dgm:animLvl val="lvl"/>
          <dgm:resizeHandles val="exact"/>
        </dgm:presLayoutVars>
      </dgm:prSet>
      <dgm:spPr/>
    </dgm:pt>
    <dgm:pt modelId="{E5A8B73E-EA24-4B84-8BD6-9B73B89B1DB0}" type="pres">
      <dgm:prSet presAssocID="{D7289057-0598-4BB0-80EE-A4329DCEEE8A}" presName="parentText" presStyleLbl="node1" presStyleIdx="0" presStyleCnt="2" custLinFactY="-100000" custLinFactNeighborY="-183255">
        <dgm:presLayoutVars>
          <dgm:chMax val="0"/>
          <dgm:bulletEnabled val="1"/>
        </dgm:presLayoutVars>
      </dgm:prSet>
      <dgm:spPr/>
    </dgm:pt>
    <dgm:pt modelId="{017D44EA-1889-4136-8DE4-D43435603062}" type="pres">
      <dgm:prSet presAssocID="{5014D71B-876B-470E-AD44-F4D12911233B}" presName="spacer" presStyleCnt="0"/>
      <dgm:spPr/>
    </dgm:pt>
    <dgm:pt modelId="{A1620018-82EB-4F61-8AAC-889ED26089A5}" type="pres">
      <dgm:prSet presAssocID="{8EC1FEE3-4D5D-4F33-9B46-2524E0BE1950}" presName="parentText" presStyleLbl="node1" presStyleIdx="1" presStyleCnt="2">
        <dgm:presLayoutVars>
          <dgm:chMax val="0"/>
          <dgm:bulletEnabled val="1"/>
        </dgm:presLayoutVars>
      </dgm:prSet>
      <dgm:spPr/>
    </dgm:pt>
    <dgm:pt modelId="{3E1E4EFF-931B-44CC-B027-8657D9D7379E}" type="pres">
      <dgm:prSet presAssocID="{8EC1FEE3-4D5D-4F33-9B46-2524E0BE1950}" presName="childText" presStyleLbl="revTx" presStyleIdx="0" presStyleCnt="1">
        <dgm:presLayoutVars>
          <dgm:bulletEnabled val="1"/>
        </dgm:presLayoutVars>
      </dgm:prSet>
      <dgm:spPr/>
    </dgm:pt>
  </dgm:ptLst>
  <dgm:cxnLst>
    <dgm:cxn modelId="{F7AD4614-9582-4F3E-9809-C2D449C0DF09}" srcId="{8EC1FEE3-4D5D-4F33-9B46-2524E0BE1950}" destId="{3D0BE04C-21C7-4EB8-ACBD-8F9B67ADE885}" srcOrd="1" destOrd="0" parTransId="{B616B339-DA6D-4048-B084-F1803C7C75A5}" sibTransId="{40C6661E-3E78-43A8-B57C-16BC772D79E3}"/>
    <dgm:cxn modelId="{7A572624-5EA7-44DC-B7D9-F2458DB7F66D}" type="presOf" srcId="{3D0BE04C-21C7-4EB8-ACBD-8F9B67ADE885}" destId="{3E1E4EFF-931B-44CC-B027-8657D9D7379E}" srcOrd="0" destOrd="1" presId="urn:microsoft.com/office/officeart/2005/8/layout/vList2"/>
    <dgm:cxn modelId="{DABE5A26-6CC3-465E-96CF-99E38AA4E1E9}" type="presOf" srcId="{8EC1FEE3-4D5D-4F33-9B46-2524E0BE1950}" destId="{A1620018-82EB-4F61-8AAC-889ED26089A5}" srcOrd="0" destOrd="0" presId="urn:microsoft.com/office/officeart/2005/8/layout/vList2"/>
    <dgm:cxn modelId="{B4D3CD2F-7398-49BC-81E0-8EB7ABBE841A}" type="presOf" srcId="{4BEA37BC-2C5C-4076-956C-49DD2C71F636}" destId="{3E1E4EFF-931B-44CC-B027-8657D9D7379E}" srcOrd="0" destOrd="2" presId="urn:microsoft.com/office/officeart/2005/8/layout/vList2"/>
    <dgm:cxn modelId="{FC4ACB3B-900F-4DB9-8A0A-D6F49083D607}" type="presOf" srcId="{C454621E-FC57-46CE-9D38-C4E36B47C057}" destId="{F0E6CD32-0427-4868-8AAC-7A7D180AF297}" srcOrd="0" destOrd="0" presId="urn:microsoft.com/office/officeart/2005/8/layout/vList2"/>
    <dgm:cxn modelId="{2D960545-2D68-4627-AC60-8DFE28835145}" srcId="{8EC1FEE3-4D5D-4F33-9B46-2524E0BE1950}" destId="{E20F3D73-7392-4450-9703-C44AE7366C34}" srcOrd="0" destOrd="0" parTransId="{F07C5D21-334C-4235-A487-834FFAE69A3A}" sibTransId="{E12BF3F2-07CA-4873-8B51-F0CEEE46B9CF}"/>
    <dgm:cxn modelId="{98080850-EA30-4D50-B3A4-510069A6E6C1}" srcId="{C454621E-FC57-46CE-9D38-C4E36B47C057}" destId="{D7289057-0598-4BB0-80EE-A4329DCEEE8A}" srcOrd="0" destOrd="0" parTransId="{81FF9342-F720-49F6-A3D3-0D69A660334E}" sibTransId="{5014D71B-876B-470E-AD44-F4D12911233B}"/>
    <dgm:cxn modelId="{C775AF8F-B5C4-4D89-83AC-C700D96DD264}" srcId="{C454621E-FC57-46CE-9D38-C4E36B47C057}" destId="{8EC1FEE3-4D5D-4F33-9B46-2524E0BE1950}" srcOrd="1" destOrd="0" parTransId="{FC6394DA-5BD1-455E-AFA5-5CCAFBB4CD06}" sibTransId="{14F191B4-E45E-47B7-9C4F-D6F1FD3EE0D7}"/>
    <dgm:cxn modelId="{6E8DCBAB-9F9B-4A18-82A4-63DEFB835413}" type="presOf" srcId="{D7289057-0598-4BB0-80EE-A4329DCEEE8A}" destId="{E5A8B73E-EA24-4B84-8BD6-9B73B89B1DB0}" srcOrd="0" destOrd="0" presId="urn:microsoft.com/office/officeart/2005/8/layout/vList2"/>
    <dgm:cxn modelId="{D9A8D1D2-C15A-44BB-9400-1CA6EB38935C}" srcId="{8EC1FEE3-4D5D-4F33-9B46-2524E0BE1950}" destId="{4BEA37BC-2C5C-4076-956C-49DD2C71F636}" srcOrd="2" destOrd="0" parTransId="{AE1A1C8F-4184-4835-AFEC-517EDCA943E3}" sibTransId="{61A80632-A1E0-44BB-846F-214549C1BB0C}"/>
    <dgm:cxn modelId="{379F48EB-BCCB-4580-9F71-EB1C968D4DA6}" type="presOf" srcId="{E20F3D73-7392-4450-9703-C44AE7366C34}" destId="{3E1E4EFF-931B-44CC-B027-8657D9D7379E}" srcOrd="0" destOrd="0" presId="urn:microsoft.com/office/officeart/2005/8/layout/vList2"/>
    <dgm:cxn modelId="{2A309AC7-3259-4208-A131-A3C20E8C1792}" type="presParOf" srcId="{F0E6CD32-0427-4868-8AAC-7A7D180AF297}" destId="{E5A8B73E-EA24-4B84-8BD6-9B73B89B1DB0}" srcOrd="0" destOrd="0" presId="urn:microsoft.com/office/officeart/2005/8/layout/vList2"/>
    <dgm:cxn modelId="{99C2518B-ABB9-4BFE-8369-3A0951047FE7}" type="presParOf" srcId="{F0E6CD32-0427-4868-8AAC-7A7D180AF297}" destId="{017D44EA-1889-4136-8DE4-D43435603062}" srcOrd="1" destOrd="0" presId="urn:microsoft.com/office/officeart/2005/8/layout/vList2"/>
    <dgm:cxn modelId="{4D30C83C-8F05-4DB5-9D96-984ECC1F983D}" type="presParOf" srcId="{F0E6CD32-0427-4868-8AAC-7A7D180AF297}" destId="{A1620018-82EB-4F61-8AAC-889ED26089A5}" srcOrd="2" destOrd="0" presId="urn:microsoft.com/office/officeart/2005/8/layout/vList2"/>
    <dgm:cxn modelId="{502B9D37-5DC2-4083-B93E-9412B80EF9A0}" type="presParOf" srcId="{F0E6CD32-0427-4868-8AAC-7A7D180AF297}" destId="{3E1E4EFF-931B-44CC-B027-8657D9D7379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0397C-7D35-4E48-8E57-4D7AC7641C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360C0E8-B5E6-4D6C-92E1-A22E805DE7B6}">
      <dgm:prSet custT="1"/>
      <dgm:spPr>
        <a:solidFill>
          <a:schemeClr val="bg1"/>
        </a:solidFill>
      </dgm:spPr>
      <dgm:t>
        <a:bodyPr/>
        <a:lstStyle/>
        <a:p>
          <a:endParaRPr lang="en-US" sz="2600" dirty="0">
            <a:solidFill>
              <a:schemeClr val="tx1"/>
            </a:solidFill>
            <a:latin typeface="Arial Rounded MT Bold" panose="020F0704030504030204" pitchFamily="34" charset="0"/>
          </a:endParaRPr>
        </a:p>
      </dgm:t>
    </dgm:pt>
    <dgm:pt modelId="{F29E11B3-A6FC-4867-B1B0-1E34972257F3}" type="parTrans" cxnId="{1E019A02-8A78-4DCC-B7C1-A04FDDE6A7CF}">
      <dgm:prSet/>
      <dgm:spPr/>
      <dgm:t>
        <a:bodyPr/>
        <a:lstStyle/>
        <a:p>
          <a:endParaRPr lang="en-IN"/>
        </a:p>
      </dgm:t>
    </dgm:pt>
    <dgm:pt modelId="{8CE78723-56A4-4E07-9791-91CD75DDB16B}" type="sibTrans" cxnId="{1E019A02-8A78-4DCC-B7C1-A04FDDE6A7CF}">
      <dgm:prSet/>
      <dgm:spPr/>
      <dgm:t>
        <a:bodyPr/>
        <a:lstStyle/>
        <a:p>
          <a:endParaRPr lang="en-IN"/>
        </a:p>
      </dgm:t>
    </dgm:pt>
    <dgm:pt modelId="{BFACFA1E-A2C4-4550-82A6-D5600377269F}">
      <dgm:prSet custT="1"/>
      <dgm:spPr/>
      <dgm:t>
        <a:bodyPr/>
        <a:lstStyle/>
        <a:p>
          <a:r>
            <a:rPr lang="en-IN" sz="2000" dirty="0"/>
            <a:t>Importing required packages - Numpy, Pandas, Matplotlib, Seaborn, </a:t>
          </a:r>
          <a:r>
            <a:rPr lang="en-IN" sz="2000" dirty="0" err="1"/>
            <a:t>Scipy,PandasProfiling</a:t>
          </a:r>
          <a:r>
            <a:rPr lang="en-IN" sz="2000" dirty="0"/>
            <a:t>(if required)</a:t>
          </a:r>
        </a:p>
      </dgm:t>
    </dgm:pt>
    <dgm:pt modelId="{C439A1B5-13A3-47EC-AC86-96C49584794A}" type="parTrans" cxnId="{D3C24E1A-B43D-4E33-A17D-F4D2D58170A6}">
      <dgm:prSet/>
      <dgm:spPr/>
      <dgm:t>
        <a:bodyPr/>
        <a:lstStyle/>
        <a:p>
          <a:endParaRPr lang="en-IN"/>
        </a:p>
      </dgm:t>
    </dgm:pt>
    <dgm:pt modelId="{C93DA3BA-5894-450D-A64C-E04BA0E86C97}" type="sibTrans" cxnId="{D3C24E1A-B43D-4E33-A17D-F4D2D58170A6}">
      <dgm:prSet/>
      <dgm:spPr/>
      <dgm:t>
        <a:bodyPr/>
        <a:lstStyle/>
        <a:p>
          <a:endParaRPr lang="en-IN"/>
        </a:p>
      </dgm:t>
    </dgm:pt>
    <dgm:pt modelId="{96E0A20A-1D50-47CF-B0FC-7CC97DEF454D}">
      <dgm:prSet custT="1"/>
      <dgm:spPr/>
      <dgm:t>
        <a:bodyPr/>
        <a:lstStyle/>
        <a:p>
          <a:r>
            <a:rPr lang="en-IN" sz="2000" dirty="0"/>
            <a:t>Read all the contents of the file</a:t>
          </a:r>
        </a:p>
      </dgm:t>
    </dgm:pt>
    <dgm:pt modelId="{70C19483-B0F9-4771-A007-A42FD2773855}" type="parTrans" cxnId="{F7E75E1C-2F19-4FE2-9286-89AB2A7C0358}">
      <dgm:prSet/>
      <dgm:spPr/>
      <dgm:t>
        <a:bodyPr/>
        <a:lstStyle/>
        <a:p>
          <a:endParaRPr lang="en-IN"/>
        </a:p>
      </dgm:t>
    </dgm:pt>
    <dgm:pt modelId="{F2FE0373-6D1B-4774-84FE-A6E81E44D1C4}" type="sibTrans" cxnId="{F7E75E1C-2F19-4FE2-9286-89AB2A7C0358}">
      <dgm:prSet/>
      <dgm:spPr/>
      <dgm:t>
        <a:bodyPr/>
        <a:lstStyle/>
        <a:p>
          <a:endParaRPr lang="en-IN"/>
        </a:p>
      </dgm:t>
    </dgm:pt>
    <dgm:pt modelId="{E18FF826-CC6A-4451-8F2A-3B8904A31B44}">
      <dgm:prSet/>
      <dgm:spPr/>
      <dgm:t>
        <a:bodyPr/>
        <a:lstStyle/>
        <a:p>
          <a:endParaRPr lang="en-IN" sz="4000" dirty="0"/>
        </a:p>
      </dgm:t>
    </dgm:pt>
    <dgm:pt modelId="{E4F45627-70AD-45B5-A034-D4CC443C18DF}" type="parTrans" cxnId="{F94441E8-18A2-47F7-9443-1A6B31626A5D}">
      <dgm:prSet/>
      <dgm:spPr/>
      <dgm:t>
        <a:bodyPr/>
        <a:lstStyle/>
        <a:p>
          <a:endParaRPr lang="en-IN"/>
        </a:p>
      </dgm:t>
    </dgm:pt>
    <dgm:pt modelId="{FB969994-BAF8-4746-88ED-77E776E288A2}" type="sibTrans" cxnId="{F94441E8-18A2-47F7-9443-1A6B31626A5D}">
      <dgm:prSet/>
      <dgm:spPr/>
      <dgm:t>
        <a:bodyPr/>
        <a:lstStyle/>
        <a:p>
          <a:endParaRPr lang="en-IN"/>
        </a:p>
      </dgm:t>
    </dgm:pt>
    <dgm:pt modelId="{E017AA05-CFE0-4E9F-9A1D-23A1FFC6AFCA}" type="pres">
      <dgm:prSet presAssocID="{7AD0397C-7D35-4E48-8E57-4D7AC7641CC0}" presName="linear" presStyleCnt="0">
        <dgm:presLayoutVars>
          <dgm:animLvl val="lvl"/>
          <dgm:resizeHandles val="exact"/>
        </dgm:presLayoutVars>
      </dgm:prSet>
      <dgm:spPr/>
    </dgm:pt>
    <dgm:pt modelId="{09A0C851-5687-45EA-B06A-6FA907BB990F}" type="pres">
      <dgm:prSet presAssocID="{9360C0E8-B5E6-4D6C-92E1-A22E805DE7B6}" presName="parentText" presStyleLbl="node1" presStyleIdx="0" presStyleCnt="1" custScaleY="42299" custLinFactY="-3111" custLinFactNeighborY="-100000">
        <dgm:presLayoutVars>
          <dgm:chMax val="0"/>
          <dgm:bulletEnabled val="1"/>
        </dgm:presLayoutVars>
      </dgm:prSet>
      <dgm:spPr/>
    </dgm:pt>
    <dgm:pt modelId="{1D094F21-7EB1-4AEA-A0C2-B7DB1A0EFB9C}" type="pres">
      <dgm:prSet presAssocID="{9360C0E8-B5E6-4D6C-92E1-A22E805DE7B6}" presName="childText" presStyleLbl="revTx" presStyleIdx="0" presStyleCnt="1" custLinFactNeighborY="23997">
        <dgm:presLayoutVars>
          <dgm:bulletEnabled val="1"/>
        </dgm:presLayoutVars>
      </dgm:prSet>
      <dgm:spPr/>
    </dgm:pt>
  </dgm:ptLst>
  <dgm:cxnLst>
    <dgm:cxn modelId="{0FCB5501-5485-49D8-9B2B-DA38D01CBE72}" type="presOf" srcId="{96E0A20A-1D50-47CF-B0FC-7CC97DEF454D}" destId="{1D094F21-7EB1-4AEA-A0C2-B7DB1A0EFB9C}" srcOrd="0" destOrd="1" presId="urn:microsoft.com/office/officeart/2005/8/layout/vList2"/>
    <dgm:cxn modelId="{1E019A02-8A78-4DCC-B7C1-A04FDDE6A7CF}" srcId="{7AD0397C-7D35-4E48-8E57-4D7AC7641CC0}" destId="{9360C0E8-B5E6-4D6C-92E1-A22E805DE7B6}" srcOrd="0" destOrd="0" parTransId="{F29E11B3-A6FC-4867-B1B0-1E34972257F3}" sibTransId="{8CE78723-56A4-4E07-9791-91CD75DDB16B}"/>
    <dgm:cxn modelId="{D3C24E1A-B43D-4E33-A17D-F4D2D58170A6}" srcId="{9360C0E8-B5E6-4D6C-92E1-A22E805DE7B6}" destId="{BFACFA1E-A2C4-4550-82A6-D5600377269F}" srcOrd="0" destOrd="0" parTransId="{C439A1B5-13A3-47EC-AC86-96C49584794A}" sibTransId="{C93DA3BA-5894-450D-A64C-E04BA0E86C97}"/>
    <dgm:cxn modelId="{F7E75E1C-2F19-4FE2-9286-89AB2A7C0358}" srcId="{9360C0E8-B5E6-4D6C-92E1-A22E805DE7B6}" destId="{96E0A20A-1D50-47CF-B0FC-7CC97DEF454D}" srcOrd="1" destOrd="0" parTransId="{70C19483-B0F9-4771-A007-A42FD2773855}" sibTransId="{F2FE0373-6D1B-4774-84FE-A6E81E44D1C4}"/>
    <dgm:cxn modelId="{AA047228-C96C-4478-9649-26CC3971BE53}" type="presOf" srcId="{BFACFA1E-A2C4-4550-82A6-D5600377269F}" destId="{1D094F21-7EB1-4AEA-A0C2-B7DB1A0EFB9C}" srcOrd="0" destOrd="0" presId="urn:microsoft.com/office/officeart/2005/8/layout/vList2"/>
    <dgm:cxn modelId="{D86C9345-A48E-44E3-98D8-9895029195F8}" type="presOf" srcId="{9360C0E8-B5E6-4D6C-92E1-A22E805DE7B6}" destId="{09A0C851-5687-45EA-B06A-6FA907BB990F}" srcOrd="0" destOrd="0" presId="urn:microsoft.com/office/officeart/2005/8/layout/vList2"/>
    <dgm:cxn modelId="{222ED06F-34B5-419B-BF78-995CFB31ED19}" type="presOf" srcId="{E18FF826-CC6A-4451-8F2A-3B8904A31B44}" destId="{1D094F21-7EB1-4AEA-A0C2-B7DB1A0EFB9C}" srcOrd="0" destOrd="2" presId="urn:microsoft.com/office/officeart/2005/8/layout/vList2"/>
    <dgm:cxn modelId="{1FB2747F-32C8-4A3F-9C4C-0705CFDD62AA}" type="presOf" srcId="{7AD0397C-7D35-4E48-8E57-4D7AC7641CC0}" destId="{E017AA05-CFE0-4E9F-9A1D-23A1FFC6AFCA}" srcOrd="0" destOrd="0" presId="urn:microsoft.com/office/officeart/2005/8/layout/vList2"/>
    <dgm:cxn modelId="{F94441E8-18A2-47F7-9443-1A6B31626A5D}" srcId="{9360C0E8-B5E6-4D6C-92E1-A22E805DE7B6}" destId="{E18FF826-CC6A-4451-8F2A-3B8904A31B44}" srcOrd="2" destOrd="0" parTransId="{E4F45627-70AD-45B5-A034-D4CC443C18DF}" sibTransId="{FB969994-BAF8-4746-88ED-77E776E288A2}"/>
    <dgm:cxn modelId="{892B541A-2135-4C2E-AEAE-65AE65271D37}" type="presParOf" srcId="{E017AA05-CFE0-4E9F-9A1D-23A1FFC6AFCA}" destId="{09A0C851-5687-45EA-B06A-6FA907BB990F}" srcOrd="0" destOrd="0" presId="urn:microsoft.com/office/officeart/2005/8/layout/vList2"/>
    <dgm:cxn modelId="{65E42262-38DC-4A7E-9C73-E3DCC2B9B910}" type="presParOf" srcId="{E017AA05-CFE0-4E9F-9A1D-23A1FFC6AFCA}" destId="{1D094F21-7EB1-4AEA-A0C2-B7DB1A0EFB9C}"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54621E-FC57-46CE-9D38-C4E36B47C0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7289057-0598-4BB0-80EE-A4329DCEEE8A}">
      <dgm:prSet/>
      <dgm:spPr>
        <a:solidFill>
          <a:schemeClr val="bg1"/>
        </a:solidFill>
      </dgm:spPr>
      <dgm:t>
        <a:bodyPr/>
        <a:lstStyle/>
        <a:p>
          <a:r>
            <a:rPr lang="en-IN" dirty="0">
              <a:solidFill>
                <a:schemeClr val="tx1"/>
              </a:solidFill>
              <a:latin typeface="Arial Rounded MT Bold" panose="020F0704030504030204" pitchFamily="34" charset="0"/>
            </a:rPr>
            <a:t>Assumptions</a:t>
          </a:r>
        </a:p>
      </dgm:t>
    </dgm:pt>
    <dgm:pt modelId="{81FF9342-F720-49F6-A3D3-0D69A660334E}" type="parTrans" cxnId="{98080850-EA30-4D50-B3A4-510069A6E6C1}">
      <dgm:prSet/>
      <dgm:spPr/>
      <dgm:t>
        <a:bodyPr/>
        <a:lstStyle/>
        <a:p>
          <a:endParaRPr lang="en-IN"/>
        </a:p>
      </dgm:t>
    </dgm:pt>
    <dgm:pt modelId="{5014D71B-876B-470E-AD44-F4D12911233B}" type="sibTrans" cxnId="{98080850-EA30-4D50-B3A4-510069A6E6C1}">
      <dgm:prSet/>
      <dgm:spPr/>
      <dgm:t>
        <a:bodyPr/>
        <a:lstStyle/>
        <a:p>
          <a:endParaRPr lang="en-IN"/>
        </a:p>
      </dgm:t>
    </dgm:pt>
    <dgm:pt modelId="{E20F3D73-7392-4450-9703-C44AE7366C34}">
      <dgm:prSet/>
      <dgm:spPr/>
      <dgm:t>
        <a:bodyPr/>
        <a:lstStyle/>
        <a:p>
          <a:r>
            <a:rPr lang="en-US" dirty="0"/>
            <a:t>The given dataset as original dataset provided by Facebook company.</a:t>
          </a:r>
          <a:endParaRPr lang="en-IN" dirty="0"/>
        </a:p>
      </dgm:t>
    </dgm:pt>
    <dgm:pt modelId="{F07C5D21-334C-4235-A487-834FFAE69A3A}" type="parTrans" cxnId="{2D960545-2D68-4627-AC60-8DFE28835145}">
      <dgm:prSet/>
      <dgm:spPr/>
      <dgm:t>
        <a:bodyPr/>
        <a:lstStyle/>
        <a:p>
          <a:endParaRPr lang="en-IN"/>
        </a:p>
      </dgm:t>
    </dgm:pt>
    <dgm:pt modelId="{E12BF3F2-07CA-4873-8B51-F0CEEE46B9CF}" type="sibTrans" cxnId="{2D960545-2D68-4627-AC60-8DFE28835145}">
      <dgm:prSet/>
      <dgm:spPr/>
      <dgm:t>
        <a:bodyPr/>
        <a:lstStyle/>
        <a:p>
          <a:endParaRPr lang="en-IN"/>
        </a:p>
      </dgm:t>
    </dgm:pt>
    <dgm:pt modelId="{E68DF486-E24B-4808-9BE5-E384CC6F464A}">
      <dgm:prSet/>
      <dgm:spPr/>
      <dgm:t>
        <a:bodyPr/>
        <a:lstStyle/>
        <a:p>
          <a:r>
            <a:rPr lang="en-US" dirty="0"/>
            <a:t>Column "Tenure" as no. of days that the individual's account is active</a:t>
          </a:r>
          <a:endParaRPr lang="en-IN" dirty="0"/>
        </a:p>
      </dgm:t>
    </dgm:pt>
    <dgm:pt modelId="{A85DCB0A-6B20-4E92-98A5-B3548E5FC553}" type="parTrans" cxnId="{3F461F87-97FC-4613-BB3E-4F567224447C}">
      <dgm:prSet/>
      <dgm:spPr/>
      <dgm:t>
        <a:bodyPr/>
        <a:lstStyle/>
        <a:p>
          <a:endParaRPr lang="en-IN"/>
        </a:p>
      </dgm:t>
    </dgm:pt>
    <dgm:pt modelId="{B5AF8BE1-3F3C-4A12-AE45-141232779C61}" type="sibTrans" cxnId="{3F461F87-97FC-4613-BB3E-4F567224447C}">
      <dgm:prSet/>
      <dgm:spPr/>
      <dgm:t>
        <a:bodyPr/>
        <a:lstStyle/>
        <a:p>
          <a:endParaRPr lang="en-IN"/>
        </a:p>
      </dgm:t>
    </dgm:pt>
    <dgm:pt modelId="{F0E6CD32-0427-4868-8AAC-7A7D180AF297}" type="pres">
      <dgm:prSet presAssocID="{C454621E-FC57-46CE-9D38-C4E36B47C057}" presName="linear" presStyleCnt="0">
        <dgm:presLayoutVars>
          <dgm:animLvl val="lvl"/>
          <dgm:resizeHandles val="exact"/>
        </dgm:presLayoutVars>
      </dgm:prSet>
      <dgm:spPr/>
    </dgm:pt>
    <dgm:pt modelId="{E5A8B73E-EA24-4B84-8BD6-9B73B89B1DB0}" type="pres">
      <dgm:prSet presAssocID="{D7289057-0598-4BB0-80EE-A4329DCEEE8A}" presName="parentText" presStyleLbl="node1" presStyleIdx="0" presStyleCnt="1" custLinFactNeighborY="-3901">
        <dgm:presLayoutVars>
          <dgm:chMax val="0"/>
          <dgm:bulletEnabled val="1"/>
        </dgm:presLayoutVars>
      </dgm:prSet>
      <dgm:spPr/>
    </dgm:pt>
    <dgm:pt modelId="{D99E55E9-2E8E-4598-A159-8F5D3BB95BD8}" type="pres">
      <dgm:prSet presAssocID="{D7289057-0598-4BB0-80EE-A4329DCEEE8A}" presName="childText" presStyleLbl="revTx" presStyleIdx="0" presStyleCnt="1">
        <dgm:presLayoutVars>
          <dgm:bulletEnabled val="1"/>
        </dgm:presLayoutVars>
      </dgm:prSet>
      <dgm:spPr/>
    </dgm:pt>
  </dgm:ptLst>
  <dgm:cxnLst>
    <dgm:cxn modelId="{E4BA3C31-C3F7-416C-A75F-12FA0CBE5138}" type="presOf" srcId="{E68DF486-E24B-4808-9BE5-E384CC6F464A}" destId="{D99E55E9-2E8E-4598-A159-8F5D3BB95BD8}" srcOrd="0" destOrd="1" presId="urn:microsoft.com/office/officeart/2005/8/layout/vList2"/>
    <dgm:cxn modelId="{FC4ACB3B-900F-4DB9-8A0A-D6F49083D607}" type="presOf" srcId="{C454621E-FC57-46CE-9D38-C4E36B47C057}" destId="{F0E6CD32-0427-4868-8AAC-7A7D180AF297}" srcOrd="0" destOrd="0" presId="urn:microsoft.com/office/officeart/2005/8/layout/vList2"/>
    <dgm:cxn modelId="{2D960545-2D68-4627-AC60-8DFE28835145}" srcId="{D7289057-0598-4BB0-80EE-A4329DCEEE8A}" destId="{E20F3D73-7392-4450-9703-C44AE7366C34}" srcOrd="0" destOrd="0" parTransId="{F07C5D21-334C-4235-A487-834FFAE69A3A}" sibTransId="{E12BF3F2-07CA-4873-8B51-F0CEEE46B9CF}"/>
    <dgm:cxn modelId="{98080850-EA30-4D50-B3A4-510069A6E6C1}" srcId="{C454621E-FC57-46CE-9D38-C4E36B47C057}" destId="{D7289057-0598-4BB0-80EE-A4329DCEEE8A}" srcOrd="0" destOrd="0" parTransId="{81FF9342-F720-49F6-A3D3-0D69A660334E}" sibTransId="{5014D71B-876B-470E-AD44-F4D12911233B}"/>
    <dgm:cxn modelId="{3F461F87-97FC-4613-BB3E-4F567224447C}" srcId="{D7289057-0598-4BB0-80EE-A4329DCEEE8A}" destId="{E68DF486-E24B-4808-9BE5-E384CC6F464A}" srcOrd="1" destOrd="0" parTransId="{A85DCB0A-6B20-4E92-98A5-B3548E5FC553}" sibTransId="{B5AF8BE1-3F3C-4A12-AE45-141232779C61}"/>
    <dgm:cxn modelId="{6E8DCBAB-9F9B-4A18-82A4-63DEFB835413}" type="presOf" srcId="{D7289057-0598-4BB0-80EE-A4329DCEEE8A}" destId="{E5A8B73E-EA24-4B84-8BD6-9B73B89B1DB0}" srcOrd="0" destOrd="0" presId="urn:microsoft.com/office/officeart/2005/8/layout/vList2"/>
    <dgm:cxn modelId="{88FCE6E3-8BB8-4370-AB48-895DF71EB444}" type="presOf" srcId="{E20F3D73-7392-4450-9703-C44AE7366C34}" destId="{D99E55E9-2E8E-4598-A159-8F5D3BB95BD8}" srcOrd="0" destOrd="0" presId="urn:microsoft.com/office/officeart/2005/8/layout/vList2"/>
    <dgm:cxn modelId="{2A309AC7-3259-4208-A131-A3C20E8C1792}" type="presParOf" srcId="{F0E6CD32-0427-4868-8AAC-7A7D180AF297}" destId="{E5A8B73E-EA24-4B84-8BD6-9B73B89B1DB0}" srcOrd="0" destOrd="0" presId="urn:microsoft.com/office/officeart/2005/8/layout/vList2"/>
    <dgm:cxn modelId="{4F105392-FA52-409D-B2FF-3EC9D6E3B462}" type="presParOf" srcId="{F0E6CD32-0427-4868-8AAC-7A7D180AF297}" destId="{D99E55E9-2E8E-4598-A159-8F5D3BB95BD8}"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B73E-EA24-4B84-8BD6-9B73B89B1DB0}">
      <dsp:nvSpPr>
        <dsp:cNvPr id="0" name=""/>
        <dsp:cNvSpPr/>
      </dsp:nvSpPr>
      <dsp:spPr>
        <a:xfrm>
          <a:off x="0" y="0"/>
          <a:ext cx="10515600" cy="260276"/>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solidFill>
                <a:schemeClr val="tx1"/>
              </a:solidFill>
              <a:latin typeface="Arial Rounded MT Bold" panose="020F0704030504030204" pitchFamily="34" charset="0"/>
            </a:rPr>
            <a:t>Introduction to Facebook dataset:</a:t>
          </a:r>
        </a:p>
      </dsp:txBody>
      <dsp:txXfrm>
        <a:off x="12706" y="12706"/>
        <a:ext cx="10490188" cy="234864"/>
      </dsp:txXfrm>
    </dsp:sp>
    <dsp:sp modelId="{A1620018-82EB-4F61-8AAC-889ED26089A5}">
      <dsp:nvSpPr>
        <dsp:cNvPr id="0" name=""/>
        <dsp:cNvSpPr/>
      </dsp:nvSpPr>
      <dsp:spPr>
        <a:xfrm>
          <a:off x="0" y="267361"/>
          <a:ext cx="10515600" cy="260276"/>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endParaRPr lang="en-IN" sz="2600" kern="1200" dirty="0">
            <a:solidFill>
              <a:schemeClr val="tx1"/>
            </a:solidFill>
            <a:latin typeface="Arial Rounded MT Bold" panose="020F0704030504030204" pitchFamily="34" charset="0"/>
          </a:endParaRPr>
        </a:p>
      </dsp:txBody>
      <dsp:txXfrm>
        <a:off x="12706" y="280067"/>
        <a:ext cx="10490188" cy="234864"/>
      </dsp:txXfrm>
    </dsp:sp>
    <dsp:sp modelId="{3E1E4EFF-931B-44CC-B027-8657D9D7379E}">
      <dsp:nvSpPr>
        <dsp:cNvPr id="0" name=""/>
        <dsp:cNvSpPr/>
      </dsp:nvSpPr>
      <dsp:spPr>
        <a:xfrm>
          <a:off x="0" y="527638"/>
          <a:ext cx="10515600" cy="796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Facebook is a social website where people interacts with each other virtually through their posts and updates on it</a:t>
          </a:r>
        </a:p>
        <a:p>
          <a:pPr marL="228600" lvl="1" indent="-228600" algn="l" defTabSz="889000">
            <a:lnSpc>
              <a:spcPct val="90000"/>
            </a:lnSpc>
            <a:spcBef>
              <a:spcPct val="0"/>
            </a:spcBef>
            <a:spcAft>
              <a:spcPct val="20000"/>
            </a:spcAft>
            <a:buChar char="•"/>
          </a:pPr>
          <a:r>
            <a:rPr lang="en-IN" sz="2000" kern="1200" dirty="0"/>
            <a:t>It allows an user to make friends with any other existing user , play games , like , share and comments to any of their friend’s posts and lot more</a:t>
          </a:r>
        </a:p>
        <a:p>
          <a:pPr marL="228600" lvl="1" indent="-228600" algn="l" defTabSz="889000">
            <a:lnSpc>
              <a:spcPct val="90000"/>
            </a:lnSpc>
            <a:spcBef>
              <a:spcPct val="0"/>
            </a:spcBef>
            <a:spcAft>
              <a:spcPct val="20000"/>
            </a:spcAft>
            <a:buChar char="•"/>
          </a:pPr>
          <a:r>
            <a:rPr lang="en-IN" sz="2000" kern="1200" dirty="0"/>
            <a:t>The given dataset allows us to know more about the users details like their DOB, count of friends, no. of likes they have made to the posts etc</a:t>
          </a:r>
        </a:p>
      </dsp:txBody>
      <dsp:txXfrm>
        <a:off x="0" y="527638"/>
        <a:ext cx="10515600" cy="796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0C851-5687-45EA-B06A-6FA907BB990F}">
      <dsp:nvSpPr>
        <dsp:cNvPr id="0" name=""/>
        <dsp:cNvSpPr/>
      </dsp:nvSpPr>
      <dsp:spPr>
        <a:xfrm>
          <a:off x="0" y="0"/>
          <a:ext cx="10515600" cy="32484"/>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endParaRPr lang="en-US" sz="2600" kern="1200" dirty="0">
            <a:solidFill>
              <a:schemeClr val="tx1"/>
            </a:solidFill>
            <a:latin typeface="Arial Rounded MT Bold" panose="020F0704030504030204" pitchFamily="34" charset="0"/>
          </a:endParaRPr>
        </a:p>
      </dsp:txBody>
      <dsp:txXfrm>
        <a:off x="1586" y="1586"/>
        <a:ext cx="10512428" cy="29312"/>
      </dsp:txXfrm>
    </dsp:sp>
    <dsp:sp modelId="{1D094F21-7EB1-4AEA-A0C2-B7DB1A0EFB9C}">
      <dsp:nvSpPr>
        <dsp:cNvPr id="0" name=""/>
        <dsp:cNvSpPr/>
      </dsp:nvSpPr>
      <dsp:spPr>
        <a:xfrm>
          <a:off x="0" y="34772"/>
          <a:ext cx="10515600" cy="12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Importing required packages - Numpy, Pandas, Matplotlib, Seaborn, </a:t>
          </a:r>
          <a:r>
            <a:rPr lang="en-IN" sz="2000" kern="1200" dirty="0" err="1"/>
            <a:t>Scipy,PandasProfiling</a:t>
          </a:r>
          <a:r>
            <a:rPr lang="en-IN" sz="2000" kern="1200" dirty="0"/>
            <a:t>(if required)</a:t>
          </a:r>
        </a:p>
        <a:p>
          <a:pPr marL="228600" lvl="1" indent="-228600" algn="l" defTabSz="889000">
            <a:lnSpc>
              <a:spcPct val="90000"/>
            </a:lnSpc>
            <a:spcBef>
              <a:spcPct val="0"/>
            </a:spcBef>
            <a:spcAft>
              <a:spcPct val="20000"/>
            </a:spcAft>
            <a:buChar char="•"/>
          </a:pPr>
          <a:r>
            <a:rPr lang="en-IN" sz="2000" kern="1200" dirty="0"/>
            <a:t>Read all the contents of the file</a:t>
          </a:r>
        </a:p>
        <a:p>
          <a:pPr marL="285750" lvl="1" indent="-285750" algn="l" defTabSz="1778000">
            <a:lnSpc>
              <a:spcPct val="90000"/>
            </a:lnSpc>
            <a:spcBef>
              <a:spcPct val="0"/>
            </a:spcBef>
            <a:spcAft>
              <a:spcPct val="20000"/>
            </a:spcAft>
            <a:buChar char="•"/>
          </a:pPr>
          <a:endParaRPr lang="en-IN" sz="4000" kern="1200" dirty="0"/>
        </a:p>
      </dsp:txBody>
      <dsp:txXfrm>
        <a:off x="0" y="34772"/>
        <a:ext cx="10515600" cy="12907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B73E-EA24-4B84-8BD6-9B73B89B1DB0}">
      <dsp:nvSpPr>
        <dsp:cNvPr id="0" name=""/>
        <dsp:cNvSpPr/>
      </dsp:nvSpPr>
      <dsp:spPr>
        <a:xfrm>
          <a:off x="0" y="0"/>
          <a:ext cx="10515600" cy="608400"/>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solidFill>
                <a:schemeClr val="tx1"/>
              </a:solidFill>
              <a:latin typeface="Arial Rounded MT Bold" panose="020F0704030504030204" pitchFamily="34" charset="0"/>
            </a:rPr>
            <a:t>Assumptions</a:t>
          </a:r>
        </a:p>
      </dsp:txBody>
      <dsp:txXfrm>
        <a:off x="29700" y="29700"/>
        <a:ext cx="10456200" cy="549000"/>
      </dsp:txXfrm>
    </dsp:sp>
    <dsp:sp modelId="{D99E55E9-2E8E-4598-A159-8F5D3BB95BD8}">
      <dsp:nvSpPr>
        <dsp:cNvPr id="0" name=""/>
        <dsp:cNvSpPr/>
      </dsp:nvSpPr>
      <dsp:spPr>
        <a:xfrm>
          <a:off x="0" y="617151"/>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The given dataset as original dataset provided by Facebook company.</a:t>
          </a:r>
          <a:endParaRPr lang="en-IN" sz="2000" kern="1200" dirty="0"/>
        </a:p>
        <a:p>
          <a:pPr marL="228600" lvl="1" indent="-228600" algn="l" defTabSz="889000">
            <a:lnSpc>
              <a:spcPct val="90000"/>
            </a:lnSpc>
            <a:spcBef>
              <a:spcPct val="0"/>
            </a:spcBef>
            <a:spcAft>
              <a:spcPct val="20000"/>
            </a:spcAft>
            <a:buChar char="•"/>
          </a:pPr>
          <a:r>
            <a:rPr lang="en-US" sz="2000" kern="1200" dirty="0"/>
            <a:t>Column "Tenure" as no. of days that the individual's account is active</a:t>
          </a:r>
          <a:endParaRPr lang="en-IN" sz="2000" kern="1200" dirty="0"/>
        </a:p>
      </dsp:txBody>
      <dsp:txXfrm>
        <a:off x="0" y="617151"/>
        <a:ext cx="10515600" cy="6996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D86B-1D2E-4EAF-89BA-BFD5B9CEEC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0EE684-CE60-478C-B8B2-263BE174C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F492A4-AA8B-434C-92CB-D29FD5ED5E2B}"/>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5" name="Footer Placeholder 4">
            <a:extLst>
              <a:ext uri="{FF2B5EF4-FFF2-40B4-BE49-F238E27FC236}">
                <a16:creationId xmlns:a16="http://schemas.microsoft.com/office/drawing/2014/main" id="{1C20D85A-6E84-4538-8AFE-36C14DBFF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A625D-E0DA-4299-BF2F-B9AFEB785DF1}"/>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319651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48BB-FE1A-4879-9A68-16AEBD451F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4224C3-8125-49A3-9737-4E057C1B4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B6B9E-66BD-4E40-972C-702EAB5D68CC}"/>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5" name="Footer Placeholder 4">
            <a:extLst>
              <a:ext uri="{FF2B5EF4-FFF2-40B4-BE49-F238E27FC236}">
                <a16:creationId xmlns:a16="http://schemas.microsoft.com/office/drawing/2014/main" id="{79A6B9B5-5611-46E0-ABD1-FDF3833190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10F10-0946-4337-BD59-9724CD8FDD24}"/>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49045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BB46B-CF2C-46E3-A1A2-57CBB6A651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E96E58-EFD9-4FF1-9CA5-369E39E11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86A89-D7D3-44A6-AC98-38F8D54F9559}"/>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5" name="Footer Placeholder 4">
            <a:extLst>
              <a:ext uri="{FF2B5EF4-FFF2-40B4-BE49-F238E27FC236}">
                <a16:creationId xmlns:a16="http://schemas.microsoft.com/office/drawing/2014/main" id="{397D9CB2-C21D-404D-BDDA-557E347A8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57E11-8E77-47DB-952F-D5EB71BFFEDD}"/>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338662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73F-5946-4FDA-B825-F08D0FC034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A66044-2090-40CC-8295-20DF1FF9C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D3C8B4-F903-4546-B234-D21B8573381D}"/>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5" name="Footer Placeholder 4">
            <a:extLst>
              <a:ext uri="{FF2B5EF4-FFF2-40B4-BE49-F238E27FC236}">
                <a16:creationId xmlns:a16="http://schemas.microsoft.com/office/drawing/2014/main" id="{C5C96602-5D99-4B4F-B6F9-B8D30E8FD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AF102-95C8-44D6-A317-BB316E7FFEA4}"/>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114376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B0AB-9599-4EE8-B8F3-6E2EA04EC7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65A67C-F0CB-4FC0-9AD7-560628803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535D6-EECC-477B-97C7-7E9E819BF509}"/>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5" name="Footer Placeholder 4">
            <a:extLst>
              <a:ext uri="{FF2B5EF4-FFF2-40B4-BE49-F238E27FC236}">
                <a16:creationId xmlns:a16="http://schemas.microsoft.com/office/drawing/2014/main" id="{49CB54C9-B070-4A2D-90BF-739D40F492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1FC93-F15B-444A-8103-A4E478D9046E}"/>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390684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F215-33A8-4FED-A4FA-F0202936D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CECA8E-052B-4CB3-AB79-2ACAF37EF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3376DC-612E-4E6C-8030-358B137B49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1380BD-765B-41B7-8E5A-9882926E1B4F}"/>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6" name="Footer Placeholder 5">
            <a:extLst>
              <a:ext uri="{FF2B5EF4-FFF2-40B4-BE49-F238E27FC236}">
                <a16:creationId xmlns:a16="http://schemas.microsoft.com/office/drawing/2014/main" id="{498B10D0-8397-43D3-BFCF-C0935B3315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CB86C-26A4-4013-95E4-AC28032BDC1C}"/>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30571946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EA73-EB12-4AC0-8726-8D5D868C70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06B139-29A8-42F8-9075-C99BE6E46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D66B9D-9EC0-4EC8-9561-90F73CA84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230DB8-81CB-494F-87C2-59ECC54C2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43544-00A2-4225-ACD5-C2BF43BA6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B44ED5-C822-445F-AACC-29FCB860685B}"/>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8" name="Footer Placeholder 7">
            <a:extLst>
              <a:ext uri="{FF2B5EF4-FFF2-40B4-BE49-F238E27FC236}">
                <a16:creationId xmlns:a16="http://schemas.microsoft.com/office/drawing/2014/main" id="{05688D77-C505-4325-8183-4811AE309F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433868-3ED0-4588-AC00-65F93943F2E8}"/>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30700277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827C-9761-4600-B20E-34E36C366F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1467B4-4539-4A43-AA30-E7D96B74E39A}"/>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4" name="Footer Placeholder 3">
            <a:extLst>
              <a:ext uri="{FF2B5EF4-FFF2-40B4-BE49-F238E27FC236}">
                <a16:creationId xmlns:a16="http://schemas.microsoft.com/office/drawing/2014/main" id="{3B8EF41F-9FCC-454F-A487-FA65BB8722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02BC93-7A77-409C-BC54-299E169D4B72}"/>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45419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15B47-39C2-435D-9AA7-D50EAC4931C2}"/>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3" name="Footer Placeholder 2">
            <a:extLst>
              <a:ext uri="{FF2B5EF4-FFF2-40B4-BE49-F238E27FC236}">
                <a16:creationId xmlns:a16="http://schemas.microsoft.com/office/drawing/2014/main" id="{D8BFDEE6-B0A5-4B0F-AA54-34919ABAAD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B4990A-FB1B-4609-AB8F-6941C1C32CC8}"/>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96386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F0D0-CFC0-4660-8DA0-2D888D533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42DCA9-9C5B-41B7-9781-6A3E779D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903485-B491-46B5-9CB6-B27B55B04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728363-0CC5-4F28-BC90-B6EA540DE663}"/>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6" name="Footer Placeholder 5">
            <a:extLst>
              <a:ext uri="{FF2B5EF4-FFF2-40B4-BE49-F238E27FC236}">
                <a16:creationId xmlns:a16="http://schemas.microsoft.com/office/drawing/2014/main" id="{C9480B7C-F7FD-4F87-9FC2-8BB154D9EC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EA3B7-ECEB-46E7-8EEE-3DE1A8F49138}"/>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32052986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D880-F129-4FDF-A7F7-24B1CCE5E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989780-23F5-4192-8AF7-56E2F78FA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DFEE7B-7067-4B55-B926-10074D5D7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81EDE-FFC1-416D-AE9D-9997CF8D1973}"/>
              </a:ext>
            </a:extLst>
          </p:cNvPr>
          <p:cNvSpPr>
            <a:spLocks noGrp="1"/>
          </p:cNvSpPr>
          <p:nvPr>
            <p:ph type="dt" sz="half" idx="10"/>
          </p:nvPr>
        </p:nvSpPr>
        <p:spPr/>
        <p:txBody>
          <a:bodyPr/>
          <a:lstStyle/>
          <a:p>
            <a:fld id="{DC70358B-F9F6-48BB-83E2-9E001A189CD9}" type="datetimeFigureOut">
              <a:rPr lang="en-IN" smtClean="0"/>
              <a:t>25-04-2019</a:t>
            </a:fld>
            <a:endParaRPr lang="en-IN"/>
          </a:p>
        </p:txBody>
      </p:sp>
      <p:sp>
        <p:nvSpPr>
          <p:cNvPr id="6" name="Footer Placeholder 5">
            <a:extLst>
              <a:ext uri="{FF2B5EF4-FFF2-40B4-BE49-F238E27FC236}">
                <a16:creationId xmlns:a16="http://schemas.microsoft.com/office/drawing/2014/main" id="{E3A79014-A5BE-4CA8-997E-7E473C021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C7766B-8288-45BC-B573-F75A06AC84A5}"/>
              </a:ext>
            </a:extLst>
          </p:cNvPr>
          <p:cNvSpPr>
            <a:spLocks noGrp="1"/>
          </p:cNvSpPr>
          <p:nvPr>
            <p:ph type="sldNum" sz="quarter" idx="12"/>
          </p:nvPr>
        </p:nvSpPr>
        <p:spPr/>
        <p:txBody>
          <a:bodyPr/>
          <a:lstStyle/>
          <a:p>
            <a:fld id="{FD82668A-0171-4B72-8262-631E19E0B78E}" type="slidenum">
              <a:rPr lang="en-IN" smtClean="0"/>
              <a:t>‹#›</a:t>
            </a:fld>
            <a:endParaRPr lang="en-IN"/>
          </a:p>
        </p:txBody>
      </p:sp>
    </p:spTree>
    <p:extLst>
      <p:ext uri="{BB962C8B-B14F-4D97-AF65-F5344CB8AC3E}">
        <p14:creationId xmlns:p14="http://schemas.microsoft.com/office/powerpoint/2010/main" val="91276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1D7326-7E17-4415-9B04-BB74BA41B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4DE0F5-E953-4DF8-8FCB-8F4F3AD4C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79E1BF-EA47-4D0B-BBFF-05FE5BF5B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0358B-F9F6-48BB-83E2-9E001A189CD9}" type="datetimeFigureOut">
              <a:rPr lang="en-IN" smtClean="0"/>
              <a:t>25-04-2019</a:t>
            </a:fld>
            <a:endParaRPr lang="en-IN"/>
          </a:p>
        </p:txBody>
      </p:sp>
      <p:sp>
        <p:nvSpPr>
          <p:cNvPr id="5" name="Footer Placeholder 4">
            <a:extLst>
              <a:ext uri="{FF2B5EF4-FFF2-40B4-BE49-F238E27FC236}">
                <a16:creationId xmlns:a16="http://schemas.microsoft.com/office/drawing/2014/main" id="{69A5535A-C54B-446E-BB5C-7FA70B67A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E2EF29-3B06-4E45-A7B1-6E639A2D0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2668A-0171-4B72-8262-631E19E0B78E}" type="slidenum">
              <a:rPr lang="en-IN" smtClean="0"/>
              <a:t>‹#›</a:t>
            </a:fld>
            <a:endParaRPr lang="en-IN"/>
          </a:p>
        </p:txBody>
      </p:sp>
    </p:spTree>
    <p:extLst>
      <p:ext uri="{BB962C8B-B14F-4D97-AF65-F5344CB8AC3E}">
        <p14:creationId xmlns:p14="http://schemas.microsoft.com/office/powerpoint/2010/main" val="353562511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raks.amr@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51010F-85BC-48A0-A88C-6236F034DDD9}"/>
              </a:ext>
            </a:extLst>
          </p:cNvPr>
          <p:cNvSpPr>
            <a:spLocks noGrp="1"/>
          </p:cNvSpPr>
          <p:nvPr>
            <p:ph type="ctrTitle"/>
          </p:nvPr>
        </p:nvSpPr>
        <p:spPr/>
        <p:txBody>
          <a:bodyPr>
            <a:normAutofit fontScale="90000"/>
          </a:bodyPr>
          <a:lstStyle/>
          <a:p>
            <a:r>
              <a:rPr lang="en-IN" dirty="0">
                <a:latin typeface="Arial Rounded MT Bold" panose="020F0704030504030204" pitchFamily="34" charset="0"/>
              </a:rPr>
              <a:t>Data Science Foundation</a:t>
            </a:r>
            <a:br>
              <a:rPr lang="en-IN" dirty="0">
                <a:latin typeface="Arial Rounded MT Bold" panose="020F0704030504030204" pitchFamily="34" charset="0"/>
              </a:rPr>
            </a:br>
            <a:r>
              <a:rPr lang="en-IN" dirty="0">
                <a:latin typeface="Arial Rounded MT Bold" panose="020F0704030504030204" pitchFamily="34" charset="0"/>
              </a:rPr>
              <a:t>Project </a:t>
            </a:r>
          </a:p>
        </p:txBody>
      </p:sp>
      <p:sp>
        <p:nvSpPr>
          <p:cNvPr id="6" name="Subtitle 5">
            <a:extLst>
              <a:ext uri="{FF2B5EF4-FFF2-40B4-BE49-F238E27FC236}">
                <a16:creationId xmlns:a16="http://schemas.microsoft.com/office/drawing/2014/main" id="{5F2EC0EC-A044-4FF2-8B92-E10DA6B3FBBF}"/>
              </a:ext>
            </a:extLst>
          </p:cNvPr>
          <p:cNvSpPr>
            <a:spLocks noGrp="1"/>
          </p:cNvSpPr>
          <p:nvPr>
            <p:ph type="subTitle" idx="1"/>
          </p:nvPr>
        </p:nvSpPr>
        <p:spPr/>
        <p:txBody>
          <a:bodyPr/>
          <a:lstStyle/>
          <a:p>
            <a:endParaRPr lang="en-IN" dirty="0"/>
          </a:p>
          <a:p>
            <a:r>
              <a:rPr lang="en-IN" sz="3200" dirty="0">
                <a:latin typeface="Arial" panose="020B0604020202020204" pitchFamily="34" charset="0"/>
                <a:cs typeface="Arial" panose="020B0604020202020204" pitchFamily="34" charset="0"/>
              </a:rPr>
              <a:t>Facebook Data Set</a:t>
            </a:r>
          </a:p>
          <a:p>
            <a:endParaRPr lang="en-IN" dirty="0"/>
          </a:p>
        </p:txBody>
      </p:sp>
    </p:spTree>
    <p:extLst>
      <p:ext uri="{BB962C8B-B14F-4D97-AF65-F5344CB8AC3E}">
        <p14:creationId xmlns:p14="http://schemas.microsoft.com/office/powerpoint/2010/main" val="346364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FA081-104A-41EF-8B13-146BB8B48B9E}"/>
              </a:ext>
            </a:extLst>
          </p:cNvPr>
          <p:cNvSpPr>
            <a:spLocks noGrp="1"/>
          </p:cNvSpPr>
          <p:nvPr>
            <p:ph idx="1"/>
          </p:nvPr>
        </p:nvSpPr>
        <p:spPr>
          <a:xfrm>
            <a:off x="556591" y="2623931"/>
            <a:ext cx="10797209" cy="1245703"/>
          </a:xfrm>
        </p:spPr>
        <p:txBody>
          <a:bodyPr>
            <a:normAutofit/>
          </a:bodyPr>
          <a:lstStyle/>
          <a:p>
            <a:pPr marL="0" indent="0">
              <a:buNone/>
            </a:pPr>
            <a:r>
              <a:rPr lang="en-US" sz="1800" dirty="0"/>
              <a:t>From above observation, 111 aged group are using face book from longer period but this age group entries are only 18</a:t>
            </a:r>
          </a:p>
          <a:p>
            <a:pPr marL="0" indent="0">
              <a:buNone/>
            </a:pPr>
            <a:r>
              <a:rPr lang="en-US" sz="1800" dirty="0"/>
              <a:t>Hence some more analysis is to be made to get better value</a:t>
            </a:r>
          </a:p>
          <a:p>
            <a:pPr marL="0" indent="0">
              <a:buNone/>
            </a:pPr>
            <a:endParaRPr lang="en-IN" sz="1800" dirty="0"/>
          </a:p>
        </p:txBody>
      </p:sp>
      <p:pic>
        <p:nvPicPr>
          <p:cNvPr id="8" name="Picture 7">
            <a:extLst>
              <a:ext uri="{FF2B5EF4-FFF2-40B4-BE49-F238E27FC236}">
                <a16:creationId xmlns:a16="http://schemas.microsoft.com/office/drawing/2014/main" id="{29CF879C-C9ED-4ACC-B4AF-0EE51C6F81E8}"/>
              </a:ext>
            </a:extLst>
          </p:cNvPr>
          <p:cNvPicPr>
            <a:picLocks noChangeAspect="1"/>
          </p:cNvPicPr>
          <p:nvPr/>
        </p:nvPicPr>
        <p:blipFill>
          <a:blip r:embed="rId2"/>
          <a:stretch>
            <a:fillRect/>
          </a:stretch>
        </p:blipFill>
        <p:spPr>
          <a:xfrm>
            <a:off x="280986" y="675860"/>
            <a:ext cx="11630025" cy="1881809"/>
          </a:xfrm>
          <a:prstGeom prst="rect">
            <a:avLst/>
          </a:prstGeom>
        </p:spPr>
      </p:pic>
      <p:pic>
        <p:nvPicPr>
          <p:cNvPr id="9" name="Picture 8">
            <a:extLst>
              <a:ext uri="{FF2B5EF4-FFF2-40B4-BE49-F238E27FC236}">
                <a16:creationId xmlns:a16="http://schemas.microsoft.com/office/drawing/2014/main" id="{EF5787FB-0BD5-4D3E-BFE1-C698CE1D9567}"/>
              </a:ext>
            </a:extLst>
          </p:cNvPr>
          <p:cNvPicPr>
            <a:picLocks noChangeAspect="1"/>
          </p:cNvPicPr>
          <p:nvPr/>
        </p:nvPicPr>
        <p:blipFill>
          <a:blip r:embed="rId3"/>
          <a:stretch>
            <a:fillRect/>
          </a:stretch>
        </p:blipFill>
        <p:spPr>
          <a:xfrm>
            <a:off x="233361" y="3764445"/>
            <a:ext cx="11677650" cy="2933700"/>
          </a:xfrm>
          <a:prstGeom prst="rect">
            <a:avLst/>
          </a:prstGeom>
        </p:spPr>
      </p:pic>
    </p:spTree>
    <p:extLst>
      <p:ext uri="{BB962C8B-B14F-4D97-AF65-F5344CB8AC3E}">
        <p14:creationId xmlns:p14="http://schemas.microsoft.com/office/powerpoint/2010/main" val="56148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999B02-F7CA-4461-8F32-A22788842D4F}"/>
              </a:ext>
            </a:extLst>
          </p:cNvPr>
          <p:cNvSpPr txBox="1"/>
          <p:nvPr/>
        </p:nvSpPr>
        <p:spPr>
          <a:xfrm>
            <a:off x="453887" y="340956"/>
            <a:ext cx="10654748" cy="923330"/>
          </a:xfrm>
          <a:prstGeom prst="rect">
            <a:avLst/>
          </a:prstGeom>
          <a:noFill/>
        </p:spPr>
        <p:txBody>
          <a:bodyPr wrap="square" rtlCol="0">
            <a:spAutoFit/>
          </a:bodyPr>
          <a:lstStyle/>
          <a:p>
            <a:r>
              <a:rPr lang="en-US" dirty="0"/>
              <a:t>Now we form a data frame "dataset_1k" having only common age values both in dataset "data_age1" and "data1000" to fetch the age group who is using from longer period and has more than 1000 face book users</a:t>
            </a:r>
          </a:p>
          <a:p>
            <a:endParaRPr lang="en-US" dirty="0"/>
          </a:p>
        </p:txBody>
      </p:sp>
      <p:sp>
        <p:nvSpPr>
          <p:cNvPr id="8" name="TextBox 7">
            <a:extLst>
              <a:ext uri="{FF2B5EF4-FFF2-40B4-BE49-F238E27FC236}">
                <a16:creationId xmlns:a16="http://schemas.microsoft.com/office/drawing/2014/main" id="{D857BF5E-AB63-4D60-8139-F05D24239FC7}"/>
              </a:ext>
            </a:extLst>
          </p:cNvPr>
          <p:cNvSpPr txBox="1"/>
          <p:nvPr/>
        </p:nvSpPr>
        <p:spPr>
          <a:xfrm>
            <a:off x="354496" y="2914411"/>
            <a:ext cx="10853530" cy="1200329"/>
          </a:xfrm>
          <a:prstGeom prst="rect">
            <a:avLst/>
          </a:prstGeom>
          <a:noFill/>
        </p:spPr>
        <p:txBody>
          <a:bodyPr wrap="square" rtlCol="0">
            <a:spAutoFit/>
          </a:bodyPr>
          <a:lstStyle/>
          <a:p>
            <a:r>
              <a:rPr lang="en-US" dirty="0"/>
              <a:t>From above observation, if we consider 1000+ users in each age group, we may conclude, 108 aged group people are using face book from long period of time</a:t>
            </a:r>
          </a:p>
          <a:p>
            <a:r>
              <a:rPr lang="en-US" dirty="0"/>
              <a:t>But practically,108 age group people existence is quiet rare. Hence analysis on 2000+ users in each age group is made to get a better value.</a:t>
            </a:r>
            <a:endParaRPr lang="en-IN" dirty="0"/>
          </a:p>
        </p:txBody>
      </p:sp>
      <p:pic>
        <p:nvPicPr>
          <p:cNvPr id="9" name="Picture 8">
            <a:extLst>
              <a:ext uri="{FF2B5EF4-FFF2-40B4-BE49-F238E27FC236}">
                <a16:creationId xmlns:a16="http://schemas.microsoft.com/office/drawing/2014/main" id="{2A1ADC21-77F5-46B9-8B4F-A9119D577D83}"/>
              </a:ext>
            </a:extLst>
          </p:cNvPr>
          <p:cNvPicPr>
            <a:picLocks noChangeAspect="1"/>
          </p:cNvPicPr>
          <p:nvPr/>
        </p:nvPicPr>
        <p:blipFill>
          <a:blip r:embed="rId2"/>
          <a:stretch>
            <a:fillRect/>
          </a:stretch>
        </p:blipFill>
        <p:spPr>
          <a:xfrm>
            <a:off x="266700" y="1264286"/>
            <a:ext cx="11658600" cy="1514475"/>
          </a:xfrm>
          <a:prstGeom prst="rect">
            <a:avLst/>
          </a:prstGeom>
        </p:spPr>
      </p:pic>
      <p:pic>
        <p:nvPicPr>
          <p:cNvPr id="11" name="Picture 10">
            <a:extLst>
              <a:ext uri="{FF2B5EF4-FFF2-40B4-BE49-F238E27FC236}">
                <a16:creationId xmlns:a16="http://schemas.microsoft.com/office/drawing/2014/main" id="{8CACC791-4A2B-4791-9431-3B616B0FE3E4}"/>
              </a:ext>
            </a:extLst>
          </p:cNvPr>
          <p:cNvPicPr>
            <a:picLocks noChangeAspect="1"/>
          </p:cNvPicPr>
          <p:nvPr/>
        </p:nvPicPr>
        <p:blipFill>
          <a:blip r:embed="rId3"/>
          <a:stretch>
            <a:fillRect/>
          </a:stretch>
        </p:blipFill>
        <p:spPr>
          <a:xfrm>
            <a:off x="285750" y="4250390"/>
            <a:ext cx="11639550" cy="1673332"/>
          </a:xfrm>
          <a:prstGeom prst="rect">
            <a:avLst/>
          </a:prstGeom>
        </p:spPr>
      </p:pic>
      <p:sp>
        <p:nvSpPr>
          <p:cNvPr id="12" name="TextBox 11">
            <a:extLst>
              <a:ext uri="{FF2B5EF4-FFF2-40B4-BE49-F238E27FC236}">
                <a16:creationId xmlns:a16="http://schemas.microsoft.com/office/drawing/2014/main" id="{69D6AF67-6F3D-43FF-8386-E0FE6BA226D5}"/>
              </a:ext>
            </a:extLst>
          </p:cNvPr>
          <p:cNvSpPr txBox="1"/>
          <p:nvPr/>
        </p:nvSpPr>
        <p:spPr>
          <a:xfrm>
            <a:off x="622852" y="6175513"/>
            <a:ext cx="11302448" cy="646331"/>
          </a:xfrm>
          <a:prstGeom prst="rect">
            <a:avLst/>
          </a:prstGeom>
          <a:noFill/>
        </p:spPr>
        <p:txBody>
          <a:bodyPr wrap="square" rtlCol="0">
            <a:spAutoFit/>
          </a:bodyPr>
          <a:lstStyle/>
          <a:p>
            <a:r>
              <a:rPr lang="en-IN" u="sng" dirty="0">
                <a:latin typeface="Arial Rounded MT Bold" panose="020F0704030504030204" pitchFamily="34" charset="0"/>
              </a:rPr>
              <a:t>INFERENCE : </a:t>
            </a:r>
            <a:r>
              <a:rPr lang="en-US" dirty="0"/>
              <a:t>From above observation, 2000+ users in each group reveals that,28 aged group people are using </a:t>
            </a:r>
            <a:r>
              <a:rPr lang="en-US" dirty="0" err="1"/>
              <a:t>facebook</a:t>
            </a:r>
            <a:r>
              <a:rPr lang="en-US" dirty="0"/>
              <a:t> from long duration of time</a:t>
            </a:r>
            <a:endParaRPr lang="en-IN" dirty="0"/>
          </a:p>
        </p:txBody>
      </p:sp>
    </p:spTree>
    <p:extLst>
      <p:ext uri="{BB962C8B-B14F-4D97-AF65-F5344CB8AC3E}">
        <p14:creationId xmlns:p14="http://schemas.microsoft.com/office/powerpoint/2010/main" val="12430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6420-70BB-472F-B1C4-F8A41D139D05}"/>
              </a:ext>
            </a:extLst>
          </p:cNvPr>
          <p:cNvSpPr>
            <a:spLocks noGrp="1"/>
          </p:cNvSpPr>
          <p:nvPr>
            <p:ph type="title"/>
          </p:nvPr>
        </p:nvSpPr>
        <p:spPr>
          <a:xfrm>
            <a:off x="639417" y="0"/>
            <a:ext cx="10515600" cy="893832"/>
          </a:xfrm>
        </p:spPr>
        <p:txBody>
          <a:bodyPr>
            <a:normAutofit/>
          </a:bodyPr>
          <a:lstStyle/>
          <a:p>
            <a:r>
              <a:rPr lang="en-IN" sz="3000" b="1" dirty="0">
                <a:latin typeface="Arial Rounded MT Bold" panose="020F0704030504030204" pitchFamily="34" charset="0"/>
              </a:rPr>
              <a:t>Friend Count Analysis :</a:t>
            </a:r>
            <a:endParaRPr lang="en-IN" sz="3000" dirty="0"/>
          </a:p>
        </p:txBody>
      </p:sp>
      <p:sp>
        <p:nvSpPr>
          <p:cNvPr id="4" name="TextBox 3">
            <a:extLst>
              <a:ext uri="{FF2B5EF4-FFF2-40B4-BE49-F238E27FC236}">
                <a16:creationId xmlns:a16="http://schemas.microsoft.com/office/drawing/2014/main" id="{6CF606F2-E17B-411F-8A2C-C3B9DE3F6622}"/>
              </a:ext>
            </a:extLst>
          </p:cNvPr>
          <p:cNvSpPr txBox="1"/>
          <p:nvPr/>
        </p:nvSpPr>
        <p:spPr>
          <a:xfrm>
            <a:off x="639417" y="709166"/>
            <a:ext cx="7527235" cy="369332"/>
          </a:xfrm>
          <a:prstGeom prst="rect">
            <a:avLst/>
          </a:prstGeom>
          <a:noFill/>
        </p:spPr>
        <p:txBody>
          <a:bodyPr wrap="square" rtlCol="0">
            <a:spAutoFit/>
          </a:bodyPr>
          <a:lstStyle/>
          <a:p>
            <a:r>
              <a:rPr lang="en-US" dirty="0"/>
              <a:t>Let's find out which age group pupil has maximum no. of friends in Facebook</a:t>
            </a:r>
            <a:endParaRPr lang="en-IN" dirty="0"/>
          </a:p>
        </p:txBody>
      </p:sp>
      <p:pic>
        <p:nvPicPr>
          <p:cNvPr id="5" name="Picture 4">
            <a:extLst>
              <a:ext uri="{FF2B5EF4-FFF2-40B4-BE49-F238E27FC236}">
                <a16:creationId xmlns:a16="http://schemas.microsoft.com/office/drawing/2014/main" id="{A30FF345-42E3-4C4C-B23B-226345C3124B}"/>
              </a:ext>
            </a:extLst>
          </p:cNvPr>
          <p:cNvPicPr>
            <a:picLocks noChangeAspect="1"/>
          </p:cNvPicPr>
          <p:nvPr/>
        </p:nvPicPr>
        <p:blipFill>
          <a:blip r:embed="rId2"/>
          <a:stretch>
            <a:fillRect/>
          </a:stretch>
        </p:blipFill>
        <p:spPr>
          <a:xfrm>
            <a:off x="371682" y="1272209"/>
            <a:ext cx="11687175" cy="1550504"/>
          </a:xfrm>
          <a:prstGeom prst="rect">
            <a:avLst/>
          </a:prstGeom>
        </p:spPr>
      </p:pic>
      <p:sp>
        <p:nvSpPr>
          <p:cNvPr id="6" name="TextBox 5">
            <a:extLst>
              <a:ext uri="{FF2B5EF4-FFF2-40B4-BE49-F238E27FC236}">
                <a16:creationId xmlns:a16="http://schemas.microsoft.com/office/drawing/2014/main" id="{E32832D0-13D0-40FF-817A-E8B88AB7726D}"/>
              </a:ext>
            </a:extLst>
          </p:cNvPr>
          <p:cNvSpPr txBox="1"/>
          <p:nvPr/>
        </p:nvSpPr>
        <p:spPr>
          <a:xfrm>
            <a:off x="371682" y="3016424"/>
            <a:ext cx="11581779" cy="646331"/>
          </a:xfrm>
          <a:prstGeom prst="rect">
            <a:avLst/>
          </a:prstGeom>
          <a:noFill/>
        </p:spPr>
        <p:txBody>
          <a:bodyPr wrap="square" rtlCol="0">
            <a:spAutoFit/>
          </a:bodyPr>
          <a:lstStyle/>
          <a:p>
            <a:r>
              <a:rPr lang="en-US" dirty="0"/>
              <a:t>Age group 112 has only 18 people, hence more analysis is to be made by considering age group having minimum of 1000 or 2000 people</a:t>
            </a:r>
            <a:endParaRPr lang="en-IN" dirty="0"/>
          </a:p>
        </p:txBody>
      </p:sp>
      <p:sp>
        <p:nvSpPr>
          <p:cNvPr id="7" name="Rectangle 6">
            <a:extLst>
              <a:ext uri="{FF2B5EF4-FFF2-40B4-BE49-F238E27FC236}">
                <a16:creationId xmlns:a16="http://schemas.microsoft.com/office/drawing/2014/main" id="{443B471D-B665-4D5D-8CC1-7FA71C8EC6CE}"/>
              </a:ext>
            </a:extLst>
          </p:cNvPr>
          <p:cNvSpPr/>
          <p:nvPr/>
        </p:nvSpPr>
        <p:spPr>
          <a:xfrm>
            <a:off x="371682" y="3781618"/>
            <a:ext cx="11290231" cy="369332"/>
          </a:xfrm>
          <a:prstGeom prst="rect">
            <a:avLst/>
          </a:prstGeom>
        </p:spPr>
        <p:txBody>
          <a:bodyPr wrap="square">
            <a:spAutoFit/>
          </a:bodyPr>
          <a:lstStyle/>
          <a:p>
            <a:r>
              <a:rPr lang="en-IN" dirty="0"/>
              <a:t>Considering formed two data frames "dataset_1k" and "dataset_2k“ during “Tenure analysis” </a:t>
            </a:r>
          </a:p>
        </p:txBody>
      </p:sp>
      <p:pic>
        <p:nvPicPr>
          <p:cNvPr id="8" name="Picture 7">
            <a:extLst>
              <a:ext uri="{FF2B5EF4-FFF2-40B4-BE49-F238E27FC236}">
                <a16:creationId xmlns:a16="http://schemas.microsoft.com/office/drawing/2014/main" id="{AA14EAE0-498E-4F3C-B15C-AF1190DB2C9F}"/>
              </a:ext>
            </a:extLst>
          </p:cNvPr>
          <p:cNvPicPr>
            <a:picLocks noChangeAspect="1"/>
          </p:cNvPicPr>
          <p:nvPr/>
        </p:nvPicPr>
        <p:blipFill>
          <a:blip r:embed="rId3"/>
          <a:stretch>
            <a:fillRect/>
          </a:stretch>
        </p:blipFill>
        <p:spPr>
          <a:xfrm>
            <a:off x="371682" y="4312512"/>
            <a:ext cx="11639550" cy="1703975"/>
          </a:xfrm>
          <a:prstGeom prst="rect">
            <a:avLst/>
          </a:prstGeom>
        </p:spPr>
      </p:pic>
    </p:spTree>
    <p:extLst>
      <p:ext uri="{BB962C8B-B14F-4D97-AF65-F5344CB8AC3E}">
        <p14:creationId xmlns:p14="http://schemas.microsoft.com/office/powerpoint/2010/main" val="16428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F990AA-4A98-420C-8B83-795D31F1E8D1}"/>
              </a:ext>
            </a:extLst>
          </p:cNvPr>
          <p:cNvPicPr>
            <a:picLocks noChangeAspect="1"/>
          </p:cNvPicPr>
          <p:nvPr/>
        </p:nvPicPr>
        <p:blipFill>
          <a:blip r:embed="rId2"/>
          <a:stretch>
            <a:fillRect/>
          </a:stretch>
        </p:blipFill>
        <p:spPr>
          <a:xfrm>
            <a:off x="280987" y="460097"/>
            <a:ext cx="11630025" cy="1726511"/>
          </a:xfrm>
          <a:prstGeom prst="rect">
            <a:avLst/>
          </a:prstGeom>
        </p:spPr>
      </p:pic>
      <p:sp>
        <p:nvSpPr>
          <p:cNvPr id="5" name="TextBox 4">
            <a:extLst>
              <a:ext uri="{FF2B5EF4-FFF2-40B4-BE49-F238E27FC236}">
                <a16:creationId xmlns:a16="http://schemas.microsoft.com/office/drawing/2014/main" id="{BE223CFE-72B5-48E8-88AE-FE8934BE63DE}"/>
              </a:ext>
            </a:extLst>
          </p:cNvPr>
          <p:cNvSpPr txBox="1"/>
          <p:nvPr/>
        </p:nvSpPr>
        <p:spPr>
          <a:xfrm>
            <a:off x="280987" y="2398643"/>
            <a:ext cx="11630025" cy="1200329"/>
          </a:xfrm>
          <a:prstGeom prst="rect">
            <a:avLst/>
          </a:prstGeom>
          <a:noFill/>
        </p:spPr>
        <p:txBody>
          <a:bodyPr wrap="square" rtlCol="0">
            <a:spAutoFit/>
          </a:bodyPr>
          <a:lstStyle/>
          <a:p>
            <a:r>
              <a:rPr lang="en-IN" u="sng" dirty="0">
                <a:latin typeface="Arial Rounded MT Bold" panose="020F0704030504030204" pitchFamily="34" charset="0"/>
              </a:rPr>
              <a:t>INFERENCE : </a:t>
            </a:r>
            <a:r>
              <a:rPr lang="en-US" dirty="0"/>
              <a:t>From above two observations, 103 aged group people has 1044 users with average friends 462</a:t>
            </a:r>
          </a:p>
          <a:p>
            <a:r>
              <a:rPr lang="en-US" dirty="0"/>
              <a:t>where as 16 aged group people has 3086 users with average friends 351.</a:t>
            </a:r>
          </a:p>
          <a:p>
            <a:r>
              <a:rPr lang="en-US" dirty="0"/>
              <a:t>Out of two observations, considering more no. of users in each age group, 16 aged group of people have highest no. of friends in </a:t>
            </a:r>
            <a:r>
              <a:rPr lang="en-US" dirty="0" err="1"/>
              <a:t>facebook</a:t>
            </a:r>
            <a:endParaRPr lang="en-IN" dirty="0"/>
          </a:p>
        </p:txBody>
      </p:sp>
      <p:sp>
        <p:nvSpPr>
          <p:cNvPr id="6" name="Rectangle 5">
            <a:extLst>
              <a:ext uri="{FF2B5EF4-FFF2-40B4-BE49-F238E27FC236}">
                <a16:creationId xmlns:a16="http://schemas.microsoft.com/office/drawing/2014/main" id="{F1C0D8C6-3623-40EB-9FBA-0A24CD93FCC8}"/>
              </a:ext>
            </a:extLst>
          </p:cNvPr>
          <p:cNvSpPr/>
          <p:nvPr/>
        </p:nvSpPr>
        <p:spPr>
          <a:xfrm>
            <a:off x="280987" y="3811007"/>
            <a:ext cx="3468963" cy="553998"/>
          </a:xfrm>
          <a:prstGeom prst="rect">
            <a:avLst/>
          </a:prstGeom>
        </p:spPr>
        <p:txBody>
          <a:bodyPr wrap="none">
            <a:spAutoFit/>
          </a:bodyPr>
          <a:lstStyle/>
          <a:p>
            <a:r>
              <a:rPr lang="en-IN" sz="3000" b="1" dirty="0">
                <a:latin typeface="Arial Rounded MT Bold" panose="020F0704030504030204" pitchFamily="34" charset="0"/>
              </a:rPr>
              <a:t>Gender Analysis :</a:t>
            </a:r>
            <a:endParaRPr lang="en-IN" sz="3000" dirty="0"/>
          </a:p>
        </p:txBody>
      </p:sp>
      <p:sp>
        <p:nvSpPr>
          <p:cNvPr id="7" name="Rectangle 6">
            <a:extLst>
              <a:ext uri="{FF2B5EF4-FFF2-40B4-BE49-F238E27FC236}">
                <a16:creationId xmlns:a16="http://schemas.microsoft.com/office/drawing/2014/main" id="{B3E5E02B-380E-48CF-AEA0-63A799E505F3}"/>
              </a:ext>
            </a:extLst>
          </p:cNvPr>
          <p:cNvSpPr/>
          <p:nvPr/>
        </p:nvSpPr>
        <p:spPr>
          <a:xfrm>
            <a:off x="280986" y="4392374"/>
            <a:ext cx="4913865" cy="369332"/>
          </a:xfrm>
          <a:prstGeom prst="rect">
            <a:avLst/>
          </a:prstGeom>
        </p:spPr>
        <p:txBody>
          <a:bodyPr wrap="square">
            <a:spAutoFit/>
          </a:bodyPr>
          <a:lstStyle/>
          <a:p>
            <a:r>
              <a:rPr lang="en-IN" dirty="0"/>
              <a:t>Forming each data frame for each gender</a:t>
            </a:r>
          </a:p>
        </p:txBody>
      </p:sp>
      <p:pic>
        <p:nvPicPr>
          <p:cNvPr id="8" name="Picture 7">
            <a:extLst>
              <a:ext uri="{FF2B5EF4-FFF2-40B4-BE49-F238E27FC236}">
                <a16:creationId xmlns:a16="http://schemas.microsoft.com/office/drawing/2014/main" id="{8AB5E8BE-687C-4565-B2EC-C18051759700}"/>
              </a:ext>
            </a:extLst>
          </p:cNvPr>
          <p:cNvPicPr>
            <a:picLocks noChangeAspect="1"/>
          </p:cNvPicPr>
          <p:nvPr/>
        </p:nvPicPr>
        <p:blipFill>
          <a:blip r:embed="rId3"/>
          <a:stretch>
            <a:fillRect/>
          </a:stretch>
        </p:blipFill>
        <p:spPr>
          <a:xfrm>
            <a:off x="388868" y="4891780"/>
            <a:ext cx="11497565" cy="912958"/>
          </a:xfrm>
          <a:prstGeom prst="rect">
            <a:avLst/>
          </a:prstGeom>
        </p:spPr>
      </p:pic>
    </p:spTree>
    <p:extLst>
      <p:ext uri="{BB962C8B-B14F-4D97-AF65-F5344CB8AC3E}">
        <p14:creationId xmlns:p14="http://schemas.microsoft.com/office/powerpoint/2010/main" val="324029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108631-5E95-41DA-8017-8E3B5CD8227C}"/>
              </a:ext>
            </a:extLst>
          </p:cNvPr>
          <p:cNvPicPr>
            <a:picLocks noChangeAspect="1"/>
          </p:cNvPicPr>
          <p:nvPr/>
        </p:nvPicPr>
        <p:blipFill>
          <a:blip r:embed="rId2"/>
          <a:stretch>
            <a:fillRect/>
          </a:stretch>
        </p:blipFill>
        <p:spPr>
          <a:xfrm>
            <a:off x="628028" y="270428"/>
            <a:ext cx="8674998" cy="1849920"/>
          </a:xfrm>
          <a:prstGeom prst="rect">
            <a:avLst/>
          </a:prstGeom>
        </p:spPr>
      </p:pic>
      <p:sp>
        <p:nvSpPr>
          <p:cNvPr id="3" name="TextBox 2">
            <a:extLst>
              <a:ext uri="{FF2B5EF4-FFF2-40B4-BE49-F238E27FC236}">
                <a16:creationId xmlns:a16="http://schemas.microsoft.com/office/drawing/2014/main" id="{B34D3AF3-538A-40BB-92C9-4CA4E7C69051}"/>
              </a:ext>
            </a:extLst>
          </p:cNvPr>
          <p:cNvSpPr txBox="1"/>
          <p:nvPr/>
        </p:nvSpPr>
        <p:spPr>
          <a:xfrm>
            <a:off x="516834" y="2345924"/>
            <a:ext cx="10681252" cy="1477328"/>
          </a:xfrm>
          <a:prstGeom prst="rect">
            <a:avLst/>
          </a:prstGeom>
          <a:noFill/>
        </p:spPr>
        <p:txBody>
          <a:bodyPr wrap="square" rtlCol="0">
            <a:spAutoFit/>
          </a:bodyPr>
          <a:lstStyle/>
          <a:p>
            <a:r>
              <a:rPr lang="en-IN" u="sng" dirty="0">
                <a:latin typeface="Arial Rounded MT Bold" panose="020F0704030504030204" pitchFamily="34" charset="0"/>
              </a:rPr>
              <a:t>INFERENCE : </a:t>
            </a:r>
            <a:r>
              <a:rPr lang="en-US" dirty="0"/>
              <a:t>From above analysis, out of 99003 </a:t>
            </a:r>
            <a:r>
              <a:rPr lang="en-US" dirty="0" err="1"/>
              <a:t>facebook</a:t>
            </a:r>
            <a:r>
              <a:rPr lang="en-US" dirty="0"/>
              <a:t> users, 58574 are male users who are than 40254 female users.</a:t>
            </a:r>
          </a:p>
          <a:p>
            <a:endParaRPr lang="en-US" dirty="0"/>
          </a:p>
          <a:p>
            <a:r>
              <a:rPr lang="en-US" dirty="0"/>
              <a:t>We know that, from DOB analysis, 18 age group have highest no. of </a:t>
            </a:r>
            <a:r>
              <a:rPr lang="en-US" dirty="0" err="1"/>
              <a:t>facebook</a:t>
            </a:r>
            <a:r>
              <a:rPr lang="en-US" dirty="0"/>
              <a:t> users.</a:t>
            </a:r>
          </a:p>
          <a:p>
            <a:r>
              <a:rPr lang="en-US" dirty="0"/>
              <a:t>Hence analysis is made on this age to know which gender have highest </a:t>
            </a:r>
            <a:r>
              <a:rPr lang="en-US" dirty="0" err="1"/>
              <a:t>facebook</a:t>
            </a:r>
            <a:r>
              <a:rPr lang="en-US" dirty="0"/>
              <a:t> users</a:t>
            </a:r>
            <a:endParaRPr lang="en-IN" dirty="0"/>
          </a:p>
        </p:txBody>
      </p:sp>
      <p:pic>
        <p:nvPicPr>
          <p:cNvPr id="4" name="Picture 3">
            <a:extLst>
              <a:ext uri="{FF2B5EF4-FFF2-40B4-BE49-F238E27FC236}">
                <a16:creationId xmlns:a16="http://schemas.microsoft.com/office/drawing/2014/main" id="{CCDB55BD-1FDB-49E3-BDF0-B9B34F972D51}"/>
              </a:ext>
            </a:extLst>
          </p:cNvPr>
          <p:cNvPicPr>
            <a:picLocks noChangeAspect="1"/>
          </p:cNvPicPr>
          <p:nvPr/>
        </p:nvPicPr>
        <p:blipFill>
          <a:blip r:embed="rId3"/>
          <a:stretch>
            <a:fillRect/>
          </a:stretch>
        </p:blipFill>
        <p:spPr>
          <a:xfrm>
            <a:off x="516834" y="4066472"/>
            <a:ext cx="9210261" cy="1901977"/>
          </a:xfrm>
          <a:prstGeom prst="rect">
            <a:avLst/>
          </a:prstGeom>
        </p:spPr>
      </p:pic>
      <p:sp>
        <p:nvSpPr>
          <p:cNvPr id="5" name="Rectangle 4">
            <a:extLst>
              <a:ext uri="{FF2B5EF4-FFF2-40B4-BE49-F238E27FC236}">
                <a16:creationId xmlns:a16="http://schemas.microsoft.com/office/drawing/2014/main" id="{CC176F41-5C85-4DD0-A26E-749758618165}"/>
              </a:ext>
            </a:extLst>
          </p:cNvPr>
          <p:cNvSpPr/>
          <p:nvPr/>
        </p:nvSpPr>
        <p:spPr>
          <a:xfrm>
            <a:off x="516834" y="6065895"/>
            <a:ext cx="10681251" cy="646331"/>
          </a:xfrm>
          <a:prstGeom prst="rect">
            <a:avLst/>
          </a:prstGeom>
        </p:spPr>
        <p:txBody>
          <a:bodyPr wrap="square">
            <a:spAutoFit/>
          </a:bodyPr>
          <a:lstStyle/>
          <a:p>
            <a:r>
              <a:rPr lang="en-IN" u="sng" dirty="0">
                <a:latin typeface="Arial Rounded MT Bold" panose="020F0704030504030204" pitchFamily="34" charset="0"/>
              </a:rPr>
              <a:t>INFERENCE : </a:t>
            </a:r>
            <a:r>
              <a:rPr lang="en-US" dirty="0"/>
              <a:t>Male count is 3159 and female count is 2037.  Therefore, in highest </a:t>
            </a:r>
            <a:r>
              <a:rPr lang="en-US" dirty="0" err="1"/>
              <a:t>facebook</a:t>
            </a:r>
            <a:r>
              <a:rPr lang="en-US" dirty="0"/>
              <a:t> users age group also male users are more.</a:t>
            </a:r>
          </a:p>
        </p:txBody>
      </p:sp>
    </p:spTree>
    <p:extLst>
      <p:ext uri="{BB962C8B-B14F-4D97-AF65-F5344CB8AC3E}">
        <p14:creationId xmlns:p14="http://schemas.microsoft.com/office/powerpoint/2010/main" val="310979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DA59F4-E5CF-4E72-AA4F-98F075B56CC6}"/>
              </a:ext>
            </a:extLst>
          </p:cNvPr>
          <p:cNvPicPr>
            <a:picLocks noChangeAspect="1"/>
          </p:cNvPicPr>
          <p:nvPr/>
        </p:nvPicPr>
        <p:blipFill>
          <a:blip r:embed="rId2"/>
          <a:stretch>
            <a:fillRect/>
          </a:stretch>
        </p:blipFill>
        <p:spPr>
          <a:xfrm>
            <a:off x="674411" y="307285"/>
            <a:ext cx="10232128" cy="2343150"/>
          </a:xfrm>
          <a:prstGeom prst="rect">
            <a:avLst/>
          </a:prstGeom>
        </p:spPr>
      </p:pic>
      <p:sp>
        <p:nvSpPr>
          <p:cNvPr id="3" name="Rectangle 2">
            <a:extLst>
              <a:ext uri="{FF2B5EF4-FFF2-40B4-BE49-F238E27FC236}">
                <a16:creationId xmlns:a16="http://schemas.microsoft.com/office/drawing/2014/main" id="{F8A8F9F5-5B1E-4EF7-8778-69D5C6B3A70B}"/>
              </a:ext>
            </a:extLst>
          </p:cNvPr>
          <p:cNvSpPr/>
          <p:nvPr/>
        </p:nvSpPr>
        <p:spPr>
          <a:xfrm>
            <a:off x="674410" y="2782669"/>
            <a:ext cx="10232127" cy="646331"/>
          </a:xfrm>
          <a:prstGeom prst="rect">
            <a:avLst/>
          </a:prstGeom>
        </p:spPr>
        <p:txBody>
          <a:bodyPr wrap="square">
            <a:spAutoFit/>
          </a:bodyPr>
          <a:lstStyle/>
          <a:p>
            <a:r>
              <a:rPr lang="en-IN" u="sng" dirty="0">
                <a:latin typeface="Arial Rounded MT Bold" panose="020F0704030504030204" pitchFamily="34" charset="0"/>
              </a:rPr>
              <a:t>INFERENCE : </a:t>
            </a:r>
            <a:r>
              <a:rPr lang="en-IN" dirty="0"/>
              <a:t>From above analysis, we infer female prefers "mobile platform" than "web platform“ and also uses </a:t>
            </a:r>
            <a:r>
              <a:rPr lang="en-IN" dirty="0" err="1"/>
              <a:t>facebook</a:t>
            </a:r>
            <a:r>
              <a:rPr lang="en-IN" dirty="0"/>
              <a:t> more than male.</a:t>
            </a:r>
          </a:p>
        </p:txBody>
      </p:sp>
      <p:sp>
        <p:nvSpPr>
          <p:cNvPr id="4" name="Rectangle 3">
            <a:extLst>
              <a:ext uri="{FF2B5EF4-FFF2-40B4-BE49-F238E27FC236}">
                <a16:creationId xmlns:a16="http://schemas.microsoft.com/office/drawing/2014/main" id="{FD69B798-C328-4F07-97C8-022543544102}"/>
              </a:ext>
            </a:extLst>
          </p:cNvPr>
          <p:cNvSpPr/>
          <p:nvPr/>
        </p:nvSpPr>
        <p:spPr>
          <a:xfrm>
            <a:off x="674410" y="3473367"/>
            <a:ext cx="6595973" cy="369332"/>
          </a:xfrm>
          <a:prstGeom prst="rect">
            <a:avLst/>
          </a:prstGeom>
        </p:spPr>
        <p:txBody>
          <a:bodyPr wrap="none">
            <a:spAutoFit/>
          </a:bodyPr>
          <a:lstStyle/>
          <a:p>
            <a:r>
              <a:rPr lang="en-IN" dirty="0"/>
              <a:t>Similarly, one more analysis can be done based on gender as below :</a:t>
            </a:r>
          </a:p>
        </p:txBody>
      </p:sp>
      <p:pic>
        <p:nvPicPr>
          <p:cNvPr id="5" name="Picture 4">
            <a:extLst>
              <a:ext uri="{FF2B5EF4-FFF2-40B4-BE49-F238E27FC236}">
                <a16:creationId xmlns:a16="http://schemas.microsoft.com/office/drawing/2014/main" id="{B4A8E193-D10D-40F5-A254-E3A41CE3F155}"/>
              </a:ext>
            </a:extLst>
          </p:cNvPr>
          <p:cNvPicPr>
            <a:picLocks noChangeAspect="1"/>
          </p:cNvPicPr>
          <p:nvPr/>
        </p:nvPicPr>
        <p:blipFill>
          <a:blip r:embed="rId3"/>
          <a:stretch>
            <a:fillRect/>
          </a:stretch>
        </p:blipFill>
        <p:spPr>
          <a:xfrm>
            <a:off x="674410" y="3942524"/>
            <a:ext cx="10232127" cy="1623389"/>
          </a:xfrm>
          <a:prstGeom prst="rect">
            <a:avLst/>
          </a:prstGeom>
        </p:spPr>
      </p:pic>
      <p:sp>
        <p:nvSpPr>
          <p:cNvPr id="6" name="TextBox 5">
            <a:extLst>
              <a:ext uri="{FF2B5EF4-FFF2-40B4-BE49-F238E27FC236}">
                <a16:creationId xmlns:a16="http://schemas.microsoft.com/office/drawing/2014/main" id="{0AD0902D-0E31-4B52-8C9E-F7F7493B5B45}"/>
              </a:ext>
            </a:extLst>
          </p:cNvPr>
          <p:cNvSpPr txBox="1"/>
          <p:nvPr/>
        </p:nvSpPr>
        <p:spPr>
          <a:xfrm>
            <a:off x="781878" y="6003235"/>
            <a:ext cx="10124659" cy="369332"/>
          </a:xfrm>
          <a:prstGeom prst="rect">
            <a:avLst/>
          </a:prstGeom>
          <a:noFill/>
        </p:spPr>
        <p:txBody>
          <a:bodyPr wrap="square" rtlCol="0">
            <a:spAutoFit/>
          </a:bodyPr>
          <a:lstStyle/>
          <a:p>
            <a:r>
              <a:rPr lang="en-IN" u="sng" dirty="0">
                <a:latin typeface="Arial Rounded MT Bold" panose="020F0704030504030204" pitchFamily="34" charset="0"/>
              </a:rPr>
              <a:t>INFERENCE : </a:t>
            </a:r>
            <a:r>
              <a:rPr lang="en-IN" dirty="0"/>
              <a:t>Female received likes almost 3 times more than male for their posts and updates </a:t>
            </a:r>
          </a:p>
        </p:txBody>
      </p:sp>
    </p:spTree>
    <p:extLst>
      <p:ext uri="{BB962C8B-B14F-4D97-AF65-F5344CB8AC3E}">
        <p14:creationId xmlns:p14="http://schemas.microsoft.com/office/powerpoint/2010/main" val="3185911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41937B-6231-4CF9-9813-AF8AE8CF3B13}"/>
              </a:ext>
            </a:extLst>
          </p:cNvPr>
          <p:cNvSpPr/>
          <p:nvPr/>
        </p:nvSpPr>
        <p:spPr>
          <a:xfrm>
            <a:off x="387004" y="100398"/>
            <a:ext cx="6469463" cy="553998"/>
          </a:xfrm>
          <a:prstGeom prst="rect">
            <a:avLst/>
          </a:prstGeom>
        </p:spPr>
        <p:txBody>
          <a:bodyPr wrap="none">
            <a:spAutoFit/>
          </a:bodyPr>
          <a:lstStyle/>
          <a:p>
            <a:r>
              <a:rPr lang="en-IN" sz="3000" b="1" dirty="0">
                <a:latin typeface="Arial Rounded MT Bold" panose="020F0704030504030204" pitchFamily="34" charset="0"/>
              </a:rPr>
              <a:t>Mobile and Web Surfing Analysis :</a:t>
            </a:r>
            <a:endParaRPr lang="en-IN" sz="3000" dirty="0"/>
          </a:p>
        </p:txBody>
      </p:sp>
      <p:sp>
        <p:nvSpPr>
          <p:cNvPr id="3" name="Rectangle 2">
            <a:extLst>
              <a:ext uri="{FF2B5EF4-FFF2-40B4-BE49-F238E27FC236}">
                <a16:creationId xmlns:a16="http://schemas.microsoft.com/office/drawing/2014/main" id="{305B69E0-C8E4-4C64-98A8-323D5720D201}"/>
              </a:ext>
            </a:extLst>
          </p:cNvPr>
          <p:cNvSpPr/>
          <p:nvPr/>
        </p:nvSpPr>
        <p:spPr>
          <a:xfrm>
            <a:off x="387003" y="654396"/>
            <a:ext cx="9591883" cy="369332"/>
          </a:xfrm>
          <a:prstGeom prst="rect">
            <a:avLst/>
          </a:prstGeom>
        </p:spPr>
        <p:txBody>
          <a:bodyPr wrap="square">
            <a:spAutoFit/>
          </a:bodyPr>
          <a:lstStyle/>
          <a:p>
            <a:r>
              <a:rPr lang="en-IN" dirty="0"/>
              <a:t>Adding two more columns </a:t>
            </a:r>
            <a:r>
              <a:rPr lang="en-IN" b="1" dirty="0"/>
              <a:t>"</a:t>
            </a:r>
            <a:r>
              <a:rPr lang="en-IN" b="1" dirty="0" err="1"/>
              <a:t>mobile_surfing</a:t>
            </a:r>
            <a:r>
              <a:rPr lang="en-IN" b="1" dirty="0"/>
              <a:t>" </a:t>
            </a:r>
            <a:r>
              <a:rPr lang="en-IN" dirty="0"/>
              <a:t>and </a:t>
            </a:r>
            <a:r>
              <a:rPr lang="en-IN" b="1" dirty="0"/>
              <a:t>"</a:t>
            </a:r>
            <a:r>
              <a:rPr lang="en-IN" b="1" dirty="0" err="1"/>
              <a:t>web_surfing</a:t>
            </a:r>
            <a:r>
              <a:rPr lang="en-IN" b="1" dirty="0"/>
              <a:t>" </a:t>
            </a:r>
            <a:r>
              <a:rPr lang="en-IN" dirty="0"/>
              <a:t>to the dataset </a:t>
            </a:r>
            <a:r>
              <a:rPr lang="en-IN" b="1" dirty="0"/>
              <a:t>"data_age1"</a:t>
            </a:r>
          </a:p>
        </p:txBody>
      </p:sp>
      <p:sp>
        <p:nvSpPr>
          <p:cNvPr id="4" name="TextBox 3">
            <a:extLst>
              <a:ext uri="{FF2B5EF4-FFF2-40B4-BE49-F238E27FC236}">
                <a16:creationId xmlns:a16="http://schemas.microsoft.com/office/drawing/2014/main" id="{392F67D1-0016-4699-9280-253C8B769222}"/>
              </a:ext>
            </a:extLst>
          </p:cNvPr>
          <p:cNvSpPr txBox="1"/>
          <p:nvPr/>
        </p:nvSpPr>
        <p:spPr>
          <a:xfrm>
            <a:off x="1101274" y="1036980"/>
            <a:ext cx="8163339" cy="369332"/>
          </a:xfrm>
          <a:prstGeom prst="rect">
            <a:avLst/>
          </a:prstGeom>
          <a:noFill/>
        </p:spPr>
        <p:txBody>
          <a:bodyPr wrap="square" rtlCol="0">
            <a:spAutoFit/>
          </a:bodyPr>
          <a:lstStyle/>
          <a:p>
            <a:r>
              <a:rPr lang="en-IN" dirty="0"/>
              <a:t># “data_age1” – data frame formed by taking mean of age values and grouping it</a:t>
            </a:r>
          </a:p>
        </p:txBody>
      </p:sp>
      <p:pic>
        <p:nvPicPr>
          <p:cNvPr id="5" name="Picture 4">
            <a:extLst>
              <a:ext uri="{FF2B5EF4-FFF2-40B4-BE49-F238E27FC236}">
                <a16:creationId xmlns:a16="http://schemas.microsoft.com/office/drawing/2014/main" id="{DCBDC11C-F224-4404-951D-7EADBBBDE2AB}"/>
              </a:ext>
            </a:extLst>
          </p:cNvPr>
          <p:cNvPicPr>
            <a:picLocks noChangeAspect="1"/>
          </p:cNvPicPr>
          <p:nvPr/>
        </p:nvPicPr>
        <p:blipFill>
          <a:blip r:embed="rId2"/>
          <a:stretch>
            <a:fillRect/>
          </a:stretch>
        </p:blipFill>
        <p:spPr>
          <a:xfrm>
            <a:off x="276225" y="1577726"/>
            <a:ext cx="11639550" cy="4425509"/>
          </a:xfrm>
          <a:prstGeom prst="rect">
            <a:avLst/>
          </a:prstGeom>
        </p:spPr>
      </p:pic>
    </p:spTree>
    <p:extLst>
      <p:ext uri="{BB962C8B-B14F-4D97-AF65-F5344CB8AC3E}">
        <p14:creationId xmlns:p14="http://schemas.microsoft.com/office/powerpoint/2010/main" val="379808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AFCBE4-FA1D-4825-AD7F-BE36EEB7FF15}"/>
              </a:ext>
            </a:extLst>
          </p:cNvPr>
          <p:cNvPicPr>
            <a:picLocks noChangeAspect="1"/>
          </p:cNvPicPr>
          <p:nvPr/>
        </p:nvPicPr>
        <p:blipFill>
          <a:blip r:embed="rId2"/>
          <a:stretch>
            <a:fillRect/>
          </a:stretch>
        </p:blipFill>
        <p:spPr>
          <a:xfrm>
            <a:off x="555762" y="236675"/>
            <a:ext cx="10576063" cy="1923429"/>
          </a:xfrm>
          <a:prstGeom prst="rect">
            <a:avLst/>
          </a:prstGeom>
        </p:spPr>
      </p:pic>
      <p:pic>
        <p:nvPicPr>
          <p:cNvPr id="3" name="Picture 2">
            <a:extLst>
              <a:ext uri="{FF2B5EF4-FFF2-40B4-BE49-F238E27FC236}">
                <a16:creationId xmlns:a16="http://schemas.microsoft.com/office/drawing/2014/main" id="{43954C94-78D0-4FE7-8656-D5FF1D5CB21E}"/>
              </a:ext>
            </a:extLst>
          </p:cNvPr>
          <p:cNvPicPr>
            <a:picLocks noChangeAspect="1"/>
          </p:cNvPicPr>
          <p:nvPr/>
        </p:nvPicPr>
        <p:blipFill>
          <a:blip r:embed="rId3"/>
          <a:stretch>
            <a:fillRect/>
          </a:stretch>
        </p:blipFill>
        <p:spPr>
          <a:xfrm>
            <a:off x="555762" y="2297597"/>
            <a:ext cx="7200900" cy="4800600"/>
          </a:xfrm>
          <a:prstGeom prst="rect">
            <a:avLst/>
          </a:prstGeom>
        </p:spPr>
      </p:pic>
      <p:sp>
        <p:nvSpPr>
          <p:cNvPr id="5" name="TextBox 4">
            <a:extLst>
              <a:ext uri="{FF2B5EF4-FFF2-40B4-BE49-F238E27FC236}">
                <a16:creationId xmlns:a16="http://schemas.microsoft.com/office/drawing/2014/main" id="{48C7F629-4D42-407A-9E1F-BA5E094C519B}"/>
              </a:ext>
            </a:extLst>
          </p:cNvPr>
          <p:cNvSpPr txBox="1"/>
          <p:nvPr/>
        </p:nvSpPr>
        <p:spPr>
          <a:xfrm>
            <a:off x="8070574" y="2708414"/>
            <a:ext cx="3061251" cy="3477875"/>
          </a:xfrm>
          <a:prstGeom prst="rect">
            <a:avLst/>
          </a:prstGeom>
          <a:noFill/>
        </p:spPr>
        <p:txBody>
          <a:bodyPr wrap="square" rtlCol="0">
            <a:spAutoFit/>
          </a:bodyPr>
          <a:lstStyle/>
          <a:p>
            <a:r>
              <a:rPr lang="en-US" sz="2000" dirty="0"/>
              <a:t>From the figure, People up to age 60, uses mobile platform more than web, but beyond 60 aged people uses both web and mobile near to equal ratio. Overall mobile platform users are more than web.</a:t>
            </a:r>
          </a:p>
          <a:p>
            <a:r>
              <a:rPr lang="en-US" sz="2000" dirty="0"/>
              <a:t>More analysis is made to get a approximate value of both the platform users</a:t>
            </a:r>
            <a:endParaRPr lang="en-IN" sz="2000" dirty="0"/>
          </a:p>
        </p:txBody>
      </p:sp>
    </p:spTree>
    <p:extLst>
      <p:ext uri="{BB962C8B-B14F-4D97-AF65-F5344CB8AC3E}">
        <p14:creationId xmlns:p14="http://schemas.microsoft.com/office/powerpoint/2010/main" val="209328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5398D9-3976-4589-A616-576196F82CB3}"/>
              </a:ext>
            </a:extLst>
          </p:cNvPr>
          <p:cNvPicPr>
            <a:picLocks noChangeAspect="1"/>
          </p:cNvPicPr>
          <p:nvPr/>
        </p:nvPicPr>
        <p:blipFill>
          <a:blip r:embed="rId2"/>
          <a:stretch>
            <a:fillRect/>
          </a:stretch>
        </p:blipFill>
        <p:spPr>
          <a:xfrm>
            <a:off x="597383" y="313289"/>
            <a:ext cx="10083869" cy="1078189"/>
          </a:xfrm>
          <a:prstGeom prst="rect">
            <a:avLst/>
          </a:prstGeom>
        </p:spPr>
      </p:pic>
      <p:sp>
        <p:nvSpPr>
          <p:cNvPr id="3" name="Rectangle 2">
            <a:extLst>
              <a:ext uri="{FF2B5EF4-FFF2-40B4-BE49-F238E27FC236}">
                <a16:creationId xmlns:a16="http://schemas.microsoft.com/office/drawing/2014/main" id="{6D0526BB-8660-4685-8A54-15B0EC5E86B8}"/>
              </a:ext>
            </a:extLst>
          </p:cNvPr>
          <p:cNvSpPr/>
          <p:nvPr/>
        </p:nvSpPr>
        <p:spPr>
          <a:xfrm>
            <a:off x="597383" y="1528826"/>
            <a:ext cx="10083868" cy="369332"/>
          </a:xfrm>
          <a:prstGeom prst="rect">
            <a:avLst/>
          </a:prstGeom>
        </p:spPr>
        <p:txBody>
          <a:bodyPr wrap="square">
            <a:spAutoFit/>
          </a:bodyPr>
          <a:lstStyle/>
          <a:p>
            <a:r>
              <a:rPr lang="en-IN" u="sng" dirty="0">
                <a:latin typeface="Arial Rounded MT Bold" panose="020F0704030504030204" pitchFamily="34" charset="0"/>
              </a:rPr>
              <a:t>INFERENCE : </a:t>
            </a:r>
            <a:r>
              <a:rPr lang="en-IN" dirty="0"/>
              <a:t>out of 101 different age groups, 78 groups prefers mobile surfing than web surfing.</a:t>
            </a:r>
          </a:p>
        </p:txBody>
      </p:sp>
      <p:pic>
        <p:nvPicPr>
          <p:cNvPr id="4" name="Picture 3">
            <a:extLst>
              <a:ext uri="{FF2B5EF4-FFF2-40B4-BE49-F238E27FC236}">
                <a16:creationId xmlns:a16="http://schemas.microsoft.com/office/drawing/2014/main" id="{E94DBCB4-45E0-4E45-A7A2-4E84366E47A3}"/>
              </a:ext>
            </a:extLst>
          </p:cNvPr>
          <p:cNvPicPr>
            <a:picLocks noChangeAspect="1"/>
          </p:cNvPicPr>
          <p:nvPr/>
        </p:nvPicPr>
        <p:blipFill>
          <a:blip r:embed="rId3"/>
          <a:stretch>
            <a:fillRect/>
          </a:stretch>
        </p:blipFill>
        <p:spPr>
          <a:xfrm>
            <a:off x="581025" y="2066925"/>
            <a:ext cx="11610975" cy="1550918"/>
          </a:xfrm>
          <a:prstGeom prst="rect">
            <a:avLst/>
          </a:prstGeom>
        </p:spPr>
      </p:pic>
      <p:sp>
        <p:nvSpPr>
          <p:cNvPr id="5" name="Rectangle 4">
            <a:extLst>
              <a:ext uri="{FF2B5EF4-FFF2-40B4-BE49-F238E27FC236}">
                <a16:creationId xmlns:a16="http://schemas.microsoft.com/office/drawing/2014/main" id="{1264B2D7-D9BB-4A19-BA12-D89CC0236C0C}"/>
              </a:ext>
            </a:extLst>
          </p:cNvPr>
          <p:cNvSpPr/>
          <p:nvPr/>
        </p:nvSpPr>
        <p:spPr>
          <a:xfrm>
            <a:off x="581024" y="3786610"/>
            <a:ext cx="11027879" cy="646331"/>
          </a:xfrm>
          <a:prstGeom prst="rect">
            <a:avLst/>
          </a:prstGeom>
        </p:spPr>
        <p:txBody>
          <a:bodyPr wrap="square">
            <a:spAutoFit/>
          </a:bodyPr>
          <a:lstStyle/>
          <a:p>
            <a:r>
              <a:rPr lang="en-IN" dirty="0"/>
              <a:t>107 age group people uses mobile as preferred platform but this age group has only 98 users which may contain outliers. Hence lets consider the age group who has 2000+ users.</a:t>
            </a:r>
          </a:p>
        </p:txBody>
      </p:sp>
      <p:sp>
        <p:nvSpPr>
          <p:cNvPr id="6" name="Rectangle 5">
            <a:extLst>
              <a:ext uri="{FF2B5EF4-FFF2-40B4-BE49-F238E27FC236}">
                <a16:creationId xmlns:a16="http://schemas.microsoft.com/office/drawing/2014/main" id="{C2F7F245-8B56-43FA-802C-4AD86334EED9}"/>
              </a:ext>
            </a:extLst>
          </p:cNvPr>
          <p:cNvSpPr/>
          <p:nvPr/>
        </p:nvSpPr>
        <p:spPr>
          <a:xfrm>
            <a:off x="581023" y="4601708"/>
            <a:ext cx="10484541" cy="369332"/>
          </a:xfrm>
          <a:prstGeom prst="rect">
            <a:avLst/>
          </a:prstGeom>
        </p:spPr>
        <p:txBody>
          <a:bodyPr wrap="square">
            <a:spAutoFit/>
          </a:bodyPr>
          <a:lstStyle/>
          <a:p>
            <a:r>
              <a:rPr lang="en-IN" dirty="0"/>
              <a:t>Adding two more columns </a:t>
            </a:r>
            <a:r>
              <a:rPr lang="en-IN" b="1" dirty="0"/>
              <a:t>"</a:t>
            </a:r>
            <a:r>
              <a:rPr lang="en-IN" b="1" dirty="0" err="1"/>
              <a:t>mobile_surfing</a:t>
            </a:r>
            <a:r>
              <a:rPr lang="en-IN" b="1" dirty="0"/>
              <a:t>" </a:t>
            </a:r>
            <a:r>
              <a:rPr lang="en-IN" dirty="0"/>
              <a:t>and </a:t>
            </a:r>
            <a:r>
              <a:rPr lang="en-IN" b="1" dirty="0"/>
              <a:t>"</a:t>
            </a:r>
            <a:r>
              <a:rPr lang="en-IN" b="1" dirty="0" err="1"/>
              <a:t>web_surfing</a:t>
            </a:r>
            <a:r>
              <a:rPr lang="en-IN" b="1" dirty="0"/>
              <a:t>" </a:t>
            </a:r>
            <a:r>
              <a:rPr lang="en-IN" dirty="0"/>
              <a:t>to the dataset </a:t>
            </a:r>
            <a:r>
              <a:rPr lang="en-IN" b="1" dirty="0"/>
              <a:t>"dataset_2k"</a:t>
            </a:r>
          </a:p>
        </p:txBody>
      </p:sp>
      <p:pic>
        <p:nvPicPr>
          <p:cNvPr id="7" name="Picture 6">
            <a:extLst>
              <a:ext uri="{FF2B5EF4-FFF2-40B4-BE49-F238E27FC236}">
                <a16:creationId xmlns:a16="http://schemas.microsoft.com/office/drawing/2014/main" id="{E175D970-42AF-431E-8F04-5563916B750C}"/>
              </a:ext>
            </a:extLst>
          </p:cNvPr>
          <p:cNvPicPr>
            <a:picLocks noChangeAspect="1"/>
          </p:cNvPicPr>
          <p:nvPr/>
        </p:nvPicPr>
        <p:blipFill>
          <a:blip r:embed="rId4"/>
          <a:stretch>
            <a:fillRect/>
          </a:stretch>
        </p:blipFill>
        <p:spPr>
          <a:xfrm>
            <a:off x="581023" y="5329173"/>
            <a:ext cx="10802594" cy="859591"/>
          </a:xfrm>
          <a:prstGeom prst="rect">
            <a:avLst/>
          </a:prstGeom>
        </p:spPr>
      </p:pic>
    </p:spTree>
    <p:extLst>
      <p:ext uri="{BB962C8B-B14F-4D97-AF65-F5344CB8AC3E}">
        <p14:creationId xmlns:p14="http://schemas.microsoft.com/office/powerpoint/2010/main" val="373390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98BE94-B1BD-4EF9-89D1-C75A880A3BF9}"/>
              </a:ext>
            </a:extLst>
          </p:cNvPr>
          <p:cNvPicPr>
            <a:picLocks noChangeAspect="1"/>
          </p:cNvPicPr>
          <p:nvPr/>
        </p:nvPicPr>
        <p:blipFill>
          <a:blip r:embed="rId2"/>
          <a:stretch>
            <a:fillRect/>
          </a:stretch>
        </p:blipFill>
        <p:spPr>
          <a:xfrm>
            <a:off x="261937" y="234811"/>
            <a:ext cx="11668125" cy="1633745"/>
          </a:xfrm>
          <a:prstGeom prst="rect">
            <a:avLst/>
          </a:prstGeom>
        </p:spPr>
      </p:pic>
      <p:sp>
        <p:nvSpPr>
          <p:cNvPr id="3" name="Rectangle 2">
            <a:extLst>
              <a:ext uri="{FF2B5EF4-FFF2-40B4-BE49-F238E27FC236}">
                <a16:creationId xmlns:a16="http://schemas.microsoft.com/office/drawing/2014/main" id="{6AAB4F5A-4E89-4FCE-8C68-BDFDB019C5FC}"/>
              </a:ext>
            </a:extLst>
          </p:cNvPr>
          <p:cNvSpPr/>
          <p:nvPr/>
        </p:nvSpPr>
        <p:spPr>
          <a:xfrm>
            <a:off x="712509" y="2005905"/>
            <a:ext cx="9796463" cy="369332"/>
          </a:xfrm>
          <a:prstGeom prst="rect">
            <a:avLst/>
          </a:prstGeom>
        </p:spPr>
        <p:txBody>
          <a:bodyPr wrap="square">
            <a:spAutoFit/>
          </a:bodyPr>
          <a:lstStyle/>
          <a:p>
            <a:r>
              <a:rPr lang="en-IN" u="sng" dirty="0">
                <a:latin typeface="Arial Rounded MT Bold" panose="020F0704030504030204" pitchFamily="34" charset="0"/>
              </a:rPr>
              <a:t>INFERENCE : </a:t>
            </a:r>
            <a:r>
              <a:rPr lang="en-IN" dirty="0"/>
              <a:t>In age groups who has 2000+ users, 17 age group surfs </a:t>
            </a:r>
            <a:r>
              <a:rPr lang="en-IN" dirty="0" err="1"/>
              <a:t>facebook</a:t>
            </a:r>
            <a:r>
              <a:rPr lang="en-IN" dirty="0"/>
              <a:t> more in Mobile.</a:t>
            </a:r>
          </a:p>
        </p:txBody>
      </p:sp>
      <p:pic>
        <p:nvPicPr>
          <p:cNvPr id="5" name="Picture 4">
            <a:extLst>
              <a:ext uri="{FF2B5EF4-FFF2-40B4-BE49-F238E27FC236}">
                <a16:creationId xmlns:a16="http://schemas.microsoft.com/office/drawing/2014/main" id="{8BC1C934-5FD8-4077-881C-26D888348A94}"/>
              </a:ext>
            </a:extLst>
          </p:cNvPr>
          <p:cNvPicPr>
            <a:picLocks noChangeAspect="1"/>
          </p:cNvPicPr>
          <p:nvPr/>
        </p:nvPicPr>
        <p:blipFill>
          <a:blip r:embed="rId3"/>
          <a:stretch>
            <a:fillRect/>
          </a:stretch>
        </p:blipFill>
        <p:spPr>
          <a:xfrm>
            <a:off x="280987" y="2738437"/>
            <a:ext cx="11630025" cy="1633745"/>
          </a:xfrm>
          <a:prstGeom prst="rect">
            <a:avLst/>
          </a:prstGeom>
        </p:spPr>
      </p:pic>
      <p:sp>
        <p:nvSpPr>
          <p:cNvPr id="6" name="Rectangle 5">
            <a:extLst>
              <a:ext uri="{FF2B5EF4-FFF2-40B4-BE49-F238E27FC236}">
                <a16:creationId xmlns:a16="http://schemas.microsoft.com/office/drawing/2014/main" id="{83FF7F22-6153-4863-AAEF-4C99E1D12D90}"/>
              </a:ext>
            </a:extLst>
          </p:cNvPr>
          <p:cNvSpPr/>
          <p:nvPr/>
        </p:nvSpPr>
        <p:spPr>
          <a:xfrm>
            <a:off x="712508" y="4495226"/>
            <a:ext cx="11198503" cy="1200329"/>
          </a:xfrm>
          <a:prstGeom prst="rect">
            <a:avLst/>
          </a:prstGeom>
        </p:spPr>
        <p:txBody>
          <a:bodyPr wrap="square">
            <a:spAutoFit/>
          </a:bodyPr>
          <a:lstStyle/>
          <a:p>
            <a:r>
              <a:rPr lang="en-IN" u="sng" dirty="0">
                <a:latin typeface="Arial Rounded MT Bold" panose="020F0704030504030204" pitchFamily="34" charset="0"/>
              </a:rPr>
              <a:t>INFERENCE : </a:t>
            </a:r>
            <a:r>
              <a:rPr lang="en-IN" dirty="0"/>
              <a:t>In real time </a:t>
            </a:r>
            <a:r>
              <a:rPr lang="en-IN" dirty="0" err="1"/>
              <a:t>secanrio</a:t>
            </a:r>
            <a:r>
              <a:rPr lang="en-IN" dirty="0"/>
              <a:t>, likes </a:t>
            </a:r>
            <a:r>
              <a:rPr lang="en-IN" dirty="0" err="1"/>
              <a:t>recieved</a:t>
            </a:r>
            <a:r>
              <a:rPr lang="en-IN" dirty="0"/>
              <a:t> will include different age people liking their posts apart from their own age group liking it. </a:t>
            </a:r>
          </a:p>
          <a:p>
            <a:r>
              <a:rPr lang="en-IN" dirty="0"/>
              <a:t>Hence we exclude "</a:t>
            </a:r>
            <a:r>
              <a:rPr lang="en-IN" dirty="0" err="1"/>
              <a:t>mobile_likes_received</a:t>
            </a:r>
            <a:r>
              <a:rPr lang="en-IN" dirty="0"/>
              <a:t>" column, we find that 18 age group people prefers mobile more than web.</a:t>
            </a:r>
          </a:p>
          <a:p>
            <a:r>
              <a:rPr lang="en-IN" dirty="0"/>
              <a:t>Out of so many observations, we can generalise that Teenage group prefers mobile platform than web platform</a:t>
            </a:r>
          </a:p>
        </p:txBody>
      </p:sp>
    </p:spTree>
    <p:extLst>
      <p:ext uri="{BB962C8B-B14F-4D97-AF65-F5344CB8AC3E}">
        <p14:creationId xmlns:p14="http://schemas.microsoft.com/office/powerpoint/2010/main" val="54220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5898-3382-443F-9313-0177E44274BE}"/>
              </a:ext>
            </a:extLst>
          </p:cNvPr>
          <p:cNvSpPr>
            <a:spLocks noGrp="1"/>
          </p:cNvSpPr>
          <p:nvPr>
            <p:ph type="title"/>
          </p:nvPr>
        </p:nvSpPr>
        <p:spPr/>
        <p:txBody>
          <a:bodyPr/>
          <a:lstStyle/>
          <a:p>
            <a:r>
              <a:rPr lang="en-IN" dirty="0">
                <a:latin typeface="Arial Rounded MT Bold" panose="020F0704030504030204" pitchFamily="34" charset="0"/>
              </a:rPr>
              <a:t>Personal Information</a:t>
            </a:r>
            <a:r>
              <a:rPr lang="en-IN" dirty="0"/>
              <a:t>:</a:t>
            </a:r>
          </a:p>
        </p:txBody>
      </p:sp>
      <p:sp>
        <p:nvSpPr>
          <p:cNvPr id="3" name="Content Placeholder 2">
            <a:extLst>
              <a:ext uri="{FF2B5EF4-FFF2-40B4-BE49-F238E27FC236}">
                <a16:creationId xmlns:a16="http://schemas.microsoft.com/office/drawing/2014/main" id="{7C0C6BC0-ED1C-4B48-8AF7-E6EEC36A7872}"/>
              </a:ext>
            </a:extLst>
          </p:cNvPr>
          <p:cNvSpPr>
            <a:spLocks noGrp="1"/>
          </p:cNvSpPr>
          <p:nvPr>
            <p:ph idx="1"/>
          </p:nvPr>
        </p:nvSpPr>
        <p:spPr/>
        <p:txBody>
          <a:bodyPr/>
          <a:lstStyle/>
          <a:p>
            <a:pPr marL="0" indent="0">
              <a:buNone/>
            </a:pPr>
            <a:r>
              <a:rPr lang="en-IN" sz="2000" b="1" dirty="0"/>
              <a:t>Name</a:t>
            </a:r>
            <a:r>
              <a:rPr lang="en-IN" sz="2000" dirty="0"/>
              <a:t> : Rakshitha Anna Manohar</a:t>
            </a:r>
          </a:p>
          <a:p>
            <a:pPr marL="0" indent="0">
              <a:buNone/>
            </a:pPr>
            <a:r>
              <a:rPr lang="en-IN" sz="2000" b="1" dirty="0"/>
              <a:t>Email id </a:t>
            </a:r>
            <a:r>
              <a:rPr lang="en-IN" sz="2000" dirty="0"/>
              <a:t>: </a:t>
            </a:r>
            <a:r>
              <a:rPr lang="en-IN" sz="2000" dirty="0">
                <a:hlinkClick r:id="rId2"/>
              </a:rPr>
              <a:t>raks.amr@gmail.com</a:t>
            </a:r>
            <a:endParaRPr lang="en-IN" sz="2000" dirty="0"/>
          </a:p>
          <a:p>
            <a:pPr marL="0" indent="0">
              <a:buNone/>
            </a:pPr>
            <a:r>
              <a:rPr lang="en-IN" sz="2000" b="1" dirty="0"/>
              <a:t>Contact No. </a:t>
            </a:r>
            <a:r>
              <a:rPr lang="en-IN" sz="2000" dirty="0"/>
              <a:t>: +918951603679</a:t>
            </a:r>
          </a:p>
          <a:p>
            <a:pPr marL="0" indent="0">
              <a:buNone/>
            </a:pPr>
            <a:r>
              <a:rPr lang="en-IN" sz="2000" b="1" dirty="0"/>
              <a:t>My Experience </a:t>
            </a:r>
            <a:r>
              <a:rPr lang="en-IN" sz="2000" dirty="0"/>
              <a:t>: 3 years 8months</a:t>
            </a:r>
          </a:p>
          <a:p>
            <a:pPr marL="0" indent="0">
              <a:buNone/>
            </a:pPr>
            <a:r>
              <a:rPr lang="en-IN" sz="2000" b="1" dirty="0"/>
              <a:t>Current Working Domain </a:t>
            </a:r>
            <a:r>
              <a:rPr lang="en-IN" sz="2000" dirty="0"/>
              <a:t>: Automation Testing of front and back end applications using different tools like selenium, UFT</a:t>
            </a:r>
          </a:p>
          <a:p>
            <a:pPr marL="0" indent="0">
              <a:buNone/>
            </a:pPr>
            <a:r>
              <a:rPr lang="en-IN" sz="2000" b="1" dirty="0"/>
              <a:t>Currently working @</a:t>
            </a:r>
            <a:r>
              <a:rPr lang="en-IN" dirty="0"/>
              <a:t> </a:t>
            </a:r>
            <a:r>
              <a:rPr lang="en-IN" sz="2000" dirty="0"/>
              <a:t>Tech Mahindra Ltd</a:t>
            </a:r>
          </a:p>
          <a:p>
            <a:pPr marL="0" indent="0">
              <a:buNone/>
            </a:pPr>
            <a:r>
              <a:rPr lang="en-IN" sz="2000" b="1" dirty="0"/>
              <a:t>Location</a:t>
            </a:r>
            <a:r>
              <a:rPr lang="en-IN" sz="2000" dirty="0"/>
              <a:t> : Bangalore, Karnataka</a:t>
            </a:r>
          </a:p>
          <a:p>
            <a:pPr marL="0" indent="0">
              <a:buNone/>
            </a:pPr>
            <a:endParaRPr lang="en-IN" sz="2000" dirty="0"/>
          </a:p>
          <a:p>
            <a:pPr marL="0" indent="0">
              <a:buNone/>
            </a:pPr>
            <a:endParaRPr lang="en-IN" sz="2000" dirty="0"/>
          </a:p>
          <a:p>
            <a:pPr marL="0" indent="0">
              <a:buNone/>
            </a:pPr>
            <a:endParaRPr lang="en-IN" sz="2000" dirty="0"/>
          </a:p>
          <a:p>
            <a:endParaRPr lang="en-IN" dirty="0"/>
          </a:p>
        </p:txBody>
      </p:sp>
    </p:spTree>
    <p:extLst>
      <p:ext uri="{BB962C8B-B14F-4D97-AF65-F5344CB8AC3E}">
        <p14:creationId xmlns:p14="http://schemas.microsoft.com/office/powerpoint/2010/main" val="252496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6D5119-1EAC-4FE1-98FD-1CAB10435819}"/>
              </a:ext>
            </a:extLst>
          </p:cNvPr>
          <p:cNvSpPr>
            <a:spLocks noGrp="1"/>
          </p:cNvSpPr>
          <p:nvPr>
            <p:ph type="title"/>
          </p:nvPr>
        </p:nvSpPr>
        <p:spPr>
          <a:xfrm>
            <a:off x="586409" y="324678"/>
            <a:ext cx="10515600" cy="1000539"/>
          </a:xfrm>
        </p:spPr>
        <p:txBody>
          <a:bodyPr>
            <a:normAutofit/>
          </a:bodyPr>
          <a:lstStyle/>
          <a:p>
            <a:r>
              <a:rPr lang="en-IN" sz="3000" dirty="0">
                <a:latin typeface="Arial Rounded MT Bold" panose="020F0704030504030204" pitchFamily="34" charset="0"/>
              </a:rPr>
              <a:t>Data Frames formed during analysis :</a:t>
            </a:r>
          </a:p>
        </p:txBody>
      </p:sp>
      <p:sp>
        <p:nvSpPr>
          <p:cNvPr id="5" name="TextBox 4">
            <a:extLst>
              <a:ext uri="{FF2B5EF4-FFF2-40B4-BE49-F238E27FC236}">
                <a16:creationId xmlns:a16="http://schemas.microsoft.com/office/drawing/2014/main" id="{86F0E5D6-AB8F-4252-8C2C-25D791DE0873}"/>
              </a:ext>
            </a:extLst>
          </p:cNvPr>
          <p:cNvSpPr txBox="1"/>
          <p:nvPr/>
        </p:nvSpPr>
        <p:spPr>
          <a:xfrm>
            <a:off x="1007165" y="1563757"/>
            <a:ext cx="9846365" cy="5355312"/>
          </a:xfrm>
          <a:prstGeom prst="rect">
            <a:avLst/>
          </a:prstGeom>
          <a:noFill/>
        </p:spPr>
        <p:txBody>
          <a:bodyPr wrap="square" rtlCol="0">
            <a:spAutoFit/>
          </a:bodyPr>
          <a:lstStyle/>
          <a:p>
            <a:pPr marL="285750" indent="-285750">
              <a:buFont typeface="Arial" panose="020B0604020202020204" pitchFamily="34" charset="0"/>
              <a:buChar char="•"/>
            </a:pPr>
            <a:r>
              <a:rPr lang="en-IN" b="1" dirty="0"/>
              <a:t>“dataset” </a:t>
            </a:r>
            <a:r>
              <a:rPr lang="en-IN" dirty="0"/>
              <a:t>– #Code :  </a:t>
            </a:r>
            <a:r>
              <a:rPr lang="en-IN" b="1" dirty="0"/>
              <a:t>dataset = </a:t>
            </a:r>
            <a:r>
              <a:rPr lang="en-IN" b="1" dirty="0" err="1"/>
              <a:t>pd.read_csv</a:t>
            </a:r>
            <a:r>
              <a:rPr lang="en-IN" b="1" dirty="0"/>
              <a:t>(</a:t>
            </a:r>
            <a:r>
              <a:rPr lang="en-IN" b="1" dirty="0" err="1"/>
              <a:t>myPath</a:t>
            </a:r>
            <a:r>
              <a:rPr lang="en-IN" b="1" dirty="0"/>
              <a:t>+"pseudo_facebook.</a:t>
            </a:r>
            <a:r>
              <a:rPr lang="en-IN" b="1" dirty="0" err="1"/>
              <a:t>tsv</a:t>
            </a:r>
            <a:r>
              <a:rPr lang="en-IN" b="1" dirty="0"/>
              <a:t>",</a:t>
            </a:r>
            <a:r>
              <a:rPr lang="en-IN" b="1" dirty="0" err="1"/>
              <a:t>sep</a:t>
            </a:r>
            <a:r>
              <a:rPr lang="en-IN" b="1" dirty="0"/>
              <a:t>="\t")</a:t>
            </a:r>
          </a:p>
          <a:p>
            <a:r>
              <a:rPr lang="en-IN" dirty="0"/>
              <a:t>	          Contents of given dataset is read into this variable from csv file</a:t>
            </a:r>
          </a:p>
          <a:p>
            <a:endParaRPr lang="en-IN" dirty="0"/>
          </a:p>
          <a:p>
            <a:pPr marL="285750" indent="-285750">
              <a:buFont typeface="Arial" panose="020B0604020202020204" pitchFamily="34" charset="0"/>
              <a:buChar char="•"/>
            </a:pPr>
            <a:r>
              <a:rPr lang="en-IN" dirty="0"/>
              <a:t> </a:t>
            </a:r>
            <a:r>
              <a:rPr lang="en-IN" b="1" dirty="0"/>
              <a:t>“</a:t>
            </a:r>
            <a:r>
              <a:rPr lang="en-US" b="1" dirty="0"/>
              <a:t>data_age1” </a:t>
            </a:r>
            <a:r>
              <a:rPr lang="en-US" dirty="0"/>
              <a:t>– #Code : </a:t>
            </a:r>
            <a:r>
              <a:rPr lang="en-US" b="1" dirty="0"/>
              <a:t>data_age1 = </a:t>
            </a:r>
            <a:r>
              <a:rPr lang="en-US" b="1" dirty="0" err="1"/>
              <a:t>dataset.groupby</a:t>
            </a:r>
            <a:r>
              <a:rPr lang="en-US" b="1" dirty="0"/>
              <a:t>('age').mean()</a:t>
            </a:r>
          </a:p>
          <a:p>
            <a:r>
              <a:rPr lang="en-US" dirty="0"/>
              <a:t>	                Formed by grouping the mean of “Age” column</a:t>
            </a:r>
          </a:p>
          <a:p>
            <a:endParaRPr lang="en-US" dirty="0"/>
          </a:p>
          <a:p>
            <a:pPr marL="285750" indent="-285750">
              <a:buFont typeface="Arial" panose="020B0604020202020204" pitchFamily="34" charset="0"/>
              <a:buChar char="•"/>
            </a:pPr>
            <a:r>
              <a:rPr lang="en-US" b="1" dirty="0"/>
              <a:t>“</a:t>
            </a:r>
            <a:r>
              <a:rPr lang="en-US" b="1" dirty="0" err="1"/>
              <a:t>datacount</a:t>
            </a:r>
            <a:r>
              <a:rPr lang="en-US" b="1" dirty="0"/>
              <a:t>” </a:t>
            </a:r>
            <a:r>
              <a:rPr lang="en-US" dirty="0"/>
              <a:t>–  #Code : </a:t>
            </a:r>
            <a:r>
              <a:rPr lang="en-US" b="1" dirty="0" err="1"/>
              <a:t>datacount</a:t>
            </a:r>
            <a:r>
              <a:rPr lang="en-US" b="1" dirty="0"/>
              <a:t> = </a:t>
            </a:r>
            <a:r>
              <a:rPr lang="en-US" b="1" dirty="0" err="1"/>
              <a:t>dataset.groupby</a:t>
            </a:r>
            <a:r>
              <a:rPr lang="en-US" b="1" dirty="0"/>
              <a:t>('age').count()</a:t>
            </a:r>
          </a:p>
          <a:p>
            <a:r>
              <a:rPr lang="en-US" dirty="0"/>
              <a:t>	               Formed by grouping the count of “Age” column</a:t>
            </a:r>
          </a:p>
          <a:p>
            <a:endParaRPr lang="en-US" dirty="0"/>
          </a:p>
          <a:p>
            <a:pPr marL="285750" indent="-285750">
              <a:buFont typeface="Arial" panose="020B0604020202020204" pitchFamily="34" charset="0"/>
              <a:buChar char="•"/>
            </a:pPr>
            <a:r>
              <a:rPr lang="en-US" b="1" dirty="0"/>
              <a:t>“data1000”</a:t>
            </a:r>
            <a:r>
              <a:rPr lang="en-US" dirty="0"/>
              <a:t> –  #Code : </a:t>
            </a:r>
            <a:r>
              <a:rPr lang="en-US" b="1" dirty="0" err="1"/>
              <a:t>datacount</a:t>
            </a:r>
            <a:r>
              <a:rPr lang="en-US" b="1" dirty="0"/>
              <a:t>[</a:t>
            </a:r>
            <a:r>
              <a:rPr lang="en-US" b="1" dirty="0" err="1"/>
              <a:t>datacount</a:t>
            </a:r>
            <a:r>
              <a:rPr lang="en-US" b="1" dirty="0"/>
              <a:t>['tenure']&gt;=1000]</a:t>
            </a:r>
          </a:p>
          <a:p>
            <a:r>
              <a:rPr lang="en-US" dirty="0"/>
              <a:t>	              Age groups having </a:t>
            </a:r>
            <a:r>
              <a:rPr lang="en-US" dirty="0" err="1"/>
              <a:t>value_count</a:t>
            </a:r>
            <a:r>
              <a:rPr lang="en-US" dirty="0"/>
              <a:t>() more than 1000 formed from  “</a:t>
            </a:r>
            <a:r>
              <a:rPr lang="en-US" dirty="0" err="1"/>
              <a:t>datacount</a:t>
            </a:r>
            <a:r>
              <a:rPr lang="en-US" dirty="0"/>
              <a:t>” 		              </a:t>
            </a:r>
            <a:r>
              <a:rPr lang="en-US" dirty="0" err="1"/>
              <a:t>dataframe</a:t>
            </a:r>
            <a:endParaRPr lang="en-US" dirty="0"/>
          </a:p>
          <a:p>
            <a:pPr marL="285750" indent="-285750">
              <a:buFont typeface="Arial" panose="020B0604020202020204" pitchFamily="34" charset="0"/>
              <a:buChar char="•"/>
            </a:pPr>
            <a:r>
              <a:rPr lang="en-US" b="1" dirty="0"/>
              <a:t>“data2000” </a:t>
            </a:r>
            <a:r>
              <a:rPr lang="en-US" dirty="0"/>
              <a:t>- #Code : </a:t>
            </a:r>
            <a:r>
              <a:rPr lang="en-US" b="1" dirty="0" err="1"/>
              <a:t>datacount</a:t>
            </a:r>
            <a:r>
              <a:rPr lang="en-US" b="1" dirty="0"/>
              <a:t>[</a:t>
            </a:r>
            <a:r>
              <a:rPr lang="en-US" b="1" dirty="0" err="1"/>
              <a:t>datacount</a:t>
            </a:r>
            <a:r>
              <a:rPr lang="en-US" b="1" dirty="0"/>
              <a:t>['tenure’]&gt;=2000]</a:t>
            </a:r>
          </a:p>
          <a:p>
            <a:r>
              <a:rPr lang="en-US" dirty="0"/>
              <a:t>	              Age groups having </a:t>
            </a:r>
            <a:r>
              <a:rPr lang="en-US" dirty="0" err="1"/>
              <a:t>value_count</a:t>
            </a:r>
            <a:r>
              <a:rPr lang="en-US" dirty="0"/>
              <a:t>() more than 2000 formed from  “</a:t>
            </a:r>
            <a:r>
              <a:rPr lang="en-US" dirty="0" err="1"/>
              <a:t>datacount</a:t>
            </a:r>
            <a:r>
              <a:rPr lang="en-US" dirty="0"/>
              <a:t>” 		              </a:t>
            </a:r>
            <a:r>
              <a:rPr lang="en-US" dirty="0" err="1"/>
              <a:t>dataframe</a:t>
            </a:r>
            <a:endParaRPr lang="en-US" dirty="0"/>
          </a:p>
          <a:p>
            <a:r>
              <a:rPr lang="en-US" dirty="0"/>
              <a:t>	</a:t>
            </a:r>
          </a:p>
          <a:p>
            <a:pPr marL="285750" indent="-285750">
              <a:buFont typeface="Arial" panose="020B0604020202020204" pitchFamily="34" charset="0"/>
              <a:buChar char="•"/>
            </a:pPr>
            <a:endParaRPr lang="en-US" dirty="0"/>
          </a:p>
          <a:p>
            <a:pPr lvl="3"/>
            <a:r>
              <a:rPr lang="en-US" dirty="0"/>
              <a: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83883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5D6404-49F0-4373-B7DA-682072D9C576}"/>
              </a:ext>
            </a:extLst>
          </p:cNvPr>
          <p:cNvSpPr txBox="1"/>
          <p:nvPr/>
        </p:nvSpPr>
        <p:spPr>
          <a:xfrm>
            <a:off x="940904" y="424070"/>
            <a:ext cx="10508974" cy="7017306"/>
          </a:xfrm>
          <a:prstGeom prst="rect">
            <a:avLst/>
          </a:prstGeom>
          <a:noFill/>
        </p:spPr>
        <p:txBody>
          <a:bodyPr wrap="square" rtlCol="0">
            <a:spAutoFit/>
          </a:bodyPr>
          <a:lstStyle/>
          <a:p>
            <a:pPr marL="285750" indent="-285750">
              <a:buFont typeface="Arial" panose="020B0604020202020204" pitchFamily="34" charset="0"/>
              <a:buChar char="•"/>
            </a:pPr>
            <a:r>
              <a:rPr lang="en-US" b="1" dirty="0"/>
              <a:t>“dataset_1k” </a:t>
            </a:r>
            <a:r>
              <a:rPr lang="en-US" dirty="0"/>
              <a:t>–  #Code : </a:t>
            </a:r>
            <a:r>
              <a:rPr lang="en-US" b="1" dirty="0"/>
              <a:t>data_age1.loc[data_age1['age'].</a:t>
            </a:r>
            <a:r>
              <a:rPr lang="en-US" b="1" dirty="0" err="1"/>
              <a:t>isin</a:t>
            </a:r>
            <a:r>
              <a:rPr lang="en-US" b="1" dirty="0"/>
              <a:t>(data1000['age’])]</a:t>
            </a:r>
            <a:endParaRPr lang="en-US" dirty="0"/>
          </a:p>
          <a:p>
            <a:r>
              <a:rPr lang="en-US" dirty="0"/>
              <a:t>		Formed by taking loc of “data_age1” data frame and has common age 	              			groups with “data1000”</a:t>
            </a:r>
          </a:p>
          <a:p>
            <a:r>
              <a:rPr lang="en-US" dirty="0"/>
              <a:t>                </a:t>
            </a:r>
          </a:p>
          <a:p>
            <a:pPr marL="285750" indent="-285750">
              <a:buFont typeface="Arial" panose="020B0604020202020204" pitchFamily="34" charset="0"/>
              <a:buChar char="•"/>
            </a:pPr>
            <a:r>
              <a:rPr lang="en-US" b="1" dirty="0"/>
              <a:t>“dataset_2k” </a:t>
            </a:r>
            <a:r>
              <a:rPr lang="en-US" dirty="0"/>
              <a:t>– #Code : </a:t>
            </a:r>
            <a:r>
              <a:rPr lang="en-US" b="1" dirty="0"/>
              <a:t>data_age1.loc[data_age1['age'].</a:t>
            </a:r>
            <a:r>
              <a:rPr lang="en-US" b="1" dirty="0" err="1"/>
              <a:t>isin</a:t>
            </a:r>
            <a:r>
              <a:rPr lang="en-US" b="1" dirty="0"/>
              <a:t>(data2000['age’])]</a:t>
            </a:r>
            <a:endParaRPr lang="en-US" dirty="0"/>
          </a:p>
          <a:p>
            <a:r>
              <a:rPr lang="en-US" dirty="0"/>
              <a:t>		Formed by taking loc of “data_age1” data frame having common age 		              		groups with “data2000”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t>
            </a:r>
            <a:r>
              <a:rPr lang="en-US" b="1" dirty="0" err="1"/>
              <a:t>dataset_gender_male</a:t>
            </a:r>
            <a:r>
              <a:rPr lang="en-US" b="1" dirty="0"/>
              <a:t>” </a:t>
            </a:r>
            <a:r>
              <a:rPr lang="en-US" dirty="0"/>
              <a:t>- #Code : </a:t>
            </a:r>
            <a:r>
              <a:rPr lang="en-US" b="1" dirty="0"/>
              <a:t>dataset[dataset['gender']=='male’]</a:t>
            </a:r>
          </a:p>
          <a:p>
            <a:pPr lvl="6"/>
            <a:r>
              <a:rPr lang="en-US" dirty="0"/>
              <a:t>Formed by taking all the values with gender as male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t>
            </a:r>
            <a:r>
              <a:rPr lang="en-US" b="1" dirty="0" err="1"/>
              <a:t>dataset_gender_female</a:t>
            </a:r>
            <a:r>
              <a:rPr lang="en-US" b="1" dirty="0"/>
              <a:t>” </a:t>
            </a:r>
            <a:r>
              <a:rPr lang="en-US" dirty="0"/>
              <a:t>- #Code : </a:t>
            </a:r>
            <a:r>
              <a:rPr lang="en-US" b="1" dirty="0"/>
              <a:t>dataset[dataset['gender']=='female’]</a:t>
            </a:r>
          </a:p>
          <a:p>
            <a:pPr lvl="6"/>
            <a:r>
              <a:rPr lang="en-US" dirty="0"/>
              <a:t>   Formed by taking all the values with gender as female</a:t>
            </a:r>
          </a:p>
          <a:p>
            <a:pPr lvl="6"/>
            <a:endParaRPr lang="en-US" dirty="0"/>
          </a:p>
          <a:p>
            <a:pPr marL="285750" indent="-285750">
              <a:buFont typeface="Arial" panose="020B0604020202020204" pitchFamily="34" charset="0"/>
              <a:buChar char="•"/>
            </a:pPr>
            <a:r>
              <a:rPr lang="en-US" b="1" dirty="0"/>
              <a:t>“dataset_18” </a:t>
            </a:r>
            <a:r>
              <a:rPr lang="en-US" dirty="0"/>
              <a:t>- #Code : </a:t>
            </a:r>
            <a:r>
              <a:rPr lang="en-US" b="1" dirty="0"/>
              <a:t>dataset[dataset['age']==18]</a:t>
            </a:r>
          </a:p>
          <a:p>
            <a:pPr lvl="6"/>
            <a:r>
              <a:rPr lang="en-US" dirty="0"/>
              <a:t>   Formed by taking all the values with </a:t>
            </a:r>
            <a:r>
              <a:rPr lang="en-US" dirty="0" err="1"/>
              <a:t>ageis</a:t>
            </a:r>
            <a:r>
              <a:rPr lang="en-US" dirty="0"/>
              <a:t> equal to 18</a:t>
            </a:r>
          </a:p>
          <a:p>
            <a:pPr lvl="6"/>
            <a:endParaRPr lang="en-US" dirty="0"/>
          </a:p>
          <a:p>
            <a:pPr marL="285750" indent="-285750">
              <a:buFont typeface="Arial" panose="020B0604020202020204" pitchFamily="34" charset="0"/>
              <a:buChar char="•"/>
            </a:pPr>
            <a:r>
              <a:rPr lang="en-US" b="1" dirty="0"/>
              <a:t>“dataset_18_M” </a:t>
            </a:r>
            <a:r>
              <a:rPr lang="en-US" dirty="0"/>
              <a:t>- #Code : </a:t>
            </a:r>
            <a:r>
              <a:rPr lang="en-US" b="1" dirty="0"/>
              <a:t>dataset_18[dataset_18['gender']=='male’]</a:t>
            </a:r>
          </a:p>
          <a:p>
            <a:r>
              <a:rPr lang="en-US" dirty="0"/>
              <a:t>		    Formed by taking all the values with gender as male in </a:t>
            </a:r>
            <a:r>
              <a:rPr lang="en-US" dirty="0" err="1"/>
              <a:t>dataframe</a:t>
            </a:r>
            <a:r>
              <a:rPr lang="en-US" dirty="0"/>
              <a:t> </a:t>
            </a:r>
            <a:r>
              <a:rPr lang="en-US" b="1" dirty="0"/>
              <a:t>“dataset_18” </a:t>
            </a:r>
          </a:p>
          <a:p>
            <a:endParaRPr lang="en-US" dirty="0"/>
          </a:p>
          <a:p>
            <a:pPr marL="285750" indent="-285750">
              <a:buFont typeface="Arial" panose="020B0604020202020204" pitchFamily="34" charset="0"/>
              <a:buChar char="•"/>
            </a:pPr>
            <a:r>
              <a:rPr lang="en-US" b="1" dirty="0"/>
              <a:t>“dataset_18_F” </a:t>
            </a:r>
            <a:r>
              <a:rPr lang="en-US" dirty="0"/>
              <a:t>- #Code : </a:t>
            </a:r>
            <a:r>
              <a:rPr lang="en-US" b="1" dirty="0"/>
              <a:t>dataset_18[dataset_18['gender']=='female’]</a:t>
            </a:r>
          </a:p>
          <a:p>
            <a:r>
              <a:rPr lang="en-US" b="1" dirty="0"/>
              <a:t>	         	  </a:t>
            </a:r>
            <a:r>
              <a:rPr lang="en-US" dirty="0"/>
              <a:t>Formed by taking all the values with gender as female in </a:t>
            </a:r>
            <a:r>
              <a:rPr lang="en-US" dirty="0" err="1"/>
              <a:t>dataframe</a:t>
            </a:r>
            <a:r>
              <a:rPr lang="en-US" dirty="0"/>
              <a:t> </a:t>
            </a:r>
            <a:r>
              <a:rPr lang="en-US" b="1" dirty="0"/>
              <a:t>“dataset_18” </a:t>
            </a:r>
          </a:p>
          <a:p>
            <a:endParaRPr lang="en-US" dirty="0"/>
          </a:p>
          <a:p>
            <a:pPr lvl="6"/>
            <a:endParaRPr lang="en-US" dirty="0"/>
          </a:p>
          <a:p>
            <a:pPr lvl="6"/>
            <a:endParaRPr lang="en-US" dirty="0"/>
          </a:p>
        </p:txBody>
      </p:sp>
    </p:spTree>
    <p:extLst>
      <p:ext uri="{BB962C8B-B14F-4D97-AF65-F5344CB8AC3E}">
        <p14:creationId xmlns:p14="http://schemas.microsoft.com/office/powerpoint/2010/main" val="463694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B51FB3-31AA-4EB7-9EB3-4FCE607C667A}"/>
              </a:ext>
            </a:extLst>
          </p:cNvPr>
          <p:cNvSpPr txBox="1"/>
          <p:nvPr/>
        </p:nvSpPr>
        <p:spPr>
          <a:xfrm>
            <a:off x="742121" y="394692"/>
            <a:ext cx="10707757" cy="6571030"/>
          </a:xfrm>
          <a:prstGeom prst="rect">
            <a:avLst/>
          </a:prstGeom>
          <a:noFill/>
        </p:spPr>
        <p:txBody>
          <a:bodyPr wrap="square" rtlCol="0">
            <a:spAutoFit/>
          </a:bodyPr>
          <a:lstStyle/>
          <a:p>
            <a:r>
              <a:rPr lang="en-US" sz="2500" dirty="0">
                <a:latin typeface="Arial Rounded MT Bold" panose="020F0704030504030204" pitchFamily="34" charset="0"/>
              </a:rPr>
              <a:t>Overview of Business questions identified and its analysis :</a:t>
            </a:r>
          </a:p>
          <a:p>
            <a:endParaRPr lang="en-US" dirty="0">
              <a:latin typeface="Arial Rounded MT Bold" panose="020F0704030504030204" pitchFamily="34" charset="0"/>
            </a:endParaRPr>
          </a:p>
          <a:p>
            <a:r>
              <a:rPr lang="en-US" i="1" dirty="0"/>
              <a:t>1. Which age group people are using </a:t>
            </a:r>
            <a:r>
              <a:rPr lang="en-US" i="1" dirty="0" err="1"/>
              <a:t>facebook</a:t>
            </a:r>
            <a:r>
              <a:rPr lang="en-US" i="1" dirty="0"/>
              <a:t> most?</a:t>
            </a:r>
          </a:p>
          <a:p>
            <a:r>
              <a:rPr lang="en-US" b="1" dirty="0"/>
              <a:t>Analysis</a:t>
            </a:r>
            <a:r>
              <a:rPr lang="en-US" dirty="0"/>
              <a:t> : Age 18 group people are most </a:t>
            </a:r>
            <a:r>
              <a:rPr lang="en-US" dirty="0" err="1"/>
              <a:t>facebook</a:t>
            </a:r>
            <a:r>
              <a:rPr lang="en-US" dirty="0"/>
              <a:t> users</a:t>
            </a:r>
          </a:p>
          <a:p>
            <a:endParaRPr lang="en-US" dirty="0"/>
          </a:p>
          <a:p>
            <a:r>
              <a:rPr lang="en-US" i="1" dirty="0"/>
              <a:t>2. Which age group is using </a:t>
            </a:r>
            <a:r>
              <a:rPr lang="en-US" i="1" dirty="0" err="1"/>
              <a:t>facebook</a:t>
            </a:r>
            <a:r>
              <a:rPr lang="en-US" i="1" dirty="0"/>
              <a:t> from long period of time?</a:t>
            </a:r>
          </a:p>
          <a:p>
            <a:r>
              <a:rPr lang="en-US" b="1" dirty="0"/>
              <a:t>Analysis</a:t>
            </a:r>
            <a:r>
              <a:rPr lang="en-US" dirty="0"/>
              <a:t> : Considering age groups having 2000+ user, 28 aged group people are using </a:t>
            </a:r>
            <a:r>
              <a:rPr lang="en-US" dirty="0" err="1"/>
              <a:t>facebook</a:t>
            </a:r>
            <a:r>
              <a:rPr lang="en-US" dirty="0"/>
              <a:t> from long period of time</a:t>
            </a:r>
          </a:p>
          <a:p>
            <a:endParaRPr lang="en-US" dirty="0"/>
          </a:p>
          <a:p>
            <a:r>
              <a:rPr lang="en-US" i="1" dirty="0"/>
              <a:t>3. Which age group people have maximum no. of friends?</a:t>
            </a:r>
          </a:p>
          <a:p>
            <a:r>
              <a:rPr lang="en-US" b="1" dirty="0"/>
              <a:t>Analysis</a:t>
            </a:r>
            <a:r>
              <a:rPr lang="en-US" dirty="0"/>
              <a:t> : 103 aged group people has 1044 users with average friends 462</a:t>
            </a:r>
          </a:p>
          <a:p>
            <a:r>
              <a:rPr lang="en-US" dirty="0"/>
              <a:t>where as 16 aged group people has 3086 users with average friends 351.</a:t>
            </a:r>
          </a:p>
          <a:p>
            <a:r>
              <a:rPr lang="en-US" dirty="0"/>
              <a:t>Out of two observations, considering more no. of users in each age group, 16 aged group of people have highest no. of friends in </a:t>
            </a:r>
            <a:r>
              <a:rPr lang="en-US" dirty="0" err="1"/>
              <a:t>facebook</a:t>
            </a:r>
            <a:endParaRPr lang="en-US" dirty="0"/>
          </a:p>
          <a:p>
            <a:endParaRPr lang="en-US" dirty="0"/>
          </a:p>
          <a:p>
            <a:r>
              <a:rPr lang="en-US" i="1" dirty="0"/>
              <a:t>4. In the most used </a:t>
            </a:r>
            <a:r>
              <a:rPr lang="en-US" i="1" dirty="0" err="1"/>
              <a:t>facebook</a:t>
            </a:r>
            <a:r>
              <a:rPr lang="en-US" i="1" dirty="0"/>
              <a:t> age </a:t>
            </a:r>
            <a:r>
              <a:rPr lang="en-US" i="1" dirty="0" err="1"/>
              <a:t>group,is</a:t>
            </a:r>
            <a:r>
              <a:rPr lang="en-US" i="1" dirty="0"/>
              <a:t> it male or female used most?</a:t>
            </a:r>
          </a:p>
          <a:p>
            <a:r>
              <a:rPr lang="en-US" b="1" dirty="0"/>
              <a:t>Analysis</a:t>
            </a:r>
            <a:r>
              <a:rPr lang="en-US" dirty="0"/>
              <a:t> : 18 age group people are most </a:t>
            </a:r>
            <a:r>
              <a:rPr lang="en-US" dirty="0" err="1"/>
              <a:t>facebook</a:t>
            </a:r>
            <a:r>
              <a:rPr lang="en-US" dirty="0"/>
              <a:t> users, in which male count is 3159 and female count is 2037.</a:t>
            </a:r>
          </a:p>
          <a:p>
            <a:r>
              <a:rPr lang="en-US" dirty="0"/>
              <a:t>Therefore, in highest </a:t>
            </a:r>
            <a:r>
              <a:rPr lang="en-US" dirty="0" err="1"/>
              <a:t>facebook</a:t>
            </a:r>
            <a:r>
              <a:rPr lang="en-US" dirty="0"/>
              <a:t> users age group also male users are more.</a:t>
            </a:r>
          </a:p>
          <a:p>
            <a:endParaRPr lang="en-US" dirty="0"/>
          </a:p>
          <a:p>
            <a:r>
              <a:rPr lang="en-US" i="1" dirty="0"/>
              <a:t>5. Overall, which gender has the highest no. of </a:t>
            </a:r>
            <a:r>
              <a:rPr lang="en-US" i="1" dirty="0" err="1"/>
              <a:t>facebook</a:t>
            </a:r>
            <a:r>
              <a:rPr lang="en-US" i="1" dirty="0"/>
              <a:t> accounts?</a:t>
            </a:r>
          </a:p>
          <a:p>
            <a:r>
              <a:rPr lang="en-US" b="1" dirty="0"/>
              <a:t>Analysis</a:t>
            </a:r>
            <a:r>
              <a:rPr lang="en-US" dirty="0"/>
              <a:t> : If we consider overall users of </a:t>
            </a:r>
            <a:r>
              <a:rPr lang="en-US" dirty="0" err="1"/>
              <a:t>facebook</a:t>
            </a:r>
            <a:r>
              <a:rPr lang="en-US" dirty="0"/>
              <a:t> also, male users are more than female</a:t>
            </a:r>
          </a:p>
          <a:p>
            <a:endParaRPr lang="en-US" dirty="0"/>
          </a:p>
          <a:p>
            <a:endParaRPr lang="en-IN" dirty="0"/>
          </a:p>
        </p:txBody>
      </p:sp>
    </p:spTree>
    <p:extLst>
      <p:ext uri="{BB962C8B-B14F-4D97-AF65-F5344CB8AC3E}">
        <p14:creationId xmlns:p14="http://schemas.microsoft.com/office/powerpoint/2010/main" val="429261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F795D-6961-4697-B947-85D1ADEFE5AE}"/>
              </a:ext>
            </a:extLst>
          </p:cNvPr>
          <p:cNvSpPr txBox="1"/>
          <p:nvPr/>
        </p:nvSpPr>
        <p:spPr>
          <a:xfrm>
            <a:off x="834887" y="530087"/>
            <a:ext cx="10548730" cy="3970318"/>
          </a:xfrm>
          <a:prstGeom prst="rect">
            <a:avLst/>
          </a:prstGeom>
          <a:noFill/>
        </p:spPr>
        <p:txBody>
          <a:bodyPr wrap="square" rtlCol="0">
            <a:spAutoFit/>
          </a:bodyPr>
          <a:lstStyle/>
          <a:p>
            <a:r>
              <a:rPr lang="en-US" i="1" dirty="0"/>
              <a:t>6. Which is most preferred platform, either Mobile or Website?</a:t>
            </a:r>
          </a:p>
          <a:p>
            <a:r>
              <a:rPr lang="en-US" b="1" dirty="0"/>
              <a:t>Analysis</a:t>
            </a:r>
            <a:r>
              <a:rPr lang="en-US" dirty="0"/>
              <a:t> : People up to age 60 uses mobile platform more than web, but beyond 60 aged people uses both web and mobile near to equal ratio. Overall mobile platform users are more than web.</a:t>
            </a:r>
          </a:p>
          <a:p>
            <a:endParaRPr lang="en-US" dirty="0"/>
          </a:p>
          <a:p>
            <a:r>
              <a:rPr lang="en-US" i="1" dirty="0"/>
              <a:t>7. Which age group prefers mobile platform the most?</a:t>
            </a:r>
          </a:p>
          <a:p>
            <a:r>
              <a:rPr lang="en-US" b="1" dirty="0"/>
              <a:t>Analysis</a:t>
            </a:r>
            <a:r>
              <a:rPr lang="en-US" dirty="0"/>
              <a:t> : In real time scenario, likes received will include different age people liking their posts apart from their own age group liking it. Hence if we exclude "</a:t>
            </a:r>
            <a:r>
              <a:rPr lang="en-US" dirty="0" err="1"/>
              <a:t>mobile_likes_received</a:t>
            </a:r>
            <a:r>
              <a:rPr lang="en-US" dirty="0"/>
              <a:t>" column, we find that 18 age group people prefers mobile more than web.</a:t>
            </a:r>
          </a:p>
          <a:p>
            <a:endParaRPr lang="en-US" dirty="0"/>
          </a:p>
          <a:p>
            <a:r>
              <a:rPr lang="en-US" i="1" dirty="0"/>
              <a:t>8. which gender uses which platform most?</a:t>
            </a:r>
          </a:p>
          <a:p>
            <a:r>
              <a:rPr lang="en-US" b="1" dirty="0"/>
              <a:t>Analysis</a:t>
            </a:r>
            <a:r>
              <a:rPr lang="en-US" dirty="0"/>
              <a:t> : Women uses mobile platform more than men.</a:t>
            </a:r>
          </a:p>
          <a:p>
            <a:r>
              <a:rPr lang="en-US" dirty="0"/>
              <a:t>we see female uses both mobile and web platforms more than men even though female users are less than male users</a:t>
            </a:r>
          </a:p>
          <a:p>
            <a:endParaRPr lang="en-IN" dirty="0"/>
          </a:p>
        </p:txBody>
      </p:sp>
    </p:spTree>
    <p:extLst>
      <p:ext uri="{BB962C8B-B14F-4D97-AF65-F5344CB8AC3E}">
        <p14:creationId xmlns:p14="http://schemas.microsoft.com/office/powerpoint/2010/main" val="214700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F467952-2B00-46BC-835B-E0B08058423F}"/>
              </a:ext>
            </a:extLst>
          </p:cNvPr>
          <p:cNvGraphicFramePr/>
          <p:nvPr>
            <p:extLst>
              <p:ext uri="{D42A27DB-BD31-4B8C-83A1-F6EECF244321}">
                <p14:modId xmlns:p14="http://schemas.microsoft.com/office/powerpoint/2010/main" val="4089080148"/>
              </p:ext>
            </p:extLst>
          </p:nvPr>
        </p:nvGraphicFramePr>
        <p:xfrm>
          <a:off x="732183" y="498591"/>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a:extLst>
              <a:ext uri="{FF2B5EF4-FFF2-40B4-BE49-F238E27FC236}">
                <a16:creationId xmlns:a16="http://schemas.microsoft.com/office/drawing/2014/main" id="{28BDBAF6-4BBC-4F05-A811-2F165B5BF2C9}"/>
              </a:ext>
            </a:extLst>
          </p:cNvPr>
          <p:cNvGraphicFramePr>
            <a:graphicFrameLocks noGrp="1"/>
          </p:cNvGraphicFramePr>
          <p:nvPr>
            <p:ph idx="1"/>
            <p:extLst>
              <p:ext uri="{D42A27DB-BD31-4B8C-83A1-F6EECF244321}">
                <p14:modId xmlns:p14="http://schemas.microsoft.com/office/powerpoint/2010/main" val="990151361"/>
              </p:ext>
            </p:extLst>
          </p:nvPr>
        </p:nvGraphicFramePr>
        <p:xfrm>
          <a:off x="732183" y="5311907"/>
          <a:ext cx="10515600" cy="1325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a:extLst>
              <a:ext uri="{FF2B5EF4-FFF2-40B4-BE49-F238E27FC236}">
                <a16:creationId xmlns:a16="http://schemas.microsoft.com/office/drawing/2014/main" id="{AF9E0A9D-AE53-41EB-905A-D80B15ECD9D8}"/>
              </a:ext>
            </a:extLst>
          </p:cNvPr>
          <p:cNvSpPr txBox="1"/>
          <p:nvPr/>
        </p:nvSpPr>
        <p:spPr>
          <a:xfrm>
            <a:off x="990600" y="4927186"/>
            <a:ext cx="3829878" cy="769441"/>
          </a:xfrm>
          <a:prstGeom prst="rect">
            <a:avLst/>
          </a:prstGeom>
          <a:noFill/>
        </p:spPr>
        <p:txBody>
          <a:bodyPr wrap="square" rtlCol="0">
            <a:spAutoFit/>
          </a:bodyPr>
          <a:lstStyle/>
          <a:p>
            <a:r>
              <a:rPr lang="en-US" sz="2600" dirty="0">
                <a:latin typeface="Arial Rounded MT Bold" panose="020F0704030504030204" pitchFamily="34" charset="0"/>
              </a:rPr>
              <a:t>Pre-Conditions</a:t>
            </a:r>
            <a:endParaRPr lang="en-IN" sz="2600" dirty="0">
              <a:latin typeface="Arial Rounded MT Bold" panose="020F0704030504030204" pitchFamily="34" charset="0"/>
            </a:endParaRPr>
          </a:p>
          <a:p>
            <a:endParaRPr lang="en-IN" dirty="0"/>
          </a:p>
        </p:txBody>
      </p:sp>
      <p:graphicFrame>
        <p:nvGraphicFramePr>
          <p:cNvPr id="6" name="Diagram 5">
            <a:extLst>
              <a:ext uri="{FF2B5EF4-FFF2-40B4-BE49-F238E27FC236}">
                <a16:creationId xmlns:a16="http://schemas.microsoft.com/office/drawing/2014/main" id="{2BB7C06A-ABA0-4B06-A191-EF353C3C864C}"/>
              </a:ext>
            </a:extLst>
          </p:cNvPr>
          <p:cNvGraphicFramePr/>
          <p:nvPr>
            <p:extLst>
              <p:ext uri="{D42A27DB-BD31-4B8C-83A1-F6EECF244321}">
                <p14:modId xmlns:p14="http://schemas.microsoft.com/office/powerpoint/2010/main" val="3553271456"/>
              </p:ext>
            </p:extLst>
          </p:nvPr>
        </p:nvGraphicFramePr>
        <p:xfrm>
          <a:off x="732183" y="3131202"/>
          <a:ext cx="10515600" cy="13255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73492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5841-2035-4068-8DA4-5F100217E84E}"/>
              </a:ext>
            </a:extLst>
          </p:cNvPr>
          <p:cNvSpPr>
            <a:spLocks noGrp="1"/>
          </p:cNvSpPr>
          <p:nvPr>
            <p:ph type="title"/>
          </p:nvPr>
        </p:nvSpPr>
        <p:spPr>
          <a:xfrm>
            <a:off x="838200" y="153091"/>
            <a:ext cx="10515600" cy="668544"/>
          </a:xfrm>
        </p:spPr>
        <p:txBody>
          <a:bodyPr>
            <a:normAutofit/>
          </a:bodyPr>
          <a:lstStyle/>
          <a:p>
            <a:r>
              <a:rPr lang="en-IN" sz="3000" dirty="0">
                <a:solidFill>
                  <a:prstClr val="black"/>
                </a:solidFill>
                <a:latin typeface="Arial Rounded MT Bold" panose="020F0704030504030204" pitchFamily="34" charset="0"/>
                <a:ea typeface="+mn-ea"/>
                <a:cs typeface="+mn-cs"/>
              </a:rPr>
              <a:t>Business questions Identified :</a:t>
            </a:r>
          </a:p>
        </p:txBody>
      </p:sp>
      <p:sp>
        <p:nvSpPr>
          <p:cNvPr id="3" name="Content Placeholder 2">
            <a:extLst>
              <a:ext uri="{FF2B5EF4-FFF2-40B4-BE49-F238E27FC236}">
                <a16:creationId xmlns:a16="http://schemas.microsoft.com/office/drawing/2014/main" id="{D308136C-C4F9-4679-BEE2-757CD017E801}"/>
              </a:ext>
            </a:extLst>
          </p:cNvPr>
          <p:cNvSpPr>
            <a:spLocks noGrp="1"/>
          </p:cNvSpPr>
          <p:nvPr>
            <p:ph idx="1"/>
          </p:nvPr>
        </p:nvSpPr>
        <p:spPr>
          <a:xfrm>
            <a:off x="838200" y="1007165"/>
            <a:ext cx="10515600" cy="5169798"/>
          </a:xfrm>
        </p:spPr>
        <p:txBody>
          <a:bodyPr/>
          <a:lstStyle/>
          <a:p>
            <a:pPr marL="0" indent="0">
              <a:buNone/>
            </a:pPr>
            <a:r>
              <a:rPr lang="en-US" dirty="0"/>
              <a:t>1. Which age group people are using </a:t>
            </a:r>
            <a:r>
              <a:rPr lang="en-US" dirty="0" err="1"/>
              <a:t>facebook</a:t>
            </a:r>
            <a:r>
              <a:rPr lang="en-US" dirty="0"/>
              <a:t> most?</a:t>
            </a:r>
          </a:p>
          <a:p>
            <a:pPr marL="0" indent="0">
              <a:buNone/>
            </a:pPr>
            <a:r>
              <a:rPr lang="en-US" dirty="0"/>
              <a:t>2. Which age group is using </a:t>
            </a:r>
            <a:r>
              <a:rPr lang="en-US" dirty="0" err="1"/>
              <a:t>facebook</a:t>
            </a:r>
            <a:r>
              <a:rPr lang="en-US" dirty="0"/>
              <a:t> from long period of time?</a:t>
            </a:r>
          </a:p>
          <a:p>
            <a:pPr marL="0" indent="0">
              <a:buNone/>
            </a:pPr>
            <a:r>
              <a:rPr lang="en-US" dirty="0"/>
              <a:t>3. Which age group people have maximum no. of friends?</a:t>
            </a:r>
          </a:p>
          <a:p>
            <a:pPr marL="0" indent="0">
              <a:buNone/>
            </a:pPr>
            <a:r>
              <a:rPr lang="en-US" dirty="0"/>
              <a:t>4. In the most used </a:t>
            </a:r>
            <a:r>
              <a:rPr lang="en-US" dirty="0" err="1"/>
              <a:t>facebook</a:t>
            </a:r>
            <a:r>
              <a:rPr lang="en-US" dirty="0"/>
              <a:t> age </a:t>
            </a:r>
            <a:r>
              <a:rPr lang="en-US" dirty="0" err="1"/>
              <a:t>group,is</a:t>
            </a:r>
            <a:r>
              <a:rPr lang="en-US" dirty="0"/>
              <a:t> it male or female used most?</a:t>
            </a:r>
          </a:p>
          <a:p>
            <a:pPr marL="0" indent="0">
              <a:buNone/>
            </a:pPr>
            <a:r>
              <a:rPr lang="en-US" dirty="0"/>
              <a:t>5. Overall, which gender has the highest no. of </a:t>
            </a:r>
            <a:r>
              <a:rPr lang="en-US" dirty="0" err="1"/>
              <a:t>facebook</a:t>
            </a:r>
            <a:r>
              <a:rPr lang="en-US" dirty="0"/>
              <a:t> accounts?</a:t>
            </a:r>
          </a:p>
          <a:p>
            <a:pPr marL="0" indent="0">
              <a:buNone/>
            </a:pPr>
            <a:r>
              <a:rPr lang="en-US" dirty="0"/>
              <a:t>6. Which is most preferred platform, either Mobile or Website?</a:t>
            </a:r>
          </a:p>
          <a:p>
            <a:pPr marL="0" indent="0">
              <a:buNone/>
            </a:pPr>
            <a:r>
              <a:rPr lang="en-US" dirty="0"/>
              <a:t>7. Which age group prefers mobile platform the most?</a:t>
            </a:r>
          </a:p>
          <a:p>
            <a:pPr marL="0" indent="0">
              <a:buNone/>
            </a:pPr>
            <a:r>
              <a:rPr lang="en-US" dirty="0"/>
              <a:t>8. which gender uses which platform most?</a:t>
            </a:r>
          </a:p>
          <a:p>
            <a:pPr marL="0" indent="0">
              <a:buNone/>
            </a:pPr>
            <a:endParaRPr lang="en-IN" dirty="0"/>
          </a:p>
        </p:txBody>
      </p:sp>
    </p:spTree>
    <p:extLst>
      <p:ext uri="{BB962C8B-B14F-4D97-AF65-F5344CB8AC3E}">
        <p14:creationId xmlns:p14="http://schemas.microsoft.com/office/powerpoint/2010/main" val="240321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579B1F-CA0C-407D-9A81-5959674FB104}"/>
              </a:ext>
            </a:extLst>
          </p:cNvPr>
          <p:cNvSpPr>
            <a:spLocks noGrp="1"/>
          </p:cNvSpPr>
          <p:nvPr>
            <p:ph type="title"/>
          </p:nvPr>
        </p:nvSpPr>
        <p:spPr/>
        <p:txBody>
          <a:bodyPr>
            <a:normAutofit fontScale="90000"/>
          </a:bodyPr>
          <a:lstStyle/>
          <a:p>
            <a:br>
              <a:rPr lang="en-IN" sz="3100" dirty="0"/>
            </a:br>
            <a:br>
              <a:rPr lang="en-IN" sz="3100" dirty="0"/>
            </a:br>
            <a:r>
              <a:rPr lang="en-IN" sz="3100" dirty="0">
                <a:latin typeface="Arial Rounded MT Bold" panose="020F0704030504030204" pitchFamily="34" charset="0"/>
              </a:rPr>
              <a:t>Importing Packages :</a:t>
            </a:r>
            <a:br>
              <a:rPr lang="en-IN" sz="3100" dirty="0">
                <a:latin typeface="Arial Rounded MT Bold" panose="020F0704030504030204" pitchFamily="34" charset="0"/>
              </a:rPr>
            </a:br>
            <a:r>
              <a:rPr lang="en-IN" sz="3100" dirty="0"/>
              <a:t>	</a:t>
            </a:r>
            <a:br>
              <a:rPr lang="en-IN" sz="3100" dirty="0"/>
            </a:br>
            <a:r>
              <a:rPr lang="en-IN" sz="3100" dirty="0"/>
              <a:t>	</a:t>
            </a:r>
            <a:r>
              <a:rPr lang="en-IN" sz="3100" dirty="0">
                <a:latin typeface="+mn-lt"/>
              </a:rPr>
              <a:t>import numpy as np</a:t>
            </a:r>
            <a:br>
              <a:rPr lang="en-IN" sz="3100" dirty="0">
                <a:latin typeface="+mn-lt"/>
              </a:rPr>
            </a:br>
            <a:r>
              <a:rPr lang="en-IN" sz="3100" dirty="0">
                <a:latin typeface="+mn-lt"/>
              </a:rPr>
              <a:t>	import pandas as pd</a:t>
            </a:r>
            <a:br>
              <a:rPr lang="en-IN" dirty="0"/>
            </a:br>
            <a:endParaRPr lang="en-IN" dirty="0"/>
          </a:p>
        </p:txBody>
      </p:sp>
      <p:sp>
        <p:nvSpPr>
          <p:cNvPr id="5" name="Content Placeholder 4">
            <a:extLst>
              <a:ext uri="{FF2B5EF4-FFF2-40B4-BE49-F238E27FC236}">
                <a16:creationId xmlns:a16="http://schemas.microsoft.com/office/drawing/2014/main" id="{06EA7862-19E2-4219-A451-DA05CA239AD7}"/>
              </a:ext>
            </a:extLst>
          </p:cNvPr>
          <p:cNvSpPr>
            <a:spLocks noGrp="1"/>
          </p:cNvSpPr>
          <p:nvPr>
            <p:ph idx="1"/>
          </p:nvPr>
        </p:nvSpPr>
        <p:spPr>
          <a:xfrm>
            <a:off x="838200" y="2213113"/>
            <a:ext cx="10515600" cy="3963850"/>
          </a:xfrm>
        </p:spPr>
        <p:txBody>
          <a:bodyPr>
            <a:normAutofit/>
          </a:bodyPr>
          <a:lstStyle/>
          <a:p>
            <a:pPr marL="0" indent="0">
              <a:buNone/>
            </a:pPr>
            <a:r>
              <a:rPr lang="en-US" dirty="0">
                <a:latin typeface="Arial Rounded MT Bold" panose="020F0704030504030204" pitchFamily="34" charset="0"/>
              </a:rPr>
              <a:t>Importing Dataset file :</a:t>
            </a:r>
            <a:endParaRPr lang="en-US" dirty="0"/>
          </a:p>
          <a:p>
            <a:pPr marL="0" indent="0">
              <a:buNone/>
            </a:pPr>
            <a:r>
              <a:rPr lang="en-US" dirty="0"/>
              <a:t>	</a:t>
            </a:r>
            <a:r>
              <a:rPr lang="en-US" dirty="0" err="1"/>
              <a:t>myPath</a:t>
            </a:r>
            <a:r>
              <a:rPr lang="en-US" dirty="0"/>
              <a:t>="..." </a:t>
            </a:r>
            <a:r>
              <a:rPr lang="en-US" sz="2000" dirty="0"/>
              <a:t>#Stored local path into this variable</a:t>
            </a:r>
          </a:p>
          <a:p>
            <a:pPr marL="0" indent="0">
              <a:buNone/>
            </a:pPr>
            <a:r>
              <a:rPr lang="en-US" dirty="0"/>
              <a:t>#Code :</a:t>
            </a:r>
          </a:p>
          <a:p>
            <a:pPr marL="0" indent="0">
              <a:buNone/>
            </a:pPr>
            <a:r>
              <a:rPr lang="en-IN" dirty="0"/>
              <a:t>dataset = </a:t>
            </a:r>
            <a:r>
              <a:rPr lang="en-IN" dirty="0" err="1"/>
              <a:t>pd.read_csv</a:t>
            </a:r>
            <a:r>
              <a:rPr lang="en-IN" dirty="0"/>
              <a:t>(</a:t>
            </a:r>
            <a:r>
              <a:rPr lang="en-IN" dirty="0" err="1"/>
              <a:t>myPath</a:t>
            </a:r>
            <a:r>
              <a:rPr lang="en-IN" dirty="0"/>
              <a:t>+"pseudo_facebook.</a:t>
            </a:r>
            <a:r>
              <a:rPr lang="en-IN" dirty="0" err="1"/>
              <a:t>tsv</a:t>
            </a:r>
            <a:r>
              <a:rPr lang="en-IN" dirty="0"/>
              <a:t>",</a:t>
            </a:r>
            <a:r>
              <a:rPr lang="en-IN" dirty="0" err="1"/>
              <a:t>sep</a:t>
            </a:r>
            <a:r>
              <a:rPr lang="en-IN" dirty="0"/>
              <a:t>="\t")</a:t>
            </a:r>
          </a:p>
          <a:p>
            <a:pPr marL="0" indent="0">
              <a:buNone/>
            </a:pPr>
            <a:r>
              <a:rPr lang="en-IN" sz="2000" dirty="0"/>
              <a:t>#</a:t>
            </a:r>
            <a:r>
              <a:rPr lang="en-US" sz="2000" dirty="0"/>
              <a:t>Read all the contents of the dataset file to a variable "dataset" and separated distinct variables or columns in the dataset with separator "\t“</a:t>
            </a:r>
          </a:p>
          <a:p>
            <a:r>
              <a:rPr lang="en-US" sz="2000" dirty="0"/>
              <a:t>Foremost command used for brief analysis of overall dataset : </a:t>
            </a:r>
            <a:r>
              <a:rPr lang="en-US" sz="2000" b="1" dirty="0"/>
              <a:t>“Pandas Profiling”</a:t>
            </a:r>
          </a:p>
          <a:p>
            <a:pPr lvl="1"/>
            <a:r>
              <a:rPr lang="en-IN" sz="1600" b="1" dirty="0"/>
              <a:t>!pip install pandas-profiling </a:t>
            </a:r>
            <a:r>
              <a:rPr lang="en-IN" sz="1600" dirty="0"/>
              <a:t>#to install pip package of Pandas Profiling</a:t>
            </a:r>
          </a:p>
          <a:p>
            <a:pPr lvl="1"/>
            <a:r>
              <a:rPr lang="en-IN" sz="1600" dirty="0"/>
              <a:t>import </a:t>
            </a:r>
            <a:r>
              <a:rPr lang="en-IN" sz="1600" b="1" dirty="0" err="1"/>
              <a:t>pandas_profiling</a:t>
            </a:r>
            <a:r>
              <a:rPr lang="en-IN" sz="1600" b="1" dirty="0"/>
              <a:t> as pp </a:t>
            </a:r>
            <a:r>
              <a:rPr lang="en-IN" sz="1600" dirty="0"/>
              <a:t>#Required package as pre-condition</a:t>
            </a:r>
            <a:endParaRPr lang="en-IN" sz="2000" dirty="0"/>
          </a:p>
          <a:p>
            <a:pPr lvl="1"/>
            <a:r>
              <a:rPr lang="en-IN" sz="1600" b="1" dirty="0" err="1"/>
              <a:t>pp.ProfileReport</a:t>
            </a:r>
            <a:r>
              <a:rPr lang="en-IN" sz="1600" b="1" dirty="0"/>
              <a:t>(dataset) </a:t>
            </a:r>
            <a:r>
              <a:rPr lang="en-IN" sz="1600" dirty="0"/>
              <a:t>#Provides Overview of Dataset </a:t>
            </a:r>
          </a:p>
          <a:p>
            <a:endParaRPr lang="en-IN" sz="2000" dirty="0"/>
          </a:p>
        </p:txBody>
      </p:sp>
    </p:spTree>
    <p:extLst>
      <p:ext uri="{BB962C8B-B14F-4D97-AF65-F5344CB8AC3E}">
        <p14:creationId xmlns:p14="http://schemas.microsoft.com/office/powerpoint/2010/main" val="346947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579B1F-CA0C-407D-9A81-5959674FB104}"/>
              </a:ext>
            </a:extLst>
          </p:cNvPr>
          <p:cNvSpPr>
            <a:spLocks noGrp="1"/>
          </p:cNvSpPr>
          <p:nvPr>
            <p:ph type="title"/>
          </p:nvPr>
        </p:nvSpPr>
        <p:spPr>
          <a:xfrm>
            <a:off x="838200" y="934375"/>
            <a:ext cx="10515600" cy="1911542"/>
          </a:xfrm>
        </p:spPr>
        <p:txBody>
          <a:bodyPr>
            <a:normAutofit fontScale="90000"/>
          </a:bodyPr>
          <a:lstStyle/>
          <a:p>
            <a:br>
              <a:rPr lang="en-IN" sz="3100" dirty="0"/>
            </a:br>
            <a:br>
              <a:rPr lang="en-IN" sz="3100" dirty="0"/>
            </a:br>
            <a:r>
              <a:rPr lang="en-IN" sz="3100" dirty="0">
                <a:latin typeface="Arial Rounded MT Bold" panose="020F0704030504030204" pitchFamily="34" charset="0"/>
              </a:rPr>
              <a:t>Overview of Dataset :</a:t>
            </a:r>
            <a:br>
              <a:rPr lang="en-IN" sz="3100" dirty="0">
                <a:latin typeface="Arial Rounded MT Bold" panose="020F0704030504030204" pitchFamily="34" charset="0"/>
              </a:rPr>
            </a:br>
            <a:r>
              <a:rPr lang="en-IN" sz="3100" dirty="0">
                <a:latin typeface="Arial Rounded MT Bold" panose="020F0704030504030204" pitchFamily="34" charset="0"/>
              </a:rPr>
              <a:t>	</a:t>
            </a:r>
            <a:r>
              <a:rPr lang="en-US" sz="2200" i="1" dirty="0">
                <a:latin typeface="+mn-lt"/>
              </a:rPr>
              <a:t>Size and shape of dataset: </a:t>
            </a:r>
            <a:r>
              <a:rPr lang="en-US" sz="2200" dirty="0">
                <a:latin typeface="+mn-lt"/>
              </a:rPr>
              <a:t>(99003,15)</a:t>
            </a:r>
            <a:br>
              <a:rPr lang="en-US" sz="2200" dirty="0">
                <a:latin typeface="+mn-lt"/>
              </a:rPr>
            </a:br>
            <a:r>
              <a:rPr lang="en-US" sz="2200" dirty="0">
                <a:latin typeface="+mn-lt"/>
              </a:rPr>
              <a:t>		rows - 99003</a:t>
            </a:r>
            <a:br>
              <a:rPr lang="en-US" sz="2200" dirty="0">
                <a:latin typeface="+mn-lt"/>
              </a:rPr>
            </a:br>
            <a:r>
              <a:rPr lang="en-US" sz="2200" dirty="0">
                <a:latin typeface="+mn-lt"/>
              </a:rPr>
              <a:t>		columns – 15</a:t>
            </a:r>
            <a:br>
              <a:rPr lang="en-US" sz="2200" dirty="0">
                <a:latin typeface="+mn-lt"/>
              </a:rPr>
            </a:br>
            <a:r>
              <a:rPr lang="en-US" sz="2200" dirty="0">
                <a:latin typeface="+mn-lt"/>
              </a:rPr>
              <a:t>	</a:t>
            </a:r>
            <a:r>
              <a:rPr lang="en-US" sz="2200" i="1" dirty="0">
                <a:latin typeface="+mn-lt"/>
              </a:rPr>
              <a:t>Missing values </a:t>
            </a:r>
            <a:r>
              <a:rPr lang="en-US" sz="2200" dirty="0">
                <a:latin typeface="+mn-lt"/>
              </a:rPr>
              <a:t>– 0</a:t>
            </a:r>
            <a:br>
              <a:rPr lang="en-US" sz="2200" dirty="0">
                <a:latin typeface="+mn-lt"/>
              </a:rPr>
            </a:br>
            <a:r>
              <a:rPr lang="en-US" sz="2200" dirty="0">
                <a:latin typeface="+mn-lt"/>
              </a:rPr>
              <a:t>	</a:t>
            </a:r>
            <a:r>
              <a:rPr lang="en-US" sz="2200" i="1" dirty="0">
                <a:latin typeface="+mn-lt"/>
              </a:rPr>
              <a:t>Variables :</a:t>
            </a:r>
            <a:br>
              <a:rPr lang="en-US" sz="2200" dirty="0">
                <a:latin typeface="+mn-lt"/>
              </a:rPr>
            </a:br>
            <a:r>
              <a:rPr lang="en-US" sz="2200" dirty="0">
                <a:latin typeface="+mn-lt"/>
              </a:rPr>
              <a:t>		Numeric - 14</a:t>
            </a:r>
            <a:br>
              <a:rPr lang="en-US" sz="2200" dirty="0">
                <a:latin typeface="+mn-lt"/>
              </a:rPr>
            </a:br>
            <a:r>
              <a:rPr lang="en-US" sz="2200" dirty="0">
                <a:latin typeface="+mn-lt"/>
              </a:rPr>
              <a:t>		Categorical - 1 (Gender)</a:t>
            </a:r>
            <a:r>
              <a:rPr lang="en-IN" sz="3100" dirty="0"/>
              <a:t>	</a:t>
            </a:r>
            <a:br>
              <a:rPr lang="en-IN" sz="3100" dirty="0"/>
            </a:br>
            <a:r>
              <a:rPr lang="en-US" sz="2200" dirty="0"/>
              <a:t>	</a:t>
            </a:r>
            <a:br>
              <a:rPr lang="en-US" sz="2200" dirty="0"/>
            </a:br>
            <a:r>
              <a:rPr lang="en-US" sz="2200" dirty="0"/>
              <a:t>	</a:t>
            </a:r>
            <a:r>
              <a:rPr lang="en-IN" sz="3100" dirty="0"/>
              <a:t>	</a:t>
            </a:r>
            <a:br>
              <a:rPr lang="en-IN" dirty="0"/>
            </a:br>
            <a:endParaRPr lang="en-IN" dirty="0"/>
          </a:p>
        </p:txBody>
      </p:sp>
      <p:sp>
        <p:nvSpPr>
          <p:cNvPr id="5" name="Content Placeholder 4">
            <a:extLst>
              <a:ext uri="{FF2B5EF4-FFF2-40B4-BE49-F238E27FC236}">
                <a16:creationId xmlns:a16="http://schemas.microsoft.com/office/drawing/2014/main" id="{06EA7862-19E2-4219-A451-DA05CA239AD7}"/>
              </a:ext>
            </a:extLst>
          </p:cNvPr>
          <p:cNvSpPr>
            <a:spLocks noGrp="1"/>
          </p:cNvSpPr>
          <p:nvPr>
            <p:ph idx="1"/>
          </p:nvPr>
        </p:nvSpPr>
        <p:spPr>
          <a:xfrm>
            <a:off x="838200" y="3101008"/>
            <a:ext cx="10515600" cy="3259346"/>
          </a:xfrm>
        </p:spPr>
        <p:txBody>
          <a:bodyPr>
            <a:normAutofit/>
          </a:bodyPr>
          <a:lstStyle/>
          <a:p>
            <a:pPr marL="0" indent="0">
              <a:buNone/>
            </a:pPr>
            <a:endParaRPr lang="en-US" dirty="0">
              <a:latin typeface="Arial Rounded MT Bold" panose="020F0704030504030204" pitchFamily="34" charset="0"/>
            </a:endParaRPr>
          </a:p>
          <a:p>
            <a:endParaRPr lang="en-IN" sz="2000" dirty="0"/>
          </a:p>
        </p:txBody>
      </p:sp>
      <p:sp>
        <p:nvSpPr>
          <p:cNvPr id="6" name="Rectangle: Rounded Corners 5">
            <a:extLst>
              <a:ext uri="{FF2B5EF4-FFF2-40B4-BE49-F238E27FC236}">
                <a16:creationId xmlns:a16="http://schemas.microsoft.com/office/drawing/2014/main" id="{361C0B2D-D15F-427E-822A-D2A3CD270E11}"/>
              </a:ext>
            </a:extLst>
          </p:cNvPr>
          <p:cNvSpPr/>
          <p:nvPr/>
        </p:nvSpPr>
        <p:spPr>
          <a:xfrm>
            <a:off x="1056564" y="3172259"/>
            <a:ext cx="3975652" cy="181554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Highly Correlated Variables :</a:t>
            </a:r>
          </a:p>
          <a:p>
            <a:pPr algn="ctr"/>
            <a:endParaRPr lang="en-US" dirty="0">
              <a:solidFill>
                <a:schemeClr val="tx1"/>
              </a:solidFill>
            </a:endParaRPr>
          </a:p>
          <a:p>
            <a:pPr algn="ctr"/>
            <a:r>
              <a:rPr lang="en-US" dirty="0">
                <a:solidFill>
                  <a:schemeClr val="tx1"/>
                </a:solidFill>
              </a:rPr>
              <a:t>"</a:t>
            </a:r>
            <a:r>
              <a:rPr lang="en-US" b="1" dirty="0" err="1">
                <a:solidFill>
                  <a:schemeClr val="tx1"/>
                </a:solidFill>
              </a:rPr>
              <a:t>mobile_likes_received</a:t>
            </a:r>
            <a:r>
              <a:rPr lang="en-US" dirty="0">
                <a:solidFill>
                  <a:schemeClr val="tx1"/>
                </a:solidFill>
              </a:rPr>
              <a:t>" with "</a:t>
            </a:r>
            <a:r>
              <a:rPr lang="en-US" dirty="0" err="1">
                <a:solidFill>
                  <a:schemeClr val="tx1"/>
                </a:solidFill>
              </a:rPr>
              <a:t>likes_received</a:t>
            </a:r>
            <a:r>
              <a:rPr lang="en-US" dirty="0">
                <a:solidFill>
                  <a:schemeClr val="tx1"/>
                </a:solidFill>
              </a:rPr>
              <a:t>"</a:t>
            </a:r>
          </a:p>
          <a:p>
            <a:pPr algn="ctr"/>
            <a:r>
              <a:rPr lang="en-US" dirty="0">
                <a:solidFill>
                  <a:schemeClr val="tx1"/>
                </a:solidFill>
              </a:rPr>
              <a:t>"</a:t>
            </a:r>
            <a:r>
              <a:rPr lang="en-US" b="1" dirty="0" err="1">
                <a:solidFill>
                  <a:schemeClr val="tx1"/>
                </a:solidFill>
              </a:rPr>
              <a:t>www_likes_received</a:t>
            </a:r>
            <a:r>
              <a:rPr lang="en-US" dirty="0">
                <a:solidFill>
                  <a:schemeClr val="tx1"/>
                </a:solidFill>
              </a:rPr>
              <a:t>" with "</a:t>
            </a:r>
            <a:r>
              <a:rPr lang="en-US" dirty="0" err="1">
                <a:solidFill>
                  <a:schemeClr val="tx1"/>
                </a:solidFill>
              </a:rPr>
              <a:t>likes_received</a:t>
            </a:r>
            <a:r>
              <a:rPr lang="en-US" dirty="0"/>
              <a:t>"</a:t>
            </a:r>
            <a:endParaRPr lang="en-IN" dirty="0"/>
          </a:p>
        </p:txBody>
      </p:sp>
      <p:sp>
        <p:nvSpPr>
          <p:cNvPr id="7" name="TextBox 6">
            <a:extLst>
              <a:ext uri="{FF2B5EF4-FFF2-40B4-BE49-F238E27FC236}">
                <a16:creationId xmlns:a16="http://schemas.microsoft.com/office/drawing/2014/main" id="{43296643-14F4-4B79-84D1-DC32D3D163C7}"/>
              </a:ext>
            </a:extLst>
          </p:cNvPr>
          <p:cNvSpPr txBox="1"/>
          <p:nvPr/>
        </p:nvSpPr>
        <p:spPr>
          <a:xfrm>
            <a:off x="838200" y="5184961"/>
            <a:ext cx="9738815" cy="923330"/>
          </a:xfrm>
          <a:prstGeom prst="rect">
            <a:avLst/>
          </a:prstGeom>
          <a:noFill/>
        </p:spPr>
        <p:txBody>
          <a:bodyPr wrap="square" rtlCol="0">
            <a:spAutoFit/>
          </a:bodyPr>
          <a:lstStyle/>
          <a:p>
            <a:r>
              <a:rPr lang="en-IN" dirty="0"/>
              <a:t>*My Analysis : </a:t>
            </a:r>
            <a:r>
              <a:rPr lang="en-US" dirty="0"/>
              <a:t>As the sum of "</a:t>
            </a:r>
            <a:r>
              <a:rPr lang="en-US" dirty="0" err="1"/>
              <a:t>mobile_likes_received</a:t>
            </a:r>
            <a:r>
              <a:rPr lang="en-US" dirty="0"/>
              <a:t>" and  "</a:t>
            </a:r>
            <a:r>
              <a:rPr lang="en-US" dirty="0" err="1"/>
              <a:t>www_likes_received</a:t>
            </a:r>
            <a:r>
              <a:rPr lang="en-US" dirty="0"/>
              <a:t>" variables will 		        gain the variable "</a:t>
            </a:r>
            <a:r>
              <a:rPr lang="en-US" dirty="0" err="1"/>
              <a:t>likes_received</a:t>
            </a:r>
            <a:r>
              <a:rPr lang="en-US" dirty="0"/>
              <a:t>". </a:t>
            </a:r>
          </a:p>
          <a:p>
            <a:r>
              <a:rPr lang="en-US" dirty="0"/>
              <a:t>	        Hence both are highly correlated with "</a:t>
            </a:r>
            <a:r>
              <a:rPr lang="en-US" dirty="0" err="1"/>
              <a:t>likes_received</a:t>
            </a:r>
            <a:r>
              <a:rPr lang="en-US" dirty="0"/>
              <a:t>" variable</a:t>
            </a:r>
            <a:endParaRPr lang="en-IN" dirty="0"/>
          </a:p>
        </p:txBody>
      </p:sp>
    </p:spTree>
    <p:extLst>
      <p:ext uri="{BB962C8B-B14F-4D97-AF65-F5344CB8AC3E}">
        <p14:creationId xmlns:p14="http://schemas.microsoft.com/office/powerpoint/2010/main" val="388213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26F3-AE60-4228-AE74-64D132DECAA0}"/>
              </a:ext>
            </a:extLst>
          </p:cNvPr>
          <p:cNvSpPr>
            <a:spLocks noGrp="1"/>
          </p:cNvSpPr>
          <p:nvPr>
            <p:ph type="title"/>
          </p:nvPr>
        </p:nvSpPr>
        <p:spPr>
          <a:xfrm>
            <a:off x="838200" y="266734"/>
            <a:ext cx="10515600" cy="549275"/>
          </a:xfrm>
        </p:spPr>
        <p:txBody>
          <a:bodyPr>
            <a:normAutofit fontScale="90000"/>
          </a:bodyPr>
          <a:lstStyle/>
          <a:p>
            <a:r>
              <a:rPr lang="en-IN" sz="3300" b="1" dirty="0">
                <a:latin typeface="Arial Rounded MT Bold" panose="020F0704030504030204" pitchFamily="34" charset="0"/>
              </a:rPr>
              <a:t>Age alias DOB analysis :</a:t>
            </a:r>
            <a:br>
              <a:rPr lang="en-IN" dirty="0"/>
            </a:br>
            <a:endParaRPr lang="en-IN" dirty="0"/>
          </a:p>
        </p:txBody>
      </p:sp>
      <p:sp>
        <p:nvSpPr>
          <p:cNvPr id="3" name="Content Placeholder 2">
            <a:extLst>
              <a:ext uri="{FF2B5EF4-FFF2-40B4-BE49-F238E27FC236}">
                <a16:creationId xmlns:a16="http://schemas.microsoft.com/office/drawing/2014/main" id="{F207B5CC-699B-4F7D-9466-36F986C42A98}"/>
              </a:ext>
            </a:extLst>
          </p:cNvPr>
          <p:cNvSpPr>
            <a:spLocks noGrp="1"/>
          </p:cNvSpPr>
          <p:nvPr>
            <p:ph idx="1"/>
          </p:nvPr>
        </p:nvSpPr>
        <p:spPr>
          <a:xfrm>
            <a:off x="758687" y="643730"/>
            <a:ext cx="10515600" cy="6214269"/>
          </a:xfrm>
        </p:spPr>
        <p:txBody>
          <a:bodyPr>
            <a:normAutofit fontScale="92500" lnSpcReduction="10000"/>
          </a:bodyPr>
          <a:lstStyle/>
          <a:p>
            <a:pPr marL="0" indent="0">
              <a:buNone/>
            </a:pPr>
            <a:r>
              <a:rPr lang="en-US" sz="1800" dirty="0"/>
              <a:t>Dataset contains 101 distinct values i.e. 101 different aged group pupil uses Facebook.</a:t>
            </a:r>
          </a:p>
          <a:p>
            <a:pPr lvl="1">
              <a:buFont typeface="Courier New" panose="02070309020205020404" pitchFamily="49" charset="0"/>
              <a:buChar char="o"/>
            </a:pPr>
            <a:r>
              <a:rPr lang="en-US" sz="1600" dirty="0"/>
              <a:t>Minimum age - 13</a:t>
            </a:r>
          </a:p>
          <a:p>
            <a:pPr lvl="1">
              <a:buFont typeface="Courier New" panose="02070309020205020404" pitchFamily="49" charset="0"/>
              <a:buChar char="o"/>
            </a:pPr>
            <a:r>
              <a:rPr lang="en-US" sz="1600" dirty="0"/>
              <a:t>Maximum age - 113</a:t>
            </a:r>
          </a:p>
          <a:p>
            <a:pPr marL="0" indent="0">
              <a:buNone/>
            </a:pPr>
            <a:r>
              <a:rPr lang="en-IN" sz="1800" u="sng" dirty="0"/>
              <a:t>#Code :</a:t>
            </a:r>
          </a:p>
          <a:p>
            <a:pPr marL="457200" lvl="1" indent="0">
              <a:buNone/>
            </a:pPr>
            <a:r>
              <a:rPr lang="en-US" sz="1800" dirty="0"/>
              <a:t>data_age1 = </a:t>
            </a:r>
            <a:r>
              <a:rPr lang="en-US" sz="1800" dirty="0" err="1"/>
              <a:t>dataset.groupby</a:t>
            </a:r>
            <a:r>
              <a:rPr lang="en-US" sz="1800" dirty="0"/>
              <a:t>('age').mean() #groups the entire dataset by mean of age values</a:t>
            </a:r>
          </a:p>
          <a:p>
            <a:pPr marL="457200" lvl="1" indent="0">
              <a:buNone/>
            </a:pPr>
            <a:r>
              <a:rPr lang="en-US" sz="1800" dirty="0"/>
              <a:t>data_age1.reset_index(</a:t>
            </a:r>
            <a:r>
              <a:rPr lang="en-US" sz="1800" dirty="0" err="1"/>
              <a:t>inplace</a:t>
            </a:r>
            <a:r>
              <a:rPr lang="en-US" sz="1800" dirty="0"/>
              <a:t>=True) # to reset the index column from age to default values</a:t>
            </a:r>
          </a:p>
          <a:p>
            <a:pPr marL="457200" lvl="1" indent="0">
              <a:buNone/>
            </a:pPr>
            <a:r>
              <a:rPr lang="en-US" sz="1800" dirty="0"/>
              <a:t>data_age1.head() #Displays the first 5 row contents of the dataset</a:t>
            </a:r>
            <a:endParaRPr lang="en-IN" sz="1800" dirty="0"/>
          </a:p>
          <a:p>
            <a:pPr marL="0" indent="0">
              <a:buNone/>
            </a:pPr>
            <a:endParaRPr lang="en-IN" sz="1900" u="sng" dirty="0"/>
          </a:p>
          <a:p>
            <a:pPr marL="0" indent="0">
              <a:buNone/>
            </a:pPr>
            <a:r>
              <a:rPr lang="en-IN" sz="1900" u="sng" dirty="0"/>
              <a:t>#Importing Additional packages for Data Visualization :</a:t>
            </a:r>
            <a:endParaRPr lang="en-IN" sz="1900" dirty="0"/>
          </a:p>
          <a:p>
            <a:pPr marL="0" indent="0">
              <a:buNone/>
            </a:pPr>
            <a:endParaRPr lang="en-IN" sz="1900" dirty="0"/>
          </a:p>
          <a:p>
            <a:pPr marL="0" indent="0">
              <a:buNone/>
            </a:pPr>
            <a:r>
              <a:rPr lang="en-IN" sz="1900" dirty="0"/>
              <a:t>from </a:t>
            </a:r>
            <a:r>
              <a:rPr lang="en-IN" sz="1900" dirty="0" err="1"/>
              <a:t>scipy</a:t>
            </a:r>
            <a:r>
              <a:rPr lang="en-IN" sz="1900" dirty="0"/>
              <a:t> import stats, integrate</a:t>
            </a:r>
          </a:p>
          <a:p>
            <a:pPr marL="0" indent="0">
              <a:buNone/>
            </a:pPr>
            <a:r>
              <a:rPr lang="en-IN" sz="1900" dirty="0"/>
              <a:t>import </a:t>
            </a:r>
            <a:r>
              <a:rPr lang="en-IN" sz="1900" dirty="0" err="1"/>
              <a:t>matplotlib.pyplot</a:t>
            </a:r>
            <a:r>
              <a:rPr lang="en-IN" sz="1900" dirty="0"/>
              <a:t> as </a:t>
            </a:r>
            <a:r>
              <a:rPr lang="en-IN" sz="1900" dirty="0" err="1"/>
              <a:t>plt</a:t>
            </a:r>
            <a:endParaRPr lang="en-IN" sz="1900" dirty="0"/>
          </a:p>
          <a:p>
            <a:pPr marL="0" indent="0">
              <a:buNone/>
            </a:pPr>
            <a:r>
              <a:rPr lang="en-IN" sz="1900" dirty="0"/>
              <a:t>import seaborn as </a:t>
            </a:r>
            <a:r>
              <a:rPr lang="en-IN" sz="1900" dirty="0" err="1"/>
              <a:t>sns</a:t>
            </a:r>
            <a:endParaRPr lang="en-IN" sz="1900" dirty="0"/>
          </a:p>
          <a:p>
            <a:pPr marL="0" indent="0">
              <a:buNone/>
            </a:pPr>
            <a:r>
              <a:rPr lang="en-IN" sz="1900" dirty="0"/>
              <a:t>%matplotlib inline #provides the plots or graphs to be </a:t>
            </a:r>
          </a:p>
          <a:p>
            <a:pPr marL="0" indent="0">
              <a:buNone/>
            </a:pPr>
            <a:r>
              <a:rPr lang="en-IN" sz="1900" dirty="0"/>
              <a:t>displayed on notebook itself.</a:t>
            </a:r>
          </a:p>
          <a:p>
            <a:pPr marL="0" indent="0">
              <a:buNone/>
            </a:pPr>
            <a:r>
              <a:rPr lang="en-IN" sz="1900" dirty="0" err="1"/>
              <a:t>sns.boxplot</a:t>
            </a:r>
            <a:r>
              <a:rPr lang="en-IN" sz="1900" dirty="0"/>
              <a:t>(data_age1.age) # </a:t>
            </a:r>
            <a:r>
              <a:rPr lang="en-IN" sz="1900" dirty="0" err="1"/>
              <a:t>BoxPlotOfAge</a:t>
            </a:r>
            <a:endParaRPr lang="en-IN" sz="1900" dirty="0"/>
          </a:p>
          <a:p>
            <a:pPr marL="0" indent="0">
              <a:buNone/>
            </a:pPr>
            <a:endParaRPr lang="en-IN" sz="1900" dirty="0"/>
          </a:p>
          <a:p>
            <a:pPr marL="0" indent="0">
              <a:buNone/>
            </a:pPr>
            <a:r>
              <a:rPr lang="en-IN" sz="1900" dirty="0"/>
              <a:t>From Figure, 50% of the age groups of </a:t>
            </a:r>
            <a:r>
              <a:rPr lang="en-IN" sz="1900" dirty="0" err="1"/>
              <a:t>facebook</a:t>
            </a:r>
            <a:r>
              <a:rPr lang="en-IN" sz="1900" dirty="0"/>
              <a:t> users fall between </a:t>
            </a:r>
          </a:p>
          <a:p>
            <a:pPr marL="0" indent="0">
              <a:buNone/>
            </a:pPr>
            <a:r>
              <a:rPr lang="en-IN" sz="1900" dirty="0"/>
              <a:t>40 and 90</a:t>
            </a:r>
          </a:p>
          <a:p>
            <a:pPr marL="0" indent="0">
              <a:buNone/>
            </a:pPr>
            <a:endParaRPr lang="en-IN" sz="1900" dirty="0"/>
          </a:p>
          <a:p>
            <a:pPr marL="457200" lvl="1" indent="0">
              <a:buNone/>
            </a:pPr>
            <a:endParaRPr lang="en-IN" dirty="0"/>
          </a:p>
          <a:p>
            <a:pPr marL="457200" lvl="1" indent="0">
              <a:buNone/>
            </a:pPr>
            <a:endParaRPr lang="en-IN" dirty="0"/>
          </a:p>
        </p:txBody>
      </p:sp>
      <p:pic>
        <p:nvPicPr>
          <p:cNvPr id="4" name="Picture 3">
            <a:extLst>
              <a:ext uri="{FF2B5EF4-FFF2-40B4-BE49-F238E27FC236}">
                <a16:creationId xmlns:a16="http://schemas.microsoft.com/office/drawing/2014/main" id="{5950046A-07CF-484E-923F-C0D9B59D85F2}"/>
              </a:ext>
            </a:extLst>
          </p:cNvPr>
          <p:cNvPicPr>
            <a:picLocks noChangeAspect="1"/>
          </p:cNvPicPr>
          <p:nvPr/>
        </p:nvPicPr>
        <p:blipFill>
          <a:blip r:embed="rId2"/>
          <a:stretch>
            <a:fillRect/>
          </a:stretch>
        </p:blipFill>
        <p:spPr>
          <a:xfrm>
            <a:off x="7235687" y="3657600"/>
            <a:ext cx="4412974" cy="3087066"/>
          </a:xfrm>
          <a:prstGeom prst="rect">
            <a:avLst/>
          </a:prstGeom>
        </p:spPr>
      </p:pic>
    </p:spTree>
    <p:extLst>
      <p:ext uri="{BB962C8B-B14F-4D97-AF65-F5344CB8AC3E}">
        <p14:creationId xmlns:p14="http://schemas.microsoft.com/office/powerpoint/2010/main" val="385713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58C68-9848-430A-B953-0919EC928845}"/>
              </a:ext>
            </a:extLst>
          </p:cNvPr>
          <p:cNvSpPr>
            <a:spLocks noGrp="1"/>
          </p:cNvSpPr>
          <p:nvPr>
            <p:ph idx="1"/>
          </p:nvPr>
        </p:nvSpPr>
        <p:spPr>
          <a:xfrm>
            <a:off x="705678" y="341381"/>
            <a:ext cx="10515600" cy="5979905"/>
          </a:xfrm>
        </p:spPr>
        <p:txBody>
          <a:bodyPr>
            <a:normAutofit fontScale="92500" lnSpcReduction="10000"/>
          </a:bodyPr>
          <a:lstStyle/>
          <a:p>
            <a:r>
              <a:rPr lang="en-US" u="sng" dirty="0"/>
              <a:t>#Code </a:t>
            </a:r>
          </a:p>
          <a:p>
            <a:pPr marL="0" indent="0">
              <a:buNone/>
            </a:pPr>
            <a:r>
              <a:rPr lang="en-US" dirty="0"/>
              <a:t>    dataset['age'].value_counts().head() </a:t>
            </a:r>
            <a:r>
              <a:rPr lang="en-US" sz="2200" dirty="0"/>
              <a:t>#Provides the count of each value of age</a:t>
            </a:r>
          </a:p>
          <a:p>
            <a:pPr marL="0" indent="0">
              <a:buNone/>
            </a:pPr>
            <a:r>
              <a:rPr lang="en-US" u="sng" dirty="0"/>
              <a:t>Output :</a:t>
            </a:r>
          </a:p>
          <a:p>
            <a:pPr marL="0" indent="0">
              <a:buNone/>
            </a:pPr>
            <a:r>
              <a:rPr lang="en-US" dirty="0"/>
              <a:t> 18    5196</a:t>
            </a:r>
          </a:p>
          <a:p>
            <a:pPr marL="0" indent="0">
              <a:buNone/>
            </a:pPr>
            <a:r>
              <a:rPr lang="en-US" dirty="0"/>
              <a:t> 23    4404</a:t>
            </a:r>
          </a:p>
          <a:p>
            <a:pPr marL="0" indent="0">
              <a:buNone/>
            </a:pPr>
            <a:r>
              <a:rPr lang="en-US" dirty="0"/>
              <a:t> 19    4391</a:t>
            </a:r>
          </a:p>
          <a:p>
            <a:pPr marL="0" indent="0">
              <a:buNone/>
            </a:pPr>
            <a:r>
              <a:rPr lang="en-US" dirty="0"/>
              <a:t> 20    3769</a:t>
            </a:r>
          </a:p>
          <a:p>
            <a:pPr marL="0" indent="0">
              <a:buNone/>
            </a:pPr>
            <a:r>
              <a:rPr lang="en-US" dirty="0"/>
              <a:t> 21    3671</a:t>
            </a:r>
          </a:p>
          <a:p>
            <a:pPr marL="0" indent="0">
              <a:buNone/>
            </a:pPr>
            <a:r>
              <a:rPr lang="en-US" dirty="0"/>
              <a:t> Name: age, </a:t>
            </a:r>
            <a:r>
              <a:rPr lang="en-US" dirty="0" err="1"/>
              <a:t>dtype</a:t>
            </a:r>
            <a:r>
              <a:rPr lang="en-US" dirty="0"/>
              <a:t>: int64</a:t>
            </a:r>
          </a:p>
          <a:p>
            <a:endParaRPr lang="en-US" dirty="0"/>
          </a:p>
          <a:p>
            <a:r>
              <a:rPr lang="en-IN" u="sng" dirty="0">
                <a:latin typeface="Arial Rounded MT Bold" panose="020F0704030504030204" pitchFamily="34" charset="0"/>
              </a:rPr>
              <a:t>INFERENCE : </a:t>
            </a:r>
            <a:r>
              <a:rPr lang="en-US" dirty="0"/>
              <a:t>From the above output, its observed that</a:t>
            </a:r>
          </a:p>
          <a:p>
            <a:pPr marL="0" indent="0">
              <a:buNone/>
            </a:pPr>
            <a:r>
              <a:rPr lang="en-US" dirty="0"/>
              <a:t>18 years age group have highest no. of </a:t>
            </a:r>
            <a:r>
              <a:rPr lang="en-US" dirty="0" err="1"/>
              <a:t>facebook</a:t>
            </a:r>
            <a:r>
              <a:rPr lang="en-US" dirty="0"/>
              <a:t> users with 5196 people</a:t>
            </a:r>
          </a:p>
          <a:p>
            <a:pPr marL="0" indent="0">
              <a:buNone/>
            </a:pPr>
            <a:r>
              <a:rPr lang="en-US" dirty="0"/>
              <a:t>[Note : This is also provided with the command "Pandas-Profiling"]</a:t>
            </a:r>
          </a:p>
          <a:p>
            <a:endParaRPr lang="en-IN" dirty="0"/>
          </a:p>
        </p:txBody>
      </p:sp>
    </p:spTree>
    <p:extLst>
      <p:ext uri="{BB962C8B-B14F-4D97-AF65-F5344CB8AC3E}">
        <p14:creationId xmlns:p14="http://schemas.microsoft.com/office/powerpoint/2010/main" val="185829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F827BA-CF4C-4865-94CC-CD594DBCAAEF}"/>
              </a:ext>
            </a:extLst>
          </p:cNvPr>
          <p:cNvSpPr>
            <a:spLocks noGrp="1"/>
          </p:cNvSpPr>
          <p:nvPr>
            <p:ph type="title"/>
          </p:nvPr>
        </p:nvSpPr>
        <p:spPr>
          <a:xfrm>
            <a:off x="838200" y="365125"/>
            <a:ext cx="10515600" cy="575779"/>
          </a:xfrm>
        </p:spPr>
        <p:txBody>
          <a:bodyPr>
            <a:normAutofit fontScale="90000"/>
          </a:bodyPr>
          <a:lstStyle/>
          <a:p>
            <a:r>
              <a:rPr lang="en-IN" sz="3000" b="1" dirty="0">
                <a:latin typeface="Arial Rounded MT Bold" panose="020F0704030504030204" pitchFamily="34" charset="0"/>
              </a:rPr>
              <a:t>Tenure Analysis </a:t>
            </a:r>
            <a:r>
              <a:rPr lang="en-IN" sz="4000" b="1" dirty="0">
                <a:latin typeface="Arial Rounded MT Bold" panose="020F0704030504030204" pitchFamily="34" charset="0"/>
              </a:rPr>
              <a:t>:</a:t>
            </a:r>
          </a:p>
        </p:txBody>
      </p:sp>
      <p:pic>
        <p:nvPicPr>
          <p:cNvPr id="5" name="Picture 4">
            <a:extLst>
              <a:ext uri="{FF2B5EF4-FFF2-40B4-BE49-F238E27FC236}">
                <a16:creationId xmlns:a16="http://schemas.microsoft.com/office/drawing/2014/main" id="{8429443A-4FD7-4198-B4F5-2922F0594BF1}"/>
              </a:ext>
            </a:extLst>
          </p:cNvPr>
          <p:cNvPicPr>
            <a:picLocks noChangeAspect="1"/>
          </p:cNvPicPr>
          <p:nvPr/>
        </p:nvPicPr>
        <p:blipFill>
          <a:blip r:embed="rId2"/>
          <a:stretch>
            <a:fillRect/>
          </a:stretch>
        </p:blipFill>
        <p:spPr>
          <a:xfrm>
            <a:off x="838200" y="1072598"/>
            <a:ext cx="9299713" cy="1498324"/>
          </a:xfrm>
          <a:prstGeom prst="rect">
            <a:avLst/>
          </a:prstGeom>
        </p:spPr>
      </p:pic>
      <p:pic>
        <p:nvPicPr>
          <p:cNvPr id="6" name="Picture 5">
            <a:extLst>
              <a:ext uri="{FF2B5EF4-FFF2-40B4-BE49-F238E27FC236}">
                <a16:creationId xmlns:a16="http://schemas.microsoft.com/office/drawing/2014/main" id="{67B65CDC-4DE9-4997-B699-F8E0E7400006}"/>
              </a:ext>
            </a:extLst>
          </p:cNvPr>
          <p:cNvPicPr>
            <a:picLocks noChangeAspect="1"/>
          </p:cNvPicPr>
          <p:nvPr/>
        </p:nvPicPr>
        <p:blipFill>
          <a:blip r:embed="rId3"/>
          <a:stretch>
            <a:fillRect/>
          </a:stretch>
        </p:blipFill>
        <p:spPr>
          <a:xfrm>
            <a:off x="664265" y="2848804"/>
            <a:ext cx="4861892" cy="3260448"/>
          </a:xfrm>
          <a:prstGeom prst="rect">
            <a:avLst/>
          </a:prstGeom>
        </p:spPr>
      </p:pic>
      <p:sp>
        <p:nvSpPr>
          <p:cNvPr id="7" name="TextBox 6">
            <a:extLst>
              <a:ext uri="{FF2B5EF4-FFF2-40B4-BE49-F238E27FC236}">
                <a16:creationId xmlns:a16="http://schemas.microsoft.com/office/drawing/2014/main" id="{CE88E4B3-6722-413E-ADC9-BFC3FE306976}"/>
              </a:ext>
            </a:extLst>
          </p:cNvPr>
          <p:cNvSpPr txBox="1"/>
          <p:nvPr/>
        </p:nvSpPr>
        <p:spPr>
          <a:xfrm>
            <a:off x="6798365" y="3021496"/>
            <a:ext cx="3339548" cy="2585323"/>
          </a:xfrm>
          <a:prstGeom prst="rect">
            <a:avLst/>
          </a:prstGeom>
          <a:noFill/>
        </p:spPr>
        <p:txBody>
          <a:bodyPr wrap="square" rtlCol="0">
            <a:spAutoFit/>
          </a:bodyPr>
          <a:lstStyle/>
          <a:p>
            <a:r>
              <a:rPr lang="en-IN" dirty="0"/>
              <a:t>Figure represents Age Vs Tenure analysis.</a:t>
            </a:r>
          </a:p>
          <a:p>
            <a:r>
              <a:rPr lang="en-IN" dirty="0"/>
              <a:t>From bar graph, it can be inferred that as the older the people more the no. of days the face book is active </a:t>
            </a:r>
          </a:p>
          <a:p>
            <a:r>
              <a:rPr lang="en-IN" dirty="0"/>
              <a:t>More analysis is made to check whether the graphs represents right analysis.</a:t>
            </a:r>
          </a:p>
        </p:txBody>
      </p:sp>
    </p:spTree>
    <p:extLst>
      <p:ext uri="{BB962C8B-B14F-4D97-AF65-F5344CB8AC3E}">
        <p14:creationId xmlns:p14="http://schemas.microsoft.com/office/powerpoint/2010/main" val="1785219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8217</TotalTime>
  <Words>1817</Words>
  <Application>Microsoft Office PowerPoint</Application>
  <PresentationFormat>Widescreen</PresentationFormat>
  <Paragraphs>188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Rounded MT Bold</vt:lpstr>
      <vt:lpstr>Calibri</vt:lpstr>
      <vt:lpstr>Calibri Light</vt:lpstr>
      <vt:lpstr>Courier New</vt:lpstr>
      <vt:lpstr>Office Theme</vt:lpstr>
      <vt:lpstr>Data Science Foundation Project </vt:lpstr>
      <vt:lpstr>Personal Information:</vt:lpstr>
      <vt:lpstr>PowerPoint Presentation</vt:lpstr>
      <vt:lpstr>Business questions Identified :</vt:lpstr>
      <vt:lpstr>  Importing Packages :    import numpy as np  import pandas as pd </vt:lpstr>
      <vt:lpstr>  Overview of Dataset :  Size and shape of dataset: (99003,15)   rows - 99003   columns – 15  Missing values – 0  Variables :   Numeric - 14   Categorical - 1 (Gender)       </vt:lpstr>
      <vt:lpstr>Age alias DOB analysis : </vt:lpstr>
      <vt:lpstr>PowerPoint Presentation</vt:lpstr>
      <vt:lpstr>Tenure Analysis :</vt:lpstr>
      <vt:lpstr>PowerPoint Presentation</vt:lpstr>
      <vt:lpstr>PowerPoint Presentation</vt:lpstr>
      <vt:lpstr>Friend Count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Frames formed during analysis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rakshitha manohar</dc:creator>
  <cp:lastModifiedBy>rakshitha manohar</cp:lastModifiedBy>
  <cp:revision>112</cp:revision>
  <dcterms:created xsi:type="dcterms:W3CDTF">2019-04-21T11:39:18Z</dcterms:created>
  <dcterms:modified xsi:type="dcterms:W3CDTF">2019-04-27T05:47:05Z</dcterms:modified>
</cp:coreProperties>
</file>