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17" r:id="rId7"/>
    <p:sldId id="399" r:id="rId8"/>
    <p:sldId id="395" r:id="rId9"/>
    <p:sldId id="397" r:id="rId10"/>
    <p:sldId id="400" r:id="rId11"/>
    <p:sldId id="401" r:id="rId12"/>
    <p:sldId id="321" r:id="rId13"/>
    <p:sldId id="393" r:id="rId14"/>
    <p:sldId id="391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C24B7-E5D1-410B-B9B4-6D72EE430911}" v="119" dt="2024-09-08T17:04:34.782"/>
    <p1510:client id="{F4E515E1-6F0C-4373-AAE8-AC9872F9C066}" v="1577" dt="2024-09-09T16:35:36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324" y="-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1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2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7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7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8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8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09/09/2024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r>
              <a:rPr lang="en-GB" dirty="0"/>
              <a:t>Tax Assessment</a:t>
            </a:r>
            <a:r>
              <a:rPr lang="en-GB"/>
              <a:t> using ML model</a:t>
            </a:r>
            <a:endParaRPr lang="en-US" sz="180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6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Rakshitha Murali Krishna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8CA1E-B0A0-B21A-BC24-EB2381CAF3AC}"/>
              </a:ext>
            </a:extLst>
          </p:cNvPr>
          <p:cNvSpPr txBox="1"/>
          <p:nvPr/>
        </p:nvSpPr>
        <p:spPr>
          <a:xfrm>
            <a:off x="11564937" y="434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8A83B-5428-0E52-7BD5-76859F75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E7ADB-C437-BE16-3D1E-EF43E22C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FECB2-EF29-FABC-7688-1903D92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8D2C6-720F-4BC3-FC4C-C4E6BAF7DE7B}"/>
              </a:ext>
            </a:extLst>
          </p:cNvPr>
          <p:cNvSpPr txBox="1"/>
          <p:nvPr/>
        </p:nvSpPr>
        <p:spPr>
          <a:xfrm>
            <a:off x="1611544" y="2096655"/>
            <a:ext cx="7948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          Any Questions please?</a:t>
            </a:r>
          </a:p>
        </p:txBody>
      </p:sp>
    </p:spTree>
    <p:extLst>
      <p:ext uri="{BB962C8B-B14F-4D97-AF65-F5344CB8AC3E}">
        <p14:creationId xmlns:p14="http://schemas.microsoft.com/office/powerpoint/2010/main" val="325733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66" y="4982155"/>
            <a:ext cx="5437187" cy="2265216"/>
          </a:xfrm>
        </p:spPr>
        <p:txBody>
          <a:bodyPr rtlCol="0"/>
          <a:lstStyle/>
          <a:p>
            <a:pPr rtl="0"/>
            <a:r>
              <a:rPr lang="en-GB" sz="2000" dirty="0"/>
              <a:t>Rakshitha Murali Krishna</a:t>
            </a:r>
          </a:p>
          <a:p>
            <a:pPr rtl="0"/>
            <a:r>
              <a:rPr lang="en-GB" sz="2000" dirty="0"/>
              <a:t>Rakshithakrishna1997@gmail.com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1848" y="1793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1848" y="3043518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405257"/>
          </a:xfrm>
        </p:spPr>
        <p:txBody>
          <a:bodyPr rtlCol="0"/>
          <a:lstStyle/>
          <a:p>
            <a:pPr rtl="0"/>
            <a:r>
              <a:rPr lang="en-GB" dirty="0"/>
              <a:t>Objective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7588" y="4143349"/>
            <a:ext cx="2363863" cy="2363863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233E0B-F739-8817-9B0F-79DD1B0B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27" y="1064059"/>
            <a:ext cx="8463828" cy="2260673"/>
          </a:xfrm>
        </p:spPr>
        <p:txBody>
          <a:bodyPr/>
          <a:lstStyle/>
          <a:p>
            <a:r>
              <a:rPr lang="en-US" sz="2400" dirty="0"/>
              <a:t>1)</a:t>
            </a:r>
            <a:r>
              <a:rPr lang="en-US" sz="2400" dirty="0">
                <a:ea typeface="+mn-lt"/>
                <a:cs typeface="+mn-lt"/>
              </a:rPr>
              <a:t>The primary objective of this project is to develop a predictive model that accurately estimates the tax of a house based on various features such as its sale price, location (</a:t>
            </a:r>
            <a:r>
              <a:rPr lang="en-US" sz="2400" dirty="0" err="1">
                <a:ea typeface="+mn-lt"/>
                <a:cs typeface="+mn-lt"/>
              </a:rPr>
              <a:t>zipcode</a:t>
            </a:r>
            <a:r>
              <a:rPr lang="en-US" sz="2400" dirty="0">
                <a:ea typeface="+mn-lt"/>
                <a:cs typeface="+mn-lt"/>
              </a:rPr>
              <a:t>, longitude, latitude), lot size, year built, square footage, number of bedrooms and bathrooms, garage, fireplaces, and other relevant factors.</a:t>
            </a:r>
          </a:p>
          <a:p>
            <a:r>
              <a:rPr lang="en-US" sz="2400" dirty="0"/>
              <a:t>2) </a:t>
            </a:r>
            <a:r>
              <a:rPr lang="en-US" sz="2400" dirty="0">
                <a:ea typeface="+mn-lt"/>
                <a:cs typeface="+mn-lt"/>
              </a:rPr>
              <a:t>Once developed, the government can utilize this model to predict the tax band for newly built or existing houses based on their specific characteristics.</a:t>
            </a:r>
            <a:endParaRPr lang="en-US" sz="2400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30ED7-5E5D-D470-C82F-3DF79B3F4D81}"/>
              </a:ext>
            </a:extLst>
          </p:cNvPr>
          <p:cNvSpPr txBox="1"/>
          <p:nvPr/>
        </p:nvSpPr>
        <p:spPr>
          <a:xfrm>
            <a:off x="11564937" y="434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536C-1CDD-4F5D-EA6E-4E80F9C7C5BF}"/>
              </a:ext>
            </a:extLst>
          </p:cNvPr>
          <p:cNvSpPr txBox="1"/>
          <p:nvPr/>
        </p:nvSpPr>
        <p:spPr>
          <a:xfrm>
            <a:off x="304" y="110086"/>
            <a:ext cx="1156504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200" dirty="0"/>
              <a:t>Step 1: Predicting the features that affect the tax price. In this graph, we can see that </a:t>
            </a:r>
            <a:r>
              <a:rPr lang="en-GB" sz="2200" dirty="0" err="1"/>
              <a:t>sqrt_ft</a:t>
            </a:r>
            <a:r>
              <a:rPr lang="en-GB" sz="2200" dirty="0"/>
              <a:t>, bedrooms, bathrooms, fireplaces and HOA are affecting tax prices. So, consider those as input variables.</a:t>
            </a:r>
            <a:endParaRPr lang="en-GB" sz="2200" dirty="0">
              <a:effectLst/>
              <a:latin typeface="Gill Sans M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8EC14-344F-748E-0074-2A27EF620D54}"/>
              </a:ext>
            </a:extLst>
          </p:cNvPr>
          <p:cNvSpPr txBox="1"/>
          <p:nvPr/>
        </p:nvSpPr>
        <p:spPr>
          <a:xfrm>
            <a:off x="11653692" y="110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7A06F-1009-EEEA-9BD3-68953A40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15" r="18713" b="24012"/>
          <a:stretch/>
        </p:blipFill>
        <p:spPr>
          <a:xfrm>
            <a:off x="1471863" y="1373606"/>
            <a:ext cx="8764228" cy="52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536C-1CDD-4F5D-EA6E-4E80F9C7C5BF}"/>
              </a:ext>
            </a:extLst>
          </p:cNvPr>
          <p:cNvSpPr txBox="1"/>
          <p:nvPr/>
        </p:nvSpPr>
        <p:spPr>
          <a:xfrm>
            <a:off x="304" y="110086"/>
            <a:ext cx="115650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200" dirty="0"/>
              <a:t>Step 2: Feature Engineering</a:t>
            </a:r>
            <a:endParaRPr lang="en-GB" sz="2200" dirty="0">
              <a:effectLst/>
              <a:latin typeface="Gill Sans M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8EC14-344F-748E-0074-2A27EF620D54}"/>
              </a:ext>
            </a:extLst>
          </p:cNvPr>
          <p:cNvSpPr txBox="1"/>
          <p:nvPr/>
        </p:nvSpPr>
        <p:spPr>
          <a:xfrm>
            <a:off x="11653692" y="110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0A352-87AA-C4E8-A97E-F8F69095A38E}"/>
              </a:ext>
            </a:extLst>
          </p:cNvPr>
          <p:cNvSpPr txBox="1"/>
          <p:nvPr/>
        </p:nvSpPr>
        <p:spPr>
          <a:xfrm>
            <a:off x="564776" y="1111625"/>
            <a:ext cx="724348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GB" sz="2200" err="1"/>
              <a:t>Taxprice</a:t>
            </a:r>
            <a:r>
              <a:rPr lang="en-GB" sz="2200" dirty="0"/>
              <a:t> per square ft = Tax price/ Square feet</a:t>
            </a:r>
          </a:p>
          <a:p>
            <a:pPr marL="457200" indent="-457200">
              <a:buAutoNum type="arabicParenR"/>
            </a:pPr>
            <a:r>
              <a:rPr lang="en-GB" sz="2200" dirty="0"/>
              <a:t>Categorize the Tax price based on </a:t>
            </a:r>
            <a:r>
              <a:rPr lang="en-GB" sz="2200" dirty="0" err="1"/>
              <a:t>Taxprice</a:t>
            </a:r>
            <a:r>
              <a:rPr lang="en-GB" sz="2200" dirty="0"/>
              <a:t> per square ft value.</a:t>
            </a:r>
          </a:p>
          <a:p>
            <a:pPr marL="457200" indent="-457200">
              <a:buAutoNum type="arabicParenR"/>
            </a:pPr>
            <a:endParaRPr lang="en-GB" sz="2200" dirty="0"/>
          </a:p>
        </p:txBody>
      </p:sp>
      <p:pic>
        <p:nvPicPr>
          <p:cNvPr id="6" name="Picture 5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C0701BB3-7927-CB2B-2DFE-445513FA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707" y="2161054"/>
            <a:ext cx="6009715" cy="4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038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29" y="-7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3536C-1CDD-4F5D-EA6E-4E80F9C7C5BF}"/>
              </a:ext>
            </a:extLst>
          </p:cNvPr>
          <p:cNvSpPr txBox="1"/>
          <p:nvPr/>
        </p:nvSpPr>
        <p:spPr>
          <a:xfrm>
            <a:off x="166254" y="205828"/>
            <a:ext cx="9840515" cy="5032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200" dirty="0"/>
              <a:t>Step 3: </a:t>
            </a:r>
            <a:r>
              <a:rPr lang="en-GB" sz="2200" b="1" dirty="0">
                <a:latin typeface="Aptos"/>
                <a:cs typeface="Times New Roman"/>
              </a:rPr>
              <a:t>Selection of Model.</a:t>
            </a:r>
            <a:endParaRPr lang="en-GB" sz="2200" b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200" b="1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200" kern="100" dirty="0">
                <a:latin typeface="Aptos"/>
                <a:cs typeface="Times New Roman"/>
              </a:rPr>
              <a:t>Input parameters:</a:t>
            </a:r>
            <a:endParaRPr lang="en-GB" sz="2200" kern="100">
              <a:latin typeface="Aptos"/>
              <a:cs typeface="Times New Roman"/>
            </a:endParaRPr>
          </a:p>
          <a:p>
            <a:pPr marL="800100" lvl="1" indent="-342900">
              <a:lnSpc>
                <a:spcPct val="114999"/>
              </a:lnSpc>
              <a:buFont typeface="Courier New" panose="05050102010706020507" pitchFamily="18" charset="2"/>
              <a:buChar char="o"/>
            </a:pPr>
            <a:r>
              <a:rPr lang="en-GB" sz="2200" kern="100" dirty="0" err="1">
                <a:latin typeface="Aptos"/>
                <a:cs typeface="Times New Roman"/>
              </a:rPr>
              <a:t>Sqrt_ft</a:t>
            </a:r>
            <a:endParaRPr lang="en-GB" sz="2200" kern="100">
              <a:latin typeface="Aptos"/>
              <a:cs typeface="Times New Roman"/>
            </a:endParaRPr>
          </a:p>
          <a:p>
            <a:pPr marL="800100" lvl="1" indent="-342900">
              <a:lnSpc>
                <a:spcPct val="114999"/>
              </a:lnSpc>
              <a:buFont typeface="Courier New" panose="05050102010706020507" pitchFamily="18" charset="2"/>
              <a:buChar char="o"/>
            </a:pPr>
            <a:r>
              <a:rPr lang="en-GB" sz="2200" kern="100">
                <a:latin typeface="Aptos"/>
                <a:cs typeface="Times New Roman"/>
              </a:rPr>
              <a:t>latitude</a:t>
            </a:r>
          </a:p>
          <a:p>
            <a:pPr marL="800100" lvl="1" indent="-342900">
              <a:lnSpc>
                <a:spcPct val="114999"/>
              </a:lnSpc>
              <a:buFont typeface="Courier New" panose="05050102010706020507" pitchFamily="18" charset="2"/>
              <a:buChar char="o"/>
            </a:pPr>
            <a:r>
              <a:rPr lang="en-GB" sz="2200" kern="100">
                <a:latin typeface="Aptos"/>
                <a:cs typeface="Times New Roman"/>
              </a:rPr>
              <a:t>longitude</a:t>
            </a:r>
          </a:p>
          <a:p>
            <a:pPr marL="0" lvl="1">
              <a:lnSpc>
                <a:spcPct val="114999"/>
              </a:lnSpc>
            </a:pPr>
            <a:endParaRPr lang="en-GB" sz="2200" kern="100">
              <a:latin typeface="Aptos"/>
              <a:cs typeface="Times New Roman"/>
            </a:endParaRPr>
          </a:p>
          <a:p>
            <a:pPr marL="342900" indent="-342900">
              <a:lnSpc>
                <a:spcPct val="114999"/>
              </a:lnSpc>
              <a:buFont typeface="Symbol" panose="05050102010706020507" pitchFamily="18" charset="2"/>
              <a:buChar char=""/>
            </a:pPr>
            <a:r>
              <a:rPr lang="en-GB" sz="2200" kern="100" dirty="0">
                <a:latin typeface="Aptos"/>
                <a:cs typeface="Times New Roman"/>
              </a:rPr>
              <a:t>Output Parameter:</a:t>
            </a:r>
          </a:p>
          <a:p>
            <a:pPr marL="800100" lvl="1" indent="-342900">
              <a:lnSpc>
                <a:spcPct val="114999"/>
              </a:lnSpc>
              <a:buFont typeface="Courier New" panose="05050102010706020507" pitchFamily="18" charset="2"/>
              <a:buChar char="o"/>
            </a:pPr>
            <a:r>
              <a:rPr lang="en-GB" sz="2200" kern="100" dirty="0" err="1">
                <a:latin typeface="Aptos"/>
                <a:cs typeface="Times New Roman"/>
              </a:rPr>
              <a:t>Tax_category</a:t>
            </a:r>
            <a:endParaRPr lang="en-GB" sz="2200" kern="100">
              <a:latin typeface="Aptos"/>
              <a:cs typeface="Times New Roman"/>
            </a:endParaRPr>
          </a:p>
          <a:p>
            <a:pPr marL="800100" lvl="1" indent="-342900">
              <a:lnSpc>
                <a:spcPct val="114999"/>
              </a:lnSpc>
              <a:buFont typeface="Courier New" panose="05050102010706020507" pitchFamily="18" charset="2"/>
              <a:buChar char="o"/>
            </a:pPr>
            <a:endParaRPr lang="en-GB" sz="2200" kern="100">
              <a:latin typeface="Aptos"/>
              <a:cs typeface="Times New Roman"/>
            </a:endParaRPr>
          </a:p>
          <a:p>
            <a:pPr lvl="1">
              <a:lnSpc>
                <a:spcPct val="114999"/>
              </a:lnSpc>
            </a:pPr>
            <a:r>
              <a:rPr lang="en-GB" sz="2200" kern="100" dirty="0">
                <a:latin typeface="Aptos"/>
                <a:cs typeface="Times New Roman"/>
              </a:rPr>
              <a:t>Model selected</a:t>
            </a:r>
            <a:endParaRPr lang="en-GB" sz="2200" kern="100">
              <a:latin typeface="Aptos"/>
              <a:cs typeface="Times New Roman"/>
            </a:endParaRPr>
          </a:p>
          <a:p>
            <a:pPr lvl="1">
              <a:lnSpc>
                <a:spcPct val="114999"/>
              </a:lnSpc>
            </a:pPr>
            <a:r>
              <a:rPr lang="en-GB" sz="2200" kern="100" dirty="0">
                <a:latin typeface="Aptos"/>
                <a:cs typeface="Times New Roman"/>
              </a:rPr>
              <a:t>K Nearest Neighbour is used to predict Tax band for newly built house.</a:t>
            </a:r>
            <a:endParaRPr lang="en-GB" dirty="0"/>
          </a:p>
          <a:p>
            <a:pPr lvl="1">
              <a:lnSpc>
                <a:spcPct val="114999"/>
              </a:lnSpc>
            </a:pPr>
            <a:endParaRPr lang="en-GB" sz="2200" kern="100" dirty="0" err="1">
              <a:latin typeface="Aptos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8B121-3D33-43F9-80AF-DA00F617A3BB}"/>
              </a:ext>
            </a:extLst>
          </p:cNvPr>
          <p:cNvSpPr txBox="1"/>
          <p:nvPr/>
        </p:nvSpPr>
        <p:spPr>
          <a:xfrm>
            <a:off x="11641137" y="196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8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536C-1CDD-4F5D-EA6E-4E80F9C7C5BF}"/>
              </a:ext>
            </a:extLst>
          </p:cNvPr>
          <p:cNvSpPr txBox="1"/>
          <p:nvPr/>
        </p:nvSpPr>
        <p:spPr>
          <a:xfrm>
            <a:off x="400151" y="862311"/>
            <a:ext cx="3397605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GB" sz="2200" b="1">
                <a:ea typeface="+mn-lt"/>
                <a:cs typeface="+mn-lt"/>
              </a:rPr>
              <a:t>Concentration</a:t>
            </a:r>
            <a:r>
              <a:rPr lang="en-GB" sz="2200">
                <a:ea typeface="+mn-lt"/>
                <a:cs typeface="+mn-lt"/>
              </a:rPr>
              <a:t>: Most predicted tax values fall between </a:t>
            </a:r>
            <a:r>
              <a:rPr lang="en-GB" sz="2200" b="1">
                <a:ea typeface="+mn-lt"/>
                <a:cs typeface="+mn-lt"/>
              </a:rPr>
              <a:t>1 and 3</a:t>
            </a:r>
            <a:r>
              <a:rPr lang="en-GB" sz="2200">
                <a:ea typeface="+mn-lt"/>
                <a:cs typeface="+mn-lt"/>
              </a:rPr>
              <a:t>, indicating a high concentration in this range.</a:t>
            </a:r>
            <a:endParaRPr lang="en-GB" sz="2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200" b="1">
                <a:ea typeface="+mn-lt"/>
                <a:cs typeface="+mn-lt"/>
              </a:rPr>
              <a:t>Peak Frequency</a:t>
            </a:r>
            <a:r>
              <a:rPr lang="en-GB" sz="2200">
                <a:ea typeface="+mn-lt"/>
                <a:cs typeface="+mn-lt"/>
              </a:rPr>
              <a:t>: The highest frequency is observed within these bins, suggesting that the majority of predictions are clustered here.</a:t>
            </a:r>
            <a:endParaRPr lang="en-GB"/>
          </a:p>
          <a:p>
            <a:endParaRPr lang="en-GB" sz="2200" dirty="0">
              <a:ea typeface="+mn-lt"/>
              <a:cs typeface="+mn-lt"/>
            </a:endParaRPr>
          </a:p>
          <a:p>
            <a:pPr lvl="0"/>
            <a:endParaRPr lang="en-GB" sz="22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7754-F282-81AA-6091-0F126189E246}"/>
              </a:ext>
            </a:extLst>
          </p:cNvPr>
          <p:cNvSpPr txBox="1"/>
          <p:nvPr/>
        </p:nvSpPr>
        <p:spPr>
          <a:xfrm>
            <a:off x="11641137" y="196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E0BE4F3D-51D7-5185-D429-D258E75CE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472" y="565337"/>
            <a:ext cx="7524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Sample </a:t>
            </a:r>
            <a:r>
              <a:rPr lang="en-GB" dirty="0" err="1"/>
              <a:t>ooter</a:t>
            </a:r>
            <a:r>
              <a:rPr lang="en-GB" dirty="0"/>
              <a:t>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A7C21-2DCC-A55B-EADC-7145D67EEBA7}"/>
              </a:ext>
            </a:extLst>
          </p:cNvPr>
          <p:cNvSpPr txBox="1"/>
          <p:nvPr/>
        </p:nvSpPr>
        <p:spPr>
          <a:xfrm>
            <a:off x="11607850" y="216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2A383-AFEF-A713-6A3A-A1F6420A9E05}"/>
              </a:ext>
            </a:extLst>
          </p:cNvPr>
          <p:cNvSpPr txBox="1"/>
          <p:nvPr/>
        </p:nvSpPr>
        <p:spPr>
          <a:xfrm>
            <a:off x="390108" y="39010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Result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9B56F-8127-CAB5-C50B-3D38B195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247" y="914150"/>
            <a:ext cx="8143875" cy="521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AC901-7B07-D411-4A74-73C0ACFCC003}"/>
              </a:ext>
            </a:extLst>
          </p:cNvPr>
          <p:cNvSpPr txBox="1"/>
          <p:nvPr/>
        </p:nvSpPr>
        <p:spPr>
          <a:xfrm>
            <a:off x="524628" y="1318296"/>
            <a:ext cx="2813383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Latitude:</a:t>
            </a:r>
            <a:endParaRPr lang="en-US" sz="2800" dirty="0"/>
          </a:p>
          <a:p>
            <a:r>
              <a:rPr lang="en-US" sz="2800"/>
              <a:t>-110.3782 </a:t>
            </a:r>
            <a:r>
              <a:rPr lang="en-US" sz="2800" dirty="0"/>
              <a:t>Longitude: 31.356362</a:t>
            </a:r>
            <a:endParaRPr lang="en-US" dirty="0"/>
          </a:p>
          <a:p>
            <a:r>
              <a:rPr lang="en-US" sz="2800"/>
              <a:t>Sqft: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1173.0</a:t>
            </a: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/>
              <a:t>Category=1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43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Sample </a:t>
            </a:r>
            <a:r>
              <a:rPr lang="en-GB" dirty="0" err="1"/>
              <a:t>ooter</a:t>
            </a:r>
            <a:r>
              <a:rPr lang="en-GB" dirty="0"/>
              <a:t>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A7C21-2DCC-A55B-EADC-7145D67EEBA7}"/>
              </a:ext>
            </a:extLst>
          </p:cNvPr>
          <p:cNvSpPr txBox="1"/>
          <p:nvPr/>
        </p:nvSpPr>
        <p:spPr>
          <a:xfrm>
            <a:off x="11607850" y="216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2A383-AFEF-A713-6A3A-A1F6420A9E05}"/>
              </a:ext>
            </a:extLst>
          </p:cNvPr>
          <p:cNvSpPr txBox="1"/>
          <p:nvPr/>
        </p:nvSpPr>
        <p:spPr>
          <a:xfrm>
            <a:off x="390108" y="39010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Result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9B56F-8127-CAB5-C50B-3D38B195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247" y="914150"/>
            <a:ext cx="8143875" cy="521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AC901-7B07-D411-4A74-73C0ACFCC003}"/>
              </a:ext>
            </a:extLst>
          </p:cNvPr>
          <p:cNvSpPr txBox="1"/>
          <p:nvPr/>
        </p:nvSpPr>
        <p:spPr>
          <a:xfrm>
            <a:off x="213813" y="1318296"/>
            <a:ext cx="313422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Taxes</a:t>
            </a:r>
            <a:endParaRPr lang="en-US" sz="2800" dirty="0"/>
          </a:p>
          <a:p>
            <a:r>
              <a:rPr lang="en-US" sz="2800"/>
              <a:t>Category 1: </a:t>
            </a:r>
            <a:endParaRPr lang="en-US" sz="2800" dirty="0"/>
          </a:p>
          <a:p>
            <a:r>
              <a:rPr lang="en-US" sz="2800" dirty="0"/>
              <a:t>0-5000</a:t>
            </a:r>
          </a:p>
          <a:p>
            <a:r>
              <a:rPr lang="en-US" sz="2800"/>
              <a:t>Category 2: </a:t>
            </a:r>
          </a:p>
          <a:p>
            <a:r>
              <a:rPr lang="en-US" sz="2800" dirty="0"/>
              <a:t>5000-10000</a:t>
            </a:r>
            <a:endParaRPr lang="en-US" dirty="0"/>
          </a:p>
          <a:p>
            <a:r>
              <a:rPr lang="en-US" sz="2800"/>
              <a:t>Category 3: </a:t>
            </a:r>
          </a:p>
          <a:p>
            <a:r>
              <a:rPr lang="en-US" sz="2800"/>
              <a:t>10000 and above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744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model provides reliable estimates of tax rates, aiding in effective tax planning for new developments.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76458-B0F5-F6C7-04F2-C6A40A3B00C1}"/>
              </a:ext>
            </a:extLst>
          </p:cNvPr>
          <p:cNvSpPr txBox="1"/>
          <p:nvPr/>
        </p:nvSpPr>
        <p:spPr>
          <a:xfrm>
            <a:off x="11564937" y="434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8E7D0-CD27-8FA7-B646-20590B326C42}"/>
              </a:ext>
            </a:extLst>
          </p:cNvPr>
          <p:cNvSpPr txBox="1"/>
          <p:nvPr/>
        </p:nvSpPr>
        <p:spPr>
          <a:xfrm>
            <a:off x="550863" y="614436"/>
            <a:ext cx="625951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Findings: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>
                <a:ea typeface="+mn-lt"/>
                <a:cs typeface="+mn-lt"/>
              </a:rPr>
              <a:t>The model is able to predict tax category for 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newly built houses or existing houses.</a:t>
            </a:r>
          </a:p>
          <a:p>
            <a:r>
              <a:rPr lang="en-US" sz="2400">
                <a:ea typeface="+mn-lt"/>
                <a:cs typeface="+mn-lt"/>
              </a:rPr>
              <a:t>2) Improvement in the model is necessary for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predicting actual tax amount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3) Government can use this model to predict tax</a:t>
            </a:r>
          </a:p>
          <a:p>
            <a:r>
              <a:rPr lang="en-US" sz="2400">
                <a:ea typeface="+mn-lt"/>
                <a:cs typeface="+mn-lt"/>
              </a:rPr>
              <a:t>band for a newly built house.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{C123CCD5-0685-4902-BF8A-4F7483972DDB}tf33713516_win32</Template>
  <TotalTime>0</TotalTime>
  <Words>1202</Words>
  <Application>Microsoft Office PowerPoint</Application>
  <PresentationFormat>Widescreen</PresentationFormat>
  <Paragraphs>170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3DFloatVTI</vt:lpstr>
      <vt:lpstr>Tax Assessment using ML model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Rakshitha Murali Krishna</dc:creator>
  <cp:lastModifiedBy>Rakshitha Murali Krishna</cp:lastModifiedBy>
  <cp:revision>381</cp:revision>
  <dcterms:created xsi:type="dcterms:W3CDTF">2024-08-26T08:13:39Z</dcterms:created>
  <dcterms:modified xsi:type="dcterms:W3CDTF">2024-09-09T16:39:26Z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