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27" d="100"/>
          <a:sy n="127" d="100"/>
        </p:scale>
        <p:origin x="1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97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https://i.pinimg.com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https://news.mit.edu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https://www.ceipal.com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https://miro.medium.com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https://i.bpo.totalsoft.ro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https://slideai.net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https://analyticsindiamag.com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https://miro.medium.com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https://tmohentai.org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CD5CE0-672D-4ED7-B371-BDAD8C61B563}"/>
              </a:ext>
            </a:extLst>
          </p:cNvPr>
          <p:cNvSpPr txBox="1"/>
          <p:nvPr/>
        </p:nvSpPr>
        <p:spPr>
          <a:xfrm>
            <a:off x="91440" y="68580"/>
            <a:ext cx="8961120" cy="456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  <a:tab pos="6343650" algn="l"/>
                <a:tab pos="9658350" algn="l"/>
              </a:tabLs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||JAI SRI </a:t>
            </a:r>
            <a:r>
              <a:rPr lang="en-US" altLang="en-US" sz="1200" b="1" dirty="0">
                <a:latin typeface="Times New Roman"/>
                <a:ea typeface="Times New Roman" panose="02020603050405020304" pitchFamily="18" charset="0"/>
                <a:cs typeface="Times New Roman"/>
              </a:rPr>
              <a:t>GURUDEV||</a:t>
            </a:r>
            <a:endParaRPr lang="en-US" altLang="en-US" sz="1200" dirty="0"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0" marR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5850" algn="l"/>
                <a:tab pos="6343650" algn="l"/>
                <a:tab pos="9658350" algn="l"/>
              </a:tabLst>
            </a:pPr>
            <a:r>
              <a:rPr lang="en-US" altLang="en-US" sz="1200" b="1" dirty="0">
                <a:latin typeface="Times New Roman"/>
                <a:ea typeface="Times New Roman" panose="02020603050405020304" pitchFamily="18" charset="0"/>
                <a:cs typeface="Arial"/>
              </a:rPr>
              <a:t>Sri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Times New Roman"/>
                <a:ea typeface="Times New Roman" panose="02020603050405020304" pitchFamily="18" charset="0"/>
                <a:cs typeface="Arial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  <a:latin typeface="Times New Roman"/>
                <a:ea typeface="Times New Roman" panose="02020603050405020304" pitchFamily="18" charset="0"/>
                <a:cs typeface="Arial"/>
              </a:rPr>
              <a:t>Adichunchanagiri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Times New Roman"/>
                <a:ea typeface="Times New Roman" panose="02020603050405020304" pitchFamily="18" charset="0"/>
                <a:cs typeface="Arial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  <a:latin typeface="Times New Roman"/>
                <a:ea typeface="Times New Roman" panose="02020603050405020304" pitchFamily="18" charset="0"/>
                <a:cs typeface="Arial"/>
              </a:rPr>
              <a:t>Shikshana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Times New Roman"/>
                <a:ea typeface="Times New Roman" panose="02020603050405020304" pitchFamily="18" charset="0"/>
                <a:cs typeface="Arial"/>
              </a:rPr>
              <a:t> Trust®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5850" algn="l"/>
                <a:tab pos="6343650" algn="l"/>
                <a:tab pos="9658350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SJC INSTITUTE OF TECHNOLOGY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5850" algn="l"/>
                <a:tab pos="6343650" algn="l"/>
                <a:tab pos="9658350" algn="l"/>
              </a:tabLst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effectLst/>
                <a:latin typeface="Times New Roman"/>
                <a:ea typeface="Times New Roman" panose="02020603050405020304" pitchFamily="18" charset="0"/>
                <a:cs typeface="Arial"/>
              </a:rPr>
              <a:t>An Autonomous Institution under VTU from 2024-25</a:t>
            </a:r>
            <a:endParaRPr lang="en-US" altLang="en-US" sz="1050" b="0" i="0" u="none" strike="noStrike" cap="none" normalizeH="0" baseline="0" dirty="0">
              <a:ln>
                <a:noFill/>
              </a:ln>
              <a:effectLst/>
              <a:latin typeface="Times New Roman"/>
              <a:cs typeface="Arial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5850" algn="l"/>
                <a:tab pos="6343650" algn="l"/>
                <a:tab pos="9658350" algn="l"/>
              </a:tabLst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effectLst/>
                <a:latin typeface="Times New Roman"/>
                <a:ea typeface="Times New Roman" panose="02020603050405020304" pitchFamily="18" charset="0"/>
                <a:cs typeface="Arial"/>
              </a:rPr>
              <a:t>AICTE Approved, Accredited by NBA (CSE, ISE, ECE, ME, CV, AE) &amp;NAA</a:t>
            </a:r>
            <a:r>
              <a:rPr lang="en-US" altLang="en-US" sz="1050" b="1" dirty="0">
                <a:latin typeface="Times New Roman"/>
                <a:ea typeface="Times New Roman" panose="02020603050405020304" pitchFamily="18" charset="0"/>
                <a:cs typeface="Arial"/>
              </a:rPr>
              <a:t>C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5850" algn="l"/>
                <a:tab pos="6343650" algn="l"/>
                <a:tab pos="9658350" algn="l"/>
              </a:tabLst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effectLst/>
                <a:latin typeface="Times New Roman"/>
                <a:ea typeface="Times New Roman" panose="02020603050405020304" pitchFamily="18" charset="0"/>
                <a:cs typeface="Arial"/>
              </a:rPr>
              <a:t>with A+ grade, Gold rated by QS I-Gauge</a:t>
            </a:r>
            <a:r>
              <a:rPr lang="en-US" altLang="en-US" sz="1050" dirty="0">
                <a:latin typeface="Times New Roman"/>
                <a:cs typeface="Arial"/>
              </a:rPr>
              <a:t>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effectLst/>
                <a:latin typeface="Times New Roman"/>
                <a:ea typeface="Times New Roman" panose="02020603050405020304" pitchFamily="18" charset="0"/>
                <a:cs typeface="Arial"/>
              </a:rPr>
              <a:t>B. B. Road,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effectLst/>
                <a:latin typeface="Times New Roman"/>
                <a:ea typeface="Times New Roman" panose="02020603050405020304" pitchFamily="18" charset="0"/>
                <a:cs typeface="Arial"/>
              </a:rPr>
              <a:t>Chikkaballapura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effectLst/>
                <a:latin typeface="Times New Roman"/>
                <a:ea typeface="Times New Roman" panose="02020603050405020304" pitchFamily="18" charset="0"/>
                <a:cs typeface="Arial"/>
              </a:rPr>
              <a:t>, Karnataka, India-562101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5850" algn="l"/>
                <a:tab pos="6343650" algn="l"/>
                <a:tab pos="9658350" algn="l"/>
              </a:tabLst>
            </a:pPr>
            <a:endParaRPr lang="en-US" altLang="en-US" sz="20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Elephant" panose="02020904090505020303" pitchFamily="18" charset="0"/>
              <a:ea typeface="Times New Roman" panose="02020603050405020304" pitchFamily="18" charset="0"/>
              <a:cs typeface="Times New Roman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5850" algn="l"/>
                <a:tab pos="6343650" algn="l"/>
                <a:tab pos="9658350" algn="l"/>
              </a:tabLst>
            </a:pPr>
            <a:r>
              <a:rPr lang="en-US" altLang="en-US" sz="2000" dirty="0">
                <a:solidFill>
                  <a:schemeClr val="tx2"/>
                </a:solidFill>
                <a:latin typeface="Elephant" panose="02020904090505020303" pitchFamily="18" charset="0"/>
                <a:ea typeface="Times New Roman" panose="02020603050405020304" pitchFamily="18" charset="0"/>
                <a:cs typeface="Times New Roman"/>
              </a:rPr>
              <a:t>ARTIFICIAL INTELLIGENCE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5850" algn="l"/>
                <a:tab pos="6343650" algn="l"/>
                <a:tab pos="9658350" algn="l"/>
              </a:tabLst>
            </a:pPr>
            <a:endParaRPr lang="en-US" altLang="en-US" sz="2000" dirty="0">
              <a:solidFill>
                <a:schemeClr val="tx2"/>
              </a:solidFill>
              <a:latin typeface="Elephant" panose="02020904090505020303" pitchFamily="18" charset="0"/>
              <a:ea typeface="Times New Roman" panose="02020603050405020304" pitchFamily="18" charset="0"/>
              <a:cs typeface="Times New Roman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085850" algn="l"/>
                <a:tab pos="6343650" algn="l"/>
                <a:tab pos="9658350" algn="l"/>
              </a:tabLst>
            </a:pPr>
            <a:endParaRPr lang="en-US" altLang="en-US" sz="2000" i="0" u="none" strike="noStrike" cap="none" normalizeH="0" baseline="0" dirty="0">
              <a:ln>
                <a:noFill/>
              </a:ln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marR="57150" algn="ctr">
              <a:lnSpc>
                <a:spcPct val="115000"/>
              </a:lnSpc>
            </a:pPr>
            <a:r>
              <a:rPr lang="en-US" b="1" dirty="0">
                <a:solidFill>
                  <a:srgbClr val="006D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PRESENTATION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7150" algn="ctr">
              <a:lnSpc>
                <a:spcPct val="115000"/>
              </a:lnSpc>
            </a:pPr>
            <a:r>
              <a:rPr lang="en-US" sz="1800" b="1" dirty="0">
                <a:solidFill>
                  <a:srgbClr val="006D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on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7150" algn="ctr">
              <a:spcBef>
                <a:spcPts val="30"/>
              </a:spcBef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      </a:t>
            </a:r>
            <a:r>
              <a:rPr lang="en-US" b="1" dirty="0">
                <a:solidFill>
                  <a:srgbClr val="FF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“BOOK RECOMMENDATION</a:t>
            </a:r>
          </a:p>
          <a:p>
            <a:pPr marR="57150" algn="ctr">
              <a:spcBef>
                <a:spcPts val="30"/>
              </a:spcBef>
            </a:pPr>
            <a:r>
              <a:rPr lang="en-US" b="1" dirty="0">
                <a:solidFill>
                  <a:srgbClr val="FF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 CHATBOT</a:t>
            </a:r>
            <a:r>
              <a:rPr lang="en-US" b="1" i="1" dirty="0">
                <a:solidFill>
                  <a:srgbClr val="FF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”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2D118D-5F59-6A4E-DF9B-ECEA2811F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79" y="68580"/>
            <a:ext cx="1125057" cy="133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1EC94A-2A47-4E2C-E1C5-E9247DC8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152" y="68580"/>
            <a:ext cx="1241260" cy="13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70A400-FDA0-E731-FD13-501C536FC79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8204"/>
          <a:stretch/>
        </p:blipFill>
        <p:spPr bwMode="auto">
          <a:xfrm>
            <a:off x="3685276" y="1963325"/>
            <a:ext cx="1773448" cy="14323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F1B22F-86E6-7AC9-57CA-5F36F47F6F4E}"/>
              </a:ext>
            </a:extLst>
          </p:cNvPr>
          <p:cNvSpPr txBox="1"/>
          <p:nvPr/>
        </p:nvSpPr>
        <p:spPr>
          <a:xfrm>
            <a:off x="0" y="3151308"/>
            <a:ext cx="2690715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Submitted By: </a:t>
            </a:r>
            <a:endParaRPr lang="en-GB" sz="18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GB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/>
              </a:rPr>
              <a:t>Rakshitha S M</a:t>
            </a:r>
          </a:p>
          <a:p>
            <a:pPr algn="ctr"/>
            <a:r>
              <a:rPr lang="en-GB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/>
              </a:rPr>
              <a:t>S Tejashwini</a:t>
            </a:r>
          </a:p>
          <a:p>
            <a:pPr algn="ctr"/>
            <a:r>
              <a:rPr lang="en-GB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/>
              </a:rPr>
              <a:t>Shreya B R</a:t>
            </a:r>
          </a:p>
          <a:p>
            <a:pPr algn="ctr"/>
            <a:r>
              <a:rPr lang="en-GB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/>
              </a:rPr>
              <a:t>Sreeraksha H S</a:t>
            </a:r>
            <a:endParaRPr lang="en-GB" b="1" i="1" dirty="0"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algn="ctr"/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18A362-2034-31D2-285F-22F6D91EEA65}"/>
              </a:ext>
            </a:extLst>
          </p:cNvPr>
          <p:cNvSpPr txBox="1"/>
          <p:nvPr/>
        </p:nvSpPr>
        <p:spPr>
          <a:xfrm>
            <a:off x="6177107" y="3151308"/>
            <a:ext cx="3241500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b="1" i="1" dirty="0">
                <a:latin typeface="Times New Roman"/>
                <a:ea typeface="Times New Roman" panose="02020603050405020304" pitchFamily="18" charset="0"/>
                <a:cs typeface="Times New Roman"/>
              </a:rPr>
              <a:t>Under the guidance of:</a:t>
            </a:r>
            <a:r>
              <a:rPr lang="en-US" sz="1800" b="1" i="1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</a:p>
          <a:p>
            <a:pPr algn="ctr"/>
            <a:r>
              <a:rPr lang="en-US" b="1" i="1" dirty="0">
                <a:latin typeface="Times New Roman"/>
                <a:cs typeface="Times New Roman"/>
              </a:rPr>
              <a:t>Prof.</a:t>
            </a:r>
            <a:r>
              <a:rPr lang="en-GB" b="1" i="1" dirty="0">
                <a:latin typeface="Times New Roman"/>
                <a:cs typeface="Times New Roman"/>
              </a:rPr>
              <a:t> Mala</a:t>
            </a:r>
            <a:endParaRPr lang="en-US" b="1" i="1" dirty="0">
              <a:latin typeface="Times New Roman"/>
              <a:cs typeface="Times New Roman"/>
            </a:endParaRPr>
          </a:p>
          <a:p>
            <a:pPr algn="ctr"/>
            <a:r>
              <a:rPr lang="en-US" b="1" i="1" dirty="0">
                <a:latin typeface="Times New Roman"/>
                <a:cs typeface="Times New Roman"/>
              </a:rPr>
              <a:t>Assistant Professor</a:t>
            </a:r>
            <a:endParaRPr lang="en-GB" b="1" i="1" dirty="0">
              <a:latin typeface="Times New Roman"/>
              <a:cs typeface="Times New Roman"/>
            </a:endParaRPr>
          </a:p>
          <a:p>
            <a:pPr algn="ctr"/>
            <a:r>
              <a:rPr lang="en-GB" b="1" i="1" dirty="0">
                <a:latin typeface="Times New Roman"/>
                <a:cs typeface="Times New Roman"/>
              </a:rPr>
              <a:t>SJCIT</a:t>
            </a:r>
            <a:endParaRPr lang="en-US" b="1" i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29200" y="1143000"/>
            <a:ext cx="3407664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Case Studies of Successful Chatbots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Chatbots like "BookBot" have garnered positive user feedback for their engaging interactions.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Libraries utilizing chatbots have reported increased user engagement and circulation of recommended titles.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Successful implementations highlight the potential for chatbots to revolutionize book discovery.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2000" y="1143000"/>
            <a:ext cx="4114800" cy="274100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Book recommendation chatbots symbolize the intersection of technology and literature.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provide a valuable service, helping readers navigate the vast world of literature.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As AI technology advances, these chatbots will become even more integral to the reading experience.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92505" y="1094874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"The Impact of AI on Book Recommendations," Journal of Digital Libraries, 2023.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"Chatbots in E-commerce: A Study of User Interactions," International Journal of Human-Computer Studies, 2023.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"Understanding User Preferences in Book Recommendation Systems," Proceedings of the ACM Conference on Intelligent User Interfaces, 2023.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C13A6-8FCE-6063-EF40-51EBB138E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79595" y="916033"/>
            <a:ext cx="32004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Book recommendation chatbots are AI-driven tools designed to assist users in finding books tailored to their preferences.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utilize algorithms to analyze user input and suggest relevant titles from vast databases.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chatbots enhance the reading experience by providing personalized recommendations that align with individual tastes.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75747" y="1143000"/>
            <a:ext cx="4114800" cy="274662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How Chatbots Function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246647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Chatbots utilize natural language processing (NLP) to understand and respond to user inquiries.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can engage in dialogue, asking clarifying questions to refine recommendations further.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mining techniques help them learn from user interactions, improving future recommendations.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2000" y="1143000"/>
            <a:ext cx="4114800" cy="262926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94772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Using Book Recommendation Chatbots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312819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save time by quickly sifting through large volumes of books to find suitable options.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receive personalized suggestions that they might not discover on their own.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Chatbots can operate 24/7, providing book recommendations at any time convenient for the user.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29200" y="1143000"/>
            <a:ext cx="32004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Popular Platforms for Book Recommendation Chatbots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Many online bookstores and libraries have integrated chatbots to enhance user experience.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Platforms like Goodreads and Amazon utilize recommendation algorithms in their services.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Standalone chatbots, such as ChatGPT, offer users a conversational way to discover new books.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2000" y="1266065"/>
            <a:ext cx="4114800" cy="273443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Features of Effective Chatbots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276726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 intuitive user interface is essential for seamless interactions and ease of use.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ability to learn and adapt from user feedback ensures recommendations remain relevant.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various book databases enhances the breadth of recommendations available.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2000" y="1143000"/>
            <a:ext cx="4114800" cy="274100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 Interaction Examples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user might ask the chatbot for fantasy recommendations based on their favorite authors.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chatbot can suggest titles, provide brief summaries, and even link to purchase options.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can rate the suggestions, allowing the chatbot to refine its future recommendations.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62237" y="1143000"/>
            <a:ext cx="4114800" cy="246888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Faced by Book Recommendation Chatbots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nuanced user preferences can be difficult for AI systems.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Maintaining an up-to-date database with new releases and trending titles is crucial for accuracy.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user privacy and data security is a significant concern in chatbot development.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96256" y="1143000"/>
            <a:ext cx="3230879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in Book Recommendation Chatbots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Advancements in AI and machine learning will lead to more sophisticated recommendation systems.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Increased personalization through user profiling will further enhance the user experience.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social media could allow for shared recommendations and community-driven insights.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739</Words>
  <Application>Microsoft Office PowerPoint</Application>
  <PresentationFormat>On-screen Show (16:9)</PresentationFormat>
  <Paragraphs>115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Elephant</vt:lpstr>
      <vt:lpstr>Optima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Recommendation Chatbot</dc:title>
  <dc:subject>Book Recommendation Chatbot</dc:subject>
  <dc:creator>SlideMake.com</dc:creator>
  <cp:lastModifiedBy>Rakshitha . S. M</cp:lastModifiedBy>
  <cp:revision>4</cp:revision>
  <dcterms:created xsi:type="dcterms:W3CDTF">2024-12-06T11:05:57Z</dcterms:created>
  <dcterms:modified xsi:type="dcterms:W3CDTF">2024-12-06T13:14:37Z</dcterms:modified>
</cp:coreProperties>
</file>