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Roboto" panose="02000000000000000000" pitchFamily="2"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Libre Franklin" panose="020B0604020202020204" charset="0"/>
      <p:regular r:id="rId21"/>
      <p:bold r:id="rId22"/>
      <p:italic r:id="rId23"/>
      <p:boldItalic r:id="rId24"/>
    </p:embeddedFont>
    <p:embeddedFont>
      <p:font typeface="Libre Baskerville" panose="020B0604020202020204" charset="0"/>
      <p:regular r:id="rId25"/>
      <p:bold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b2663460f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663460f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5b2663460f_0_7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b2663460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b2663460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5b2663460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b2663460f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b2663460f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5b2663460f_0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b2663460f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b2663460f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b2663460f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b2663460f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b2663460f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25b2663460f_0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b2663460f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b2663460f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25b2663460f_0_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b2663460f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b2663460f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25b2663460f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4709478"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769938"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8"/>
        <p:cNvGrpSpPr/>
        <p:nvPr/>
      </p:nvGrpSpPr>
      <p:grpSpPr>
        <a:xfrm>
          <a:off x="0" y="0"/>
          <a:ext cx="0" cy="0"/>
          <a:chOff x="0" y="0"/>
          <a:chExt cx="0" cy="0"/>
        </a:xfrm>
      </p:grpSpPr>
      <p:sp>
        <p:nvSpPr>
          <p:cNvPr id="39" name="Google Shape;39;p5"/>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0" name="Google Shape;40;p5"/>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1" name="Google Shape;41;p5"/>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3" name="Google Shape;43;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6" name="Google Shape;46;p5"/>
          <p:cNvSpPr/>
          <p:nvPr/>
        </p:nvSpPr>
        <p:spPr>
          <a:xfrm>
            <a:off x="69146" y="2341475"/>
            <a:ext cx="9013781"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7" name="Google Shape;47;p5"/>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8" name="Google Shape;48;p5"/>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6"/>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6"/>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7"/>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9" name="Google Shape;59;p7"/>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7"/>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4" name="Google Shape;64;p7"/>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10"/>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10"/>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subTitle" idx="1"/>
          </p:nvPr>
        </p:nvSpPr>
        <p:spPr>
          <a:xfrm>
            <a:off x="394350" y="3222625"/>
            <a:ext cx="8355300" cy="3348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210"/>
              <a:buNone/>
            </a:pPr>
            <a:r>
              <a:rPr lang="en-US" b="1" i="1" dirty="0">
                <a:solidFill>
                  <a:schemeClr val="dk1"/>
                </a:solidFill>
                <a:latin typeface="Arial"/>
                <a:ea typeface="Arial"/>
                <a:cs typeface="Arial"/>
                <a:sym typeface="Arial"/>
              </a:rPr>
              <a:t>Presented By II Semester, Section E</a:t>
            </a:r>
            <a:endParaRPr dirty="0">
              <a:latin typeface="Arial"/>
              <a:ea typeface="Arial"/>
              <a:cs typeface="Arial"/>
              <a:sym typeface="Arial"/>
            </a:endParaRPr>
          </a:p>
          <a:p>
            <a:pPr marL="0" lvl="0" indent="0" algn="l" rtl="0">
              <a:spcBef>
                <a:spcPts val="580"/>
              </a:spcBef>
              <a:spcAft>
                <a:spcPts val="0"/>
              </a:spcAft>
              <a:buSzPts val="2210"/>
              <a:buNone/>
            </a:pPr>
            <a:r>
              <a:rPr lang="en-US" dirty="0">
                <a:solidFill>
                  <a:schemeClr val="dk1"/>
                </a:solidFill>
                <a:latin typeface="Arial"/>
                <a:ea typeface="Arial"/>
                <a:cs typeface="Arial"/>
                <a:sym typeface="Arial"/>
              </a:rPr>
              <a:t>1. Rakshitha.G, 22SECD63.</a:t>
            </a:r>
            <a:endParaRPr dirty="0">
              <a:solidFill>
                <a:schemeClr val="dk1"/>
              </a:solidFill>
              <a:latin typeface="Arial"/>
              <a:ea typeface="Arial"/>
              <a:cs typeface="Arial"/>
              <a:sym typeface="Arial"/>
            </a:endParaRPr>
          </a:p>
          <a:p>
            <a:pPr marL="0" lvl="0" indent="0" algn="l" rtl="0">
              <a:spcBef>
                <a:spcPts val="580"/>
              </a:spcBef>
              <a:spcAft>
                <a:spcPts val="0"/>
              </a:spcAft>
              <a:buSzPts val="2210"/>
              <a:buNone/>
            </a:pPr>
            <a:r>
              <a:rPr lang="en-US" dirty="0">
                <a:solidFill>
                  <a:schemeClr val="dk1"/>
                </a:solidFill>
                <a:latin typeface="Arial"/>
                <a:ea typeface="Arial"/>
                <a:cs typeface="Arial"/>
                <a:sym typeface="Arial"/>
              </a:rPr>
              <a:t>2. </a:t>
            </a:r>
            <a:r>
              <a:rPr lang="en-US" dirty="0" err="1">
                <a:solidFill>
                  <a:schemeClr val="dk1"/>
                </a:solidFill>
                <a:latin typeface="Arial"/>
                <a:ea typeface="Arial"/>
                <a:cs typeface="Arial"/>
                <a:sym typeface="Arial"/>
              </a:rPr>
              <a:t>Umme</a:t>
            </a:r>
            <a:r>
              <a:rPr lang="en-US" dirty="0">
                <a:solidFill>
                  <a:schemeClr val="dk1"/>
                </a:solidFill>
                <a:latin typeface="Arial"/>
                <a:ea typeface="Arial"/>
                <a:cs typeface="Arial"/>
                <a:sym typeface="Arial"/>
              </a:rPr>
              <a:t> </a:t>
            </a:r>
            <a:r>
              <a:rPr lang="en-US" dirty="0" err="1">
                <a:solidFill>
                  <a:schemeClr val="dk1"/>
                </a:solidFill>
                <a:latin typeface="Arial"/>
                <a:ea typeface="Arial"/>
                <a:cs typeface="Arial"/>
                <a:sym typeface="Arial"/>
              </a:rPr>
              <a:t>Kulsum</a:t>
            </a:r>
            <a:r>
              <a:rPr lang="en-US" dirty="0">
                <a:solidFill>
                  <a:schemeClr val="dk1"/>
                </a:solidFill>
                <a:latin typeface="Arial"/>
                <a:ea typeface="Arial"/>
                <a:cs typeface="Arial"/>
                <a:sym typeface="Arial"/>
              </a:rPr>
              <a:t>, 22SEAD68.</a:t>
            </a:r>
            <a:endParaRPr dirty="0">
              <a:solidFill>
                <a:schemeClr val="dk1"/>
              </a:solidFill>
              <a:latin typeface="Arial"/>
              <a:ea typeface="Arial"/>
              <a:cs typeface="Arial"/>
              <a:sym typeface="Arial"/>
            </a:endParaRPr>
          </a:p>
          <a:p>
            <a:pPr marL="0" lvl="0" indent="0" algn="l" rtl="0">
              <a:spcBef>
                <a:spcPts val="580"/>
              </a:spcBef>
              <a:spcAft>
                <a:spcPts val="0"/>
              </a:spcAft>
              <a:buSzPts val="2210"/>
              <a:buNone/>
            </a:pPr>
            <a:r>
              <a:rPr lang="en-US" dirty="0">
                <a:solidFill>
                  <a:schemeClr val="dk1"/>
                </a:solidFill>
                <a:latin typeface="Arial"/>
                <a:ea typeface="Arial"/>
                <a:cs typeface="Arial"/>
                <a:sym typeface="Arial"/>
              </a:rPr>
              <a:t>3. </a:t>
            </a:r>
            <a:r>
              <a:rPr lang="en-US" dirty="0" err="1">
                <a:solidFill>
                  <a:schemeClr val="dk1"/>
                </a:solidFill>
                <a:latin typeface="Arial"/>
                <a:ea typeface="Arial"/>
                <a:cs typeface="Arial"/>
                <a:sym typeface="Arial"/>
              </a:rPr>
              <a:t>Unnath</a:t>
            </a:r>
            <a:r>
              <a:rPr lang="en-US" dirty="0">
                <a:solidFill>
                  <a:schemeClr val="dk1"/>
                </a:solidFill>
                <a:latin typeface="Arial"/>
                <a:ea typeface="Arial"/>
                <a:cs typeface="Arial"/>
                <a:sym typeface="Arial"/>
              </a:rPr>
              <a:t> M </a:t>
            </a:r>
            <a:r>
              <a:rPr lang="en-US" dirty="0" err="1">
                <a:solidFill>
                  <a:schemeClr val="dk1"/>
                </a:solidFill>
                <a:latin typeface="Arial"/>
                <a:ea typeface="Arial"/>
                <a:cs typeface="Arial"/>
                <a:sym typeface="Arial"/>
              </a:rPr>
              <a:t>Gangatkar</a:t>
            </a:r>
            <a:r>
              <a:rPr lang="en-US" dirty="0">
                <a:solidFill>
                  <a:schemeClr val="dk1"/>
                </a:solidFill>
                <a:latin typeface="Arial"/>
                <a:ea typeface="Arial"/>
                <a:cs typeface="Arial"/>
                <a:sym typeface="Arial"/>
              </a:rPr>
              <a:t>, 22SEAI68.</a:t>
            </a:r>
            <a:endParaRPr dirty="0">
              <a:latin typeface="Arial"/>
              <a:ea typeface="Arial"/>
              <a:cs typeface="Arial"/>
              <a:sym typeface="Arial"/>
            </a:endParaRPr>
          </a:p>
          <a:p>
            <a:pPr marL="0" lvl="0" indent="0" algn="l" rtl="0">
              <a:spcBef>
                <a:spcPts val="580"/>
              </a:spcBef>
              <a:spcAft>
                <a:spcPts val="0"/>
              </a:spcAft>
              <a:buSzPts val="2210"/>
              <a:buNone/>
            </a:pPr>
            <a:r>
              <a:rPr lang="en-US" dirty="0">
                <a:solidFill>
                  <a:schemeClr val="dk1"/>
                </a:solidFill>
                <a:latin typeface="Arial"/>
                <a:ea typeface="Arial"/>
                <a:cs typeface="Arial"/>
                <a:sym typeface="Arial"/>
              </a:rPr>
              <a:t>4. </a:t>
            </a:r>
            <a:r>
              <a:rPr lang="en-US" dirty="0" err="1">
                <a:solidFill>
                  <a:schemeClr val="dk1"/>
                </a:solidFill>
                <a:latin typeface="Arial"/>
                <a:ea typeface="Arial"/>
                <a:cs typeface="Arial"/>
                <a:sym typeface="Arial"/>
              </a:rPr>
              <a:t>Unnathi</a:t>
            </a:r>
            <a:r>
              <a:rPr lang="en-US" dirty="0">
                <a:solidFill>
                  <a:schemeClr val="dk1"/>
                </a:solidFill>
                <a:latin typeface="Arial"/>
                <a:ea typeface="Arial"/>
                <a:cs typeface="Arial"/>
                <a:sym typeface="Arial"/>
              </a:rPr>
              <a:t> MB, 22SEAD69.</a:t>
            </a:r>
            <a:endParaRPr dirty="0">
              <a:latin typeface="Arial"/>
              <a:ea typeface="Arial"/>
              <a:cs typeface="Arial"/>
              <a:sym typeface="Arial"/>
            </a:endParaRPr>
          </a:p>
          <a:p>
            <a:pPr marL="0" lvl="0" indent="0" algn="l" rtl="0">
              <a:spcBef>
                <a:spcPts val="580"/>
              </a:spcBef>
              <a:spcAft>
                <a:spcPts val="0"/>
              </a:spcAft>
              <a:buSzPts val="2210"/>
              <a:buNone/>
            </a:pPr>
            <a:r>
              <a:rPr lang="en-US" dirty="0">
                <a:solidFill>
                  <a:schemeClr val="dk1"/>
                </a:solidFill>
                <a:latin typeface="Arial"/>
                <a:ea typeface="Arial"/>
                <a:cs typeface="Arial"/>
                <a:sym typeface="Arial"/>
              </a:rPr>
              <a:t>5. V </a:t>
            </a:r>
            <a:r>
              <a:rPr lang="en-US" dirty="0" err="1">
                <a:solidFill>
                  <a:schemeClr val="dk1"/>
                </a:solidFill>
                <a:latin typeface="Arial"/>
                <a:ea typeface="Arial"/>
                <a:cs typeface="Arial"/>
                <a:sym typeface="Arial"/>
              </a:rPr>
              <a:t>Sammedh</a:t>
            </a:r>
            <a:r>
              <a:rPr lang="en-US" dirty="0">
                <a:solidFill>
                  <a:schemeClr val="dk1"/>
                </a:solidFill>
                <a:latin typeface="Arial"/>
                <a:ea typeface="Arial"/>
                <a:cs typeface="Arial"/>
                <a:sym typeface="Arial"/>
              </a:rPr>
              <a:t> Jain, 22SECD89.</a:t>
            </a:r>
            <a:endParaRPr dirty="0">
              <a:latin typeface="Arial"/>
              <a:ea typeface="Arial"/>
              <a:cs typeface="Arial"/>
              <a:sym typeface="Arial"/>
            </a:endParaRPr>
          </a:p>
          <a:p>
            <a:pPr marL="0" lvl="0" indent="0" algn="l" rtl="0">
              <a:spcBef>
                <a:spcPts val="580"/>
              </a:spcBef>
              <a:spcAft>
                <a:spcPts val="0"/>
              </a:spcAft>
              <a:buSzPts val="2210"/>
              <a:buNone/>
            </a:pPr>
            <a:endParaRPr dirty="0"/>
          </a:p>
          <a:p>
            <a:pPr marL="0" lvl="0" indent="0" algn="l" rtl="0">
              <a:spcBef>
                <a:spcPts val="580"/>
              </a:spcBef>
              <a:spcAft>
                <a:spcPts val="0"/>
              </a:spcAft>
              <a:buSzPts val="2210"/>
              <a:buNone/>
            </a:pPr>
            <a:endParaRPr dirty="0">
              <a:solidFill>
                <a:schemeClr val="dk1"/>
              </a:solidFill>
            </a:endParaRPr>
          </a:p>
        </p:txBody>
      </p:sp>
      <p:sp>
        <p:nvSpPr>
          <p:cNvPr id="106" name="Google Shape;106;p13"/>
          <p:cNvSpPr txBox="1">
            <a:spLocks noGrp="1"/>
          </p:cNvSpPr>
          <p:nvPr>
            <p:ph type="ctrTitle"/>
          </p:nvPr>
        </p:nvSpPr>
        <p:spPr>
          <a:xfrm>
            <a:off x="152400" y="1524000"/>
            <a:ext cx="8991600" cy="14700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lt1"/>
              </a:buClr>
              <a:buSzPts val="3600"/>
              <a:buFont typeface="Libre Baskerville"/>
              <a:buNone/>
            </a:pPr>
            <a:r>
              <a:rPr lang="en-US" sz="2700" b="1">
                <a:solidFill>
                  <a:schemeClr val="lt1"/>
                </a:solidFill>
                <a:latin typeface="Arial"/>
                <a:ea typeface="Arial"/>
                <a:cs typeface="Arial"/>
                <a:sym typeface="Arial"/>
              </a:rPr>
              <a:t>Innovation and  Design Thinking Project(21IDT28)</a:t>
            </a:r>
            <a:endParaRPr sz="2700" b="1">
              <a:solidFill>
                <a:schemeClr val="lt1"/>
              </a:solidFill>
              <a:latin typeface="Arial"/>
              <a:ea typeface="Arial"/>
              <a:cs typeface="Arial"/>
              <a:sym typeface="Arial"/>
            </a:endParaRPr>
          </a:p>
          <a:p>
            <a:pPr marL="0" lvl="0" indent="0" algn="ctr" rtl="0">
              <a:spcBef>
                <a:spcPts val="0"/>
              </a:spcBef>
              <a:spcAft>
                <a:spcPts val="0"/>
              </a:spcAft>
              <a:buClr>
                <a:schemeClr val="lt1"/>
              </a:buClr>
              <a:buSzPts val="3600"/>
              <a:buFont typeface="Libre Baskerville"/>
              <a:buNone/>
            </a:pPr>
            <a:r>
              <a:rPr lang="en-US" sz="2700" b="1">
                <a:solidFill>
                  <a:schemeClr val="lt1"/>
                </a:solidFill>
                <a:latin typeface="Arial"/>
                <a:ea typeface="Arial"/>
                <a:cs typeface="Arial"/>
                <a:sym typeface="Arial"/>
              </a:rPr>
              <a:t> on</a:t>
            </a:r>
            <a:br>
              <a:rPr lang="en-US" sz="2700" b="1">
                <a:solidFill>
                  <a:schemeClr val="lt1"/>
                </a:solidFill>
                <a:latin typeface="Arial"/>
                <a:ea typeface="Arial"/>
                <a:cs typeface="Arial"/>
                <a:sym typeface="Arial"/>
              </a:rPr>
            </a:br>
            <a:r>
              <a:rPr lang="en-US" sz="2700" b="1">
                <a:solidFill>
                  <a:schemeClr val="lt1"/>
                </a:solidFill>
                <a:latin typeface="Arial"/>
                <a:ea typeface="Arial"/>
                <a:cs typeface="Arial"/>
                <a:sym typeface="Arial"/>
              </a:rPr>
              <a:t>"Highway accidents detection alarm system"</a:t>
            </a:r>
            <a:endParaRPr sz="2700" b="1">
              <a:solidFill>
                <a:schemeClr val="lt1"/>
              </a:solidFill>
              <a:latin typeface="Arial"/>
              <a:ea typeface="Arial"/>
              <a:cs typeface="Arial"/>
              <a:sym typeface="Arial"/>
            </a:endParaRPr>
          </a:p>
        </p:txBody>
      </p:sp>
      <p:pic>
        <p:nvPicPr>
          <p:cNvPr id="107" name="Google Shape;107;p13"/>
          <p:cNvPicPr preferRelativeResize="0"/>
          <p:nvPr/>
        </p:nvPicPr>
        <p:blipFill rotWithShape="1">
          <a:blip r:embed="rId3">
            <a:alphaModFix/>
          </a:blip>
          <a:srcRect/>
          <a:stretch/>
        </p:blipFill>
        <p:spPr>
          <a:xfrm>
            <a:off x="228600" y="152400"/>
            <a:ext cx="1066800" cy="1176068"/>
          </a:xfrm>
          <a:prstGeom prst="rect">
            <a:avLst/>
          </a:prstGeom>
          <a:noFill/>
          <a:ln>
            <a:noFill/>
          </a:ln>
        </p:spPr>
      </p:pic>
      <p:sp>
        <p:nvSpPr>
          <p:cNvPr id="108" name="Google Shape;108;p13"/>
          <p:cNvSpPr/>
          <p:nvPr/>
        </p:nvSpPr>
        <p:spPr>
          <a:xfrm>
            <a:off x="914400" y="228600"/>
            <a:ext cx="7301020" cy="1125293"/>
          </a:xfrm>
          <a:prstGeom prst="rect">
            <a:avLst/>
          </a:prstGeom>
          <a:noFill/>
          <a:ln>
            <a:noFill/>
          </a:ln>
        </p:spPr>
        <p:txBody>
          <a:bodyPr spcFirstLastPara="1" wrap="square" lIns="387225" tIns="47600" rIns="269775" bIns="0" anchor="ctr" anchorCtr="0">
            <a:noAutofit/>
          </a:bodyPr>
          <a:lstStyle/>
          <a:p>
            <a:pPr marL="0" marR="0" lvl="0" indent="0" algn="ctr" rtl="0">
              <a:lnSpc>
                <a:spcPct val="100000"/>
              </a:lnSpc>
              <a:spcBef>
                <a:spcPts val="0"/>
              </a:spcBef>
              <a:spcAft>
                <a:spcPts val="0"/>
              </a:spcAft>
              <a:buClr>
                <a:schemeClr val="dk1"/>
              </a:buClr>
              <a:buSzPts val="1600"/>
              <a:buFont typeface="Libre Franklin"/>
              <a:buNone/>
            </a:pPr>
            <a:r>
              <a:rPr lang="en-US" sz="1600" b="1" i="0" u="none" strike="noStrike" cap="none">
                <a:solidFill>
                  <a:schemeClr val="dk1"/>
                </a:solidFill>
                <a:latin typeface="Libre Franklin"/>
                <a:ea typeface="Libre Franklin"/>
                <a:cs typeface="Libre Franklin"/>
                <a:sym typeface="Libre Franklin"/>
              </a:rPr>
              <a:t>  </a:t>
            </a:r>
            <a:r>
              <a:rPr lang="en-US" sz="2000" b="1" i="0" u="none" strike="noStrike" cap="none">
                <a:solidFill>
                  <a:schemeClr val="dk1"/>
                </a:solidFill>
                <a:latin typeface="Arial"/>
                <a:ea typeface="Arial"/>
                <a:cs typeface="Arial"/>
                <a:sym typeface="Arial"/>
              </a:rPr>
              <a:t>MYSORE UNIVERSITY SCHOOL OF ENGINEERING</a:t>
            </a:r>
            <a:endParaRPr/>
          </a:p>
          <a:p>
            <a:pPr marL="0" marR="0" lvl="0" indent="0" algn="ctr" rtl="0">
              <a:lnSpc>
                <a:spcPct val="100000"/>
              </a:lnSpc>
              <a:spcBef>
                <a:spcPts val="0"/>
              </a:spcBef>
              <a:spcAft>
                <a:spcPts val="0"/>
              </a:spcAft>
              <a:buClr>
                <a:schemeClr val="dk1"/>
              </a:buClr>
              <a:buSzPts val="1600"/>
              <a:buFont typeface="Libre Baskerville"/>
              <a:buNone/>
            </a:pPr>
            <a:r>
              <a:rPr lang="en-US" sz="1600" i="0" u="none" strike="noStrike" cap="none">
                <a:solidFill>
                  <a:schemeClr val="dk1"/>
                </a:solidFill>
              </a:rPr>
              <a:t>Manasagangotri campus, Mysuru-570006</a:t>
            </a:r>
            <a:endParaRPr sz="1600" i="0" u="none" strike="noStrike" cap="none">
              <a:solidFill>
                <a:schemeClr val="dk1"/>
              </a:solidFill>
            </a:endParaRPr>
          </a:p>
          <a:p>
            <a:pPr marL="0" marR="0" lvl="0" indent="0" algn="ctr" rtl="0">
              <a:lnSpc>
                <a:spcPct val="100000"/>
              </a:lnSpc>
              <a:spcBef>
                <a:spcPts val="0"/>
              </a:spcBef>
              <a:spcAft>
                <a:spcPts val="0"/>
              </a:spcAft>
              <a:buClr>
                <a:schemeClr val="dk1"/>
              </a:buClr>
              <a:buSzPts val="1600"/>
              <a:buFont typeface="Libre Baskerville"/>
              <a:buNone/>
            </a:pPr>
            <a:r>
              <a:rPr lang="en-US" sz="1600" i="0" u="none" strike="noStrike" cap="none">
                <a:solidFill>
                  <a:schemeClr val="dk1"/>
                </a:solidFill>
              </a:rPr>
              <a:t>    (Approved by AICTE, New Delhi)</a:t>
            </a:r>
            <a:endParaRPr sz="1600" i="0" u="none" strike="noStrike" cap="none">
              <a:solidFill>
                <a:schemeClr val="dk1"/>
              </a:solidFill>
            </a:endParaRPr>
          </a:p>
          <a:p>
            <a:pPr marL="0" marR="0" lvl="0" indent="0" algn="l" rtl="0">
              <a:lnSpc>
                <a:spcPct val="100000"/>
              </a:lnSpc>
              <a:spcBef>
                <a:spcPts val="0"/>
              </a:spcBef>
              <a:spcAft>
                <a:spcPts val="0"/>
              </a:spcAft>
              <a:buClr>
                <a:schemeClr val="dk1"/>
              </a:buClr>
              <a:buSzPts val="1800"/>
              <a:buFont typeface="Libre Baskerville"/>
              <a:buNone/>
            </a:pPr>
            <a:endParaRPr sz="1800" i="0" u="none" strike="noStrike" cap="none">
              <a:solidFill>
                <a:schemeClr val="dk1"/>
              </a:solidFill>
            </a:endParaRPr>
          </a:p>
        </p:txBody>
      </p:sp>
      <p:pic>
        <p:nvPicPr>
          <p:cNvPr id="109" name="Google Shape;109;p13"/>
          <p:cNvPicPr preferRelativeResize="0"/>
          <p:nvPr/>
        </p:nvPicPr>
        <p:blipFill rotWithShape="1">
          <a:blip r:embed="rId4">
            <a:alphaModFix/>
          </a:blip>
          <a:srcRect/>
          <a:stretch/>
        </p:blipFill>
        <p:spPr>
          <a:xfrm>
            <a:off x="7848600" y="152400"/>
            <a:ext cx="1143000" cy="1143000"/>
          </a:xfrm>
          <a:prstGeom prst="rect">
            <a:avLst/>
          </a:prstGeom>
          <a:noFill/>
          <a:ln>
            <a:noFill/>
          </a:ln>
        </p:spPr>
      </p:pic>
      <p:sp>
        <p:nvSpPr>
          <p:cNvPr id="110" name="Google Shape;110;p1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sp>
        <p:nvSpPr>
          <p:cNvPr id="185" name="Google Shape;185;p22"/>
          <p:cNvSpPr txBox="1"/>
          <p:nvPr/>
        </p:nvSpPr>
        <p:spPr>
          <a:xfrm>
            <a:off x="116550" y="339225"/>
            <a:ext cx="8910900" cy="3848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a:t>Conclusion:</a:t>
            </a:r>
            <a:endParaRPr sz="4000"/>
          </a:p>
          <a:p>
            <a:pPr marL="0" lvl="0" indent="0" algn="ctr" rtl="0">
              <a:spcBef>
                <a:spcPts val="0"/>
              </a:spcBef>
              <a:spcAft>
                <a:spcPts val="0"/>
              </a:spcAft>
              <a:buNone/>
            </a:pPr>
            <a:r>
              <a:rPr lang="en-US" sz="2200"/>
              <a:t>The Highway Accidents Detection Alarm System (HADAS) offers a cutting-edge approach to highway safety by leveraging advanced technologies for real-time accident detection and response. With its ability to promptly alert local traffic police and emergency services, HADAS has the potential to save lives, reduce accidents, and enhance the overall efficiency of traffic management on highways. By integrating this system with existing infrastructure, authorities can work towards creating safer and more secure roadways for the public.</a:t>
            </a:r>
            <a:endParaRPr sz="2200"/>
          </a:p>
          <a:p>
            <a:pPr marL="0" lvl="0" indent="0" algn="ctr" rtl="0">
              <a:spcBef>
                <a:spcPts val="0"/>
              </a:spcBef>
              <a:spcAft>
                <a:spcPts val="0"/>
              </a:spcAft>
              <a:buNone/>
            </a:pP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Clr>
                <a:schemeClr val="dk1"/>
              </a:buClr>
              <a:buSzPts val="4000"/>
              <a:buFont typeface="Libre Franklin"/>
              <a:buNone/>
            </a:pPr>
            <a:r>
              <a:rPr lang="en-US" b="1" u="sng">
                <a:solidFill>
                  <a:schemeClr val="dk1"/>
                </a:solidFill>
                <a:latin typeface="Arial"/>
                <a:ea typeface="Arial"/>
                <a:cs typeface="Arial"/>
                <a:sym typeface="Arial"/>
              </a:rPr>
              <a:t>Contents</a:t>
            </a:r>
            <a:endParaRPr b="1" u="sng">
              <a:solidFill>
                <a:schemeClr val="dk1"/>
              </a:solidFill>
              <a:latin typeface="Arial"/>
              <a:ea typeface="Arial"/>
              <a:cs typeface="Arial"/>
              <a:sym typeface="Arial"/>
            </a:endParaRPr>
          </a:p>
        </p:txBody>
      </p:sp>
      <p:sp>
        <p:nvSpPr>
          <p:cNvPr id="116" name="Google Shape;116;p14"/>
          <p:cNvSpPr txBox="1">
            <a:spLocks noGrp="1"/>
          </p:cNvSpPr>
          <p:nvPr>
            <p:ph type="body" idx="1"/>
          </p:nvPr>
        </p:nvSpPr>
        <p:spPr>
          <a:xfrm>
            <a:off x="603500" y="1257300"/>
            <a:ext cx="7978500" cy="4823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endParaRPr/>
          </a:p>
          <a:p>
            <a:pPr marL="274320" lvl="0" indent="-267970" algn="l" rtl="0">
              <a:spcBef>
                <a:spcPts val="580"/>
              </a:spcBef>
              <a:spcAft>
                <a:spcPts val="0"/>
              </a:spcAft>
              <a:buClr>
                <a:srgbClr val="FF0000"/>
              </a:buClr>
              <a:buSzPts val="2110"/>
              <a:buFont typeface="Arial"/>
              <a:buChar char="●"/>
            </a:pPr>
            <a:r>
              <a:rPr lang="en-US" sz="2500" b="1" i="1">
                <a:latin typeface="Arial"/>
                <a:ea typeface="Arial"/>
                <a:cs typeface="Arial"/>
                <a:sym typeface="Arial"/>
              </a:rPr>
              <a:t>Introduction .                                                                     </a:t>
            </a:r>
            <a:endParaRPr sz="2500" b="1" i="1">
              <a:latin typeface="Arial"/>
              <a:ea typeface="Arial"/>
              <a:cs typeface="Arial"/>
              <a:sym typeface="Arial"/>
            </a:endParaRPr>
          </a:p>
          <a:p>
            <a:pPr marL="274320" lvl="0" indent="-267970" algn="l" rtl="0">
              <a:spcBef>
                <a:spcPts val="580"/>
              </a:spcBef>
              <a:spcAft>
                <a:spcPts val="0"/>
              </a:spcAft>
              <a:buClr>
                <a:srgbClr val="FF0000"/>
              </a:buClr>
              <a:buSzPts val="2110"/>
              <a:buFont typeface="Arial"/>
              <a:buChar char="●"/>
            </a:pPr>
            <a:r>
              <a:rPr lang="en-US" sz="2500" b="1" i="1">
                <a:latin typeface="Arial"/>
                <a:ea typeface="Arial"/>
                <a:cs typeface="Arial"/>
                <a:sym typeface="Arial"/>
              </a:rPr>
              <a:t>Literature survey.</a:t>
            </a:r>
            <a:endParaRPr sz="2500" b="1" i="1">
              <a:latin typeface="Arial"/>
              <a:ea typeface="Arial"/>
              <a:cs typeface="Arial"/>
              <a:sym typeface="Arial"/>
            </a:endParaRPr>
          </a:p>
          <a:p>
            <a:pPr marL="274320" lvl="0" indent="-267970" algn="l" rtl="0">
              <a:spcBef>
                <a:spcPts val="580"/>
              </a:spcBef>
              <a:spcAft>
                <a:spcPts val="0"/>
              </a:spcAft>
              <a:buClr>
                <a:srgbClr val="FF0000"/>
              </a:buClr>
              <a:buSzPts val="2110"/>
              <a:buFont typeface="Arial"/>
              <a:buChar char="●"/>
            </a:pPr>
            <a:r>
              <a:rPr lang="en-US" sz="2500" b="1" i="1">
                <a:latin typeface="Arial"/>
                <a:ea typeface="Arial"/>
                <a:cs typeface="Arial"/>
                <a:sym typeface="Arial"/>
              </a:rPr>
              <a:t>Problem statement.</a:t>
            </a:r>
            <a:endParaRPr sz="2500" b="1" i="1">
              <a:latin typeface="Arial"/>
              <a:ea typeface="Arial"/>
              <a:cs typeface="Arial"/>
              <a:sym typeface="Arial"/>
            </a:endParaRPr>
          </a:p>
          <a:p>
            <a:pPr marL="274320" lvl="0" indent="-267970" algn="l" rtl="0">
              <a:spcBef>
                <a:spcPts val="580"/>
              </a:spcBef>
              <a:spcAft>
                <a:spcPts val="0"/>
              </a:spcAft>
              <a:buClr>
                <a:srgbClr val="FF0000"/>
              </a:buClr>
              <a:buSzPts val="2110"/>
              <a:buFont typeface="Arial"/>
              <a:buChar char="●"/>
            </a:pPr>
            <a:r>
              <a:rPr lang="en-US" sz="2500" b="1" i="1">
                <a:latin typeface="Arial"/>
                <a:ea typeface="Arial"/>
                <a:cs typeface="Arial"/>
                <a:sym typeface="Arial"/>
              </a:rPr>
              <a:t>Methodology.</a:t>
            </a:r>
            <a:endParaRPr sz="2500" b="1" i="1">
              <a:latin typeface="Arial"/>
              <a:ea typeface="Arial"/>
              <a:cs typeface="Arial"/>
              <a:sym typeface="Arial"/>
            </a:endParaRPr>
          </a:p>
          <a:p>
            <a:pPr marL="274320" lvl="0" indent="-267970" algn="l" rtl="0">
              <a:spcBef>
                <a:spcPts val="580"/>
              </a:spcBef>
              <a:spcAft>
                <a:spcPts val="0"/>
              </a:spcAft>
              <a:buClr>
                <a:srgbClr val="FF0000"/>
              </a:buClr>
              <a:buSzPts val="2110"/>
              <a:buFont typeface="Arial"/>
              <a:buChar char="●"/>
            </a:pPr>
            <a:r>
              <a:rPr lang="en-US" sz="2500" b="1" i="1">
                <a:latin typeface="Arial"/>
                <a:ea typeface="Arial"/>
                <a:cs typeface="Arial"/>
                <a:sym typeface="Arial"/>
              </a:rPr>
              <a:t>Benefits.</a:t>
            </a:r>
            <a:endParaRPr sz="2500" b="1" i="1">
              <a:latin typeface="Arial"/>
              <a:ea typeface="Arial"/>
              <a:cs typeface="Arial"/>
              <a:sym typeface="Arial"/>
            </a:endParaRPr>
          </a:p>
          <a:p>
            <a:pPr marL="274320" lvl="0" indent="-267970" algn="l" rtl="0">
              <a:spcBef>
                <a:spcPts val="580"/>
              </a:spcBef>
              <a:spcAft>
                <a:spcPts val="0"/>
              </a:spcAft>
              <a:buClr>
                <a:srgbClr val="FF0000"/>
              </a:buClr>
              <a:buSzPts val="2110"/>
              <a:buFont typeface="Arial"/>
              <a:buChar char="●"/>
            </a:pPr>
            <a:r>
              <a:rPr lang="en-US" sz="2500" b="1" i="1">
                <a:latin typeface="Arial"/>
                <a:ea typeface="Arial"/>
                <a:cs typeface="Arial"/>
                <a:sym typeface="Arial"/>
              </a:rPr>
              <a:t>Conclusion.</a:t>
            </a:r>
            <a:endParaRPr sz="2500" b="1" i="1">
              <a:latin typeface="Arial"/>
              <a:ea typeface="Arial"/>
              <a:cs typeface="Arial"/>
              <a:sym typeface="Arial"/>
            </a:endParaRPr>
          </a:p>
          <a:p>
            <a:pPr marL="274320" lvl="0" indent="0" algn="l" rtl="0">
              <a:spcBef>
                <a:spcPts val="580"/>
              </a:spcBef>
              <a:spcAft>
                <a:spcPts val="0"/>
              </a:spcAft>
              <a:buNone/>
            </a:pPr>
            <a:endParaRPr sz="2500" b="1" i="1">
              <a:latin typeface="Arial"/>
              <a:ea typeface="Arial"/>
              <a:cs typeface="Arial"/>
              <a:sym typeface="Arial"/>
            </a:endParaRPr>
          </a:p>
        </p:txBody>
      </p:sp>
      <p:sp>
        <p:nvSpPr>
          <p:cNvPr id="117" name="Google Shape;117;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a:t>
            </a:fld>
            <a:endParaRPr/>
          </a:p>
        </p:txBody>
      </p:sp>
      <p:sp>
        <p:nvSpPr>
          <p:cNvPr id="118" name="Google Shape;118;p14"/>
          <p:cNvSpPr txBox="1"/>
          <p:nvPr/>
        </p:nvSpPr>
        <p:spPr>
          <a:xfrm>
            <a:off x="3297550" y="2007875"/>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p>
        </p:txBody>
      </p:sp>
      <p:sp>
        <p:nvSpPr>
          <p:cNvPr id="124" name="Google Shape;124;p15"/>
          <p:cNvSpPr txBox="1"/>
          <p:nvPr/>
        </p:nvSpPr>
        <p:spPr>
          <a:xfrm>
            <a:off x="0" y="88500"/>
            <a:ext cx="9144000" cy="390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a:t>Introduction</a:t>
            </a:r>
            <a:endParaRPr sz="4000"/>
          </a:p>
          <a:p>
            <a:pPr marL="0" lvl="0" indent="0" algn="just" rtl="0">
              <a:spcBef>
                <a:spcPts val="0"/>
              </a:spcBef>
              <a:spcAft>
                <a:spcPts val="0"/>
              </a:spcAft>
              <a:buNone/>
            </a:pPr>
            <a:endParaRPr sz="2600"/>
          </a:p>
          <a:p>
            <a:pPr marL="0" lvl="0" indent="0" algn="just" rtl="0">
              <a:spcBef>
                <a:spcPts val="0"/>
              </a:spcBef>
              <a:spcAft>
                <a:spcPts val="0"/>
              </a:spcAft>
              <a:buNone/>
            </a:pPr>
            <a:r>
              <a:rPr lang="en-US" sz="2200"/>
              <a:t>The Highway Accidents Detection Alarm System (HADAS) is an advanced technology-driven solution aimed at enhancing the efficiency and response time of local traffic police, emergency services to highway accidents.HADAS will significantly reduce the response time, ensuring prompt assistance to victims and quicker clearance of accident sites, leading to improved traffic flow and enhanced road safety.</a:t>
            </a:r>
            <a:endParaRPr sz="2200"/>
          </a:p>
          <a:p>
            <a:pPr marL="0" lvl="0" indent="0" algn="ctr" rtl="0">
              <a:spcBef>
                <a:spcPts val="0"/>
              </a:spcBef>
              <a:spcAft>
                <a:spcPts val="0"/>
              </a:spcAft>
              <a:buClr>
                <a:schemeClr val="dk1"/>
              </a:buClr>
              <a:buSzPts val="1100"/>
              <a:buFont typeface="Arial"/>
              <a:buNone/>
            </a:pPr>
            <a:endParaRPr sz="2200"/>
          </a:p>
          <a:p>
            <a:pPr marL="0" lvl="0" indent="0" algn="ctr" rtl="0">
              <a:spcBef>
                <a:spcPts val="0"/>
              </a:spcBef>
              <a:spcAft>
                <a:spcPts val="0"/>
              </a:spcAft>
              <a:buNone/>
            </a:pPr>
            <a:endParaRPr sz="2200"/>
          </a:p>
        </p:txBody>
      </p:sp>
      <p:pic>
        <p:nvPicPr>
          <p:cNvPr id="125" name="Google Shape;125;p15"/>
          <p:cNvPicPr preferRelativeResize="0"/>
          <p:nvPr/>
        </p:nvPicPr>
        <p:blipFill>
          <a:blip r:embed="rId3">
            <a:alphaModFix/>
          </a:blip>
          <a:stretch>
            <a:fillRect/>
          </a:stretch>
        </p:blipFill>
        <p:spPr>
          <a:xfrm>
            <a:off x="2494025" y="3429000"/>
            <a:ext cx="4347750" cy="310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4</a:t>
            </a:fld>
            <a:endParaRPr/>
          </a:p>
        </p:txBody>
      </p:sp>
      <p:sp>
        <p:nvSpPr>
          <p:cNvPr id="132" name="Google Shape;132;p16"/>
          <p:cNvSpPr txBox="1"/>
          <p:nvPr/>
        </p:nvSpPr>
        <p:spPr>
          <a:xfrm>
            <a:off x="81150" y="1152850"/>
            <a:ext cx="8981700" cy="130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200">
                <a:solidFill>
                  <a:srgbClr val="374151"/>
                </a:solidFill>
                <a:highlight>
                  <a:srgbClr val="F7F7F8"/>
                </a:highlight>
                <a:latin typeface="Roboto"/>
                <a:ea typeface="Roboto"/>
                <a:cs typeface="Roboto"/>
                <a:sym typeface="Roboto"/>
              </a:rPr>
              <a:t> </a:t>
            </a:r>
            <a:r>
              <a:rPr lang="en-US" sz="2200">
                <a:solidFill>
                  <a:schemeClr val="dk1"/>
                </a:solidFill>
                <a:highlight>
                  <a:schemeClr val="lt1"/>
                </a:highlight>
              </a:rPr>
              <a:t>"Real-Time Detection of Highway Accidents using Vehicle Telematics Data"</a:t>
            </a:r>
            <a:endParaRPr sz="2200">
              <a:solidFill>
                <a:schemeClr val="dk1"/>
              </a:solidFill>
              <a:highlight>
                <a:schemeClr val="lt1"/>
              </a:highlight>
            </a:endParaRPr>
          </a:p>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highlight>
                  <a:schemeClr val="lt1"/>
                </a:highlight>
              </a:rPr>
              <a:t>Authors: Smith, Johnson, Brown.</a:t>
            </a:r>
            <a:endParaRPr sz="2200">
              <a:solidFill>
                <a:schemeClr val="dk1"/>
              </a:solidFill>
              <a:highlight>
                <a:schemeClr val="lt1"/>
              </a:highlight>
            </a:endParaRPr>
          </a:p>
        </p:txBody>
      </p:sp>
      <p:sp>
        <p:nvSpPr>
          <p:cNvPr id="133" name="Google Shape;133;p16"/>
          <p:cNvSpPr txBox="1"/>
          <p:nvPr/>
        </p:nvSpPr>
        <p:spPr>
          <a:xfrm>
            <a:off x="76700" y="4249188"/>
            <a:ext cx="8981700" cy="130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200">
                <a:solidFill>
                  <a:schemeClr val="dk1"/>
                </a:solidFill>
                <a:highlight>
                  <a:schemeClr val="lt1"/>
                </a:highlight>
              </a:rPr>
              <a:t>"Integration of Radar and Image Processing for Highway Accident Detection"</a:t>
            </a:r>
            <a:endParaRPr sz="2200">
              <a:solidFill>
                <a:schemeClr val="dk1"/>
              </a:solidFill>
              <a:highlight>
                <a:schemeClr val="lt1"/>
              </a:highlight>
            </a:endParaRPr>
          </a:p>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highlight>
                  <a:schemeClr val="lt1"/>
                </a:highlight>
              </a:rPr>
              <a:t>Authors: Lee,  Park , Kim.</a:t>
            </a:r>
            <a:endParaRPr sz="2200">
              <a:solidFill>
                <a:schemeClr val="dk1"/>
              </a:solidFill>
              <a:highlight>
                <a:schemeClr val="lt1"/>
              </a:highlight>
            </a:endParaRPr>
          </a:p>
        </p:txBody>
      </p:sp>
      <p:sp>
        <p:nvSpPr>
          <p:cNvPr id="134" name="Google Shape;134;p16"/>
          <p:cNvSpPr txBox="1"/>
          <p:nvPr/>
        </p:nvSpPr>
        <p:spPr>
          <a:xfrm>
            <a:off x="76700" y="2701013"/>
            <a:ext cx="8981700" cy="130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200">
                <a:solidFill>
                  <a:schemeClr val="dk1"/>
                </a:solidFill>
                <a:highlight>
                  <a:schemeClr val="lt1"/>
                </a:highlight>
              </a:rPr>
              <a:t>"A Comprehensive Review of Accident Detection Systems for Intelligent Transportation Systems"</a:t>
            </a:r>
            <a:endParaRPr sz="2200">
              <a:solidFill>
                <a:schemeClr val="dk1"/>
              </a:solidFill>
              <a:highlight>
                <a:schemeClr val="lt1"/>
              </a:highlight>
            </a:endParaRPr>
          </a:p>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highlight>
                  <a:schemeClr val="lt1"/>
                </a:highlight>
              </a:rPr>
              <a:t>Authors: Gupta, Sharma, Agarwal.</a:t>
            </a:r>
            <a:endParaRPr sz="2200">
              <a:solidFill>
                <a:schemeClr val="dk1"/>
              </a:solidFill>
              <a:highlight>
                <a:schemeClr val="lt1"/>
              </a:highlight>
            </a:endParaRPr>
          </a:p>
        </p:txBody>
      </p:sp>
      <p:sp>
        <p:nvSpPr>
          <p:cNvPr id="135" name="Google Shape;135;p16"/>
          <p:cNvSpPr txBox="1"/>
          <p:nvPr/>
        </p:nvSpPr>
        <p:spPr>
          <a:xfrm>
            <a:off x="1802250" y="300875"/>
            <a:ext cx="51324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a:t>Literature Survey</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5</a:t>
            </a:fld>
            <a:endParaRPr/>
          </a:p>
        </p:txBody>
      </p:sp>
      <p:sp>
        <p:nvSpPr>
          <p:cNvPr id="142" name="Google Shape;142;p17"/>
          <p:cNvSpPr txBox="1"/>
          <p:nvPr/>
        </p:nvSpPr>
        <p:spPr>
          <a:xfrm>
            <a:off x="219150" y="117975"/>
            <a:ext cx="8705700" cy="3563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500"/>
              </a:spcBef>
              <a:spcAft>
                <a:spcPts val="0"/>
              </a:spcAft>
              <a:buNone/>
            </a:pPr>
            <a:r>
              <a:rPr lang="en-US" sz="4000">
                <a:solidFill>
                  <a:schemeClr val="dk1"/>
                </a:solidFill>
                <a:highlight>
                  <a:schemeClr val="lt1"/>
                </a:highlight>
              </a:rPr>
              <a:t>Problem Statement</a:t>
            </a:r>
            <a:endParaRPr sz="4000">
              <a:solidFill>
                <a:schemeClr val="dk1"/>
              </a:solidFill>
              <a:highlight>
                <a:schemeClr val="lt1"/>
              </a:highlight>
            </a:endParaRPr>
          </a:p>
          <a:p>
            <a:pPr marL="0" lvl="0" indent="0" algn="l" rtl="0">
              <a:lnSpc>
                <a:spcPct val="115000"/>
              </a:lnSpc>
              <a:spcBef>
                <a:spcPts val="1500"/>
              </a:spcBef>
              <a:spcAft>
                <a:spcPts val="0"/>
              </a:spcAft>
              <a:buNone/>
            </a:pPr>
            <a:r>
              <a:rPr lang="en-US" sz="2200">
                <a:solidFill>
                  <a:schemeClr val="dk1"/>
                </a:solidFill>
                <a:highlight>
                  <a:schemeClr val="lt1"/>
                </a:highlight>
              </a:rPr>
              <a:t>The project aims to design and implement a Highway Accidents Detection Alarm System (HADAS) to address the following challenges:</a:t>
            </a:r>
            <a:endParaRPr sz="2200">
              <a:solidFill>
                <a:schemeClr val="dk1"/>
              </a:solidFill>
              <a:highlight>
                <a:schemeClr val="lt1"/>
              </a:highlight>
            </a:endParaRPr>
          </a:p>
          <a:p>
            <a:pPr marL="457200" lvl="0" indent="-228600" algn="l" rtl="0">
              <a:lnSpc>
                <a:spcPct val="115000"/>
              </a:lnSpc>
              <a:spcBef>
                <a:spcPts val="1500"/>
              </a:spcBef>
              <a:spcAft>
                <a:spcPts val="0"/>
              </a:spcAft>
              <a:buClr>
                <a:schemeClr val="dk1"/>
              </a:buClr>
              <a:buSzPts val="2200"/>
              <a:buFont typeface="Arial"/>
              <a:buNone/>
            </a:pPr>
            <a:r>
              <a:rPr lang="en-US" sz="2200">
                <a:solidFill>
                  <a:schemeClr val="dk1"/>
                </a:solidFill>
                <a:highlight>
                  <a:schemeClr val="lt1"/>
                </a:highlight>
              </a:rPr>
              <a:t>Real-Time Accident Detection: </a:t>
            </a:r>
            <a:endParaRPr sz="2200">
              <a:solidFill>
                <a:schemeClr val="dk1"/>
              </a:solidFill>
              <a:highlight>
                <a:schemeClr val="lt1"/>
              </a:highlight>
            </a:endParaRPr>
          </a:p>
          <a:p>
            <a:pPr marL="457200" lvl="0" indent="-228600" algn="l" rtl="0">
              <a:lnSpc>
                <a:spcPct val="115000"/>
              </a:lnSpc>
              <a:spcBef>
                <a:spcPts val="0"/>
              </a:spcBef>
              <a:spcAft>
                <a:spcPts val="0"/>
              </a:spcAft>
              <a:buClr>
                <a:schemeClr val="dk1"/>
              </a:buClr>
              <a:buSzPts val="2200"/>
              <a:buFont typeface="Arial"/>
              <a:buNone/>
            </a:pPr>
            <a:r>
              <a:rPr lang="en-US" sz="2200">
                <a:solidFill>
                  <a:schemeClr val="dk1"/>
                </a:solidFill>
                <a:highlight>
                  <a:schemeClr val="lt1"/>
                </a:highlight>
              </a:rPr>
              <a:t>Prompt Alert System: </a:t>
            </a:r>
            <a:endParaRPr sz="2200">
              <a:solidFill>
                <a:schemeClr val="dk1"/>
              </a:solidFill>
              <a:highlight>
                <a:schemeClr val="lt1"/>
              </a:highlight>
            </a:endParaRPr>
          </a:p>
          <a:p>
            <a:pPr marL="457200" lvl="0" indent="-228600" algn="l" rtl="0">
              <a:lnSpc>
                <a:spcPct val="115000"/>
              </a:lnSpc>
              <a:spcBef>
                <a:spcPts val="0"/>
              </a:spcBef>
              <a:spcAft>
                <a:spcPts val="0"/>
              </a:spcAft>
              <a:buClr>
                <a:schemeClr val="dk1"/>
              </a:buClr>
              <a:buSzPts val="2200"/>
              <a:buFont typeface="Arial"/>
              <a:buNone/>
            </a:pPr>
            <a:r>
              <a:rPr lang="en-US" sz="2200">
                <a:solidFill>
                  <a:schemeClr val="dk1"/>
                </a:solidFill>
                <a:highlight>
                  <a:schemeClr val="lt1"/>
                </a:highlight>
              </a:rPr>
              <a:t>Data Privacy and Security: </a:t>
            </a:r>
            <a:endParaRPr sz="2200">
              <a:solidFill>
                <a:schemeClr val="dk1"/>
              </a:solidFill>
              <a:highlight>
                <a:schemeClr val="lt1"/>
              </a:highlight>
              <a:latin typeface="Roboto"/>
              <a:ea typeface="Roboto"/>
              <a:cs typeface="Roboto"/>
              <a:sym typeface="Roboto"/>
            </a:endParaRPr>
          </a:p>
        </p:txBody>
      </p:sp>
      <p:sp>
        <p:nvSpPr>
          <p:cNvPr id="143" name="Google Shape;143;p17"/>
          <p:cNvSpPr txBox="1"/>
          <p:nvPr/>
        </p:nvSpPr>
        <p:spPr>
          <a:xfrm>
            <a:off x="706500" y="3548650"/>
            <a:ext cx="7731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highlight>
                  <a:schemeClr val="lt1"/>
                </a:highlight>
              </a:rPr>
              <a:t>Integration with Existing Infrastructure</a:t>
            </a:r>
            <a:r>
              <a:rPr lang="en-US" sz="1200">
                <a:solidFill>
                  <a:schemeClr val="dk1"/>
                </a:solidFill>
                <a:highlight>
                  <a:schemeClr val="lt1"/>
                </a:highlight>
                <a:latin typeface="Roboto"/>
                <a:ea typeface="Roboto"/>
                <a:cs typeface="Roboto"/>
                <a:sym typeface="Roboto"/>
              </a:rPr>
              <a:t>:</a:t>
            </a:r>
            <a:endParaRPr>
              <a:solidFill>
                <a:schemeClr val="dk1"/>
              </a:solidFill>
              <a:highlight>
                <a:schemeClr val="lt1"/>
              </a:highlight>
            </a:endParaRPr>
          </a:p>
        </p:txBody>
      </p:sp>
      <p:sp>
        <p:nvSpPr>
          <p:cNvPr id="144" name="Google Shape;144;p17"/>
          <p:cNvSpPr txBox="1"/>
          <p:nvPr/>
        </p:nvSpPr>
        <p:spPr>
          <a:xfrm>
            <a:off x="706500" y="395385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highlight>
                  <a:schemeClr val="lt1"/>
                </a:highlight>
              </a:rPr>
              <a:t>Cost-Effectiveness</a:t>
            </a:r>
            <a:r>
              <a:rPr lang="en-US" sz="2200">
                <a:solidFill>
                  <a:schemeClr val="dk1"/>
                </a:solidFill>
                <a:highlight>
                  <a:srgbClr val="F7F7F8"/>
                </a:highlight>
              </a:rPr>
              <a:t>:</a:t>
            </a:r>
            <a:r>
              <a:rPr lang="en-US" sz="1200">
                <a:solidFill>
                  <a:srgbClr val="374151"/>
                </a:solidFill>
                <a:highlight>
                  <a:srgbClr val="F7F7F8"/>
                </a:highlight>
                <a:latin typeface="Roboto"/>
                <a:ea typeface="Roboto"/>
                <a:cs typeface="Roboto"/>
                <a:sym typeface="Roboto"/>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6</a:t>
            </a:fld>
            <a:endParaRPr/>
          </a:p>
        </p:txBody>
      </p:sp>
      <p:sp>
        <p:nvSpPr>
          <p:cNvPr id="151" name="Google Shape;151;p18"/>
          <p:cNvSpPr txBox="1"/>
          <p:nvPr/>
        </p:nvSpPr>
        <p:spPr>
          <a:xfrm>
            <a:off x="288750" y="-1135050"/>
            <a:ext cx="8566500" cy="3324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en-US" sz="3000"/>
              <a:t>Key Components and Functionality</a:t>
            </a:r>
            <a:endParaRPr sz="3000"/>
          </a:p>
          <a:p>
            <a:pPr marL="0" lvl="0" indent="0" algn="ctr" rtl="0">
              <a:spcBef>
                <a:spcPts val="0"/>
              </a:spcBef>
              <a:spcAft>
                <a:spcPts val="0"/>
              </a:spcAft>
              <a:buNone/>
            </a:pPr>
            <a:endParaRPr sz="2200"/>
          </a:p>
          <a:p>
            <a:pPr marL="0" lvl="0" indent="0" algn="ctr" rtl="0">
              <a:spcBef>
                <a:spcPts val="0"/>
              </a:spcBef>
              <a:spcAft>
                <a:spcPts val="0"/>
              </a:spcAft>
              <a:buNone/>
            </a:pPr>
            <a:r>
              <a:rPr lang="en-US" sz="2800"/>
              <a:t>Sensor Network</a:t>
            </a:r>
            <a:endParaRPr sz="2800"/>
          </a:p>
          <a:p>
            <a:pPr marL="0" lvl="0" indent="0" algn="ctr" rtl="0">
              <a:spcBef>
                <a:spcPts val="0"/>
              </a:spcBef>
              <a:spcAft>
                <a:spcPts val="0"/>
              </a:spcAft>
              <a:buNone/>
            </a:pPr>
            <a:endParaRPr sz="2200"/>
          </a:p>
          <a:p>
            <a:pPr marL="0" lvl="0" indent="0" algn="ctr" rtl="0">
              <a:spcBef>
                <a:spcPts val="0"/>
              </a:spcBef>
              <a:spcAft>
                <a:spcPts val="0"/>
              </a:spcAft>
              <a:buNone/>
            </a:pPr>
            <a:endParaRPr sz="2200"/>
          </a:p>
        </p:txBody>
      </p:sp>
      <p:pic>
        <p:nvPicPr>
          <p:cNvPr id="152" name="Google Shape;152;p18"/>
          <p:cNvPicPr preferRelativeResize="0"/>
          <p:nvPr/>
        </p:nvPicPr>
        <p:blipFill>
          <a:blip r:embed="rId3">
            <a:alphaModFix/>
          </a:blip>
          <a:stretch>
            <a:fillRect/>
          </a:stretch>
        </p:blipFill>
        <p:spPr>
          <a:xfrm>
            <a:off x="146300" y="2101063"/>
            <a:ext cx="4502736" cy="2655875"/>
          </a:xfrm>
          <a:prstGeom prst="rect">
            <a:avLst/>
          </a:prstGeom>
          <a:noFill/>
          <a:ln>
            <a:noFill/>
          </a:ln>
        </p:spPr>
      </p:pic>
      <p:pic>
        <p:nvPicPr>
          <p:cNvPr id="153" name="Google Shape;153;p18"/>
          <p:cNvPicPr preferRelativeResize="0"/>
          <p:nvPr/>
        </p:nvPicPr>
        <p:blipFill>
          <a:blip r:embed="rId4">
            <a:alphaModFix/>
          </a:blip>
          <a:stretch>
            <a:fillRect/>
          </a:stretch>
        </p:blipFill>
        <p:spPr>
          <a:xfrm>
            <a:off x="4892653" y="2072850"/>
            <a:ext cx="4069448" cy="27123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7</a:t>
            </a:fld>
            <a:endParaRPr/>
          </a:p>
        </p:txBody>
      </p:sp>
      <p:pic>
        <p:nvPicPr>
          <p:cNvPr id="160" name="Google Shape;160;p19"/>
          <p:cNvPicPr preferRelativeResize="0"/>
          <p:nvPr/>
        </p:nvPicPr>
        <p:blipFill>
          <a:blip r:embed="rId3">
            <a:alphaModFix/>
          </a:blip>
          <a:stretch>
            <a:fillRect/>
          </a:stretch>
        </p:blipFill>
        <p:spPr>
          <a:xfrm>
            <a:off x="5135400" y="2005675"/>
            <a:ext cx="3840450" cy="2400277"/>
          </a:xfrm>
          <a:prstGeom prst="rect">
            <a:avLst/>
          </a:prstGeom>
          <a:noFill/>
          <a:ln>
            <a:noFill/>
          </a:ln>
        </p:spPr>
      </p:pic>
      <p:pic>
        <p:nvPicPr>
          <p:cNvPr id="161" name="Google Shape;161;p19"/>
          <p:cNvPicPr preferRelativeResize="0"/>
          <p:nvPr/>
        </p:nvPicPr>
        <p:blipFill>
          <a:blip r:embed="rId4">
            <a:alphaModFix/>
          </a:blip>
          <a:stretch>
            <a:fillRect/>
          </a:stretch>
        </p:blipFill>
        <p:spPr>
          <a:xfrm>
            <a:off x="168150" y="2005675"/>
            <a:ext cx="4248714" cy="2400275"/>
          </a:xfrm>
          <a:prstGeom prst="rect">
            <a:avLst/>
          </a:prstGeom>
          <a:noFill/>
          <a:ln>
            <a:noFill/>
          </a:ln>
        </p:spPr>
      </p:pic>
      <p:sp>
        <p:nvSpPr>
          <p:cNvPr id="162" name="Google Shape;162;p19"/>
          <p:cNvSpPr txBox="1"/>
          <p:nvPr/>
        </p:nvSpPr>
        <p:spPr>
          <a:xfrm>
            <a:off x="168150" y="280225"/>
            <a:ext cx="8807700" cy="1077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a:solidFill>
                  <a:schemeClr val="dk1"/>
                </a:solidFill>
              </a:rPr>
              <a:t>I</a:t>
            </a:r>
            <a:r>
              <a:rPr lang="en-US" sz="2800">
                <a:solidFill>
                  <a:schemeClr val="dk1"/>
                </a:solidFill>
              </a:rPr>
              <a:t>mage and Video Analysis using high-resolution cameras</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sp>
        <p:nvSpPr>
          <p:cNvPr id="169" name="Google Shape;169;p20"/>
          <p:cNvSpPr txBox="1"/>
          <p:nvPr/>
        </p:nvSpPr>
        <p:spPr>
          <a:xfrm>
            <a:off x="781650" y="359875"/>
            <a:ext cx="7580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rPr>
              <a:t>Artificial Intelligence (AI) Algorithms</a:t>
            </a:r>
            <a:endParaRPr sz="2800">
              <a:solidFill>
                <a:schemeClr val="dk1"/>
              </a:solidFill>
            </a:endParaRPr>
          </a:p>
        </p:txBody>
      </p:sp>
      <p:pic>
        <p:nvPicPr>
          <p:cNvPr id="170" name="Google Shape;170;p20"/>
          <p:cNvPicPr preferRelativeResize="0"/>
          <p:nvPr/>
        </p:nvPicPr>
        <p:blipFill>
          <a:blip r:embed="rId3">
            <a:alphaModFix/>
          </a:blip>
          <a:stretch>
            <a:fillRect/>
          </a:stretch>
        </p:blipFill>
        <p:spPr>
          <a:xfrm>
            <a:off x="4674325" y="1765050"/>
            <a:ext cx="4319674" cy="2871850"/>
          </a:xfrm>
          <a:prstGeom prst="rect">
            <a:avLst/>
          </a:prstGeom>
          <a:noFill/>
          <a:ln>
            <a:noFill/>
          </a:ln>
        </p:spPr>
      </p:pic>
      <p:pic>
        <p:nvPicPr>
          <p:cNvPr id="171" name="Google Shape;171;p20"/>
          <p:cNvPicPr preferRelativeResize="0"/>
          <p:nvPr/>
        </p:nvPicPr>
        <p:blipFill>
          <a:blip r:embed="rId4">
            <a:alphaModFix/>
          </a:blip>
          <a:stretch>
            <a:fillRect/>
          </a:stretch>
        </p:blipFill>
        <p:spPr>
          <a:xfrm>
            <a:off x="146298" y="2029625"/>
            <a:ext cx="4390894" cy="246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sp>
        <p:nvSpPr>
          <p:cNvPr id="178" name="Google Shape;178;p21"/>
          <p:cNvSpPr txBox="1"/>
          <p:nvPr/>
        </p:nvSpPr>
        <p:spPr>
          <a:xfrm>
            <a:off x="541350" y="383500"/>
            <a:ext cx="8061300" cy="4248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a:t>Benefits of HADAS:</a:t>
            </a:r>
            <a:endParaRPr sz="4000"/>
          </a:p>
          <a:p>
            <a:pPr marL="0" lvl="0" indent="0" algn="l" rtl="0">
              <a:spcBef>
                <a:spcPts val="0"/>
              </a:spcBef>
              <a:spcAft>
                <a:spcPts val="0"/>
              </a:spcAft>
              <a:buNone/>
            </a:pPr>
            <a:endParaRPr/>
          </a:p>
          <a:p>
            <a:pPr marL="0" lvl="0" indent="0" algn="l" rtl="0">
              <a:spcBef>
                <a:spcPts val="0"/>
              </a:spcBef>
              <a:spcAft>
                <a:spcPts val="0"/>
              </a:spcAft>
              <a:buNone/>
            </a:pPr>
            <a:endParaRPr sz="2800"/>
          </a:p>
          <a:p>
            <a:pPr marL="0" lvl="0" indent="0" algn="l" rtl="0">
              <a:spcBef>
                <a:spcPts val="0"/>
              </a:spcBef>
              <a:spcAft>
                <a:spcPts val="0"/>
              </a:spcAft>
              <a:buNone/>
            </a:pPr>
            <a:r>
              <a:rPr lang="en-US" sz="2800"/>
              <a:t>  </a:t>
            </a:r>
            <a:endParaRPr sz="2800"/>
          </a:p>
          <a:p>
            <a:pPr marL="0" lvl="0" indent="0" algn="l" rtl="0">
              <a:spcBef>
                <a:spcPts val="0"/>
              </a:spcBef>
              <a:spcAft>
                <a:spcPts val="0"/>
              </a:spcAft>
              <a:buNone/>
            </a:pPr>
            <a:r>
              <a:rPr lang="en-US" sz="2800"/>
              <a:t>  Enhanced Safety:</a:t>
            </a:r>
            <a:endParaRPr sz="2800"/>
          </a:p>
          <a:p>
            <a:pPr marL="0" lvl="0" indent="0" algn="l" rtl="0">
              <a:spcBef>
                <a:spcPts val="0"/>
              </a:spcBef>
              <a:spcAft>
                <a:spcPts val="0"/>
              </a:spcAft>
              <a:buNone/>
            </a:pPr>
            <a:r>
              <a:rPr lang="en-US" sz="2800"/>
              <a:t>  Reduced Response Time: </a:t>
            </a:r>
            <a:endParaRPr sz="2800"/>
          </a:p>
          <a:p>
            <a:pPr marL="0" lvl="0" indent="0" algn="l" rtl="0">
              <a:spcBef>
                <a:spcPts val="0"/>
              </a:spcBef>
              <a:spcAft>
                <a:spcPts val="0"/>
              </a:spcAft>
              <a:buNone/>
            </a:pPr>
            <a:r>
              <a:rPr lang="en-US" sz="2800"/>
              <a:t>  Improved Traffic Flow: </a:t>
            </a:r>
            <a:endParaRPr sz="2800"/>
          </a:p>
          <a:p>
            <a:pPr marL="0" lvl="0" indent="0" algn="l" rtl="0">
              <a:spcBef>
                <a:spcPts val="0"/>
              </a:spcBef>
              <a:spcAft>
                <a:spcPts val="0"/>
              </a:spcAft>
              <a:buNone/>
            </a:pPr>
            <a:r>
              <a:rPr lang="en-US" sz="2800"/>
              <a:t>  Data-Driven Decision Making: </a:t>
            </a:r>
            <a:endParaRPr sz="2800"/>
          </a:p>
          <a:p>
            <a:pPr marL="0" lvl="0" indent="0" algn="l" rtl="0">
              <a:spcBef>
                <a:spcPts val="0"/>
              </a:spcBef>
              <a:spcAft>
                <a:spcPts val="0"/>
              </a:spcAft>
              <a:buNone/>
            </a:pPr>
            <a:r>
              <a:rPr lang="en-US" sz="2800"/>
              <a:t>  Cost-Effective Solution:</a:t>
            </a:r>
            <a:endParaRPr sz="2800"/>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410</Words>
  <Application>Microsoft Office PowerPoint</Application>
  <PresentationFormat>On-screen Show (4:3)</PresentationFormat>
  <Paragraphs>71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Roboto</vt:lpstr>
      <vt:lpstr>Calibri</vt:lpstr>
      <vt:lpstr>Noto Sans Symbols</vt:lpstr>
      <vt:lpstr>Arial</vt:lpstr>
      <vt:lpstr>Libre Franklin</vt:lpstr>
      <vt:lpstr>Libre Baskerville</vt:lpstr>
      <vt:lpstr>Equity</vt:lpstr>
      <vt:lpstr>Innovation and  Design Thinking Project(21IDT28)  on "Highway accidents detection alarm system"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and  Design Thinking Project(21IDT28)  on "Highway accidents detection alarm system"</dc:title>
  <dc:creator>Rakesh G</dc:creator>
  <cp:lastModifiedBy>Rakesh G</cp:lastModifiedBy>
  <cp:revision>1</cp:revision>
  <dcterms:modified xsi:type="dcterms:W3CDTF">2024-09-21T16:24:29Z</dcterms:modified>
</cp:coreProperties>
</file>