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2" r:id="rId4"/>
    <p:sldId id="261" r:id="rId5"/>
    <p:sldId id="258" r:id="rId6"/>
    <p:sldId id="264" r:id="rId7"/>
    <p:sldId id="263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[DIVYA.xlsx]Sheet2!PivotTable5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Count of ORIGIN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Sheet2!$A$4:$A$8</c:f>
              <c:strCache>
                <c:ptCount val="5"/>
                <c:pt idx="0">
                  <c:v>ANTARASANAHALLI</c:v>
                </c:pt>
                <c:pt idx="1">
                  <c:v>ARAKERE</c:v>
                </c:pt>
                <c:pt idx="2">
                  <c:v>KUNIGAL</c:v>
                </c:pt>
                <c:pt idx="3">
                  <c:v>TUMAKURU</c:v>
                </c:pt>
                <c:pt idx="4">
                  <c:v>YALLAPURA</c:v>
                </c:pt>
              </c:strCache>
            </c:strRef>
          </c:cat>
          <c:val>
            <c:numRef>
              <c:f>Sheet2!$B$4:$B$8</c:f>
              <c:numCache>
                <c:formatCode>General</c:formatCode>
                <c:ptCount val="5"/>
                <c:pt idx="0">
                  <c:v>4</c:v>
                </c:pt>
                <c:pt idx="1">
                  <c:v>2</c:v>
                </c:pt>
                <c:pt idx="2">
                  <c:v>2</c:v>
                </c:pt>
                <c:pt idx="3">
                  <c:v>27</c:v>
                </c:pt>
                <c:pt idx="4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1059888"/>
        <c:axId val="301061064"/>
      </c:barChart>
      <c:catAx>
        <c:axId val="301059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1061064"/>
        <c:crosses val="autoZero"/>
        <c:auto val="1"/>
        <c:lblAlgn val="ctr"/>
        <c:lblOffset val="100"/>
        <c:noMultiLvlLbl val="0"/>
      </c:catAx>
      <c:valAx>
        <c:axId val="301061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1059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[DIVYA.xlsx]Sheet2!PivotTable9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Count of DESTINATION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Sheet2!$A$4:$A$12</c:f>
              <c:strCache>
                <c:ptCount val="9"/>
                <c:pt idx="0">
                  <c:v>AGALI</c:v>
                </c:pt>
                <c:pt idx="1">
                  <c:v>BELADHARA</c:v>
                </c:pt>
                <c:pt idx="2">
                  <c:v>GOWRIBIDANUR</c:v>
                </c:pt>
                <c:pt idx="3">
                  <c:v>HOSAKERE</c:v>
                </c:pt>
                <c:pt idx="4">
                  <c:v>ID HALLI</c:v>
                </c:pt>
                <c:pt idx="5">
                  <c:v>KORATAGERE</c:v>
                </c:pt>
                <c:pt idx="6">
                  <c:v>MADHUGIRI</c:v>
                </c:pt>
                <c:pt idx="7">
                  <c:v>PAVAGADA</c:v>
                </c:pt>
                <c:pt idx="8">
                  <c:v>TUMBADI</c:v>
                </c:pt>
              </c:strCache>
            </c:strRef>
          </c:cat>
          <c:val>
            <c:numRef>
              <c:f>Sheet2!$B$4:$B$12</c:f>
              <c:numCache>
                <c:formatCode>General</c:formatCode>
                <c:ptCount val="9"/>
                <c:pt idx="0">
                  <c:v>1</c:v>
                </c:pt>
                <c:pt idx="1">
                  <c:v>6</c:v>
                </c:pt>
                <c:pt idx="2">
                  <c:v>3</c:v>
                </c:pt>
                <c:pt idx="3">
                  <c:v>2</c:v>
                </c:pt>
                <c:pt idx="4">
                  <c:v>1</c:v>
                </c:pt>
                <c:pt idx="5">
                  <c:v>10</c:v>
                </c:pt>
                <c:pt idx="6">
                  <c:v>11</c:v>
                </c:pt>
                <c:pt idx="7">
                  <c:v>7</c:v>
                </c:pt>
                <c:pt idx="8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1053616"/>
        <c:axId val="301052832"/>
      </c:barChart>
      <c:catAx>
        <c:axId val="301053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1052832"/>
        <c:crosses val="autoZero"/>
        <c:auto val="1"/>
        <c:lblAlgn val="ctr"/>
        <c:lblOffset val="100"/>
        <c:noMultiLvlLbl val="0"/>
      </c:catAx>
      <c:valAx>
        <c:axId val="301052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1053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[DIVYA.xlsx]Sheet2!PivotTable5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Count of VEHICLE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Sheet2!$A$4:$A$8</c:f>
              <c:strCache>
                <c:ptCount val="5"/>
                <c:pt idx="0">
                  <c:v>BUS</c:v>
                </c:pt>
                <c:pt idx="1">
                  <c:v>CAR</c:v>
                </c:pt>
                <c:pt idx="2">
                  <c:v>LCV</c:v>
                </c:pt>
                <c:pt idx="3">
                  <c:v>TWO-WHEELER</c:v>
                </c:pt>
                <c:pt idx="4">
                  <c:v>VAN</c:v>
                </c:pt>
              </c:strCache>
            </c:strRef>
          </c:cat>
          <c:val>
            <c:numRef>
              <c:f>Sheet2!$B$4:$B$8</c:f>
              <c:numCache>
                <c:formatCode>General</c:formatCode>
                <c:ptCount val="5"/>
                <c:pt idx="0">
                  <c:v>14</c:v>
                </c:pt>
                <c:pt idx="1">
                  <c:v>12</c:v>
                </c:pt>
                <c:pt idx="2">
                  <c:v>8</c:v>
                </c:pt>
                <c:pt idx="3">
                  <c:v>7</c:v>
                </c:pt>
                <c:pt idx="4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32742568"/>
        <c:axId val="229500560"/>
      </c:barChart>
      <c:catAx>
        <c:axId val="232742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9500560"/>
        <c:crosses val="autoZero"/>
        <c:auto val="1"/>
        <c:lblAlgn val="ctr"/>
        <c:lblOffset val="100"/>
        <c:noMultiLvlLbl val="0"/>
      </c:catAx>
      <c:valAx>
        <c:axId val="229500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2742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C153B-BCC3-4BE0-886C-0D68DC31D42E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E759-8371-427A-A36D-361D2B5D2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74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C153B-BCC3-4BE0-886C-0D68DC31D42E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E759-8371-427A-A36D-361D2B5D2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887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C153B-BCC3-4BE0-886C-0D68DC31D42E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E759-8371-427A-A36D-361D2B5D2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258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C153B-BCC3-4BE0-886C-0D68DC31D42E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E759-8371-427A-A36D-361D2B5D2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868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C153B-BCC3-4BE0-886C-0D68DC31D42E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E759-8371-427A-A36D-361D2B5D2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797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C153B-BCC3-4BE0-886C-0D68DC31D42E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E759-8371-427A-A36D-361D2B5D2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1221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C153B-BCC3-4BE0-886C-0D68DC31D42E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E759-8371-427A-A36D-361D2B5D2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00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C153B-BCC3-4BE0-886C-0D68DC31D42E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E759-8371-427A-A36D-361D2B5D2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94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C153B-BCC3-4BE0-886C-0D68DC31D42E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E759-8371-427A-A36D-361D2B5D2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06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C153B-BCC3-4BE0-886C-0D68DC31D42E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E759-8371-427A-A36D-361D2B5D2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90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C153B-BCC3-4BE0-886C-0D68DC31D42E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E759-8371-427A-A36D-361D2B5D2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13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C153B-BCC3-4BE0-886C-0D68DC31D42E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1E759-8371-427A-A36D-361D2B5D2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33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72790"/>
          </a:xfrm>
        </p:spPr>
        <p:txBody>
          <a:bodyPr>
            <a:noAutofit/>
          </a:bodyPr>
          <a:lstStyle/>
          <a:p>
            <a:r>
              <a:rPr lang="en-US" sz="8000" b="1" dirty="0" smtClean="0"/>
              <a:t>ORIGIN AND </a:t>
            </a:r>
            <a:br>
              <a:rPr lang="en-US" sz="8000" b="1" dirty="0" smtClean="0"/>
            </a:br>
            <a:r>
              <a:rPr lang="en-US" sz="8000" b="1" dirty="0"/>
              <a:t> </a:t>
            </a:r>
            <a:r>
              <a:rPr lang="en-US" sz="8000" b="1" dirty="0" smtClean="0"/>
              <a:t>    DESTINATION  SURVEY</a:t>
            </a:r>
            <a:endParaRPr lang="en-IN" sz="8000" b="1" dirty="0"/>
          </a:p>
        </p:txBody>
      </p:sp>
    </p:spTree>
    <p:extLst>
      <p:ext uri="{BB962C8B-B14F-4D97-AF65-F5344CB8AC3E}">
        <p14:creationId xmlns:p14="http://schemas.microsoft.com/office/powerpoint/2010/main" val="128692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3493" y="940158"/>
            <a:ext cx="6014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/>
              <a:t>ORIGIN AND DESTINATION STUDY</a:t>
            </a:r>
            <a:endParaRPr lang="en-IN" sz="2000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365161" y="1558345"/>
            <a:ext cx="9890974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Origin and destination study is used to determine the travel pattern of people in an area or city.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This study involves the use of historical, anonymized data from location-based apps and GPS navigation services and processes that data to produce O-D matrices and travel time data. This study is suited for large areas like the cities. </a:t>
            </a:r>
            <a:endParaRPr lang="en-US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5337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OD studies look at?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Where vehicles are coming from</a:t>
            </a:r>
          </a:p>
          <a:p>
            <a:r>
              <a:rPr lang="en-US" sz="4000" dirty="0" smtClean="0"/>
              <a:t>Where they are going</a:t>
            </a:r>
          </a:p>
          <a:p>
            <a:r>
              <a:rPr lang="en-US" sz="4000" dirty="0" smtClean="0"/>
              <a:t>Why people are travelling</a:t>
            </a:r>
          </a:p>
          <a:p>
            <a:r>
              <a:rPr lang="en-US" sz="4000" dirty="0" smtClean="0"/>
              <a:t>When the trips occur and</a:t>
            </a:r>
          </a:p>
          <a:p>
            <a:r>
              <a:rPr lang="en-US" sz="4000" dirty="0" smtClean="0"/>
              <a:t>What types of vehicles are travelling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472513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79609" y="3442260"/>
            <a:ext cx="85750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O- represents the origin i.e., the place from where the journey starts.</a:t>
            </a:r>
          </a:p>
          <a:p>
            <a:r>
              <a:rPr lang="en-US" dirty="0" smtClean="0"/>
              <a:t>D- represents the destination i.e., the place where the journey ends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993974" y="3051687"/>
            <a:ext cx="1266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/>
              <a:t>NOTATIONS</a:t>
            </a:r>
            <a:endParaRPr lang="en-IN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993974" y="900954"/>
            <a:ext cx="1071820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OD is to determine the travel pattern of an area/study. We can find out the origin (start point of travel) And destination (endpoint of travel) for each person in the city. It form the foundation for planning transportation projects.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834488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307329"/>
              </p:ext>
            </p:extLst>
          </p:nvPr>
        </p:nvGraphicFramePr>
        <p:xfrm>
          <a:off x="3052293" y="283342"/>
          <a:ext cx="5293217" cy="62333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1360"/>
                <a:gridCol w="1140780"/>
                <a:gridCol w="894372"/>
                <a:gridCol w="940002"/>
                <a:gridCol w="1496703"/>
              </a:tblGrid>
              <a:tr h="144962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VEHICLE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ORIGIN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DESTINATION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OCCUPANCY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PURPOSE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</a:tr>
              <a:tr h="144962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CAR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TUMAKURU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MADHUGIRI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2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PERSONAL WORK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</a:tr>
              <a:tr h="144962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CAR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YALLAPURA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KORATAGERE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3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HOME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</a:tr>
              <a:tr h="144962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BUS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TUMAKURU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GOWRIBIDANUR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45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PUBLIC TRANSPORTATION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</a:tr>
              <a:tr h="144962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VAN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YALLAPURA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KORATAGERE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8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SCHOOL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</a:tr>
              <a:tr h="144962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LCV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ANTARASANAHALLI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BELADHARA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2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SALING OF VEGETABLES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</a:tr>
              <a:tr h="144962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LCV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ANTARASANAHALLI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BELADHARA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2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GROCERY TRANSPORTATION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</a:tr>
              <a:tr h="144962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CAR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TUMAKURU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PAVAGADA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4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HOME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</a:tr>
              <a:tr h="144962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TWO-WHEELER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TUMAKURU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MADHUGIRI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1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HOME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</a:tr>
              <a:tr h="144962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TWO-WHEELER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ARAKERE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KORATAGERE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2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PERSONAL WORK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</a:tr>
              <a:tr h="144962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CAR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TUMAKURU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HOSAKERE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3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MARRIAGE PURPOSE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</a:tr>
              <a:tr h="144962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LCV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YALLAPURA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BELADHARA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3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HOME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</a:tr>
              <a:tr h="144962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CAR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TUMAKURU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BELADHARA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3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GROCERY TRANSPORTATION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</a:tr>
              <a:tr h="144962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BUS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TUMAKURU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PAVAGADA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50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PUBLIC TRANSPORTATION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</a:tr>
              <a:tr h="144962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BUS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KUNIGAL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MADHUGIRI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55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PUBLIC TRANSPORTATION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</a:tr>
              <a:tr h="144962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CAR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YALLAPURA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KORATAGERE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2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PERSONAL WORK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</a:tr>
              <a:tr h="144962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LCV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TUMAKURU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KORATAGERE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1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GROCERY TRANSPORTATION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</a:tr>
              <a:tr h="144962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TWO-WHEELER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TUMAKURU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PAVAGADA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1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PERSONAL WORK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</a:tr>
              <a:tr h="144962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BUS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TUMAKURU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GOWRIBIDANUR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60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PUBLIC TRANSPORTATION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</a:tr>
              <a:tr h="144962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BUS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TUMAKURU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AGALI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40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PUBLIC TRANSPORTATION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</a:tr>
              <a:tr h="144962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BUS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TUMAKURU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PAVAGADA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65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PUBLIC TRANSPORTATION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</a:tr>
              <a:tr h="144962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CAR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ARAKERE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HOSAKERE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5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MARRIAGE PURPOSE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</a:tr>
              <a:tr h="144962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LCV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YALLAPURA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BELADHARA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2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GROCERY TRANSPORTATION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</a:tr>
              <a:tr h="144962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TWO-WHEELER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TUMAKURU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TUMBADI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1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HOME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</a:tr>
              <a:tr h="144962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CAR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KUNIGAL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ID HALLI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5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PERSONAL WORK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</a:tr>
              <a:tr h="144962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BUS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TUMAKURU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PAVAGADA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50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PUBLIC TRANSPORTATION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</a:tr>
              <a:tr h="144962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CAR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TUMAKURU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MADHUGIRI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1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PERSONAL WORK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</a:tr>
              <a:tr h="144962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TWO-WHEELER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TUMAKURU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MADHUGIRI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2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OFFICE WORK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</a:tr>
              <a:tr h="144962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TWO-WHEELER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YALLAPURA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KORATAGERE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1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PERSONAL WORK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</a:tr>
              <a:tr h="144962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BUS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TUMAKURU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MADHUGIRI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40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PUBLIC TRANSPORTATION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</a:tr>
              <a:tr h="144962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CAR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TUMAKURU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MADHUGIRI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2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PERSONAL WORK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</a:tr>
              <a:tr h="144962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LCV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ANTARASANAHALLI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BELADHARA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2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SALING OF VEGETABLES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</a:tr>
              <a:tr h="144962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LCV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ANTARASANAHALLI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KORATAGERE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3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GROCERY TRANSPORTATION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</a:tr>
              <a:tr h="144962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BUS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TUMAKURU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KORATAGERE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25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PUBLIC TRANSPORTATION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</a:tr>
              <a:tr h="144962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CAR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TUMAKURU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PAVAGADA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3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HOME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</a:tr>
              <a:tr h="144962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BUS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TUMAKURU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GOWRIBIDANUR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60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PUBLIC TRANSPORTATION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</a:tr>
              <a:tr h="144962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BUS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TUMAKURU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MADHUGIRI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50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PUBLIC TRANSPORTATION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</a:tr>
              <a:tr h="144962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TWO-WHEELER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TUMAKURU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MADHUGIRI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2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HOME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</a:tr>
              <a:tr h="144962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BUS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TUMAKURU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PAVAGADA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55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PUBLIC TRANSPORTATION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</a:tr>
              <a:tr h="144962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CAR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YALLAPURA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KORATAGERE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2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PERSONAL WORK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</a:tr>
              <a:tr h="144962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CAR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TUMAKURU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MADHUGIRI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4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HOME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</a:tr>
              <a:tr h="144962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CAR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TUMAKURU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KORATAGERE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1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PERSONAL WORK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</a:tr>
              <a:tr h="144962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BUS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TUMAKURU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MADHUGIRI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50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 dirty="0">
                          <a:effectLst/>
                        </a:rPr>
                        <a:t>PUBLIC TRANSPORTATION</a:t>
                      </a:r>
                      <a:endParaRPr lang="en-IN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285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6327897"/>
              </p:ext>
            </p:extLst>
          </p:nvPr>
        </p:nvGraphicFramePr>
        <p:xfrm>
          <a:off x="1455312" y="1326523"/>
          <a:ext cx="6591837" cy="3512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235621"/>
              </p:ext>
            </p:extLst>
          </p:nvPr>
        </p:nvGraphicFramePr>
        <p:xfrm>
          <a:off x="8604250" y="3275248"/>
          <a:ext cx="2298700" cy="11856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4600"/>
                <a:gridCol w="10541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ORIGIN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Count of ORIGIN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ANTARASANAHALLI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317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ARAKERE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KUNIGAL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TUMAKURU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YALLAPURA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7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0278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1011136"/>
              </p:ext>
            </p:extLst>
          </p:nvPr>
        </p:nvGraphicFramePr>
        <p:xfrm>
          <a:off x="1751527" y="1146219"/>
          <a:ext cx="6735650" cy="40053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197914"/>
              </p:ext>
            </p:extLst>
          </p:nvPr>
        </p:nvGraphicFramePr>
        <p:xfrm>
          <a:off x="8592623" y="2507882"/>
          <a:ext cx="2476500" cy="1905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1400"/>
                <a:gridCol w="14351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DESTINATION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Count of DESTINATION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AGALI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BELADHARA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GOWRIBIDANUR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HOSAKERE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ID HALLI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KORATAGERE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MADHUGIRI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PAVAGADA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TUMBADI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1562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7600666"/>
              </p:ext>
            </p:extLst>
          </p:nvPr>
        </p:nvGraphicFramePr>
        <p:xfrm>
          <a:off x="1133340" y="772732"/>
          <a:ext cx="7315201" cy="43659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029021"/>
              </p:ext>
            </p:extLst>
          </p:nvPr>
        </p:nvGraphicFramePr>
        <p:xfrm>
          <a:off x="8834281" y="2756080"/>
          <a:ext cx="2044700" cy="21894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2500"/>
                <a:gridCol w="1092200"/>
              </a:tblGrid>
              <a:tr h="47222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VEHICLE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Count of VEHICLE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4343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BUS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4343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CAR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4343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LCV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4343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TWO-WHEELER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4343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VAN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4063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482</Words>
  <Application>Microsoft Office PowerPoint</Application>
  <PresentationFormat>Widescreen</PresentationFormat>
  <Paragraphs>277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ORIGIN AND       DESTINATION  SURVEY</vt:lpstr>
      <vt:lpstr>PowerPoint Presentation</vt:lpstr>
      <vt:lpstr>What OD studies look at?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</dc:creator>
  <cp:lastModifiedBy>Windows</cp:lastModifiedBy>
  <cp:revision>10</cp:revision>
  <dcterms:created xsi:type="dcterms:W3CDTF">2023-01-07T15:15:43Z</dcterms:created>
  <dcterms:modified xsi:type="dcterms:W3CDTF">2023-01-08T14:03:17Z</dcterms:modified>
</cp:coreProperties>
</file>