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15"/>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15"/>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15"/>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15"/>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24"/>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5"/>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6"/>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6"/>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7"/>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8"/>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28"/>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29"/>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9"/>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9"/>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3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1"/>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1"/>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18"/>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19"/>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19"/>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19"/>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22"/>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5" name="Google Shape;75;p23"/>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4"/>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4"/>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4"/>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4"/>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4"/>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idx="1" type="subTitle"/>
          </p:nvPr>
        </p:nvSpPr>
        <p:spPr>
          <a:xfrm>
            <a:off x="684212" y="2537138"/>
            <a:ext cx="6400800" cy="32540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en-US">
                <a:solidFill>
                  <a:schemeClr val="lt1"/>
                </a:solidFill>
                <a:latin typeface="Times New Roman"/>
                <a:ea typeface="Times New Roman"/>
                <a:cs typeface="Times New Roman"/>
                <a:sym typeface="Times New Roman"/>
              </a:rPr>
              <a:t>		</a:t>
            </a:r>
            <a:r>
              <a:rPr lang="en-US" sz="3000">
                <a:solidFill>
                  <a:schemeClr val="lt1"/>
                </a:solidFill>
                <a:latin typeface="Times New Roman"/>
                <a:ea typeface="Times New Roman"/>
                <a:cs typeface="Times New Roman"/>
                <a:sym typeface="Times New Roman"/>
              </a:rPr>
              <a:t>Fraud Claim Detection</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idx="1" type="body"/>
          </p:nvPr>
        </p:nvSpPr>
        <p:spPr>
          <a:xfrm>
            <a:off x="684212" y="685800"/>
            <a:ext cx="10520408" cy="541878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indent="0" lvl="0" marL="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indent="0" lvl="1" marL="457200" rtl="0" algn="l">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indent="0" lvl="1" marL="0" rtl="0" algn="l">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indent="0" lvl="1" marL="0" rtl="0" algn="l">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indent="0" lvl="1" marL="0" rtl="0" algn="l">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indent="0" lvl="1" marL="0" rtl="0" algn="l">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baseline="30000" lang="en-US">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indent="0" lvl="1" marL="0" rtl="0" algn="l">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indent="0" lvl="1" marL="0" rtl="0" algn="l">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indent="0" lvl="1" marL="0" rtl="0" algn="l">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indent="0" lvl="1" marL="0" rtl="0" algn="l">
              <a:spcBef>
                <a:spcPts val="1000"/>
              </a:spcBef>
              <a:spcAft>
                <a:spcPts val="0"/>
              </a:spcAft>
              <a:buSzPts val="16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idx="1" type="body"/>
          </p:nvPr>
        </p:nvSpPr>
        <p:spPr>
          <a:xfrm>
            <a:off x="684211" y="685800"/>
            <a:ext cx="11074199" cy="630742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indent="0" lvl="0" marL="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indent="0" lvl="0" marL="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indent="0" lvl="0" marL="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indent="0" lvl="0" marL="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indent="-194309" lvl="1" marL="742950" rtl="0" algn="l">
              <a:spcBef>
                <a:spcPts val="960"/>
              </a:spcBef>
              <a:spcAft>
                <a:spcPts val="0"/>
              </a:spcAft>
              <a:buSzPts val="1440"/>
              <a:buNone/>
            </a:pPr>
            <a:r>
              <a:t/>
            </a:r>
            <a:endParaRPr>
              <a:solidFill>
                <a:schemeClr val="lt1"/>
              </a:solidFill>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idx="1" type="body"/>
          </p:nvPr>
        </p:nvSpPr>
        <p:spPr>
          <a:xfrm>
            <a:off x="684212" y="685800"/>
            <a:ext cx="10765106" cy="593394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indent="-285750" lvl="0" marL="285750" rtl="0" algn="l">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indent="-285750" lvl="0" marL="285750" rtl="0" algn="l">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indent="-285750" lvl="0" marL="285750" rtl="0" algn="l">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indent="-285750" lvl="0" marL="285750" rtl="0" algn="l">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indent="0" lvl="0" marL="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indent="0" lvl="0" marL="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idx="1" type="body"/>
          </p:nvPr>
        </p:nvSpPr>
        <p:spPr>
          <a:xfrm>
            <a:off x="684211" y="685800"/>
            <a:ext cx="11125715" cy="361526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indent="-285750" lvl="1" marL="74295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indent="-194310" lvl="0" marL="285750" rtl="0" algn="l">
              <a:spcBef>
                <a:spcPts val="960"/>
              </a:spcBef>
              <a:spcAft>
                <a:spcPts val="0"/>
              </a:spcAft>
              <a:buSzPts val="1440"/>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
          <p:cNvSpPr txBox="1"/>
          <p:nvPr>
            <p:ph idx="1" type="body"/>
          </p:nvPr>
        </p:nvSpPr>
        <p:spPr>
          <a:xfrm>
            <a:off x="684212" y="685799"/>
            <a:ext cx="8534400" cy="545742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a:t>					</a:t>
            </a:r>
            <a:r>
              <a:rPr b="1" lang="en-US"/>
              <a:t>	</a:t>
            </a:r>
            <a:endParaRPr/>
          </a:p>
          <a:p>
            <a:pPr indent="0" lvl="0" marL="0" rtl="0" algn="l">
              <a:spcBef>
                <a:spcPts val="1040"/>
              </a:spcBef>
              <a:spcAft>
                <a:spcPts val="0"/>
              </a:spcAft>
              <a:buSzPts val="1760"/>
              <a:buNone/>
            </a:pPr>
            <a:r>
              <a:rPr lang="en-US" sz="2200">
                <a:solidFill>
                  <a:schemeClr val="lt1"/>
                </a:solidFill>
                <a:latin typeface="Times New Roman"/>
                <a:ea typeface="Times New Roman"/>
                <a:cs typeface="Times New Roman"/>
                <a:sym typeface="Times New Roman"/>
              </a:rPr>
              <a:t>Objective: </a:t>
            </a:r>
            <a:endParaRPr/>
          </a:p>
          <a:p>
            <a:pPr indent="0" lvl="1" marL="457200" rtl="0" algn="l">
              <a:spcBef>
                <a:spcPts val="960"/>
              </a:spcBef>
              <a:spcAft>
                <a:spcPts val="0"/>
              </a:spcAft>
              <a:buSzPts val="1440"/>
              <a:buNone/>
            </a:pPr>
            <a:r>
              <a:rPr lang="en-US">
                <a:solidFill>
                  <a:schemeClr val="lt1"/>
                </a:solidFill>
                <a:latin typeface="Times New Roman"/>
                <a:ea typeface="Times New Roman"/>
                <a:cs typeface="Times New Roman"/>
                <a:sym typeface="Times New Roman"/>
              </a:rPr>
              <a:t>Development of a predictive model for monitoring fraud insurance claim for Private motor products . The model will determine whether a customer is placing a fraudulent insurance claim or not.</a:t>
            </a:r>
            <a:endParaRPr>
              <a:latin typeface="Times New Roman"/>
              <a:ea typeface="Times New Roman"/>
              <a:cs typeface="Times New Roman"/>
              <a:sym typeface="Times New Roman"/>
            </a:endParaRPr>
          </a:p>
          <a:p>
            <a:pPr indent="0" lvl="0" marL="0" rtl="0" algn="l">
              <a:spcBef>
                <a:spcPts val="1040"/>
              </a:spcBef>
              <a:spcAft>
                <a:spcPts val="0"/>
              </a:spcAft>
              <a:buSzPts val="1760"/>
              <a:buNone/>
            </a:pPr>
            <a:r>
              <a:rPr lang="en-US" sz="2200">
                <a:solidFill>
                  <a:schemeClr val="lt1"/>
                </a:solidFill>
                <a:latin typeface="Times New Roman"/>
                <a:ea typeface="Times New Roman"/>
                <a:cs typeface="Times New Roman"/>
                <a:sym typeface="Times New Roman"/>
              </a:rPr>
              <a:t>Benefits:</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Detection of upcoming frauds.</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Gives better insight of customers base.</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Helps in easy flow for  managing resources.</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Manual inspection if fraud is identified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184150" lvl="0" marL="285750" rtl="0" algn="l">
              <a:spcBef>
                <a:spcPts val="1000"/>
              </a:spcBef>
              <a:spcAft>
                <a:spcPts val="0"/>
              </a:spcAft>
              <a:buSzPts val="16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idx="1" type="body"/>
          </p:nvPr>
        </p:nvSpPr>
        <p:spPr>
          <a:xfrm>
            <a:off x="684212" y="685800"/>
            <a:ext cx="8534400" cy="571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Sharing Agreement :</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(ex fraudDetection_20062021_101010)</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date stamp(8 digits)</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time stamp(6 digits)</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indent="-184150" lvl="0" marL="285750" rtl="0" algn="l">
              <a:spcBef>
                <a:spcPts val="1000"/>
              </a:spcBef>
              <a:spcAft>
                <a:spcPts val="0"/>
              </a:spcAft>
              <a:buSzPts val="1600"/>
              <a:buFont typeface="Noto Sans Symbols"/>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idx="1" type="body"/>
          </p:nvPr>
        </p:nvSpPr>
        <p:spPr>
          <a:xfrm>
            <a:off x="684212" y="685800"/>
            <a:ext cx="8534400" cy="2058771"/>
          </a:xfrm>
          <a:prstGeom prst="rect">
            <a:avLst/>
          </a:prstGeom>
          <a:noFill/>
          <a:ln>
            <a:noFill/>
          </a:ln>
        </p:spPr>
        <p:txBody>
          <a:bodyPr anchorCtr="0" anchor="ctr" bIns="45700" lIns="91425" spcFirstLastPara="1" rIns="91425" wrap="square" tIns="45700">
            <a:normAutofit/>
          </a:bodyPr>
          <a:lstStyle/>
          <a:p>
            <a:pPr indent="0" lvl="8" marL="3657600" rtl="0" algn="l">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p:txBody>
      </p:sp>
      <p:pic>
        <p:nvPicPr>
          <p:cNvPr id="155" name="Google Shape;155;p4"/>
          <p:cNvPicPr preferRelativeResize="0"/>
          <p:nvPr/>
        </p:nvPicPr>
        <p:blipFill rotWithShape="1">
          <a:blip r:embed="rId3">
            <a:alphaModFix/>
          </a:blip>
          <a:srcRect b="0" l="0" r="0" t="0"/>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idx="1" type="body"/>
          </p:nvPr>
        </p:nvSpPr>
        <p:spPr>
          <a:xfrm>
            <a:off x="703937" y="912750"/>
            <a:ext cx="8534400" cy="601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idx="1" type="body"/>
          </p:nvPr>
        </p:nvSpPr>
        <p:spPr>
          <a:xfrm>
            <a:off x="684212" y="685800"/>
            <a:ext cx="8534400" cy="53672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Insertion in Database:</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Table creation :- Table name  “t_motorpv_fraud" is created in the database for inserting the files. If the table is already present then new files are inserted in the same table.</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Insertion of files in the table - All the files in the "Good_Data_Folder" are inserted in the above-created table. If any file has invalid data type in any of the columns, the file is not loaded in the table </a:t>
            </a:r>
            <a:endParaRPr/>
          </a:p>
          <a:p>
            <a:pPr indent="-184150" lvl="0" marL="285750" rtl="0" algn="l">
              <a:spcBef>
                <a:spcPts val="1000"/>
              </a:spcBef>
              <a:spcAft>
                <a:spcPts val="0"/>
              </a:spcAft>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idx="1" type="body"/>
          </p:nvPr>
        </p:nvSpPr>
        <p:spPr>
          <a:xfrm>
            <a:off x="684211" y="103032"/>
            <a:ext cx="11009805" cy="642655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indent="0" lvl="2" marL="91440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indent="-285750" lvl="2" marL="12001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indent="0" lvl="2" marL="91440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indent="-285750" lvl="2" marL="12001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indent="-285750" lvl="2" marL="12001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indent="-285750" lvl="2" marL="12001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idx="1" type="body"/>
          </p:nvPr>
        </p:nvSpPr>
        <p:spPr>
          <a:xfrm>
            <a:off x="684212" y="685800"/>
            <a:ext cx="8534400" cy="5380149"/>
          </a:xfrm>
          <a:prstGeom prst="rect">
            <a:avLst/>
          </a:prstGeom>
          <a:noFill/>
          <a:ln>
            <a:noFill/>
          </a:ln>
        </p:spPr>
        <p:txBody>
          <a:bodyPr anchorCtr="0" anchor="ctr" bIns="45700" lIns="91425" spcFirstLastPara="1" rIns="91425" wrap="square" tIns="45700">
            <a:normAutofit/>
          </a:bodyPr>
          <a:lstStyle/>
          <a:p>
            <a:pPr indent="-285750" lvl="1" marL="742950" rtl="0" algn="l">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Clustering – </a:t>
            </a:r>
            <a:endParaRPr>
              <a:solidFill>
                <a:schemeClr val="lt1"/>
              </a:solidFill>
              <a:latin typeface="Times New Roman"/>
              <a:ea typeface="Times New Roman"/>
              <a:cs typeface="Times New Roman"/>
              <a:sym typeface="Times New Roman"/>
            </a:endParaRPr>
          </a:p>
          <a:p>
            <a:pPr indent="-285750" lvl="2" marL="12001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a:p>
          <a:p>
            <a:pPr indent="-285750" lvl="2" marL="12001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Kmeans model is trained over preprocessed data, and the model is saved for further use in prediction</a:t>
            </a:r>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indent="0" lvl="2" marL="914400" rtl="0" algn="l">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idx="1" type="body"/>
          </p:nvPr>
        </p:nvSpPr>
        <p:spPr>
          <a:xfrm>
            <a:off x="684212" y="685800"/>
            <a:ext cx="8534400" cy="6346065"/>
          </a:xfrm>
          <a:prstGeom prst="rect">
            <a:avLst/>
          </a:prstGeom>
          <a:noFill/>
          <a:ln>
            <a:noFill/>
          </a:ln>
        </p:spPr>
        <p:txBody>
          <a:bodyPr anchorCtr="0" anchor="ctr" bIns="45700" lIns="91425" spcFirstLastPara="1" rIns="91425" wrap="square" tIns="45700">
            <a:normAutofit/>
          </a:bodyPr>
          <a:lstStyle/>
          <a:p>
            <a:pPr indent="-184150" lvl="0" marL="285750" rtl="0" algn="l">
              <a:spcBef>
                <a:spcPts val="0"/>
              </a:spcBef>
              <a:spcAft>
                <a:spcPts val="0"/>
              </a:spcAft>
              <a:buSzPts val="1600"/>
              <a:buNone/>
            </a:pPr>
            <a:r>
              <a:t/>
            </a:r>
            <a:endParaRPr>
              <a:solidFill>
                <a:schemeClr val="lt1"/>
              </a:solidFill>
            </a:endParaRPr>
          </a:p>
          <a:p>
            <a:pPr indent="0" lvl="0" marL="0" rtl="0" algn="l">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indent="-285750" lvl="2" marL="7429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indent="-285750" lvl="2" marL="7429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indent="-285750" lvl="2" marL="7429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indent="-285750" lvl="2" marL="7429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indent="-285750" lvl="2" marL="742950" rtl="0" algn="l">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indent="-184150" lvl="0" marL="285750" rtl="0" algn="l">
              <a:spcBef>
                <a:spcPts val="1000"/>
              </a:spcBef>
              <a:spcAft>
                <a:spcPts val="0"/>
              </a:spcAft>
              <a:buSzPts val="1600"/>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2021-06-19T13:01:53Z</dcterms:created>
  <dc:creator>Windows 10</dc:creator>
</cp:coreProperties>
</file>