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b2f021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b2f021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b2f021a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b2f021a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b2f021a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b2f021a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b2f021a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b2f021a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2f021a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b2f021a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b2f021ae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b2f021a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document/6150485" TargetMode="External"/><Relationship Id="rId4" Type="http://schemas.openxmlformats.org/officeDocument/2006/relationships/hyperlink" Target="https://ieeexplore.ieee.org/document/6632610" TargetMode="External"/><Relationship Id="rId5" Type="http://schemas.openxmlformats.org/officeDocument/2006/relationships/hyperlink" Target="https://ieeexplore.ieee.org/document/57112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8225" y="353125"/>
            <a:ext cx="55428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 351 MINI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068625" y="2149525"/>
            <a:ext cx="4652400" cy="25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Roboto"/>
                <a:ea typeface="Roboto"/>
                <a:cs typeface="Roboto"/>
                <a:sym typeface="Roboto"/>
              </a:rPr>
              <a:t>Team No :- 5</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Guide : Professor Ram Mohana Reddy Guddeti</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Team Members: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AutoNum type="arabicPeriod"/>
            </a:pPr>
            <a:r>
              <a:rPr lang="en-GB" sz="1600">
                <a:latin typeface="Roboto"/>
                <a:ea typeface="Roboto"/>
                <a:cs typeface="Roboto"/>
                <a:sym typeface="Roboto"/>
              </a:rPr>
              <a:t>Mohit Awachar		191IT231</a:t>
            </a:r>
            <a:endParaRPr sz="1600">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AutoNum type="arabicPeriod"/>
            </a:pPr>
            <a:r>
              <a:rPr lang="en-GB" sz="1600">
                <a:latin typeface="Roboto"/>
                <a:ea typeface="Roboto"/>
                <a:cs typeface="Roboto"/>
                <a:sym typeface="Roboto"/>
              </a:rPr>
              <a:t>Anshul Patel		191IT208</a:t>
            </a:r>
            <a:endParaRPr sz="1600">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AutoNum type="arabicPeriod"/>
            </a:pPr>
            <a:r>
              <a:rPr lang="en-GB" sz="1600">
                <a:latin typeface="Roboto"/>
                <a:ea typeface="Roboto"/>
                <a:cs typeface="Roboto"/>
                <a:sym typeface="Roboto"/>
              </a:rPr>
              <a:t>Rakshit Kulkarni	191IT245</a:t>
            </a:r>
            <a:endParaRPr/>
          </a:p>
        </p:txBody>
      </p:sp>
      <p:sp>
        <p:nvSpPr>
          <p:cNvPr id="136" name="Google Shape;136;p13"/>
          <p:cNvSpPr txBox="1"/>
          <p:nvPr/>
        </p:nvSpPr>
        <p:spPr>
          <a:xfrm>
            <a:off x="3178225" y="1167025"/>
            <a:ext cx="593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lt1"/>
                </a:solidFill>
                <a:latin typeface="Montserrat"/>
                <a:ea typeface="Montserrat"/>
                <a:cs typeface="Montserrat"/>
                <a:sym typeface="Montserrat"/>
              </a:rPr>
              <a:t>Gesture Controlled Games using openCV</a:t>
            </a:r>
            <a:endParaRPr sz="2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2" name="Google Shape;142;p14"/>
          <p:cNvSpPr txBox="1"/>
          <p:nvPr>
            <p:ph idx="1" type="body"/>
          </p:nvPr>
        </p:nvSpPr>
        <p:spPr>
          <a:xfrm>
            <a:off x="1297500" y="1307850"/>
            <a:ext cx="7038900" cy="3516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The evolution and research efforts in Human-Computer Interaction (HCI) have been enormously successful, and have vitally changed computing.</a:t>
            </a:r>
            <a:endParaRPr sz="1700"/>
          </a:p>
          <a:p>
            <a:pPr indent="-336550" lvl="0" marL="457200" rtl="0" algn="l">
              <a:spcBef>
                <a:spcPts val="0"/>
              </a:spcBef>
              <a:spcAft>
                <a:spcPts val="0"/>
              </a:spcAft>
              <a:buSzPts val="1700"/>
              <a:buChar char="●"/>
            </a:pPr>
            <a:r>
              <a:rPr lang="en-GB" sz="1700"/>
              <a:t>The basic interactions included Direct Manipulation of graphical objects, physical interacting  devices like mouse, keyboard etc. </a:t>
            </a:r>
            <a:endParaRPr sz="1700"/>
          </a:p>
          <a:p>
            <a:pPr indent="-336550" lvl="0" marL="457200" rtl="0" algn="l">
              <a:spcBef>
                <a:spcPts val="0"/>
              </a:spcBef>
              <a:spcAft>
                <a:spcPts val="0"/>
              </a:spcAft>
              <a:buSzPts val="1700"/>
              <a:buChar char="●"/>
            </a:pPr>
            <a:r>
              <a:rPr lang="en-GB" sz="1700"/>
              <a:t>It seems through computer science done HCI research only disseminates out into products. </a:t>
            </a:r>
            <a:endParaRPr sz="1700"/>
          </a:p>
          <a:p>
            <a:pPr indent="-336550" lvl="0" marL="457200" rtl="0" algn="l">
              <a:spcBef>
                <a:spcPts val="0"/>
              </a:spcBef>
              <a:spcAft>
                <a:spcPts val="0"/>
              </a:spcAft>
              <a:buSzPts val="1700"/>
              <a:buChar char="●"/>
            </a:pPr>
            <a:r>
              <a:rPr lang="en-GB" sz="1700"/>
              <a:t>The interfaces of the future need to use gesture based recognition systems, speech recognition and generation based systems, “intelligent agents," flexible as well as adaptive interfaces, video, and many other advanced technologies.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148" name="Google Shape;148;p15"/>
          <p:cNvSpPr txBox="1"/>
          <p:nvPr>
            <p:ph idx="1" type="body"/>
          </p:nvPr>
        </p:nvSpPr>
        <p:spPr>
          <a:xfrm>
            <a:off x="1297500" y="1473950"/>
            <a:ext cx="7607700" cy="2947800"/>
          </a:xfrm>
          <a:prstGeom prst="rect">
            <a:avLst/>
          </a:prstGeom>
        </p:spPr>
        <p:txBody>
          <a:bodyPr anchorCtr="0" anchor="t" bIns="91425" lIns="91425" spcFirstLastPara="1" rIns="91425" wrap="square" tIns="91425">
            <a:normAutofit/>
          </a:bodyPr>
          <a:lstStyle/>
          <a:p>
            <a:pPr indent="-393700" lvl="0" marL="457200" rtl="0" algn="l">
              <a:lnSpc>
                <a:spcPct val="150000"/>
              </a:lnSpc>
              <a:spcBef>
                <a:spcPts val="0"/>
              </a:spcBef>
              <a:spcAft>
                <a:spcPts val="0"/>
              </a:spcAft>
              <a:buSzPts val="2600"/>
              <a:buChar char="●"/>
            </a:pPr>
            <a:r>
              <a:rPr lang="en-GB" sz="2600"/>
              <a:t>To make an effective gesture based game.</a:t>
            </a:r>
            <a:endParaRPr sz="2600"/>
          </a:p>
          <a:p>
            <a:pPr indent="-393700" lvl="0" marL="457200" rtl="0" algn="l">
              <a:lnSpc>
                <a:spcPct val="150000"/>
              </a:lnSpc>
              <a:spcBef>
                <a:spcPts val="0"/>
              </a:spcBef>
              <a:spcAft>
                <a:spcPts val="0"/>
              </a:spcAft>
              <a:buSzPts val="2600"/>
              <a:buChar char="●"/>
            </a:pPr>
            <a:r>
              <a:rPr lang="en-GB" sz="2600"/>
              <a:t>Providing good user conveniency.</a:t>
            </a:r>
            <a:endParaRPr sz="2600"/>
          </a:p>
          <a:p>
            <a:pPr indent="-393700" lvl="0" marL="457200" rtl="0" algn="l">
              <a:lnSpc>
                <a:spcPct val="150000"/>
              </a:lnSpc>
              <a:spcBef>
                <a:spcPts val="0"/>
              </a:spcBef>
              <a:spcAft>
                <a:spcPts val="0"/>
              </a:spcAft>
              <a:buSzPts val="2600"/>
              <a:buChar char="●"/>
            </a:pPr>
            <a:r>
              <a:rPr lang="en-GB" sz="2600"/>
              <a:t>Providing interactive and effective user interface.</a:t>
            </a:r>
            <a:endParaRPr sz="2600"/>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Hardware Requirements</a:t>
            </a:r>
            <a:endParaRPr/>
          </a:p>
        </p:txBody>
      </p:sp>
      <p:sp>
        <p:nvSpPr>
          <p:cNvPr id="154" name="Google Shape;154;p16"/>
          <p:cNvSpPr txBox="1"/>
          <p:nvPr>
            <p:ph idx="1" type="body"/>
          </p:nvPr>
        </p:nvSpPr>
        <p:spPr>
          <a:xfrm>
            <a:off x="1297500" y="1250595"/>
            <a:ext cx="7038900" cy="1052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GB" sz="2000"/>
              <a:t>Desktop/Laptop Windows 7,10,11, 32/64 Bit ,4GB RAM.</a:t>
            </a:r>
            <a:endParaRPr sz="2000"/>
          </a:p>
          <a:p>
            <a:pPr indent="-355600" lvl="0" marL="457200" rtl="0" algn="l">
              <a:lnSpc>
                <a:spcPct val="150000"/>
              </a:lnSpc>
              <a:spcBef>
                <a:spcPts val="0"/>
              </a:spcBef>
              <a:spcAft>
                <a:spcPts val="0"/>
              </a:spcAft>
              <a:buSzPts val="2000"/>
              <a:buChar char="●"/>
            </a:pPr>
            <a:r>
              <a:rPr lang="en-GB" sz="2000"/>
              <a:t>System/Peripheral Web Camera.</a:t>
            </a:r>
            <a:endParaRPr sz="2000"/>
          </a:p>
        </p:txBody>
      </p:sp>
      <p:sp>
        <p:nvSpPr>
          <p:cNvPr id="155" name="Google Shape;155;p16"/>
          <p:cNvSpPr txBox="1"/>
          <p:nvPr/>
        </p:nvSpPr>
        <p:spPr>
          <a:xfrm>
            <a:off x="1297500" y="2461925"/>
            <a:ext cx="519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Software </a:t>
            </a:r>
            <a:r>
              <a:rPr lang="en-GB" sz="2400">
                <a:solidFill>
                  <a:schemeClr val="lt1"/>
                </a:solidFill>
                <a:latin typeface="Montserrat"/>
                <a:ea typeface="Montserrat"/>
                <a:cs typeface="Montserrat"/>
                <a:sym typeface="Montserrat"/>
              </a:rPr>
              <a:t>Requirements</a:t>
            </a:r>
            <a:endParaRPr/>
          </a:p>
        </p:txBody>
      </p:sp>
      <p:sp>
        <p:nvSpPr>
          <p:cNvPr id="156" name="Google Shape;156;p16"/>
          <p:cNvSpPr txBox="1"/>
          <p:nvPr/>
        </p:nvSpPr>
        <p:spPr>
          <a:xfrm>
            <a:off x="1435700" y="3174950"/>
            <a:ext cx="65724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Python 3.8</a:t>
            </a:r>
            <a:r>
              <a:rPr lang="en-GB" sz="2000">
                <a:solidFill>
                  <a:schemeClr val="lt1"/>
                </a:solidFill>
                <a:latin typeface="Lato"/>
                <a:ea typeface="Lato"/>
                <a:cs typeface="Lato"/>
                <a:sym typeface="Lato"/>
              </a:rPr>
              <a:t>.</a:t>
            </a:r>
            <a:endParaRPr sz="2000">
              <a:solidFill>
                <a:schemeClr val="lt1"/>
              </a:solidFill>
              <a:latin typeface="Lato"/>
              <a:ea typeface="Lato"/>
              <a:cs typeface="Lato"/>
              <a:sym typeface="Lato"/>
            </a:endParaRPr>
          </a:p>
          <a:p>
            <a:pPr indent="-355600" lvl="0" marL="457200" rtl="0" algn="l">
              <a:lnSpc>
                <a:spcPct val="150000"/>
              </a:lnSpc>
              <a:spcBef>
                <a:spcPts val="0"/>
              </a:spcBef>
              <a:spcAft>
                <a:spcPts val="0"/>
              </a:spcAft>
              <a:buClr>
                <a:schemeClr val="lt1"/>
              </a:buClr>
              <a:buSzPts val="2000"/>
              <a:buFont typeface="Lato"/>
              <a:buChar char="●"/>
            </a:pPr>
            <a:r>
              <a:rPr lang="en-GB" sz="2000">
                <a:solidFill>
                  <a:schemeClr val="lt1"/>
                </a:solidFill>
                <a:latin typeface="Lato"/>
                <a:ea typeface="Lato"/>
                <a:cs typeface="Lato"/>
                <a:sym typeface="Lato"/>
              </a:rPr>
              <a:t>opencv-python 4.5.5.62</a:t>
            </a:r>
            <a:endParaRPr sz="2000">
              <a:solidFill>
                <a:schemeClr val="lt1"/>
              </a:solidFill>
              <a:latin typeface="Lato"/>
              <a:ea typeface="Lato"/>
              <a:cs typeface="Lato"/>
              <a:sym typeface="Lato"/>
            </a:endParaRPr>
          </a:p>
          <a:p>
            <a:pPr indent="-355600" lvl="0" marL="457200" rtl="0" algn="l">
              <a:lnSpc>
                <a:spcPct val="130000"/>
              </a:lnSpc>
              <a:spcBef>
                <a:spcPts val="0"/>
              </a:spcBef>
              <a:spcAft>
                <a:spcPts val="0"/>
              </a:spcAft>
              <a:buClr>
                <a:schemeClr val="lt1"/>
              </a:buClr>
              <a:buSzPts val="2000"/>
              <a:buFont typeface="Lato"/>
              <a:buChar char="●"/>
            </a:pPr>
            <a:r>
              <a:rPr lang="en-GB" sz="2000">
                <a:solidFill>
                  <a:srgbClr val="FFFFFF"/>
                </a:solidFill>
                <a:highlight>
                  <a:schemeClr val="dk1"/>
                </a:highlight>
                <a:latin typeface="Lato"/>
                <a:ea typeface="Lato"/>
                <a:cs typeface="Lato"/>
                <a:sym typeface="Lato"/>
              </a:rPr>
              <a:t>PyDirectInput 1.0.4</a:t>
            </a:r>
            <a:endParaRPr sz="2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Methodology</a:t>
            </a:r>
            <a:endParaRPr/>
          </a:p>
        </p:txBody>
      </p:sp>
      <p:sp>
        <p:nvSpPr>
          <p:cNvPr id="162" name="Google Shape;162;p17"/>
          <p:cNvSpPr txBox="1"/>
          <p:nvPr>
            <p:ph idx="1" type="body"/>
          </p:nvPr>
        </p:nvSpPr>
        <p:spPr>
          <a:xfrm>
            <a:off x="1297500" y="1414000"/>
            <a:ext cx="7038900" cy="3284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Capturing of Image.</a:t>
            </a:r>
            <a:endParaRPr sz="2200"/>
          </a:p>
          <a:p>
            <a:pPr indent="-368300" lvl="0" marL="457200" rtl="0" algn="l">
              <a:spcBef>
                <a:spcPts val="0"/>
              </a:spcBef>
              <a:spcAft>
                <a:spcPts val="0"/>
              </a:spcAft>
              <a:buSzPts val="2200"/>
              <a:buChar char="●"/>
            </a:pPr>
            <a:r>
              <a:rPr lang="en-GB" sz="2200"/>
              <a:t>Locating hand position using webcam through openCV.</a:t>
            </a:r>
            <a:endParaRPr sz="2200"/>
          </a:p>
          <a:p>
            <a:pPr indent="-368300" lvl="0" marL="457200" rtl="0" algn="l">
              <a:spcBef>
                <a:spcPts val="0"/>
              </a:spcBef>
              <a:spcAft>
                <a:spcPts val="0"/>
              </a:spcAft>
              <a:buSzPts val="2200"/>
              <a:buChar char="●"/>
            </a:pPr>
            <a:r>
              <a:rPr lang="en-GB" sz="2200"/>
              <a:t>Perform Hand Tracking.</a:t>
            </a:r>
            <a:endParaRPr sz="2200"/>
          </a:p>
          <a:p>
            <a:pPr indent="-368300" lvl="0" marL="457200" rtl="0" algn="l">
              <a:spcBef>
                <a:spcPts val="0"/>
              </a:spcBef>
              <a:spcAft>
                <a:spcPts val="0"/>
              </a:spcAft>
              <a:buSzPts val="2200"/>
              <a:buChar char="●"/>
            </a:pPr>
            <a:r>
              <a:rPr lang="en-GB" sz="2200"/>
              <a:t>Find Orientation of palm about bounded rectangle.</a:t>
            </a:r>
            <a:endParaRPr sz="2200"/>
          </a:p>
          <a:p>
            <a:pPr indent="-368300" lvl="0" marL="457200" rtl="0" algn="l">
              <a:spcBef>
                <a:spcPts val="0"/>
              </a:spcBef>
              <a:spcAft>
                <a:spcPts val="0"/>
              </a:spcAft>
              <a:buSzPts val="2200"/>
              <a:buChar char="●"/>
            </a:pPr>
            <a:r>
              <a:rPr lang="en-GB" sz="2200"/>
              <a:t>Interpreting gesture to meaningful command i.e modeling of gesture.</a:t>
            </a:r>
            <a:endParaRPr sz="2200"/>
          </a:p>
          <a:p>
            <a:pPr indent="-368300" lvl="0" marL="457200" rtl="0" algn="l">
              <a:spcBef>
                <a:spcPts val="0"/>
              </a:spcBef>
              <a:spcAft>
                <a:spcPts val="0"/>
              </a:spcAft>
              <a:buSzPts val="2200"/>
              <a:buChar char="●"/>
            </a:pPr>
            <a:r>
              <a:rPr lang="en-GB" sz="2200"/>
              <a:t>Performing appropriate required action.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Base Paper :- </a:t>
            </a:r>
            <a:r>
              <a:rPr lang="en-GB" sz="1900" u="sng">
                <a:solidFill>
                  <a:schemeClr val="hlink"/>
                </a:solidFill>
                <a:hlinkClick r:id="rId3"/>
              </a:rPr>
              <a:t>https://ieeexplore.ieee.org/document/6150485</a:t>
            </a:r>
            <a:endParaRPr sz="1900" u="sng">
              <a:solidFill>
                <a:srgbClr val="00FF00"/>
              </a:solidFill>
            </a:endParaRPr>
          </a:p>
          <a:p>
            <a:pPr indent="0" lvl="0" marL="0" rtl="0" algn="l">
              <a:spcBef>
                <a:spcPts val="1200"/>
              </a:spcBef>
              <a:spcAft>
                <a:spcPts val="0"/>
              </a:spcAft>
              <a:buNone/>
            </a:pPr>
            <a:r>
              <a:rPr lang="en-GB" sz="1900"/>
              <a:t>Other references :-</a:t>
            </a:r>
            <a:endParaRPr sz="1900"/>
          </a:p>
          <a:p>
            <a:pPr indent="-349250" lvl="0" marL="457200" rtl="0" algn="l">
              <a:lnSpc>
                <a:spcPct val="150000"/>
              </a:lnSpc>
              <a:spcBef>
                <a:spcPts val="1200"/>
              </a:spcBef>
              <a:spcAft>
                <a:spcPts val="0"/>
              </a:spcAft>
              <a:buSzPts val="1900"/>
              <a:buAutoNum type="arabicPeriod"/>
            </a:pPr>
            <a:r>
              <a:rPr lang="en-GB" sz="1900" u="sng">
                <a:solidFill>
                  <a:schemeClr val="hlink"/>
                </a:solidFill>
                <a:hlinkClick r:id="rId4"/>
              </a:rPr>
              <a:t>https://ieeexplore.ieee.org/document/6632610</a:t>
            </a:r>
            <a:endParaRPr sz="1900"/>
          </a:p>
          <a:p>
            <a:pPr indent="-349250" lvl="0" marL="457200" rtl="0" algn="l">
              <a:lnSpc>
                <a:spcPct val="150000"/>
              </a:lnSpc>
              <a:spcBef>
                <a:spcPts val="0"/>
              </a:spcBef>
              <a:spcAft>
                <a:spcPts val="0"/>
              </a:spcAft>
              <a:buSzPts val="1900"/>
              <a:buAutoNum type="arabicPeriod"/>
            </a:pPr>
            <a:r>
              <a:rPr lang="en-GB" sz="1900" u="sng">
                <a:solidFill>
                  <a:schemeClr val="hlink"/>
                </a:solidFill>
                <a:hlinkClick r:id="rId5"/>
              </a:rPr>
              <a:t>https://ieeexplore.ieee.org/document/5711226</a:t>
            </a:r>
            <a:endParaRPr sz="19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2403300" y="2004450"/>
            <a:ext cx="4337400" cy="113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6000"/>
              <a:t>  </a:t>
            </a:r>
            <a:r>
              <a:rPr lang="en-GB"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