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5" d="100"/>
          <a:sy n="55" d="100"/>
        </p:scale>
        <p:origin x="-1278" y="-36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New%20folder\Emplyoee%20Performance%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[Emplyoee Performance (1).xlsx]Sheet2!PivotTable2</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2"/>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3"/>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rgbClr val="B5E6A2"/>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5"/>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rgbClr val="F1A983"/>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lumMod val="60000"/>
            </a:schemeClr>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3"/>
          </a:solidFill>
          <a:ln>
            <a:noFill/>
          </a:ln>
          <a:effectLst/>
        </c:spPr>
        <c:marker>
          <c:symbol val="none"/>
        </c:marker>
      </c:pivotFmt>
      <c:pivotFmt>
        <c:idx val="10"/>
        <c:spPr>
          <a:solidFill>
            <a:srgbClr val="B5E6A2"/>
          </a:solidFill>
          <a:ln>
            <a:noFill/>
          </a:ln>
          <a:effectLst/>
        </c:spPr>
        <c:marker>
          <c:symbol val="none"/>
        </c:marker>
      </c:pivotFmt>
      <c:pivotFmt>
        <c:idx val="11"/>
        <c:spPr>
          <a:solidFill>
            <a:schemeClr val="accent5"/>
          </a:solidFill>
          <a:ln>
            <a:noFill/>
          </a:ln>
          <a:effectLst/>
        </c:spPr>
        <c:marker>
          <c:symbol val="none"/>
        </c:marker>
      </c:pivotFmt>
      <c:pivotFmt>
        <c:idx val="12"/>
        <c:spPr>
          <a:solidFill>
            <a:srgbClr val="F1A983"/>
          </a:solidFill>
          <a:ln>
            <a:noFill/>
          </a:ln>
          <a:effectLst/>
        </c:spPr>
        <c:marker>
          <c:symbol val="none"/>
        </c:marker>
      </c:pivotFmt>
      <c:pivotFmt>
        <c:idx val="13"/>
        <c:spPr>
          <a:solidFill>
            <a:schemeClr val="accent1">
              <a:lumMod val="60000"/>
            </a:schemeClr>
          </a:solidFill>
          <a:ln>
            <a:noFill/>
          </a:ln>
          <a:effectLst/>
        </c:spPr>
        <c:marker>
          <c:symbol val="none"/>
        </c:marker>
      </c:pivotFmt>
    </c:pivotFmts>
    <c:plotArea>
      <c:layout>
        <c:manualLayout>
          <c:layoutTarget val="inner"/>
          <c:xMode val="edge"/>
          <c:yMode val="edge"/>
          <c:x val="6.7214698162729666E-2"/>
          <c:y val="0.15054284758240996"/>
          <c:w val="0.81299300087489079"/>
          <c:h val="0.72427542287972091"/>
        </c:manualLayout>
      </c:layout>
      <c:barChart>
        <c:barDir val="col"/>
        <c:grouping val="clustered"/>
        <c:ser>
          <c:idx val="0"/>
          <c:order val="0"/>
          <c:tx>
            <c:strRef>
              <c:f>Sheet2!$B$3:$B$4</c:f>
              <c:strCache>
                <c:ptCount val="1"/>
                <c:pt idx="0">
                  <c:v>BPC</c:v>
                </c:pt>
              </c:strCache>
            </c:strRef>
          </c:tx>
          <c:spPr>
            <a:solidFill>
              <a:schemeClr val="accent1"/>
            </a:solidFill>
            <a:ln>
              <a:noFill/>
            </a:ln>
            <a:effectLst/>
          </c:spPr>
          <c:cat>
            <c:strRef>
              <c:f>Sheet2!$A$5:$A$9</c:f>
              <c:strCache>
                <c:ptCount val="4"/>
                <c:pt idx="0">
                  <c:v>HIGH</c:v>
                </c:pt>
                <c:pt idx="1">
                  <c:v>LOW</c:v>
                </c:pt>
                <c:pt idx="2">
                  <c:v>MED</c:v>
                </c:pt>
                <c:pt idx="3">
                  <c:v>VERY HIGH</c:v>
                </c:pt>
              </c:strCache>
            </c:strRef>
          </c:cat>
          <c:val>
            <c:numRef>
              <c:f>Sheet2!$B$5:$B$9</c:f>
              <c:numCache>
                <c:formatCode>General</c:formatCode>
                <c:ptCount val="4"/>
                <c:pt idx="2">
                  <c:v>1</c:v>
                </c:pt>
              </c:numCache>
            </c:numRef>
          </c:val>
          <c:extLst xmlns:c16r2="http://schemas.microsoft.com/office/drawing/2015/06/chart">
            <c:ext xmlns:c16="http://schemas.microsoft.com/office/drawing/2014/chart" uri="{C3380CC4-5D6E-409C-BE32-E72D297353CC}">
              <c16:uniqueId val="{00000001-7B02-4227-87A9-67CB9CFCB517}"/>
            </c:ext>
          </c:extLst>
        </c:ser>
        <c:ser>
          <c:idx val="1"/>
          <c:order val="1"/>
          <c:tx>
            <c:strRef>
              <c:f>Sheet2!$C$3:$C$4</c:f>
              <c:strCache>
                <c:ptCount val="1"/>
                <c:pt idx="0">
                  <c:v>CCDR</c:v>
                </c:pt>
              </c:strCache>
            </c:strRef>
          </c:tx>
          <c:spPr>
            <a:solidFill>
              <a:schemeClr val="accent2"/>
            </a:solidFill>
            <a:ln>
              <a:noFill/>
            </a:ln>
            <a:effectLst/>
          </c:spPr>
          <c:cat>
            <c:strRef>
              <c:f>Sheet2!$A$5:$A$9</c:f>
              <c:strCache>
                <c:ptCount val="4"/>
                <c:pt idx="0">
                  <c:v>HIGH</c:v>
                </c:pt>
                <c:pt idx="1">
                  <c:v>LOW</c:v>
                </c:pt>
                <c:pt idx="2">
                  <c:v>MED</c:v>
                </c:pt>
                <c:pt idx="3">
                  <c:v>VERY HIGH</c:v>
                </c:pt>
              </c:strCache>
            </c:strRef>
          </c:cat>
          <c:val>
            <c:numRef>
              <c:f>Sheet2!$C$5:$C$9</c:f>
              <c:numCache>
                <c:formatCode>General</c:formatCode>
                <c:ptCount val="4"/>
                <c:pt idx="0">
                  <c:v>1</c:v>
                </c:pt>
                <c:pt idx="1">
                  <c:v>2</c:v>
                </c:pt>
                <c:pt idx="2">
                  <c:v>1</c:v>
                </c:pt>
              </c:numCache>
            </c:numRef>
          </c:val>
          <c:extLst xmlns:c16r2="http://schemas.microsoft.com/office/drawing/2015/06/chart">
            <c:ext xmlns:c16="http://schemas.microsoft.com/office/drawing/2014/chart" uri="{C3380CC4-5D6E-409C-BE32-E72D297353CC}">
              <c16:uniqueId val="{00000003-7B02-4227-87A9-67CB9CFCB517}"/>
            </c:ext>
          </c:extLst>
        </c:ser>
        <c:ser>
          <c:idx val="2"/>
          <c:order val="2"/>
          <c:tx>
            <c:strRef>
              <c:f>Sheet2!$D$3:$D$4</c:f>
              <c:strCache>
                <c:ptCount val="1"/>
                <c:pt idx="0">
                  <c:v>EW</c:v>
                </c:pt>
              </c:strCache>
            </c:strRef>
          </c:tx>
          <c:spPr>
            <a:solidFill>
              <a:schemeClr val="accent3"/>
            </a:solidFill>
            <a:ln>
              <a:noFill/>
            </a:ln>
            <a:effectLst/>
          </c:spPr>
          <c:cat>
            <c:strRef>
              <c:f>Sheet2!$A$5:$A$9</c:f>
              <c:strCache>
                <c:ptCount val="4"/>
                <c:pt idx="0">
                  <c:v>HIGH</c:v>
                </c:pt>
                <c:pt idx="1">
                  <c:v>LOW</c:v>
                </c:pt>
                <c:pt idx="2">
                  <c:v>MED</c:v>
                </c:pt>
                <c:pt idx="3">
                  <c:v>VERY HIGH</c:v>
                </c:pt>
              </c:strCache>
            </c:strRef>
          </c:cat>
          <c:val>
            <c:numRef>
              <c:f>Sheet2!$D$5:$D$9</c:f>
              <c:numCache>
                <c:formatCode>General</c:formatCode>
                <c:ptCount val="4"/>
                <c:pt idx="2">
                  <c:v>1</c:v>
                </c:pt>
              </c:numCache>
            </c:numRef>
          </c:val>
          <c:extLst xmlns:c16r2="http://schemas.microsoft.com/office/drawing/2015/06/chart">
            <c:ext xmlns:c16="http://schemas.microsoft.com/office/drawing/2014/chart" uri="{C3380CC4-5D6E-409C-BE32-E72D297353CC}">
              <c16:uniqueId val="{00000005-7B02-4227-87A9-67CB9CFCB517}"/>
            </c:ext>
          </c:extLst>
        </c:ser>
        <c:ser>
          <c:idx val="3"/>
          <c:order val="3"/>
          <c:tx>
            <c:strRef>
              <c:f>Sheet2!$E$3:$E$4</c:f>
              <c:strCache>
                <c:ptCount val="1"/>
                <c:pt idx="0">
                  <c:v>NEL</c:v>
                </c:pt>
              </c:strCache>
            </c:strRef>
          </c:tx>
          <c:spPr>
            <a:solidFill>
              <a:srgbClr val="B5E6A2"/>
            </a:solidFill>
            <a:ln>
              <a:noFill/>
            </a:ln>
            <a:effectLst/>
          </c:spPr>
          <c:cat>
            <c:strRef>
              <c:f>Sheet2!$A$5:$A$9</c:f>
              <c:strCache>
                <c:ptCount val="4"/>
                <c:pt idx="0">
                  <c:v>HIGH</c:v>
                </c:pt>
                <c:pt idx="1">
                  <c:v>LOW</c:v>
                </c:pt>
                <c:pt idx="2">
                  <c:v>MED</c:v>
                </c:pt>
                <c:pt idx="3">
                  <c:v>VERY HIGH</c:v>
                </c:pt>
              </c:strCache>
            </c:strRef>
          </c:cat>
          <c:val>
            <c:numRef>
              <c:f>Sheet2!$E$5:$E$9</c:f>
              <c:numCache>
                <c:formatCode>General</c:formatCode>
                <c:ptCount val="4"/>
                <c:pt idx="2">
                  <c:v>2</c:v>
                </c:pt>
              </c:numCache>
            </c:numRef>
          </c:val>
          <c:extLst xmlns:c16r2="http://schemas.microsoft.com/office/drawing/2015/06/chart">
            <c:ext xmlns:c16="http://schemas.microsoft.com/office/drawing/2014/chart" uri="{C3380CC4-5D6E-409C-BE32-E72D297353CC}">
              <c16:uniqueId val="{00000007-7B02-4227-87A9-67CB9CFCB517}"/>
            </c:ext>
          </c:extLst>
        </c:ser>
        <c:ser>
          <c:idx val="4"/>
          <c:order val="4"/>
          <c:tx>
            <c:strRef>
              <c:f>Sheet2!$F$3:$F$4</c:f>
              <c:strCache>
                <c:ptCount val="1"/>
                <c:pt idx="0">
                  <c:v>PL</c:v>
                </c:pt>
              </c:strCache>
            </c:strRef>
          </c:tx>
          <c:spPr>
            <a:solidFill>
              <a:schemeClr val="accent5"/>
            </a:solidFill>
            <a:ln>
              <a:noFill/>
            </a:ln>
            <a:effectLst/>
          </c:spPr>
          <c:cat>
            <c:strRef>
              <c:f>Sheet2!$A$5:$A$9</c:f>
              <c:strCache>
                <c:ptCount val="4"/>
                <c:pt idx="0">
                  <c:v>HIGH</c:v>
                </c:pt>
                <c:pt idx="1">
                  <c:v>LOW</c:v>
                </c:pt>
                <c:pt idx="2">
                  <c:v>MED</c:v>
                </c:pt>
                <c:pt idx="3">
                  <c:v>VERY HIGH</c:v>
                </c:pt>
              </c:strCache>
            </c:strRef>
          </c:cat>
          <c:val>
            <c:numRef>
              <c:f>Sheet2!$F$5:$F$9</c:f>
              <c:numCache>
                <c:formatCode>General</c:formatCode>
                <c:ptCount val="4"/>
                <c:pt idx="0">
                  <c:v>1</c:v>
                </c:pt>
              </c:numCache>
            </c:numRef>
          </c:val>
          <c:extLst xmlns:c16r2="http://schemas.microsoft.com/office/drawing/2015/06/chart">
            <c:ext xmlns:c16="http://schemas.microsoft.com/office/drawing/2014/chart" uri="{C3380CC4-5D6E-409C-BE32-E72D297353CC}">
              <c16:uniqueId val="{00000009-7B02-4227-87A9-67CB9CFCB517}"/>
            </c:ext>
          </c:extLst>
        </c:ser>
        <c:ser>
          <c:idx val="5"/>
          <c:order val="5"/>
          <c:tx>
            <c:strRef>
              <c:f>Sheet2!$G$3:$G$4</c:f>
              <c:strCache>
                <c:ptCount val="1"/>
                <c:pt idx="0">
                  <c:v>SVG</c:v>
                </c:pt>
              </c:strCache>
            </c:strRef>
          </c:tx>
          <c:spPr>
            <a:solidFill>
              <a:srgbClr val="F1A983"/>
            </a:solidFill>
            <a:ln>
              <a:noFill/>
            </a:ln>
            <a:effectLst/>
          </c:spPr>
          <c:cat>
            <c:strRef>
              <c:f>Sheet2!$A$5:$A$9</c:f>
              <c:strCache>
                <c:ptCount val="4"/>
                <c:pt idx="0">
                  <c:v>HIGH</c:v>
                </c:pt>
                <c:pt idx="1">
                  <c:v>LOW</c:v>
                </c:pt>
                <c:pt idx="2">
                  <c:v>MED</c:v>
                </c:pt>
                <c:pt idx="3">
                  <c:v>VERY HIGH</c:v>
                </c:pt>
              </c:strCache>
            </c:strRef>
          </c:cat>
          <c:val>
            <c:numRef>
              <c:f>Sheet2!$G$5:$G$9</c:f>
              <c:numCache>
                <c:formatCode>General</c:formatCode>
                <c:ptCount val="4"/>
                <c:pt idx="3">
                  <c:v>1</c:v>
                </c:pt>
              </c:numCache>
            </c:numRef>
          </c:val>
          <c:extLst xmlns:c16r2="http://schemas.microsoft.com/office/drawing/2015/06/chart">
            <c:ext xmlns:c16="http://schemas.microsoft.com/office/drawing/2014/chart" uri="{C3380CC4-5D6E-409C-BE32-E72D297353CC}">
              <c16:uniqueId val="{0000000B-7B02-4227-87A9-67CB9CFCB517}"/>
            </c:ext>
          </c:extLst>
        </c:ser>
        <c:ser>
          <c:idx val="6"/>
          <c:order val="6"/>
          <c:tx>
            <c:strRef>
              <c:f>Sheet2!$H$3:$H$4</c:f>
              <c:strCache>
                <c:ptCount val="1"/>
                <c:pt idx="0">
                  <c:v>TNS</c:v>
                </c:pt>
              </c:strCache>
            </c:strRef>
          </c:tx>
          <c:spPr>
            <a:solidFill>
              <a:schemeClr val="accent1">
                <a:lumMod val="60000"/>
              </a:schemeClr>
            </a:solidFill>
            <a:ln>
              <a:noFill/>
            </a:ln>
            <a:effectLst/>
          </c:spPr>
          <c:cat>
            <c:strRef>
              <c:f>Sheet2!$A$5:$A$9</c:f>
              <c:strCache>
                <c:ptCount val="4"/>
                <c:pt idx="0">
                  <c:v>HIGH</c:v>
                </c:pt>
                <c:pt idx="1">
                  <c:v>LOW</c:v>
                </c:pt>
                <c:pt idx="2">
                  <c:v>MED</c:v>
                </c:pt>
                <c:pt idx="3">
                  <c:v>VERY HIGH</c:v>
                </c:pt>
              </c:strCache>
            </c:strRef>
          </c:cat>
          <c:val>
            <c:numRef>
              <c:f>Sheet2!$H$5:$H$9</c:f>
              <c:numCache>
                <c:formatCode>General</c:formatCode>
                <c:ptCount val="4"/>
                <c:pt idx="2">
                  <c:v>1</c:v>
                </c:pt>
              </c:numCache>
            </c:numRef>
          </c:val>
          <c:extLst xmlns:c16r2="http://schemas.microsoft.com/office/drawing/2015/06/chart">
            <c:ext xmlns:c16="http://schemas.microsoft.com/office/drawing/2014/chart" uri="{C3380CC4-5D6E-409C-BE32-E72D297353CC}">
              <c16:uniqueId val="{0000000D-7B02-4227-87A9-67CB9CFCB517}"/>
            </c:ext>
          </c:extLst>
        </c:ser>
        <c:axId val="68877312"/>
        <c:axId val="68764416"/>
      </c:barChart>
      <c:catAx>
        <c:axId val="68877312"/>
        <c:scaling>
          <c:orientation val="minMax"/>
        </c:scaling>
        <c:axPos val="b"/>
        <c:minorGridlines>
          <c:spPr>
            <a:ln w="9525" cap="flat" cmpd="sng" algn="ctr">
              <a:solidFill>
                <a:schemeClr val="tx1">
                  <a:lumMod val="5000"/>
                  <a:lumOff val="95000"/>
                </a:schemeClr>
              </a:solidFill>
              <a:round/>
            </a:ln>
            <a:effectLst/>
          </c:spPr>
        </c:minorGridlines>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764416"/>
        <c:crosses val="autoZero"/>
        <c:auto val="1"/>
        <c:lblAlgn val="ctr"/>
        <c:lblOffset val="100"/>
      </c:catAx>
      <c:valAx>
        <c:axId val="68764416"/>
        <c:scaling>
          <c:orientation val="minMax"/>
        </c:scaling>
        <c:axPos val="l"/>
        <c:majorGridlines>
          <c:spPr>
            <a:ln w="9525" cap="flat" cmpd="sng" algn="ctr">
              <a:solidFill>
                <a:srgbClr val="808080"/>
              </a:solidFill>
              <a:prstDash val="solid"/>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877312"/>
        <c:crossesAt val="1"/>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342536" y="3040529"/>
            <a:ext cx="8610600" cy="1938992"/>
          </a:xfrm>
          <a:prstGeom prst="rect">
            <a:avLst/>
          </a:prstGeom>
          <a:noFill/>
        </p:spPr>
        <p:txBody>
          <a:bodyPr wrap="square" rtlCol="0">
            <a:spAutoFit/>
          </a:bodyPr>
          <a:lstStyle/>
          <a:p>
            <a:r>
              <a:rPr lang="en-US" sz="2400" dirty="0"/>
              <a:t>STUDENT NAME</a:t>
            </a:r>
            <a:r>
              <a:rPr lang="en-US" sz="2400" dirty="0" smtClean="0"/>
              <a:t>: D.RAKSHNA</a:t>
            </a:r>
            <a:endParaRPr lang="en-US" sz="2400" dirty="0"/>
          </a:p>
          <a:p>
            <a:r>
              <a:rPr lang="en-US" sz="2400" dirty="0"/>
              <a:t>REGISTER NO</a:t>
            </a:r>
            <a:r>
              <a:rPr lang="en-US" sz="2400" dirty="0" smtClean="0"/>
              <a:t>: 312218114/82B70E433C6D5CFA8FB48037158F9304</a:t>
            </a:r>
            <a:endParaRPr lang="en-US" sz="2400" dirty="0"/>
          </a:p>
          <a:p>
            <a:r>
              <a:rPr lang="en-US" sz="2400" dirty="0"/>
              <a:t>DEPARTMENT</a:t>
            </a:r>
            <a:r>
              <a:rPr lang="en-US" sz="2400" dirty="0" smtClean="0"/>
              <a:t>: B.COM COMMERCE (GENERAL)</a:t>
            </a:r>
            <a:endParaRPr lang="en-US" sz="2400" dirty="0"/>
          </a:p>
          <a:p>
            <a:r>
              <a:rPr lang="en-US" sz="2400" dirty="0"/>
              <a:t>COLLEGE: </a:t>
            </a:r>
            <a:r>
              <a:rPr lang="en-US" sz="2400" b="0" dirty="0"/>
              <a:t>St. Anne’s Arts And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533400" y="1143000"/>
            <a:ext cx="5160900" cy="4832092"/>
          </a:xfrm>
          <a:prstGeom prst="rect">
            <a:avLst/>
          </a:prstGeom>
          <a:noFill/>
        </p:spPr>
        <p:txBody>
          <a:bodyPr wrap="none" rtlCol="0">
            <a:spAutoFit/>
          </a:bodyPr>
          <a:lstStyle/>
          <a:p>
            <a:r>
              <a:rPr lang="en-US" sz="2200" b="1" dirty="0" smtClean="0"/>
              <a:t>Data Collection</a:t>
            </a:r>
          </a:p>
          <a:p>
            <a:r>
              <a:rPr lang="en-US" sz="2200" dirty="0" smtClean="0"/>
              <a:t>1)Kaggle.com</a:t>
            </a:r>
          </a:p>
          <a:p>
            <a:r>
              <a:rPr lang="en-US" sz="2200" dirty="0" smtClean="0"/>
              <a:t>2)</a:t>
            </a:r>
            <a:r>
              <a:rPr lang="en-US" sz="2200" dirty="0" err="1" smtClean="0"/>
              <a:t>Edunet</a:t>
            </a:r>
            <a:r>
              <a:rPr lang="en-US" sz="2200" dirty="0" smtClean="0"/>
              <a:t> Dashboard</a:t>
            </a:r>
          </a:p>
          <a:p>
            <a:r>
              <a:rPr lang="en-US" sz="2200" b="1" dirty="0" smtClean="0"/>
              <a:t>Feature Collection</a:t>
            </a:r>
          </a:p>
          <a:p>
            <a:r>
              <a:rPr lang="en-US" sz="2200" dirty="0" smtClean="0"/>
              <a:t>1)</a:t>
            </a:r>
            <a:r>
              <a:rPr lang="en-US" sz="2200" dirty="0" err="1" smtClean="0"/>
              <a:t>Emp</a:t>
            </a:r>
            <a:r>
              <a:rPr lang="en-US" sz="2200" dirty="0" smtClean="0"/>
              <a:t> ID</a:t>
            </a:r>
          </a:p>
          <a:p>
            <a:r>
              <a:rPr lang="en-US" sz="2200" dirty="0" smtClean="0"/>
              <a:t>2)Business Unit</a:t>
            </a:r>
          </a:p>
          <a:p>
            <a:r>
              <a:rPr lang="en-US" sz="2200" b="1" dirty="0" smtClean="0"/>
              <a:t>Data Cleaning</a:t>
            </a:r>
          </a:p>
          <a:p>
            <a:r>
              <a:rPr lang="en-US" sz="2200" dirty="0" smtClean="0"/>
              <a:t>1)Missing Values Identification &amp; </a:t>
            </a:r>
            <a:r>
              <a:rPr lang="en-US" sz="2200" dirty="0" err="1" smtClean="0"/>
              <a:t>Filteration</a:t>
            </a:r>
            <a:endParaRPr lang="en-US" sz="2200" dirty="0" smtClean="0"/>
          </a:p>
          <a:p>
            <a:r>
              <a:rPr lang="en-US" sz="2200" b="1" dirty="0" smtClean="0"/>
              <a:t>Performance Level</a:t>
            </a:r>
          </a:p>
          <a:p>
            <a:r>
              <a:rPr lang="en-US" sz="2200" dirty="0" smtClean="0"/>
              <a:t>1) Z2 Column used</a:t>
            </a:r>
          </a:p>
          <a:p>
            <a:r>
              <a:rPr lang="en-US" sz="2200" b="1" dirty="0" smtClean="0"/>
              <a:t>Summary</a:t>
            </a:r>
          </a:p>
          <a:p>
            <a:r>
              <a:rPr lang="en-US" sz="2200" dirty="0" smtClean="0"/>
              <a:t>1)Pivot Table</a:t>
            </a:r>
          </a:p>
          <a:p>
            <a:r>
              <a:rPr lang="en-US" sz="2200" b="1" dirty="0" smtClean="0"/>
              <a:t>Visualization</a:t>
            </a:r>
          </a:p>
          <a:p>
            <a:r>
              <a:rPr lang="en-US" sz="2200" dirty="0" smtClean="0"/>
              <a:t>1) Graphical Representation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a:extLst>
              <a:ext uri="{FF2B5EF4-FFF2-40B4-BE49-F238E27FC236}">
                <a16:creationId xmlns:lc="http://schemas.openxmlformats.org/drawingml/2006/lockedCanvas" xmlns:a16="http://schemas.microsoft.com/office/drawing/2014/main" xmlns:xdr="http://schemas.openxmlformats.org/drawingml/2006/spreadsheetDrawing" xmlns="" id="{037F44FB-1104-E540-DAB8-BE7F37BE85B5}"/>
              </a:ext>
              <a:ext uri="{147F2762-F138-4A5C-976F-8EAC2B608ADB}">
                <a16:predDERef xmlns:lc="http://schemas.openxmlformats.org/drawingml/2006/lockedCanvas" xmlns:a16="http://schemas.microsoft.com/office/drawing/2014/main" xmlns:xdr="http://schemas.openxmlformats.org/drawingml/2006/spreadsheetDrawing" xmlns="" pred="{079FC179-BE1C-EE46-3BBF-EC61F4B79D2C}"/>
              </a:ext>
            </a:extLst>
          </p:cNvPr>
          <p:cNvGraphicFramePr/>
          <p:nvPr/>
        </p:nvGraphicFramePr>
        <p:xfrm>
          <a:off x="1295400" y="2133600"/>
          <a:ext cx="5715000" cy="31289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6800" y="1676400"/>
            <a:ext cx="9705349" cy="1446550"/>
          </a:xfrm>
          <a:prstGeom prst="rect">
            <a:avLst/>
          </a:prstGeom>
          <a:noFill/>
        </p:spPr>
        <p:txBody>
          <a:bodyPr wrap="none" rtlCol="0">
            <a:spAutoFit/>
          </a:bodyPr>
          <a:lstStyle/>
          <a:p>
            <a:r>
              <a:rPr lang="en-US" sz="2200" dirty="0" smtClean="0"/>
              <a:t>While comparing the performance of the employees the number of employees are </a:t>
            </a:r>
          </a:p>
          <a:p>
            <a:r>
              <a:rPr lang="en-US" sz="2200" dirty="0" smtClean="0"/>
              <a:t>Higher in number. Since the medium level of are more , the employees needed</a:t>
            </a:r>
          </a:p>
          <a:p>
            <a:r>
              <a:rPr lang="en-US" sz="2200" dirty="0" smtClean="0"/>
              <a:t> to be motivated in order to increase their performance by assigning different</a:t>
            </a:r>
          </a:p>
          <a:p>
            <a:r>
              <a:rPr lang="en-US" sz="2200" dirty="0" smtClean="0"/>
              <a:t>tasks based on the performance level of the employees .</a:t>
            </a:r>
            <a:endParaRPr lang="en-US" sz="2200"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 xmlns:a16="http://schemas.microsoft.com/office/drawing/2014/main" id="{AB9A8E50-D1A3-3083-AFCF-7EE174785FF3}"/>
              </a:ext>
            </a:extLst>
          </p:cNvPr>
          <p:cNvSpPr txBox="1"/>
          <p:nvPr/>
        </p:nvSpPr>
        <p:spPr>
          <a:xfrm>
            <a:off x="609600" y="1600200"/>
            <a:ext cx="6172200" cy="2400657"/>
          </a:xfrm>
          <a:prstGeom prst="rect">
            <a:avLst/>
          </a:prstGeom>
          <a:noFill/>
        </p:spPr>
        <p:txBody>
          <a:bodyPr wrap="square" rtlCol="0">
            <a:spAutoFit/>
          </a:bodyPr>
          <a:lstStyle/>
          <a:p>
            <a:r>
              <a:rPr lang="en-US" sz="2200" b="0" dirty="0"/>
              <a:t>This project aims to analyze </a:t>
            </a:r>
            <a:r>
              <a:rPr lang="en-US" sz="2200" b="0" dirty="0" smtClean="0"/>
              <a:t>employee  performance </a:t>
            </a:r>
            <a:r>
              <a:rPr lang="en-US" sz="2200" b="0" dirty="0"/>
              <a:t>based on satisfaction levels using Excel. The goal is to identify patterns and correlations within the data to help improve employee satisfaction and performance across different demographics and business units.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 xmlns:a16="http://schemas.microsoft.com/office/drawing/2014/main" id="{06622A2F-6C7B-0336-9BC0-AC5568BF91F5}"/>
              </a:ext>
            </a:extLst>
          </p:cNvPr>
          <p:cNvSpPr txBox="1"/>
          <p:nvPr/>
        </p:nvSpPr>
        <p:spPr>
          <a:xfrm>
            <a:off x="381000" y="1600200"/>
            <a:ext cx="6324600" cy="4724400"/>
          </a:xfrm>
          <a:prstGeom prst="rect">
            <a:avLst/>
          </a:prstGeom>
          <a:noFill/>
        </p:spPr>
        <p:txBody>
          <a:bodyPr wrap="square" rtlCol="0">
            <a:spAutoFit/>
          </a:bodyPr>
          <a:lstStyle/>
          <a:p>
            <a:r>
              <a:rPr lang="en-US" sz="2200"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sz="22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 xmlns:a16="http://schemas.microsoft.com/office/drawing/2014/main" id="{80DBE2C6-57E0-B95B-0D31-F6C2B74253C2}"/>
              </a:ext>
            </a:extLst>
          </p:cNvPr>
          <p:cNvSpPr txBox="1"/>
          <p:nvPr/>
        </p:nvSpPr>
        <p:spPr>
          <a:xfrm>
            <a:off x="697191" y="1093887"/>
            <a:ext cx="5410200" cy="5632311"/>
          </a:xfrm>
          <a:prstGeom prst="rect">
            <a:avLst/>
          </a:prstGeom>
          <a:noFill/>
        </p:spPr>
        <p:txBody>
          <a:bodyPr wrap="square" rtlCol="0">
            <a:spAutoFit/>
          </a:bodyPr>
          <a:lstStyle/>
          <a:p>
            <a:pPr marL="342900" indent="-342900">
              <a:buAutoNum type="arabicPeriod"/>
            </a:pPr>
            <a:r>
              <a:rPr lang="en-US" dirty="0"/>
              <a:t>HR </a:t>
            </a:r>
            <a:r>
              <a:rPr lang="en-US" dirty="0" smtClean="0"/>
              <a:t>MANAGER                               </a:t>
            </a:r>
            <a:endParaRPr lang="en-US" dirty="0"/>
          </a:p>
          <a:p>
            <a:pPr marL="342900" indent="-342900">
              <a:buAutoNum type="arabicPeriod"/>
            </a:pPr>
            <a:endParaRPr lang="en-US" dirty="0"/>
          </a:p>
          <a:p>
            <a:pPr lvl="1"/>
            <a:endParaRPr lang="en-US" dirty="0"/>
          </a:p>
          <a:p>
            <a:pPr marL="342900" indent="-342900">
              <a:buAutoNum type="arabicPeriod"/>
            </a:pPr>
            <a:endParaRPr lang="en-US" dirty="0"/>
          </a:p>
          <a:p>
            <a:pPr marL="342900" indent="-342900">
              <a:buAutoNum type="arabicPeriod"/>
            </a:pPr>
            <a:r>
              <a:rPr lang="en-US" dirty="0"/>
              <a:t>DEPARTMENT MANAGER</a:t>
            </a:r>
          </a:p>
          <a:p>
            <a:pPr lvl="1"/>
            <a:endParaRPr lang="en-US" dirty="0" smtClean="0"/>
          </a:p>
          <a:p>
            <a:pPr lvl="1"/>
            <a:endParaRPr lang="en-US" dirty="0"/>
          </a:p>
          <a:p>
            <a:pPr marL="342900" indent="-342900">
              <a:buAutoNum type="arabicPeriod"/>
            </a:pPr>
            <a:endParaRPr lang="en-US" dirty="0"/>
          </a:p>
          <a:p>
            <a:pPr marL="342900" indent="-342900">
              <a:buAutoNum type="arabicPeriod"/>
            </a:pPr>
            <a:r>
              <a:rPr lang="en-US" dirty="0"/>
              <a:t>EXECUTIVES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DATA ANALYST</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smtClean="0"/>
              <a:t>EMPLOYEES       </a:t>
            </a:r>
            <a:endParaRPr lang="en-US" dirty="0"/>
          </a:p>
          <a:p>
            <a:endParaRPr lang="en-US" dirty="0"/>
          </a:p>
          <a:p>
            <a:pPr marL="342900" indent="-342900">
              <a:buAutoNum type="arabicPeriod"/>
            </a:pPr>
            <a:endParaRPr lang="en-US" dirty="0"/>
          </a:p>
          <a:p>
            <a:endParaRPr lang="en-IN" dirty="0"/>
          </a:p>
        </p:txBody>
      </p:sp>
      <p:pic>
        <p:nvPicPr>
          <p:cNvPr id="9" name="Picture 8" descr="28161451.jpg"/>
          <p:cNvPicPr>
            <a:picLocks noChangeAspect="1"/>
          </p:cNvPicPr>
          <p:nvPr/>
        </p:nvPicPr>
        <p:blipFill>
          <a:blip r:embed="rId3" cstate="print"/>
          <a:srcRect l="24631" t="21053" r="24211" b="24561"/>
          <a:stretch>
            <a:fillRect/>
          </a:stretch>
        </p:blipFill>
        <p:spPr>
          <a:xfrm>
            <a:off x="2667000" y="838200"/>
            <a:ext cx="995516" cy="1143000"/>
          </a:xfrm>
          <a:prstGeom prst="rect">
            <a:avLst/>
          </a:prstGeom>
        </p:spPr>
      </p:pic>
      <p:pic>
        <p:nvPicPr>
          <p:cNvPr id="10" name="Picture 9" descr="Screenshot 2024-08-29 194759.jpg"/>
          <p:cNvPicPr>
            <a:picLocks noChangeAspect="1"/>
          </p:cNvPicPr>
          <p:nvPr/>
        </p:nvPicPr>
        <p:blipFill>
          <a:blip r:embed="rId4" cstate="print"/>
          <a:srcRect l="12694" t="5182" r="6477"/>
          <a:stretch>
            <a:fillRect/>
          </a:stretch>
        </p:blipFill>
        <p:spPr>
          <a:xfrm>
            <a:off x="3657600" y="1981200"/>
            <a:ext cx="914400" cy="992066"/>
          </a:xfrm>
          <a:prstGeom prst="rect">
            <a:avLst/>
          </a:prstGeom>
        </p:spPr>
      </p:pic>
      <p:pic>
        <p:nvPicPr>
          <p:cNvPr id="11" name="Picture 10" descr="Screenshot 2024-08-29 195534.jpg"/>
          <p:cNvPicPr>
            <a:picLocks noChangeAspect="1"/>
          </p:cNvPicPr>
          <p:nvPr/>
        </p:nvPicPr>
        <p:blipFill>
          <a:blip r:embed="rId5"/>
          <a:srcRect l="6259" t="9820" r="45843" b="40307"/>
          <a:stretch>
            <a:fillRect/>
          </a:stretch>
        </p:blipFill>
        <p:spPr>
          <a:xfrm>
            <a:off x="2667000" y="2895600"/>
            <a:ext cx="867104" cy="1143000"/>
          </a:xfrm>
          <a:prstGeom prst="rect">
            <a:avLst/>
          </a:prstGeom>
        </p:spPr>
      </p:pic>
      <p:pic>
        <p:nvPicPr>
          <p:cNvPr id="12" name="Picture 11" descr="Screenshot 2024-08-29 201030.jpg"/>
          <p:cNvPicPr>
            <a:picLocks noChangeAspect="1"/>
          </p:cNvPicPr>
          <p:nvPr/>
        </p:nvPicPr>
        <p:blipFill>
          <a:blip r:embed="rId6"/>
          <a:srcRect l="15094" r="20755" b="10195"/>
          <a:stretch>
            <a:fillRect/>
          </a:stretch>
        </p:blipFill>
        <p:spPr>
          <a:xfrm>
            <a:off x="2819400" y="4114800"/>
            <a:ext cx="996460" cy="761999"/>
          </a:xfrm>
          <a:prstGeom prst="rect">
            <a:avLst/>
          </a:prstGeom>
        </p:spPr>
      </p:pic>
      <p:pic>
        <p:nvPicPr>
          <p:cNvPr id="13" name="Picture 12" descr="Screenshot 2024-08-29 201342.jpg"/>
          <p:cNvPicPr>
            <a:picLocks noChangeAspect="1"/>
          </p:cNvPicPr>
          <p:nvPr/>
        </p:nvPicPr>
        <p:blipFill>
          <a:blip r:embed="rId7"/>
          <a:srcRect l="16981" t="9868" r="7547" b="14227"/>
          <a:stretch>
            <a:fillRect/>
          </a:stretch>
        </p:blipFill>
        <p:spPr>
          <a:xfrm>
            <a:off x="2590800" y="5181600"/>
            <a:ext cx="1219200" cy="101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 xmlns:a16="http://schemas.microsoft.com/office/drawing/2014/main" id="{73879418-8605-0C31-4782-E7867FE802B3}"/>
              </a:ext>
            </a:extLst>
          </p:cNvPr>
          <p:cNvSpPr txBox="1"/>
          <p:nvPr/>
        </p:nvSpPr>
        <p:spPr>
          <a:xfrm>
            <a:off x="3200400" y="1981200"/>
            <a:ext cx="6324600" cy="3034164"/>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smtClean="0">
                <a:ln>
                  <a:noFill/>
                </a:ln>
                <a:effectLst/>
                <a:latin typeface="Arial" panose="020B0604020202020204" pitchFamily="34" charset="0"/>
              </a:rPr>
              <a:t>: </a:t>
            </a:r>
            <a:r>
              <a:rPr lang="en-IN" sz="1800" b="1" i="0" u="none" strike="noStrike" kern="1200" baseline="0" dirty="0" smtClean="0">
                <a:ln>
                  <a:noFill/>
                </a:ln>
                <a:effectLst/>
                <a:latin typeface="Segoe UI" pitchFamily="34" charset="0"/>
                <a:cs typeface="Segoe UI" pitchFamily="34" charset="0"/>
              </a:rPr>
              <a:t>Missing</a:t>
            </a:r>
            <a:r>
              <a:rPr lang="en-IN" sz="1800" b="1" i="0" u="none" strike="noStrike" kern="1200" dirty="0" smtClean="0">
                <a:ln>
                  <a:noFill/>
                </a:ln>
                <a:effectLst/>
                <a:latin typeface="Segoe UI" pitchFamily="34" charset="0"/>
                <a:cs typeface="Segoe UI" pitchFamily="34" charset="0"/>
              </a:rPr>
              <a:t> Values</a:t>
            </a:r>
            <a:endParaRPr lang="en-US" sz="1800" b="0" i="0" u="none" strike="noStrike" kern="1200" baseline="0" dirty="0">
              <a:ln>
                <a:noFill/>
              </a:ln>
              <a:effectLst/>
              <a:latin typeface="Segoe UI" pitchFamily="34" charset="0"/>
              <a:cs typeface="Segoe UI"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smtClean="0">
                <a:ln>
                  <a:noFill/>
                </a:ln>
                <a:effectLst/>
                <a:latin typeface="Arial" panose="020B0604020202020204" pitchFamily="34" charset="0"/>
              </a:rPr>
              <a:t>: </a:t>
            </a:r>
            <a:r>
              <a:rPr lang="en-IN" sz="1800" b="1" i="0" u="none" strike="noStrike" kern="1200" baseline="0" dirty="0" smtClean="0">
                <a:ln>
                  <a:noFill/>
                </a:ln>
                <a:effectLst/>
                <a:latin typeface="Segoe UI" pitchFamily="34" charset="0"/>
                <a:ea typeface="Segoe UI Black" pitchFamily="34" charset="0"/>
                <a:cs typeface="Segoe UI" pitchFamily="34" charset="0"/>
              </a:rPr>
              <a:t>Remove Missing Values</a:t>
            </a:r>
            <a:endParaRPr lang="en-IN" b="1" dirty="0">
              <a:latin typeface="Segoe UI" pitchFamily="34" charset="0"/>
              <a:ea typeface="Segoe UI Black" pitchFamily="34" charset="0"/>
              <a:cs typeface="Segoe UI"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a:t>
            </a:r>
            <a:r>
              <a:rPr lang="en-US" sz="1800" b="1" i="0" u="none" strike="noStrike" kern="1200" baseline="0" dirty="0" smtClean="0">
                <a:ln>
                  <a:noFill/>
                </a:ln>
                <a:effectLst/>
                <a:latin typeface="Segoe UI" panose="020B0502040204020203" pitchFamily="34" charset="0"/>
              </a:rPr>
              <a:t>: Calculating Employees</a:t>
            </a:r>
            <a:r>
              <a:rPr lang="en-US" sz="1800" b="1" i="0" u="none" strike="noStrike" kern="1200" dirty="0" smtClean="0">
                <a:ln>
                  <a:noFill/>
                </a:ln>
                <a:effectLst/>
                <a:latin typeface="Segoe UI" panose="020B0502040204020203" pitchFamily="34" charset="0"/>
              </a:rPr>
              <a:t> Performance</a:t>
            </a:r>
            <a:endParaRPr lang="en-US" sz="1800" b="1"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a:t>
            </a:r>
            <a:r>
              <a:rPr lang="en-US" b="1" dirty="0" smtClean="0">
                <a:latin typeface="Segoe UI" panose="020B0502040204020203" pitchFamily="34" charset="0"/>
              </a:rPr>
              <a:t>Summary</a:t>
            </a:r>
            <a:endParaRPr lang="en-US" b="1" dirty="0">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dirty="0">
                <a:effectLst/>
                <a:latin typeface="Segoe UI" panose="020B0502040204020203" pitchFamily="34" charset="0"/>
              </a:rPr>
              <a:t>SLICER </a:t>
            </a:r>
            <a:r>
              <a:rPr lang="en-US" sz="1800" b="1" i="0" u="none" strike="noStrike" dirty="0" smtClean="0">
                <a:effectLst/>
                <a:latin typeface="Segoe UI" panose="020B0502040204020203" pitchFamily="34" charset="0"/>
              </a:rPr>
              <a:t>: Identify Employee Type</a:t>
            </a:r>
            <a:endParaRPr lang="en-US" sz="1800" b="1" i="0" u="none" strike="noStrike" dirty="0">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a:t>
            </a:r>
            <a:r>
              <a:rPr lang="en-US" b="1" dirty="0" smtClean="0">
                <a:latin typeface="Segoe UI" panose="020B0502040204020203" pitchFamily="34" charset="0"/>
              </a:rPr>
              <a:t>: Data Visualization</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 xmlns:a16="http://schemas.microsoft.com/office/drawing/2014/main" id="{0B9C8602-BEB8-3D00-DCDF-97FDFD2202AE}"/>
              </a:ext>
            </a:extLst>
          </p:cNvPr>
          <p:cNvSpPr txBox="1"/>
          <p:nvPr/>
        </p:nvSpPr>
        <p:spPr>
          <a:xfrm>
            <a:off x="769187" y="1219200"/>
            <a:ext cx="8839200" cy="5447645"/>
          </a:xfrm>
          <a:prstGeom prst="rect">
            <a:avLst/>
          </a:prstGeom>
          <a:noFill/>
        </p:spPr>
        <p:txBody>
          <a:bodyPr wrap="square" rtlCol="0">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a:t>
            </a:r>
            <a:r>
              <a:rPr lang="en-US" sz="2200" b="0" dirty="0" smtClean="0"/>
              <a:t>EW, </a:t>
            </a:r>
            <a:r>
              <a:rPr lang="en-US" sz="2200" b="0" dirty="0"/>
              <a:t>NEL, PL, </a:t>
            </a:r>
            <a:r>
              <a:rPr lang="en-US" sz="2200" b="0" dirty="0" smtClean="0"/>
              <a:t> </a:t>
            </a:r>
            <a:r>
              <a:rPr lang="en-US" sz="2200" b="0" dirty="0"/>
              <a:t>SVG, </a:t>
            </a:r>
            <a:r>
              <a:rPr lang="en-US" sz="2200" b="0" dirty="0" smtClean="0"/>
              <a:t>TNS</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smtClean="0"/>
              <a:t>Visualization</a:t>
            </a:r>
            <a:r>
              <a:rPr lang="en-US" sz="2200" b="1" dirty="0"/>
              <a:t>: </a:t>
            </a:r>
            <a:r>
              <a:rPr lang="en-US" sz="2200" b="0" dirty="0"/>
              <a:t>Bar graph</a:t>
            </a:r>
            <a:endParaRPr lang="en-US" sz="2200" dirty="0"/>
          </a:p>
          <a:p>
            <a:endParaRPr lang="en-IN"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 xmlns:a16="http://schemas.microsoft.com/office/drawing/2014/main" id="{3E7BE0E9-57A8-5BE9-14BD-AEE77F5C541C}"/>
              </a:ext>
            </a:extLst>
          </p:cNvPr>
          <p:cNvSpPr txBox="1">
            <a:spLocks/>
          </p:cNvSpPr>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dirty="0"/>
              <a:t>FORMULA:</a:t>
            </a:r>
          </a:p>
          <a:p>
            <a:pPr marL="0" lvl="1" indent="0" fontAlgn="auto">
              <a:spcAft>
                <a:spcPts val="0"/>
              </a:spcAft>
              <a:buFont typeface="Arial" panose="020B0604020202020204" pitchFamily="34" charset="0"/>
              <a:buNone/>
            </a:pPr>
            <a:endParaRPr lang="en-US" sz="2600" dirty="0"/>
          </a:p>
          <a:p>
            <a:pPr lvl="1" fontAlgn="auto">
              <a:spcAft>
                <a:spcPts val="0"/>
              </a:spcAft>
              <a:buFont typeface="Wingdings" panose="05000000000000000000" pitchFamily="2" charset="2"/>
              <a:buChar char="q"/>
            </a:pPr>
            <a:r>
              <a:rPr lang="en-US" sz="2200" dirty="0"/>
              <a:t>Performance level =IFS(Z8&gt;=5,"VERY HIGH",Z8&gt;=4,“HIGH",Z8&gt;=3,"MED",TRUE,"LOW")</a:t>
            </a:r>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r>
              <a:rPr lang="en-US" dirty="0"/>
              <a:t>INSIGHTS: Used to evaluate the </a:t>
            </a:r>
            <a:r>
              <a:rPr lang="en-US" dirty="0" smtClean="0"/>
              <a:t>score </a:t>
            </a:r>
            <a:r>
              <a:rPr lang="en-US" dirty="0"/>
              <a:t>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TotalTime>
  <Words>493</Words>
  <Application>Microsoft Office PowerPoint</Application>
  <PresentationFormat>Custom</PresentationFormat>
  <Paragraphs>107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30</cp:revision>
  <dcterms:created xsi:type="dcterms:W3CDTF">2024-03-29T15:07:22Z</dcterms:created>
  <dcterms:modified xsi:type="dcterms:W3CDTF">2024-08-31T15:51:17Z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