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Lst>
  <p:sldSz cx="9144000" cy="6858000" type="screen4x3"/>
  <p:notesSz cx="6858000" cy="92964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17">
          <p15:clr>
            <a:srgbClr val="A4A3A4"/>
          </p15:clr>
        </p15:guide>
        <p15:guide id="2" pos="5602">
          <p15:clr>
            <a:srgbClr val="A4A3A4"/>
          </p15:clr>
        </p15:guide>
        <p15:guide id="3" orient="horz" pos="686">
          <p15:clr>
            <a:srgbClr val="A4A3A4"/>
          </p15:clr>
        </p15:guide>
        <p15:guide id="4" orient="horz" pos="1250">
          <p15:clr>
            <a:srgbClr val="A4A3A4"/>
          </p15:clr>
        </p15:guide>
        <p15:guide id="5" orient="horz" pos="2010">
          <p15:clr>
            <a:srgbClr val="A4A3A4"/>
          </p15:clr>
        </p15:guide>
        <p15:guide id="6" pos="4468">
          <p15:clr>
            <a:srgbClr val="A4A3A4"/>
          </p15:clr>
        </p15:guide>
        <p15:guide id="7" pos="4413">
          <p15:clr>
            <a:srgbClr val="A4A3A4"/>
          </p15:clr>
        </p15:guide>
        <p15:guide id="8" orient="horz" pos="3886">
          <p15:clr>
            <a:srgbClr val="A4A3A4"/>
          </p15:clr>
        </p15:guide>
        <p15:guide id="9" orient="horz" pos="2849">
          <p15:clr>
            <a:srgbClr val="A4A3A4"/>
          </p15:clr>
        </p15:guide>
        <p15:guide id="10" orient="horz" pos="890">
          <p15:clr>
            <a:srgbClr val="A4A3A4"/>
          </p15:clr>
        </p15:guide>
        <p15:guide id="11" orient="horz" pos="2840">
          <p15:clr>
            <a:srgbClr val="A4A3A4"/>
          </p15:clr>
        </p15:guide>
        <p15:guide id="12" orient="horz" pos="157">
          <p15:clr>
            <a:srgbClr val="A4A3A4"/>
          </p15:clr>
        </p15:guide>
        <p15:guide id="13" orient="horz" pos="48">
          <p15:clr>
            <a:srgbClr val="A4A3A4"/>
          </p15:clr>
        </p15:guide>
        <p15:guide id="14" pos="3454">
          <p15:clr>
            <a:srgbClr val="A4A3A4"/>
          </p15:clr>
        </p15:guide>
        <p15:guide id="15" pos="5647">
          <p15:clr>
            <a:srgbClr val="A4A3A4"/>
          </p15:clr>
        </p15:guide>
        <p15:guide id="16" pos="2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317CCC-A1CE-4F8C-B154-222D3C54BAFA}">
  <a:tblStyle styleId="{DA317CCC-A1CE-4F8C-B154-222D3C54BA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A83E93F-B22C-4F47-AE2A-9610653D0B8F}" styleName="Table_1">
    <a:wholeTbl>
      <a:tcTxStyle b="off" i="off">
        <a:font>
          <a:latin typeface="Calibri"/>
          <a:ea typeface="Calibri"/>
          <a:cs typeface="Calibri"/>
        </a:font>
        <a:srgbClr val="F55E61"/>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rgbClr val="FFFFFF"/>
      </a:tcTxStyle>
      <a:tcStyle>
        <a:tcBdr/>
        <a:fill>
          <a:solidFill>
            <a:srgbClr val="1E2D31"/>
          </a:solidFill>
        </a:fill>
      </a:tcStyle>
    </a:lastCol>
    <a:firstCol>
      <a:tcTxStyle b="on" i="off">
        <a:font>
          <a:latin typeface="Calibri"/>
          <a:ea typeface="Calibri"/>
          <a:cs typeface="Calibri"/>
        </a:font>
        <a:srgbClr val="FFFFFF"/>
      </a:tcTxStyle>
      <a:tcStyle>
        <a:tcBdr/>
        <a:fill>
          <a:solidFill>
            <a:srgbClr val="1E2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1E2D31"/>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1E2D3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48"/>
      </p:cViewPr>
      <p:guideLst>
        <p:guide orient="horz" pos="717"/>
        <p:guide pos="5602"/>
        <p:guide orient="horz" pos="686"/>
        <p:guide orient="horz" pos="1250"/>
        <p:guide orient="horz" pos="2010"/>
        <p:guide pos="4468"/>
        <p:guide pos="4413"/>
        <p:guide orient="horz" pos="3886"/>
        <p:guide orient="horz" pos="2849"/>
        <p:guide orient="horz" pos="890"/>
        <p:guide orient="horz" pos="2840"/>
        <p:guide orient="horz" pos="157"/>
        <p:guide orient="horz" pos="48"/>
        <p:guide pos="3454"/>
        <p:guide pos="5647"/>
        <p:guide pos="23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71800" cy="4648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4" y="0"/>
            <a:ext cx="2971800" cy="4648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15791"/>
            <a:ext cx="5486400" cy="418338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7"/>
            <a:ext cx="2971800" cy="4648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4" y="8829967"/>
            <a:ext cx="2971800" cy="46482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9df1ec73e_0_463: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39df1ec73e_0_463: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9df1ec73e_0_494: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39df1ec73e_0_494: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9df1ec73e_0_488: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39df1ec73e_0_488: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9df1ec73e_0_504: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39df1ec73e_0_504: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9df1ec73e_0_194: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239df1ec73e_0_194: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415791"/>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9df1ec73e_0_298: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239df1ec73e_0_298: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9df1ec73e_0_305: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239df1ec73e_0_305: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9df1ec73e_0_322: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39df1ec73e_0_322: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df1ec73e_0_328:notes"/>
          <p:cNvSpPr txBox="1">
            <a:spLocks noGrp="1"/>
          </p:cNvSpPr>
          <p:nvPr>
            <p:ph type="body" idx="1"/>
          </p:nvPr>
        </p:nvSpPr>
        <p:spPr>
          <a:xfrm>
            <a:off x="685800" y="4415791"/>
            <a:ext cx="5486400" cy="418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39df1ec73e_0_328:notes"/>
          <p:cNvSpPr>
            <a:spLocks noGrp="1" noRot="1" noChangeAspect="1"/>
          </p:cNvSpPr>
          <p:nvPr>
            <p:ph type="sldImg" idx="2"/>
          </p:nvPr>
        </p:nvSpPr>
        <p:spPr>
          <a:xfrm>
            <a:off x="11049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9df1ec73e_0_335:notes"/>
          <p:cNvSpPr>
            <a:spLocks noGrp="1" noRot="1" noChangeAspect="1"/>
          </p:cNvSpPr>
          <p:nvPr>
            <p:ph type="sldImg" idx="2"/>
          </p:nvPr>
        </p:nvSpPr>
        <p:spPr>
          <a:xfrm>
            <a:off x="1371600" y="1162050"/>
            <a:ext cx="4114800" cy="3137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9df1ec73e_0_335:notes"/>
          <p:cNvSpPr txBox="1">
            <a:spLocks noGrp="1"/>
          </p:cNvSpPr>
          <p:nvPr>
            <p:ph type="body" idx="1"/>
          </p:nvPr>
        </p:nvSpPr>
        <p:spPr>
          <a:xfrm>
            <a:off x="685800" y="4473893"/>
            <a:ext cx="5486400" cy="36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39df1ec73e_0_335:notes"/>
          <p:cNvSpPr txBox="1">
            <a:spLocks noGrp="1"/>
          </p:cNvSpPr>
          <p:nvPr>
            <p:ph type="sldNum" idx="12"/>
          </p:nvPr>
        </p:nvSpPr>
        <p:spPr>
          <a:xfrm>
            <a:off x="3884613" y="8829967"/>
            <a:ext cx="2971800" cy="46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9_Title Slide">
  <p:cSld name="9_Title Slide">
    <p:bg>
      <p:bgPr>
        <a:solidFill>
          <a:schemeClr val="lt1"/>
        </a:solidFill>
        <a:effectLst/>
      </p:bgPr>
    </p:bg>
    <p:spTree>
      <p:nvGrpSpPr>
        <p:cNvPr id="1" name="Shape 16"/>
        <p:cNvGrpSpPr/>
        <p:nvPr/>
      </p:nvGrpSpPr>
      <p:grpSpPr>
        <a:xfrm>
          <a:off x="0" y="0"/>
          <a:ext cx="0" cy="0"/>
          <a:chOff x="0" y="0"/>
          <a:chExt cx="0" cy="0"/>
        </a:xfrm>
      </p:grpSpPr>
      <p:pic>
        <p:nvPicPr>
          <p:cNvPr id="17" name="Google Shape;17;p2" descr="/Volumes/WorkDrive/___CLARK/___All_Jobs/__BRANDING/___2015/__Rollout/Rollout_PPT/__PPT_Linear_Red_Cov_FINAL-01.png"/>
          <p:cNvPicPr preferRelativeResize="0"/>
          <p:nvPr/>
        </p:nvPicPr>
        <p:blipFill rotWithShape="1">
          <a:blip r:embed="rId2">
            <a:alphaModFix/>
          </a:blip>
          <a:srcRect/>
          <a:stretch/>
        </p:blipFill>
        <p:spPr>
          <a:xfrm>
            <a:off x="-228600" y="-141494"/>
            <a:ext cx="9601200" cy="6990548"/>
          </a:xfrm>
          <a:prstGeom prst="rect">
            <a:avLst/>
          </a:prstGeom>
          <a:noFill/>
          <a:ln>
            <a:noFill/>
          </a:ln>
        </p:spPr>
      </p:pic>
      <p:sp>
        <p:nvSpPr>
          <p:cNvPr id="18" name="Google Shape;18;p2"/>
          <p:cNvSpPr txBox="1">
            <a:spLocks noGrp="1"/>
          </p:cNvSpPr>
          <p:nvPr>
            <p:ph type="ctrTitle"/>
          </p:nvPr>
        </p:nvSpPr>
        <p:spPr>
          <a:xfrm>
            <a:off x="474133" y="2"/>
            <a:ext cx="8225367" cy="1822528"/>
          </a:xfrm>
          <a:prstGeom prst="rect">
            <a:avLst/>
          </a:prstGeom>
          <a:noFill/>
          <a:ln>
            <a:noFill/>
          </a:ln>
        </p:spPr>
        <p:txBody>
          <a:bodyPr spcFirstLastPara="1" wrap="square" lIns="0" tIns="228600" rIns="0" bIns="0" anchor="b" anchorCtr="0">
            <a:noAutofit/>
          </a:bodyPr>
          <a:lstStyle>
            <a:lvl1pPr lvl="0" algn="ctr">
              <a:lnSpc>
                <a:spcPct val="115000"/>
              </a:lnSpc>
              <a:spcBef>
                <a:spcPts val="0"/>
              </a:spcBef>
              <a:spcAft>
                <a:spcPts val="0"/>
              </a:spcAft>
              <a:buSzPts val="1400"/>
              <a:buNone/>
              <a:defRPr sz="40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43207" y="1328510"/>
            <a:ext cx="8270124" cy="952592"/>
          </a:xfrm>
          <a:prstGeom prst="rect">
            <a:avLst/>
          </a:prstGeom>
          <a:noFill/>
          <a:ln>
            <a:noFill/>
          </a:ln>
        </p:spPr>
        <p:txBody>
          <a:bodyPr spcFirstLastPara="1" wrap="square" lIns="91425" tIns="45700" rIns="91425" bIns="45700" anchor="b" anchorCtr="0">
            <a:noAutofit/>
          </a:bodyPr>
          <a:lstStyle>
            <a:lvl1pPr marL="457200" marR="0" lvl="0" indent="-228600" algn="ctr" rtl="0">
              <a:spcBef>
                <a:spcPts val="480"/>
              </a:spcBef>
              <a:spcAft>
                <a:spcPts val="0"/>
              </a:spcAft>
              <a:buClr>
                <a:srgbClr val="C50B26"/>
              </a:buClr>
              <a:buSzPts val="2760"/>
              <a:buFont typeface="Merriweather Sans"/>
              <a:buNone/>
              <a:defRPr sz="2400" b="0"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SzPts val="1400"/>
              <a:buNone/>
              <a:defRPr sz="2000" b="0" i="0" u="none" strike="noStrike" cap="none">
                <a:solidFill>
                  <a:srgbClr val="767878"/>
                </a:solidFill>
                <a:latin typeface="Calibri"/>
                <a:ea typeface="Calibri"/>
                <a:cs typeface="Calibri"/>
                <a:sym typeface="Calibri"/>
              </a:defRPr>
            </a:lvl2pPr>
            <a:lvl3pPr marL="1371600" marR="0" lvl="2" indent="-381000" algn="l" rtl="0">
              <a:spcBef>
                <a:spcPts val="480"/>
              </a:spcBef>
              <a:spcAft>
                <a:spcPts val="0"/>
              </a:spcAft>
              <a:buClr>
                <a:srgbClr val="00895F"/>
              </a:buClr>
              <a:buSzPts val="2400"/>
              <a:buFont typeface="Merriweather Sans"/>
              <a:buChar char="&gt;"/>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SzPts val="1400"/>
              <a:buNone/>
              <a:defRPr sz="2000" b="0" i="0" u="none" strike="noStrike" cap="none">
                <a:solidFill>
                  <a:srgbClr val="767878"/>
                </a:solidFill>
                <a:latin typeface="Calibri"/>
                <a:ea typeface="Calibri"/>
                <a:cs typeface="Calibri"/>
                <a:sym typeface="Calibri"/>
              </a:defRPr>
            </a:lvl4pPr>
            <a:lvl5pPr marL="2286000" marR="0" lvl="4" indent="-355600" algn="l" rtl="0">
              <a:spcBef>
                <a:spcPts val="400"/>
              </a:spcBef>
              <a:spcAft>
                <a:spcPts val="0"/>
              </a:spcAft>
              <a:buClr>
                <a:srgbClr val="00895F"/>
              </a:buClr>
              <a:buSzPts val="2000"/>
              <a:buFont typeface="Merriweather Sans"/>
              <a:buChar char="&gt;"/>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57200" y="1582615"/>
            <a:ext cx="8229600" cy="4543548"/>
          </a:xfrm>
          <a:prstGeom prst="rect">
            <a:avLst/>
          </a:prstGeom>
          <a:noFill/>
          <a:ln>
            <a:noFill/>
          </a:ln>
        </p:spPr>
        <p:txBody>
          <a:bodyPr spcFirstLastPara="1" wrap="square" lIns="91425" tIns="45700" rIns="91425" bIns="45700" anchor="t" anchorCtr="0">
            <a:noAutofit/>
          </a:bodyPr>
          <a:lstStyle>
            <a:lvl1pPr marL="457200" marR="0" lvl="0" indent="-396240" algn="l" rtl="0">
              <a:spcBef>
                <a:spcPts val="480"/>
              </a:spcBef>
              <a:spcAft>
                <a:spcPts val="0"/>
              </a:spcAft>
              <a:buClr>
                <a:schemeClr val="accent1"/>
              </a:buClr>
              <a:buSzPts val="2640"/>
              <a:buFont typeface="Arial"/>
              <a:buChar char="•"/>
              <a:defRPr sz="24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rgbClr val="767878"/>
                </a:solidFill>
                <a:latin typeface="Calibri"/>
                <a:ea typeface="Calibri"/>
                <a:cs typeface="Calibri"/>
                <a:sym typeface="Calibri"/>
              </a:defRPr>
            </a:lvl2pPr>
            <a:lvl3pPr marL="1371600" marR="0" lvl="2" indent="-382269" algn="l" rtl="0">
              <a:spcBef>
                <a:spcPts val="440"/>
              </a:spcBef>
              <a:spcAft>
                <a:spcPts val="0"/>
              </a:spcAft>
              <a:buClr>
                <a:schemeClr val="accent1"/>
              </a:buClr>
              <a:buSzPts val="2420"/>
              <a:buFont typeface="Arial"/>
              <a:buChar char="•"/>
              <a:defRPr sz="2200" b="0" i="0" u="none" strike="noStrike" cap="none">
                <a:solidFill>
                  <a:srgbClr val="7F7F7F"/>
                </a:solidFill>
                <a:latin typeface="Calibri"/>
                <a:ea typeface="Calibri"/>
                <a:cs typeface="Calibri"/>
                <a:sym typeface="Calibri"/>
              </a:defRPr>
            </a:lvl3pPr>
            <a:lvl4pPr marL="1828800" marR="0" lvl="3" indent="-228600" algn="l" rtl="0">
              <a:spcBef>
                <a:spcPts val="400"/>
              </a:spcBef>
              <a:spcAft>
                <a:spcPts val="0"/>
              </a:spcAft>
              <a:buSzPts val="1400"/>
              <a:buNone/>
              <a:defRPr sz="2000" b="0" i="0" u="none" strike="noStrike" cap="none">
                <a:solidFill>
                  <a:srgbClr val="767878"/>
                </a:solidFill>
                <a:latin typeface="Calibri"/>
                <a:ea typeface="Calibri"/>
                <a:cs typeface="Calibri"/>
                <a:sym typeface="Calibri"/>
              </a:defRPr>
            </a:lvl4pPr>
            <a:lvl5pPr marL="2286000" marR="0" lvl="4" indent="-355600" algn="l" rtl="0">
              <a:spcBef>
                <a:spcPts val="400"/>
              </a:spcBef>
              <a:spcAft>
                <a:spcPts val="0"/>
              </a:spcAft>
              <a:buClr>
                <a:srgbClr val="00895F"/>
              </a:buClr>
              <a:buSzPts val="2000"/>
              <a:buFont typeface="Merriweather Sans"/>
              <a:buChar char="&gt;"/>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3138798" y="6370948"/>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471798" y="6370948"/>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sz="800" b="0" i="0" u="none" strike="noStrike" cap="none">
                <a:solidFill>
                  <a:srgbClr val="FFFFFF"/>
                </a:solidFill>
                <a:latin typeface="Arial"/>
                <a:ea typeface="Arial"/>
                <a:cs typeface="Arial"/>
                <a:sym typeface="Arial"/>
              </a:defRPr>
            </a:lvl1pPr>
            <a:lvl2pPr marL="0" lvl="1" indent="0" algn="r">
              <a:spcBef>
                <a:spcPts val="0"/>
              </a:spcBef>
              <a:buNone/>
              <a:defRPr sz="800" b="0" i="0" u="none" strike="noStrike" cap="none">
                <a:solidFill>
                  <a:srgbClr val="FFFFFF"/>
                </a:solidFill>
                <a:latin typeface="Arial"/>
                <a:ea typeface="Arial"/>
                <a:cs typeface="Arial"/>
                <a:sym typeface="Arial"/>
              </a:defRPr>
            </a:lvl2pPr>
            <a:lvl3pPr marL="0" lvl="2" indent="0" algn="r">
              <a:spcBef>
                <a:spcPts val="0"/>
              </a:spcBef>
              <a:buNone/>
              <a:defRPr sz="800" b="0" i="0" u="none" strike="noStrike" cap="none">
                <a:solidFill>
                  <a:srgbClr val="FFFFFF"/>
                </a:solidFill>
                <a:latin typeface="Arial"/>
                <a:ea typeface="Arial"/>
                <a:cs typeface="Arial"/>
                <a:sym typeface="Arial"/>
              </a:defRPr>
            </a:lvl3pPr>
            <a:lvl4pPr marL="0" lvl="3" indent="0" algn="r">
              <a:spcBef>
                <a:spcPts val="0"/>
              </a:spcBef>
              <a:buNone/>
              <a:defRPr sz="800" b="0" i="0" u="none" strike="noStrike" cap="none">
                <a:solidFill>
                  <a:srgbClr val="FFFFFF"/>
                </a:solidFill>
                <a:latin typeface="Arial"/>
                <a:ea typeface="Arial"/>
                <a:cs typeface="Arial"/>
                <a:sym typeface="Arial"/>
              </a:defRPr>
            </a:lvl4pPr>
            <a:lvl5pPr marL="0" lvl="4" indent="0" algn="r">
              <a:spcBef>
                <a:spcPts val="0"/>
              </a:spcBef>
              <a:buNone/>
              <a:defRPr sz="800" b="0" i="0" u="none" strike="noStrike" cap="none">
                <a:solidFill>
                  <a:srgbClr val="FFFFFF"/>
                </a:solidFill>
                <a:latin typeface="Arial"/>
                <a:ea typeface="Arial"/>
                <a:cs typeface="Arial"/>
                <a:sym typeface="Arial"/>
              </a:defRPr>
            </a:lvl5pPr>
            <a:lvl6pPr marL="0" lvl="5" indent="0" algn="r">
              <a:spcBef>
                <a:spcPts val="0"/>
              </a:spcBef>
              <a:buNone/>
              <a:defRPr sz="800" b="0" i="0" u="none" strike="noStrike" cap="none">
                <a:solidFill>
                  <a:srgbClr val="FFFFFF"/>
                </a:solidFill>
                <a:latin typeface="Arial"/>
                <a:ea typeface="Arial"/>
                <a:cs typeface="Arial"/>
                <a:sym typeface="Arial"/>
              </a:defRPr>
            </a:lvl6pPr>
            <a:lvl7pPr marL="0" lvl="6" indent="0" algn="r">
              <a:spcBef>
                <a:spcPts val="0"/>
              </a:spcBef>
              <a:buNone/>
              <a:defRPr sz="800" b="0" i="0" u="none" strike="noStrike" cap="none">
                <a:solidFill>
                  <a:srgbClr val="FFFFFF"/>
                </a:solidFill>
                <a:latin typeface="Arial"/>
                <a:ea typeface="Arial"/>
                <a:cs typeface="Arial"/>
                <a:sym typeface="Arial"/>
              </a:defRPr>
            </a:lvl7pPr>
            <a:lvl8pPr marL="0" lvl="7" indent="0" algn="r">
              <a:spcBef>
                <a:spcPts val="0"/>
              </a:spcBef>
              <a:buNone/>
              <a:defRPr sz="800" b="0" i="0" u="none" strike="noStrike" cap="none">
                <a:solidFill>
                  <a:srgbClr val="FFFFFF"/>
                </a:solidFill>
                <a:latin typeface="Arial"/>
                <a:ea typeface="Arial"/>
                <a:cs typeface="Arial"/>
                <a:sym typeface="Arial"/>
              </a:defRPr>
            </a:lvl8pPr>
            <a:lvl9pPr marL="0" lvl="8" indent="0" algn="r">
              <a:spcBef>
                <a:spcPts val="0"/>
              </a:spcBef>
              <a:buNone/>
              <a:defRPr sz="8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bg>
      <p:bgPr>
        <a:solidFill>
          <a:schemeClr val="lt1"/>
        </a:solidFill>
        <a:effectLst/>
      </p:bgPr>
    </p:bg>
    <p:spTree>
      <p:nvGrpSpPr>
        <p:cNvPr id="1" name="Shape 26"/>
        <p:cNvGrpSpPr/>
        <p:nvPr/>
      </p:nvGrpSpPr>
      <p:grpSpPr>
        <a:xfrm>
          <a:off x="0" y="0"/>
          <a:ext cx="0" cy="0"/>
          <a:chOff x="0" y="0"/>
          <a:chExt cx="0" cy="0"/>
        </a:xfrm>
      </p:grpSpPr>
      <p:pic>
        <p:nvPicPr>
          <p:cNvPr id="27" name="Google Shape;27;p4" descr="/Volumes/WorkDrive/___CLARK/___All_Jobs/__BRANDING/___2015/__Rollout/Rollout_PPT/__PPT_Linear_RED_DIVIDER_KO_2-01.png"/>
          <p:cNvPicPr preferRelativeResize="0"/>
          <p:nvPr/>
        </p:nvPicPr>
        <p:blipFill rotWithShape="1">
          <a:blip r:embed="rId2">
            <a:alphaModFix/>
          </a:blip>
          <a:srcRect/>
          <a:stretch/>
        </p:blipFill>
        <p:spPr>
          <a:xfrm>
            <a:off x="0" y="4020252"/>
            <a:ext cx="9144000" cy="3308658"/>
          </a:xfrm>
          <a:prstGeom prst="rect">
            <a:avLst/>
          </a:prstGeom>
          <a:noFill/>
          <a:ln>
            <a:noFill/>
          </a:ln>
        </p:spPr>
      </p:pic>
      <p:sp>
        <p:nvSpPr>
          <p:cNvPr id="28" name="Google Shape;28;p4"/>
          <p:cNvSpPr txBox="1">
            <a:spLocks noGrp="1"/>
          </p:cNvSpPr>
          <p:nvPr>
            <p:ph type="ctrTitle"/>
          </p:nvPr>
        </p:nvSpPr>
        <p:spPr>
          <a:xfrm>
            <a:off x="474133" y="1"/>
            <a:ext cx="8225367" cy="2504508"/>
          </a:xfrm>
          <a:prstGeom prst="rect">
            <a:avLst/>
          </a:prstGeom>
          <a:noFill/>
          <a:ln>
            <a:noFill/>
          </a:ln>
        </p:spPr>
        <p:txBody>
          <a:bodyPr spcFirstLastPara="1" wrap="square" lIns="0" tIns="228600" rIns="0" bIns="0" anchor="b" anchorCtr="0">
            <a:noAutofit/>
          </a:bodyPr>
          <a:lstStyle>
            <a:lvl1pPr lvl="0" algn="ctr">
              <a:lnSpc>
                <a:spcPct val="115000"/>
              </a:lnSpc>
              <a:spcBef>
                <a:spcPts val="0"/>
              </a:spcBef>
              <a:spcAft>
                <a:spcPts val="0"/>
              </a:spcAft>
              <a:buSzPts val="1400"/>
              <a:buNone/>
              <a:defRPr sz="40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66725" y="5291040"/>
            <a:ext cx="3087688" cy="154781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00895F"/>
              </a:buClr>
              <a:buSzPts val="1800"/>
              <a:buFont typeface="Merriweather Sans"/>
              <a:buNone/>
              <a:defRPr sz="1800" b="0" i="0" u="none" strike="noStrike" cap="none">
                <a:solidFill>
                  <a:schemeClr val="lt1"/>
                </a:solidFill>
                <a:latin typeface="Calibri"/>
                <a:ea typeface="Calibri"/>
                <a:cs typeface="Calibri"/>
                <a:sym typeface="Calibri"/>
              </a:defRPr>
            </a:lvl1pPr>
            <a:lvl2pPr marL="914400" marR="0" lvl="1" indent="-228600" algn="l" rtl="0">
              <a:spcBef>
                <a:spcPts val="360"/>
              </a:spcBef>
              <a:spcAft>
                <a:spcPts val="0"/>
              </a:spcAft>
              <a:buClr>
                <a:srgbClr val="767878"/>
              </a:buClr>
              <a:buSzPts val="1800"/>
              <a:buFont typeface="Arial"/>
              <a:buNone/>
              <a:defRPr sz="1800" b="0" i="0" u="none" strike="noStrike" cap="none">
                <a:solidFill>
                  <a:srgbClr val="767878"/>
                </a:solidFill>
                <a:latin typeface="Calibri"/>
                <a:ea typeface="Calibri"/>
                <a:cs typeface="Calibri"/>
                <a:sym typeface="Calibri"/>
              </a:defRPr>
            </a:lvl2pPr>
            <a:lvl3pPr marL="1371600" marR="0" lvl="2" indent="-228600" algn="l" rtl="0">
              <a:spcBef>
                <a:spcPts val="360"/>
              </a:spcBef>
              <a:spcAft>
                <a:spcPts val="0"/>
              </a:spcAft>
              <a:buClr>
                <a:srgbClr val="00895F"/>
              </a:buClr>
              <a:buSzPts val="1800"/>
              <a:buFont typeface="Merriweather Sans"/>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Clr>
                <a:srgbClr val="767878"/>
              </a:buClr>
              <a:buSzPts val="1800"/>
              <a:buFont typeface="Arial"/>
              <a:buNone/>
              <a:defRPr sz="1800" b="0" i="0" u="none" strike="noStrike" cap="none">
                <a:solidFill>
                  <a:srgbClr val="767878"/>
                </a:solidFill>
                <a:latin typeface="Calibri"/>
                <a:ea typeface="Calibri"/>
                <a:cs typeface="Calibri"/>
                <a:sym typeface="Calibri"/>
              </a:defRPr>
            </a:lvl4pPr>
            <a:lvl5pPr marL="2286000" marR="0" lvl="4" indent="-228600" algn="l" rtl="0">
              <a:spcBef>
                <a:spcPts val="360"/>
              </a:spcBef>
              <a:spcAft>
                <a:spcPts val="0"/>
              </a:spcAft>
              <a:buClr>
                <a:srgbClr val="00895F"/>
              </a:buClr>
              <a:buSzPts val="1800"/>
              <a:buFont typeface="Merriweather Sans"/>
              <a:buNone/>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635369"/>
            <a:ext cx="3810000" cy="4490794"/>
          </a:xfrm>
          <a:prstGeom prst="rect">
            <a:avLst/>
          </a:prstGeom>
          <a:noFill/>
          <a:ln>
            <a:noFill/>
          </a:ln>
        </p:spPr>
        <p:txBody>
          <a:bodyPr spcFirstLastPara="1" wrap="square" lIns="91425" tIns="45700" rIns="91425" bIns="45700" anchor="t" anchorCtr="0">
            <a:noAutofit/>
          </a:bodyPr>
          <a:lstStyle>
            <a:lvl1pPr marL="457200" marR="0" lvl="0" indent="-396240" algn="l" rtl="0">
              <a:spcBef>
                <a:spcPts val="480"/>
              </a:spcBef>
              <a:spcAft>
                <a:spcPts val="0"/>
              </a:spcAft>
              <a:buClr>
                <a:schemeClr val="accent1"/>
              </a:buClr>
              <a:buSzPts val="2640"/>
              <a:buFont typeface="Arial"/>
              <a:buChar char="•"/>
              <a:defRPr sz="24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rgbClr val="767878"/>
                </a:solidFill>
                <a:latin typeface="Calibri"/>
                <a:ea typeface="Calibri"/>
                <a:cs typeface="Calibri"/>
                <a:sym typeface="Calibri"/>
              </a:defRPr>
            </a:lvl2pPr>
            <a:lvl3pPr marL="1371600" marR="0" lvl="2" indent="-382269" algn="l" rtl="0">
              <a:spcBef>
                <a:spcPts val="440"/>
              </a:spcBef>
              <a:spcAft>
                <a:spcPts val="0"/>
              </a:spcAft>
              <a:buClr>
                <a:schemeClr val="accent1"/>
              </a:buClr>
              <a:buSzPts val="2420"/>
              <a:buFont typeface="Arial"/>
              <a:buChar char="•"/>
              <a:defRPr sz="2200" b="0" i="0" u="none" strike="noStrike" cap="none">
                <a:solidFill>
                  <a:srgbClr val="7F7F7F"/>
                </a:solidFill>
                <a:latin typeface="Calibri"/>
                <a:ea typeface="Calibri"/>
                <a:cs typeface="Calibri"/>
                <a:sym typeface="Calibri"/>
              </a:defRPr>
            </a:lvl3pPr>
            <a:lvl4pPr marL="1828800" marR="0" lvl="3" indent="-228600" algn="l" rtl="0">
              <a:spcBef>
                <a:spcPts val="400"/>
              </a:spcBef>
              <a:spcAft>
                <a:spcPts val="0"/>
              </a:spcAft>
              <a:buSzPts val="1400"/>
              <a:buNone/>
              <a:defRPr sz="2000" b="0" i="0" u="none" strike="noStrike" cap="none">
                <a:solidFill>
                  <a:srgbClr val="767878"/>
                </a:solidFill>
                <a:latin typeface="Calibri"/>
                <a:ea typeface="Calibri"/>
                <a:cs typeface="Calibri"/>
                <a:sym typeface="Calibri"/>
              </a:defRPr>
            </a:lvl4pPr>
            <a:lvl5pPr marL="2286000" marR="0" lvl="4" indent="-355600" algn="l" rtl="0">
              <a:spcBef>
                <a:spcPts val="400"/>
              </a:spcBef>
              <a:spcAft>
                <a:spcPts val="0"/>
              </a:spcAft>
              <a:buClr>
                <a:srgbClr val="00895F"/>
              </a:buClr>
              <a:buSzPts val="2000"/>
              <a:buFont typeface="Merriweather Sans"/>
              <a:buChar char="&gt;"/>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body" idx="2"/>
          </p:nvPr>
        </p:nvSpPr>
        <p:spPr>
          <a:xfrm>
            <a:off x="4817533" y="1635363"/>
            <a:ext cx="3810000" cy="4490794"/>
          </a:xfrm>
          <a:prstGeom prst="rect">
            <a:avLst/>
          </a:prstGeom>
          <a:noFill/>
          <a:ln>
            <a:noFill/>
          </a:ln>
        </p:spPr>
        <p:txBody>
          <a:bodyPr spcFirstLastPara="1" wrap="square" lIns="91425" tIns="45700" rIns="91425" bIns="45700" anchor="t" anchorCtr="0">
            <a:noAutofit/>
          </a:bodyPr>
          <a:lstStyle>
            <a:lvl1pPr marL="457200" marR="0" lvl="0" indent="-396240" algn="l" rtl="0">
              <a:spcBef>
                <a:spcPts val="480"/>
              </a:spcBef>
              <a:spcAft>
                <a:spcPts val="0"/>
              </a:spcAft>
              <a:buClr>
                <a:schemeClr val="accent1"/>
              </a:buClr>
              <a:buSzPts val="2640"/>
              <a:buFont typeface="Arial"/>
              <a:buChar char="•"/>
              <a:defRPr sz="24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rgbClr val="767878"/>
                </a:solidFill>
                <a:latin typeface="Calibri"/>
                <a:ea typeface="Calibri"/>
                <a:cs typeface="Calibri"/>
                <a:sym typeface="Calibri"/>
              </a:defRPr>
            </a:lvl2pPr>
            <a:lvl3pPr marL="1371600" marR="0" lvl="2" indent="-382269" algn="l" rtl="0">
              <a:spcBef>
                <a:spcPts val="440"/>
              </a:spcBef>
              <a:spcAft>
                <a:spcPts val="0"/>
              </a:spcAft>
              <a:buClr>
                <a:schemeClr val="accent1"/>
              </a:buClr>
              <a:buSzPts val="2420"/>
              <a:buFont typeface="Arial"/>
              <a:buChar char="•"/>
              <a:defRPr sz="2200" b="0" i="0" u="none" strike="noStrike" cap="none">
                <a:solidFill>
                  <a:srgbClr val="7F7F7F"/>
                </a:solidFill>
                <a:latin typeface="Calibri"/>
                <a:ea typeface="Calibri"/>
                <a:cs typeface="Calibri"/>
                <a:sym typeface="Calibri"/>
              </a:defRPr>
            </a:lvl3pPr>
            <a:lvl4pPr marL="1828800" marR="0" lvl="3" indent="-228600" algn="l" rtl="0">
              <a:spcBef>
                <a:spcPts val="400"/>
              </a:spcBef>
              <a:spcAft>
                <a:spcPts val="0"/>
              </a:spcAft>
              <a:buSzPts val="1400"/>
              <a:buNone/>
              <a:defRPr sz="2000" b="0" i="0" u="none" strike="noStrike" cap="none">
                <a:solidFill>
                  <a:srgbClr val="767878"/>
                </a:solidFill>
                <a:latin typeface="Calibri"/>
                <a:ea typeface="Calibri"/>
                <a:cs typeface="Calibri"/>
                <a:sym typeface="Calibri"/>
              </a:defRPr>
            </a:lvl4pPr>
            <a:lvl5pPr marL="2286000" marR="0" lvl="4" indent="-355600" algn="l" rtl="0">
              <a:spcBef>
                <a:spcPts val="400"/>
              </a:spcBef>
              <a:spcAft>
                <a:spcPts val="0"/>
              </a:spcAft>
              <a:buClr>
                <a:srgbClr val="00895F"/>
              </a:buClr>
              <a:buSzPts val="2000"/>
              <a:buFont typeface="Merriweather Sans"/>
              <a:buChar char="&gt;"/>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138798" y="6370948"/>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471798" y="6370948"/>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sz="800" b="0" i="0" u="none" strike="noStrike" cap="none">
                <a:solidFill>
                  <a:srgbClr val="FFFFFF"/>
                </a:solidFill>
                <a:latin typeface="Arial"/>
                <a:ea typeface="Arial"/>
                <a:cs typeface="Arial"/>
                <a:sym typeface="Arial"/>
              </a:defRPr>
            </a:lvl1pPr>
            <a:lvl2pPr marL="0" lvl="1" indent="0" algn="r">
              <a:spcBef>
                <a:spcPts val="0"/>
              </a:spcBef>
              <a:buNone/>
              <a:defRPr sz="800" b="0" i="0" u="none" strike="noStrike" cap="none">
                <a:solidFill>
                  <a:srgbClr val="FFFFFF"/>
                </a:solidFill>
                <a:latin typeface="Arial"/>
                <a:ea typeface="Arial"/>
                <a:cs typeface="Arial"/>
                <a:sym typeface="Arial"/>
              </a:defRPr>
            </a:lvl2pPr>
            <a:lvl3pPr marL="0" lvl="2" indent="0" algn="r">
              <a:spcBef>
                <a:spcPts val="0"/>
              </a:spcBef>
              <a:buNone/>
              <a:defRPr sz="800" b="0" i="0" u="none" strike="noStrike" cap="none">
                <a:solidFill>
                  <a:srgbClr val="FFFFFF"/>
                </a:solidFill>
                <a:latin typeface="Arial"/>
                <a:ea typeface="Arial"/>
                <a:cs typeface="Arial"/>
                <a:sym typeface="Arial"/>
              </a:defRPr>
            </a:lvl3pPr>
            <a:lvl4pPr marL="0" lvl="3" indent="0" algn="r">
              <a:spcBef>
                <a:spcPts val="0"/>
              </a:spcBef>
              <a:buNone/>
              <a:defRPr sz="800" b="0" i="0" u="none" strike="noStrike" cap="none">
                <a:solidFill>
                  <a:srgbClr val="FFFFFF"/>
                </a:solidFill>
                <a:latin typeface="Arial"/>
                <a:ea typeface="Arial"/>
                <a:cs typeface="Arial"/>
                <a:sym typeface="Arial"/>
              </a:defRPr>
            </a:lvl4pPr>
            <a:lvl5pPr marL="0" lvl="4" indent="0" algn="r">
              <a:spcBef>
                <a:spcPts val="0"/>
              </a:spcBef>
              <a:buNone/>
              <a:defRPr sz="800" b="0" i="0" u="none" strike="noStrike" cap="none">
                <a:solidFill>
                  <a:srgbClr val="FFFFFF"/>
                </a:solidFill>
                <a:latin typeface="Arial"/>
                <a:ea typeface="Arial"/>
                <a:cs typeface="Arial"/>
                <a:sym typeface="Arial"/>
              </a:defRPr>
            </a:lvl5pPr>
            <a:lvl6pPr marL="0" lvl="5" indent="0" algn="r">
              <a:spcBef>
                <a:spcPts val="0"/>
              </a:spcBef>
              <a:buNone/>
              <a:defRPr sz="800" b="0" i="0" u="none" strike="noStrike" cap="none">
                <a:solidFill>
                  <a:srgbClr val="FFFFFF"/>
                </a:solidFill>
                <a:latin typeface="Arial"/>
                <a:ea typeface="Arial"/>
                <a:cs typeface="Arial"/>
                <a:sym typeface="Arial"/>
              </a:defRPr>
            </a:lvl6pPr>
            <a:lvl7pPr marL="0" lvl="6" indent="0" algn="r">
              <a:spcBef>
                <a:spcPts val="0"/>
              </a:spcBef>
              <a:buNone/>
              <a:defRPr sz="800" b="0" i="0" u="none" strike="noStrike" cap="none">
                <a:solidFill>
                  <a:srgbClr val="FFFFFF"/>
                </a:solidFill>
                <a:latin typeface="Arial"/>
                <a:ea typeface="Arial"/>
                <a:cs typeface="Arial"/>
                <a:sym typeface="Arial"/>
              </a:defRPr>
            </a:lvl7pPr>
            <a:lvl8pPr marL="0" lvl="7" indent="0" algn="r">
              <a:spcBef>
                <a:spcPts val="0"/>
              </a:spcBef>
              <a:buNone/>
              <a:defRPr sz="800" b="0" i="0" u="none" strike="noStrike" cap="none">
                <a:solidFill>
                  <a:srgbClr val="FFFFFF"/>
                </a:solidFill>
                <a:latin typeface="Arial"/>
                <a:ea typeface="Arial"/>
                <a:cs typeface="Arial"/>
                <a:sym typeface="Arial"/>
              </a:defRPr>
            </a:lvl8pPr>
            <a:lvl9pPr marL="0" lvl="8" indent="0" algn="r">
              <a:spcBef>
                <a:spcPts val="0"/>
              </a:spcBef>
              <a:buNone/>
              <a:defRPr sz="8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38798" y="6370948"/>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471798" y="6370948"/>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7"/>
          <p:cNvSpPr txBox="1">
            <a:spLocks noGrp="1"/>
          </p:cNvSpPr>
          <p:nvPr>
            <p:ph type="ftr" idx="11"/>
          </p:nvPr>
        </p:nvSpPr>
        <p:spPr>
          <a:xfrm>
            <a:off x="3138798" y="6370948"/>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71798" y="6370948"/>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938758" y="382385"/>
            <a:ext cx="76338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942975" y="2286000"/>
            <a:ext cx="3600600" cy="36195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49" name="Google Shape;49;p8"/>
          <p:cNvSpPr txBox="1">
            <a:spLocks noGrp="1"/>
          </p:cNvSpPr>
          <p:nvPr>
            <p:ph type="body" idx="2"/>
          </p:nvPr>
        </p:nvSpPr>
        <p:spPr>
          <a:xfrm>
            <a:off x="4985847" y="2286000"/>
            <a:ext cx="3600600" cy="36195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50" name="Google Shape;50;p8"/>
          <p:cNvSpPr txBox="1">
            <a:spLocks noGrp="1"/>
          </p:cNvSpPr>
          <p:nvPr>
            <p:ph type="dt" idx="10"/>
          </p:nvPr>
        </p:nvSpPr>
        <p:spPr>
          <a:xfrm>
            <a:off x="938758" y="6375679"/>
            <a:ext cx="17472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028950" y="6375679"/>
            <a:ext cx="30861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457951" y="6375679"/>
            <a:ext cx="21147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Volumes/WorkDrive/___CLARK/___All_Jobs/__BRANDING/___2015/__Rollout/Rollout_PPT/__PPT_Linear_Header_SEAL5-01.png"/>
          <p:cNvPicPr preferRelativeResize="0"/>
          <p:nvPr/>
        </p:nvPicPr>
        <p:blipFill rotWithShape="1">
          <a:blip r:embed="rId9">
            <a:alphaModFix/>
          </a:blip>
          <a:srcRect/>
          <a:stretch/>
        </p:blipFill>
        <p:spPr>
          <a:xfrm>
            <a:off x="0" y="0"/>
            <a:ext cx="9144000" cy="1457853"/>
          </a:xfrm>
          <a:prstGeom prst="rect">
            <a:avLst/>
          </a:prstGeom>
          <a:noFill/>
          <a:ln>
            <a:noFill/>
          </a:ln>
        </p:spPr>
      </p:pic>
      <p:sp>
        <p:nvSpPr>
          <p:cNvPr id="11" name="Google Shape;11;p1"/>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lvl1pPr marR="0" lvl="0" algn="l" rtl="0">
              <a:lnSpc>
                <a:spcPct val="106250"/>
              </a:lnSpc>
              <a:spcBef>
                <a:spcPts val="0"/>
              </a:spcBef>
              <a:spcAft>
                <a:spcPts val="0"/>
              </a:spcAft>
              <a:buSzPts val="1400"/>
              <a:buNone/>
              <a:defRPr sz="32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3200" b="1" i="0" u="none" strike="noStrike" cap="none">
                <a:solidFill>
                  <a:srgbClr val="CC3333"/>
                </a:solidFill>
                <a:latin typeface="Calibri"/>
                <a:ea typeface="Calibri"/>
                <a:cs typeface="Calibri"/>
                <a:sym typeface="Calibri"/>
              </a:defRPr>
            </a:lvl6pPr>
            <a:lvl7pPr marR="0" lvl="6" algn="l" rtl="0">
              <a:spcBef>
                <a:spcPts val="0"/>
              </a:spcBef>
              <a:spcAft>
                <a:spcPts val="0"/>
              </a:spcAft>
              <a:buSzPts val="1400"/>
              <a:buNone/>
              <a:defRPr sz="3200" b="1" i="0" u="none" strike="noStrike" cap="none">
                <a:solidFill>
                  <a:srgbClr val="CC3333"/>
                </a:solidFill>
                <a:latin typeface="Calibri"/>
                <a:ea typeface="Calibri"/>
                <a:cs typeface="Calibri"/>
                <a:sym typeface="Calibri"/>
              </a:defRPr>
            </a:lvl7pPr>
            <a:lvl8pPr marR="0" lvl="7" algn="l" rtl="0">
              <a:spcBef>
                <a:spcPts val="0"/>
              </a:spcBef>
              <a:spcAft>
                <a:spcPts val="0"/>
              </a:spcAft>
              <a:buSzPts val="1400"/>
              <a:buNone/>
              <a:defRPr sz="3200" b="1" i="0" u="none" strike="noStrike" cap="none">
                <a:solidFill>
                  <a:srgbClr val="CC3333"/>
                </a:solidFill>
                <a:latin typeface="Calibri"/>
                <a:ea typeface="Calibri"/>
                <a:cs typeface="Calibri"/>
                <a:sym typeface="Calibri"/>
              </a:defRPr>
            </a:lvl8pPr>
            <a:lvl9pPr marR="0" lvl="8" algn="l" rtl="0">
              <a:spcBef>
                <a:spcPts val="0"/>
              </a:spcBef>
              <a:spcAft>
                <a:spcPts val="0"/>
              </a:spcAft>
              <a:buSzPts val="1400"/>
              <a:buNone/>
              <a:defRPr sz="3200" b="1" i="0" u="none" strike="noStrike" cap="none">
                <a:solidFill>
                  <a:srgbClr val="CC3333"/>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3138798" y="6370948"/>
            <a:ext cx="2895600"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8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471798" y="6370948"/>
            <a:ext cx="21336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800" b="0" i="0" u="none" strike="noStrike" cap="none">
                <a:solidFill>
                  <a:srgbClr val="FFFFFF"/>
                </a:solidFill>
                <a:latin typeface="Arial"/>
                <a:ea typeface="Arial"/>
                <a:cs typeface="Arial"/>
                <a:sym typeface="Arial"/>
              </a:defRPr>
            </a:lvl1pPr>
            <a:lvl2pPr marL="0" marR="0" lvl="1" indent="0" algn="r" rtl="0">
              <a:spcBef>
                <a:spcPts val="0"/>
              </a:spcBef>
              <a:buNone/>
              <a:defRPr sz="800" b="0" i="0" u="none" strike="noStrike" cap="none">
                <a:solidFill>
                  <a:srgbClr val="FFFFFF"/>
                </a:solidFill>
                <a:latin typeface="Arial"/>
                <a:ea typeface="Arial"/>
                <a:cs typeface="Arial"/>
                <a:sym typeface="Arial"/>
              </a:defRPr>
            </a:lvl2pPr>
            <a:lvl3pPr marL="0" marR="0" lvl="2" indent="0" algn="r" rtl="0">
              <a:spcBef>
                <a:spcPts val="0"/>
              </a:spcBef>
              <a:buNone/>
              <a:defRPr sz="800" b="0" i="0" u="none" strike="noStrike" cap="none">
                <a:solidFill>
                  <a:srgbClr val="FFFFFF"/>
                </a:solidFill>
                <a:latin typeface="Arial"/>
                <a:ea typeface="Arial"/>
                <a:cs typeface="Arial"/>
                <a:sym typeface="Arial"/>
              </a:defRPr>
            </a:lvl3pPr>
            <a:lvl4pPr marL="0" marR="0" lvl="3" indent="0" algn="r" rtl="0">
              <a:spcBef>
                <a:spcPts val="0"/>
              </a:spcBef>
              <a:buNone/>
              <a:defRPr sz="800" b="0" i="0" u="none" strike="noStrike" cap="none">
                <a:solidFill>
                  <a:srgbClr val="FFFFFF"/>
                </a:solidFill>
                <a:latin typeface="Arial"/>
                <a:ea typeface="Arial"/>
                <a:cs typeface="Arial"/>
                <a:sym typeface="Arial"/>
              </a:defRPr>
            </a:lvl4pPr>
            <a:lvl5pPr marL="0" marR="0" lvl="4" indent="0" algn="r" rtl="0">
              <a:spcBef>
                <a:spcPts val="0"/>
              </a:spcBef>
              <a:buNone/>
              <a:defRPr sz="800" b="0" i="0" u="none" strike="noStrike" cap="none">
                <a:solidFill>
                  <a:srgbClr val="FFFFFF"/>
                </a:solidFill>
                <a:latin typeface="Arial"/>
                <a:ea typeface="Arial"/>
                <a:cs typeface="Arial"/>
                <a:sym typeface="Arial"/>
              </a:defRPr>
            </a:lvl5pPr>
            <a:lvl6pPr marL="0" marR="0" lvl="5" indent="0" algn="r" rtl="0">
              <a:spcBef>
                <a:spcPts val="0"/>
              </a:spcBef>
              <a:buNone/>
              <a:defRPr sz="800" b="0" i="0" u="none" strike="noStrike" cap="none">
                <a:solidFill>
                  <a:srgbClr val="FFFFFF"/>
                </a:solidFill>
                <a:latin typeface="Arial"/>
                <a:ea typeface="Arial"/>
                <a:cs typeface="Arial"/>
                <a:sym typeface="Arial"/>
              </a:defRPr>
            </a:lvl6pPr>
            <a:lvl7pPr marL="0" marR="0" lvl="6" indent="0" algn="r" rtl="0">
              <a:spcBef>
                <a:spcPts val="0"/>
              </a:spcBef>
              <a:buNone/>
              <a:defRPr sz="800" b="0" i="0" u="none" strike="noStrike" cap="none">
                <a:solidFill>
                  <a:srgbClr val="FFFFFF"/>
                </a:solidFill>
                <a:latin typeface="Arial"/>
                <a:ea typeface="Arial"/>
                <a:cs typeface="Arial"/>
                <a:sym typeface="Arial"/>
              </a:defRPr>
            </a:lvl7pPr>
            <a:lvl8pPr marL="0" marR="0" lvl="7" indent="0" algn="r" rtl="0">
              <a:spcBef>
                <a:spcPts val="0"/>
              </a:spcBef>
              <a:buNone/>
              <a:defRPr sz="800" b="0" i="0" u="none" strike="noStrike" cap="none">
                <a:solidFill>
                  <a:srgbClr val="FFFFFF"/>
                </a:solidFill>
                <a:latin typeface="Arial"/>
                <a:ea typeface="Arial"/>
                <a:cs typeface="Arial"/>
                <a:sym typeface="Arial"/>
              </a:defRPr>
            </a:lvl8pPr>
            <a:lvl9pPr marL="0" marR="0" lvl="8" indent="0" algn="r" rtl="0">
              <a:spcBef>
                <a:spcPts val="0"/>
              </a:spcBef>
              <a:buNone/>
              <a:defRPr sz="8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Volumes/WorkDrive/___CLARK/___All_Jobs/__BRANDING/___2015/PPT/__BoT_PPT/__BoT_FINAL_PPT_Template_Art/__PPT_Linear_FOOTER_Band-01.png"/>
          <p:cNvPicPr preferRelativeResize="0"/>
          <p:nvPr/>
        </p:nvPicPr>
        <p:blipFill rotWithShape="1">
          <a:blip r:embed="rId10">
            <a:alphaModFix/>
          </a:blip>
          <a:srcRect t="8346" b="76300"/>
          <a:stretch/>
        </p:blipFill>
        <p:spPr>
          <a:xfrm>
            <a:off x="0" y="6350000"/>
            <a:ext cx="9143999" cy="50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591699" y="1784928"/>
            <a:ext cx="8270124" cy="95259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C50B26"/>
              </a:buClr>
              <a:buSzPts val="2760"/>
              <a:buFont typeface="Calibri"/>
              <a:buNone/>
            </a:pPr>
            <a:r>
              <a:rPr lang="en-US" dirty="0"/>
              <a:t>SHREE RAKSHA SIVASUBRAMANI</a:t>
            </a:r>
            <a:endParaRPr dirty="0"/>
          </a:p>
        </p:txBody>
      </p:sp>
      <p:sp>
        <p:nvSpPr>
          <p:cNvPr id="58" name="Google Shape;58;p9"/>
          <p:cNvSpPr txBox="1">
            <a:spLocks noGrp="1"/>
          </p:cNvSpPr>
          <p:nvPr>
            <p:ph type="ctrTitle"/>
          </p:nvPr>
        </p:nvSpPr>
        <p:spPr>
          <a:xfrm>
            <a:off x="473408" y="-409648"/>
            <a:ext cx="8225400" cy="1822500"/>
          </a:xfrm>
          <a:prstGeom prst="rect">
            <a:avLst/>
          </a:prstGeom>
          <a:noFill/>
          <a:ln>
            <a:noFill/>
          </a:ln>
        </p:spPr>
        <p:txBody>
          <a:bodyPr spcFirstLastPara="1" wrap="square" lIns="0" tIns="228600" rIns="0" bIns="0" anchor="b" anchorCtr="0">
            <a:noAutofit/>
          </a:bodyPr>
          <a:lstStyle/>
          <a:p>
            <a:pPr marL="0" lvl="0" indent="0" algn="ctr" rtl="0">
              <a:lnSpc>
                <a:spcPct val="115000"/>
              </a:lnSpc>
              <a:spcBef>
                <a:spcPts val="0"/>
              </a:spcBef>
              <a:spcAft>
                <a:spcPts val="0"/>
              </a:spcAft>
              <a:buNone/>
            </a:pPr>
            <a:r>
              <a:rPr lang="en-US"/>
              <a:t>SENTIMENTAL ANALYSIS OF IMDB MOVIE REVIEWS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TEXT REPRESENTATION MODELS</a:t>
            </a:r>
            <a:endParaRPr/>
          </a:p>
        </p:txBody>
      </p:sp>
      <p:sp>
        <p:nvSpPr>
          <p:cNvPr id="139" name="Google Shape;139;p18"/>
          <p:cNvSpPr txBox="1">
            <a:spLocks noGrp="1"/>
          </p:cNvSpPr>
          <p:nvPr>
            <p:ph type="body" idx="1"/>
          </p:nvPr>
        </p:nvSpPr>
        <p:spPr>
          <a:xfrm>
            <a:off x="80300" y="1582625"/>
            <a:ext cx="8980200" cy="45435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None/>
            </a:pPr>
            <a:endParaRPr b="0" i="0">
              <a:solidFill>
                <a:srgbClr val="374151"/>
              </a:solidFill>
              <a:latin typeface="Arial"/>
              <a:ea typeface="Arial"/>
              <a:cs typeface="Arial"/>
              <a:sym typeface="Arial"/>
            </a:endParaRPr>
          </a:p>
          <a:p>
            <a:pPr marL="228600" lvl="0" indent="-60960" algn="l" rtl="0">
              <a:spcBef>
                <a:spcPts val="480"/>
              </a:spcBef>
              <a:spcAft>
                <a:spcPts val="0"/>
              </a:spcAft>
              <a:buClr>
                <a:schemeClr val="accent1"/>
              </a:buClr>
              <a:buSzPts val="2640"/>
              <a:buFont typeface="Arial"/>
              <a:buNone/>
            </a:pPr>
            <a:endParaRPr/>
          </a:p>
          <a:p>
            <a:pPr marL="228600" lvl="0" indent="-60960" algn="l" rtl="0">
              <a:spcBef>
                <a:spcPts val="480"/>
              </a:spcBef>
              <a:spcAft>
                <a:spcPts val="0"/>
              </a:spcAft>
              <a:buClr>
                <a:schemeClr val="accent1"/>
              </a:buClr>
              <a:buSzPts val="2640"/>
              <a:buFont typeface="Arial"/>
              <a:buNone/>
            </a:pPr>
            <a:endParaRPr/>
          </a:p>
          <a:p>
            <a:pPr marL="228600" lvl="0" indent="-60960" algn="l" rtl="0">
              <a:spcBef>
                <a:spcPts val="480"/>
              </a:spcBef>
              <a:spcAft>
                <a:spcPts val="0"/>
              </a:spcAft>
              <a:buClr>
                <a:schemeClr val="accent1"/>
              </a:buClr>
              <a:buSzPts val="2640"/>
              <a:buFont typeface="Arial"/>
              <a:buNone/>
            </a:pPr>
            <a:endParaRPr/>
          </a:p>
          <a:p>
            <a:pPr marL="0" lvl="0" indent="0" algn="l" rtl="0">
              <a:spcBef>
                <a:spcPts val="480"/>
              </a:spcBef>
              <a:spcAft>
                <a:spcPts val="0"/>
              </a:spcAft>
              <a:buClr>
                <a:schemeClr val="accent1"/>
              </a:buClr>
              <a:buSzPts val="2640"/>
              <a:buFont typeface="Arial"/>
              <a:buNone/>
            </a:pPr>
            <a:r>
              <a:rPr lang="en-US" sz="1500">
                <a:solidFill>
                  <a:schemeClr val="accent1"/>
                </a:solidFill>
              </a:rPr>
              <a:t>STEPS: BAG OF WORDS</a:t>
            </a:r>
            <a:endParaRPr sz="1500">
              <a:solidFill>
                <a:schemeClr val="accent1"/>
              </a:solidFill>
            </a:endParaRPr>
          </a:p>
          <a:p>
            <a:pPr marL="0" lvl="0" indent="0" algn="l" rtl="0">
              <a:spcBef>
                <a:spcPts val="480"/>
              </a:spcBef>
              <a:spcAft>
                <a:spcPts val="0"/>
              </a:spcAft>
              <a:buClr>
                <a:schemeClr val="accent1"/>
              </a:buClr>
              <a:buSzPts val="2640"/>
              <a:buFont typeface="Arial"/>
              <a:buNone/>
            </a:pPr>
            <a:endParaRPr sz="1500">
              <a:solidFill>
                <a:schemeClr val="accent1"/>
              </a:solidFill>
            </a:endParaRPr>
          </a:p>
        </p:txBody>
      </p:sp>
      <p:sp>
        <p:nvSpPr>
          <p:cNvPr id="140" name="Google Shape;140;p18"/>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141" name="Google Shape;141;p18"/>
          <p:cNvGraphicFramePr/>
          <p:nvPr/>
        </p:nvGraphicFramePr>
        <p:xfrm>
          <a:off x="80325" y="1470025"/>
          <a:ext cx="8980150" cy="1799022"/>
        </p:xfrm>
        <a:graphic>
          <a:graphicData uri="http://schemas.openxmlformats.org/drawingml/2006/table">
            <a:tbl>
              <a:tblPr>
                <a:noFill/>
                <a:tableStyleId>{DA317CCC-A1CE-4F8C-B154-222D3C54BAFA}</a:tableStyleId>
              </a:tblPr>
              <a:tblGrid>
                <a:gridCol w="4490075">
                  <a:extLst>
                    <a:ext uri="{9D8B030D-6E8A-4147-A177-3AD203B41FA5}">
                      <a16:colId xmlns:a16="http://schemas.microsoft.com/office/drawing/2014/main" val="20000"/>
                    </a:ext>
                  </a:extLst>
                </a:gridCol>
                <a:gridCol w="4490075">
                  <a:extLst>
                    <a:ext uri="{9D8B030D-6E8A-4147-A177-3AD203B41FA5}">
                      <a16:colId xmlns:a16="http://schemas.microsoft.com/office/drawing/2014/main" val="20001"/>
                    </a:ext>
                  </a:extLst>
                </a:gridCol>
              </a:tblGrid>
              <a:tr h="381000">
                <a:tc>
                  <a:txBody>
                    <a:bodyPr/>
                    <a:lstStyle/>
                    <a:p>
                      <a:pPr marL="0" lvl="0" indent="0" algn="ctr" rtl="0">
                        <a:lnSpc>
                          <a:spcPct val="106250"/>
                        </a:lnSpc>
                        <a:spcBef>
                          <a:spcPts val="0"/>
                        </a:spcBef>
                        <a:spcAft>
                          <a:spcPts val="0"/>
                        </a:spcAft>
                        <a:buClr>
                          <a:schemeClr val="dk1"/>
                        </a:buClr>
                        <a:buFont typeface="Arial"/>
                        <a:buNone/>
                      </a:pPr>
                      <a:r>
                        <a:rPr lang="en-US" sz="1500">
                          <a:solidFill>
                            <a:schemeClr val="accent1"/>
                          </a:solidFill>
                          <a:latin typeface="Calibri"/>
                          <a:ea typeface="Calibri"/>
                          <a:cs typeface="Calibri"/>
                          <a:sym typeface="Calibri"/>
                        </a:rPr>
                        <a:t>BAG OF WORDS[BOW]</a:t>
                      </a:r>
                      <a:endParaRPr sz="150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06250"/>
                        </a:lnSpc>
                        <a:spcBef>
                          <a:spcPts val="0"/>
                        </a:spcBef>
                        <a:spcAft>
                          <a:spcPts val="0"/>
                        </a:spcAft>
                        <a:buClr>
                          <a:schemeClr val="dk1"/>
                        </a:buClr>
                        <a:buFont typeface="Arial"/>
                        <a:buNone/>
                      </a:pPr>
                      <a:r>
                        <a:rPr lang="en-US" sz="1500">
                          <a:solidFill>
                            <a:schemeClr val="accent1"/>
                          </a:solidFill>
                          <a:latin typeface="Calibri"/>
                          <a:ea typeface="Calibri"/>
                          <a:cs typeface="Calibri"/>
                          <a:sym typeface="Calibri"/>
                        </a:rPr>
                        <a:t>TERM FREQUENCY - INVERSE DOCUMENT FREQUENCY [TF-IDF]</a:t>
                      </a:r>
                      <a:endParaRPr sz="150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323850" algn="l" rtl="0">
                        <a:lnSpc>
                          <a:spcPct val="106250"/>
                        </a:lnSpc>
                        <a:spcBef>
                          <a:spcPts val="0"/>
                        </a:spcBef>
                        <a:spcAft>
                          <a:spcPts val="0"/>
                        </a:spcAft>
                        <a:buClr>
                          <a:schemeClr val="accent1"/>
                        </a:buClr>
                        <a:buSzPts val="1500"/>
                        <a:buFont typeface="Calibri"/>
                        <a:buChar char="●"/>
                      </a:pPr>
                      <a:r>
                        <a:rPr lang="en-US" sz="1500">
                          <a:latin typeface="Calibri"/>
                          <a:ea typeface="Calibri"/>
                          <a:cs typeface="Calibri"/>
                          <a:sym typeface="Calibri"/>
                        </a:rPr>
                        <a:t>It is a simple NLP model that represents a text document as a collection of word frequencies, ignoring grammar and word order.</a:t>
                      </a:r>
                      <a:endParaRPr sz="150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323850" algn="l" rtl="0">
                        <a:lnSpc>
                          <a:spcPct val="106250"/>
                        </a:lnSpc>
                        <a:spcBef>
                          <a:spcPts val="0"/>
                        </a:spcBef>
                        <a:spcAft>
                          <a:spcPts val="0"/>
                        </a:spcAft>
                        <a:buClr>
                          <a:schemeClr val="accent1"/>
                        </a:buClr>
                        <a:buSzPts val="1500"/>
                        <a:buFont typeface="Calibri"/>
                        <a:buChar char="●"/>
                      </a:pPr>
                      <a:r>
                        <a:rPr lang="en-US" sz="1500">
                          <a:solidFill>
                            <a:schemeClr val="dk1"/>
                          </a:solidFill>
                          <a:latin typeface="Calibri"/>
                          <a:ea typeface="Calibri"/>
                          <a:cs typeface="Calibri"/>
                          <a:sym typeface="Calibri"/>
                        </a:rPr>
                        <a:t>It is a more advanced NLP model that assigns importance scores to words based on their frequency in a document and resulting in more meaningful text representations.</a:t>
                      </a:r>
                      <a:endParaRPr sz="1500">
                        <a:solidFill>
                          <a:schemeClr val="dk1"/>
                        </a:solidFill>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42" name="Google Shape;142;p18"/>
          <p:cNvPicPr preferRelativeResize="0"/>
          <p:nvPr/>
        </p:nvPicPr>
        <p:blipFill>
          <a:blip r:embed="rId3">
            <a:alphaModFix/>
          </a:blip>
          <a:stretch>
            <a:fillRect/>
          </a:stretch>
        </p:blipFill>
        <p:spPr>
          <a:xfrm>
            <a:off x="2910522" y="4791575"/>
            <a:ext cx="3013325" cy="994475"/>
          </a:xfrm>
          <a:prstGeom prst="rect">
            <a:avLst/>
          </a:prstGeom>
          <a:noFill/>
          <a:ln>
            <a:noFill/>
          </a:ln>
        </p:spPr>
      </p:pic>
      <p:sp>
        <p:nvSpPr>
          <p:cNvPr id="143" name="Google Shape;143;p18"/>
          <p:cNvSpPr/>
          <p:nvPr/>
        </p:nvSpPr>
        <p:spPr>
          <a:xfrm>
            <a:off x="2563775" y="3993925"/>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4" name="Google Shape;144;p18"/>
          <p:cNvSpPr/>
          <p:nvPr/>
        </p:nvSpPr>
        <p:spPr>
          <a:xfrm>
            <a:off x="5781150" y="5144363"/>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 name="Google Shape;145;p18"/>
          <p:cNvSpPr/>
          <p:nvPr/>
        </p:nvSpPr>
        <p:spPr>
          <a:xfrm>
            <a:off x="4243788" y="4522800"/>
            <a:ext cx="346800" cy="2928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8"/>
          <p:cNvPicPr preferRelativeResize="0"/>
          <p:nvPr/>
        </p:nvPicPr>
        <p:blipFill>
          <a:blip r:embed="rId4">
            <a:alphaModFix/>
          </a:blip>
          <a:stretch>
            <a:fillRect/>
          </a:stretch>
        </p:blipFill>
        <p:spPr>
          <a:xfrm>
            <a:off x="-4" y="3635371"/>
            <a:ext cx="2567500" cy="1456498"/>
          </a:xfrm>
          <a:prstGeom prst="rect">
            <a:avLst/>
          </a:prstGeom>
          <a:noFill/>
          <a:ln>
            <a:noFill/>
          </a:ln>
        </p:spPr>
      </p:pic>
      <p:pic>
        <p:nvPicPr>
          <p:cNvPr id="147" name="Google Shape;147;p18"/>
          <p:cNvPicPr preferRelativeResize="0"/>
          <p:nvPr/>
        </p:nvPicPr>
        <p:blipFill>
          <a:blip r:embed="rId5">
            <a:alphaModFix/>
          </a:blip>
          <a:stretch>
            <a:fillRect/>
          </a:stretch>
        </p:blipFill>
        <p:spPr>
          <a:xfrm>
            <a:off x="3012600" y="3736325"/>
            <a:ext cx="3013325" cy="788925"/>
          </a:xfrm>
          <a:prstGeom prst="rect">
            <a:avLst/>
          </a:prstGeom>
          <a:noFill/>
          <a:ln>
            <a:noFill/>
          </a:ln>
        </p:spPr>
      </p:pic>
      <p:pic>
        <p:nvPicPr>
          <p:cNvPr id="148" name="Google Shape;148;p18"/>
          <p:cNvPicPr preferRelativeResize="0"/>
          <p:nvPr/>
        </p:nvPicPr>
        <p:blipFill>
          <a:blip r:embed="rId5">
            <a:alphaModFix/>
          </a:blip>
          <a:stretch>
            <a:fillRect/>
          </a:stretch>
        </p:blipFill>
        <p:spPr>
          <a:xfrm>
            <a:off x="6127950" y="3745862"/>
            <a:ext cx="3013325" cy="788925"/>
          </a:xfrm>
          <a:prstGeom prst="rect">
            <a:avLst/>
          </a:prstGeom>
          <a:noFill/>
          <a:ln>
            <a:noFill/>
          </a:ln>
        </p:spPr>
      </p:pic>
      <p:pic>
        <p:nvPicPr>
          <p:cNvPr id="149" name="Google Shape;149;p18"/>
          <p:cNvPicPr preferRelativeResize="0"/>
          <p:nvPr/>
        </p:nvPicPr>
        <p:blipFill>
          <a:blip r:embed="rId6">
            <a:alphaModFix/>
          </a:blip>
          <a:stretch>
            <a:fillRect/>
          </a:stretch>
        </p:blipFill>
        <p:spPr>
          <a:xfrm>
            <a:off x="6127950" y="4793538"/>
            <a:ext cx="3013325" cy="99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TEXT REPRESENTATION MODELS</a:t>
            </a:r>
            <a:endParaRPr/>
          </a:p>
        </p:txBody>
      </p:sp>
      <p:sp>
        <p:nvSpPr>
          <p:cNvPr id="155" name="Google Shape;155;p19"/>
          <p:cNvSpPr txBox="1">
            <a:spLocks noGrp="1"/>
          </p:cNvSpPr>
          <p:nvPr>
            <p:ph type="body" idx="1"/>
          </p:nvPr>
        </p:nvSpPr>
        <p:spPr>
          <a:xfrm>
            <a:off x="80300" y="1582625"/>
            <a:ext cx="8980200" cy="45435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accent1"/>
              </a:buClr>
              <a:buSzPts val="2640"/>
              <a:buFont typeface="Arial"/>
              <a:buNone/>
            </a:pPr>
            <a:r>
              <a:rPr lang="en-US" sz="1500">
                <a:solidFill>
                  <a:schemeClr val="accent1"/>
                </a:solidFill>
              </a:rPr>
              <a:t>STEPS: TITLE FOR TERM FREQUENCY - INVERSE DOCUMENT FREQUENCY</a:t>
            </a:r>
            <a:endParaRPr sz="1500">
              <a:solidFill>
                <a:schemeClr val="accent1"/>
              </a:solidFill>
            </a:endParaRPr>
          </a:p>
          <a:p>
            <a:pPr marL="0" lvl="0" indent="0" algn="l" rtl="0">
              <a:spcBef>
                <a:spcPts val="480"/>
              </a:spcBef>
              <a:spcAft>
                <a:spcPts val="0"/>
              </a:spcAft>
              <a:buClr>
                <a:schemeClr val="accent1"/>
              </a:buClr>
              <a:buSzPts val="2640"/>
              <a:buFont typeface="Arial"/>
              <a:buNone/>
            </a:pPr>
            <a:endParaRPr sz="1500">
              <a:solidFill>
                <a:schemeClr val="accent1"/>
              </a:solidFill>
            </a:endParaRPr>
          </a:p>
        </p:txBody>
      </p:sp>
      <p:sp>
        <p:nvSpPr>
          <p:cNvPr id="156" name="Google Shape;156;p19"/>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7" name="Google Shape;157;p19"/>
          <p:cNvSpPr/>
          <p:nvPr/>
        </p:nvSpPr>
        <p:spPr>
          <a:xfrm>
            <a:off x="2910525" y="2144550"/>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pic>
        <p:nvPicPr>
          <p:cNvPr id="158" name="Google Shape;158;p19"/>
          <p:cNvPicPr preferRelativeResize="0"/>
          <p:nvPr/>
        </p:nvPicPr>
        <p:blipFill rotWithShape="1">
          <a:blip r:embed="rId3">
            <a:alphaModFix/>
          </a:blip>
          <a:srcRect t="20948"/>
          <a:stretch/>
        </p:blipFill>
        <p:spPr>
          <a:xfrm>
            <a:off x="80300" y="1984375"/>
            <a:ext cx="2830225" cy="613175"/>
          </a:xfrm>
          <a:prstGeom prst="rect">
            <a:avLst/>
          </a:prstGeom>
          <a:noFill/>
          <a:ln>
            <a:noFill/>
          </a:ln>
        </p:spPr>
      </p:pic>
      <p:pic>
        <p:nvPicPr>
          <p:cNvPr id="159" name="Google Shape;159;p19"/>
          <p:cNvPicPr preferRelativeResize="0"/>
          <p:nvPr/>
        </p:nvPicPr>
        <p:blipFill>
          <a:blip r:embed="rId4">
            <a:alphaModFix/>
          </a:blip>
          <a:stretch>
            <a:fillRect/>
          </a:stretch>
        </p:blipFill>
        <p:spPr>
          <a:xfrm>
            <a:off x="3296612" y="1984375"/>
            <a:ext cx="2550780" cy="1206500"/>
          </a:xfrm>
          <a:prstGeom prst="rect">
            <a:avLst/>
          </a:prstGeom>
          <a:noFill/>
          <a:ln>
            <a:noFill/>
          </a:ln>
        </p:spPr>
      </p:pic>
      <p:pic>
        <p:nvPicPr>
          <p:cNvPr id="160" name="Google Shape;160;p19"/>
          <p:cNvPicPr preferRelativeResize="0"/>
          <p:nvPr/>
        </p:nvPicPr>
        <p:blipFill>
          <a:blip r:embed="rId5">
            <a:alphaModFix/>
          </a:blip>
          <a:stretch>
            <a:fillRect/>
          </a:stretch>
        </p:blipFill>
        <p:spPr>
          <a:xfrm>
            <a:off x="6408076" y="1984375"/>
            <a:ext cx="2735925" cy="1649200"/>
          </a:xfrm>
          <a:prstGeom prst="rect">
            <a:avLst/>
          </a:prstGeom>
          <a:noFill/>
          <a:ln>
            <a:noFill/>
          </a:ln>
        </p:spPr>
      </p:pic>
      <p:sp>
        <p:nvSpPr>
          <p:cNvPr id="161" name="Google Shape;161;p19"/>
          <p:cNvSpPr/>
          <p:nvPr/>
        </p:nvSpPr>
        <p:spPr>
          <a:xfrm>
            <a:off x="5954338" y="2144550"/>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pic>
        <p:nvPicPr>
          <p:cNvPr id="162" name="Google Shape;162;p19"/>
          <p:cNvPicPr preferRelativeResize="0"/>
          <p:nvPr/>
        </p:nvPicPr>
        <p:blipFill>
          <a:blip r:embed="rId6">
            <a:alphaModFix/>
          </a:blip>
          <a:stretch>
            <a:fillRect/>
          </a:stretch>
        </p:blipFill>
        <p:spPr>
          <a:xfrm>
            <a:off x="80300" y="3750150"/>
            <a:ext cx="2598400" cy="365100"/>
          </a:xfrm>
          <a:prstGeom prst="rect">
            <a:avLst/>
          </a:prstGeom>
          <a:noFill/>
          <a:ln>
            <a:noFill/>
          </a:ln>
        </p:spPr>
      </p:pic>
      <p:pic>
        <p:nvPicPr>
          <p:cNvPr id="163" name="Google Shape;163;p19"/>
          <p:cNvPicPr preferRelativeResize="0"/>
          <p:nvPr/>
        </p:nvPicPr>
        <p:blipFill>
          <a:blip r:embed="rId7">
            <a:alphaModFix/>
          </a:blip>
          <a:stretch>
            <a:fillRect/>
          </a:stretch>
        </p:blipFill>
        <p:spPr>
          <a:xfrm>
            <a:off x="714525" y="4207500"/>
            <a:ext cx="3590498" cy="1961525"/>
          </a:xfrm>
          <a:prstGeom prst="rect">
            <a:avLst/>
          </a:prstGeom>
          <a:noFill/>
          <a:ln>
            <a:noFill/>
          </a:ln>
        </p:spPr>
      </p:pic>
      <p:pic>
        <p:nvPicPr>
          <p:cNvPr id="164" name="Google Shape;164;p19"/>
          <p:cNvPicPr preferRelativeResize="0"/>
          <p:nvPr/>
        </p:nvPicPr>
        <p:blipFill>
          <a:blip r:embed="rId8">
            <a:alphaModFix/>
          </a:blip>
          <a:stretch>
            <a:fillRect/>
          </a:stretch>
        </p:blipFill>
        <p:spPr>
          <a:xfrm>
            <a:off x="5056600" y="3887700"/>
            <a:ext cx="1941200" cy="276225"/>
          </a:xfrm>
          <a:prstGeom prst="rect">
            <a:avLst/>
          </a:prstGeom>
          <a:noFill/>
          <a:ln>
            <a:noFill/>
          </a:ln>
        </p:spPr>
      </p:pic>
      <p:pic>
        <p:nvPicPr>
          <p:cNvPr id="165" name="Google Shape;165;p19"/>
          <p:cNvPicPr preferRelativeResize="0"/>
          <p:nvPr/>
        </p:nvPicPr>
        <p:blipFill>
          <a:blip r:embed="rId9">
            <a:alphaModFix/>
          </a:blip>
          <a:stretch>
            <a:fillRect/>
          </a:stretch>
        </p:blipFill>
        <p:spPr>
          <a:xfrm>
            <a:off x="5056600" y="4207500"/>
            <a:ext cx="3535401" cy="1961525"/>
          </a:xfrm>
          <a:prstGeom prst="rect">
            <a:avLst/>
          </a:prstGeom>
          <a:noFill/>
          <a:ln>
            <a:noFill/>
          </a:ln>
        </p:spPr>
      </p:pic>
      <p:sp>
        <p:nvSpPr>
          <p:cNvPr id="166" name="Google Shape;166;p19"/>
          <p:cNvSpPr/>
          <p:nvPr/>
        </p:nvSpPr>
        <p:spPr>
          <a:xfrm>
            <a:off x="80288" y="5041863"/>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 name="Google Shape;167;p19"/>
          <p:cNvSpPr/>
          <p:nvPr/>
        </p:nvSpPr>
        <p:spPr>
          <a:xfrm>
            <a:off x="4507400" y="5041863"/>
            <a:ext cx="346800" cy="2928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MACHINE LEARNING ALGORITHM</a:t>
            </a:r>
            <a:endParaRPr/>
          </a:p>
        </p:txBody>
      </p:sp>
      <p:sp>
        <p:nvSpPr>
          <p:cNvPr id="173" name="Google Shape;173;p20"/>
          <p:cNvSpPr txBox="1">
            <a:spLocks noGrp="1"/>
          </p:cNvSpPr>
          <p:nvPr>
            <p:ph type="body" idx="1"/>
          </p:nvPr>
        </p:nvSpPr>
        <p:spPr>
          <a:xfrm>
            <a:off x="457200" y="1582625"/>
            <a:ext cx="8507400" cy="4543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100"/>
              <a:t>LOGISTIC REGRESSION</a:t>
            </a:r>
            <a:endParaRPr sz="2100"/>
          </a:p>
          <a:p>
            <a:pPr marL="228600" lvl="0" indent="-181610" algn="l" rtl="0">
              <a:spcBef>
                <a:spcPts val="0"/>
              </a:spcBef>
              <a:spcAft>
                <a:spcPts val="0"/>
              </a:spcAft>
              <a:buSzPts val="1900"/>
              <a:buChar char="•"/>
            </a:pPr>
            <a:r>
              <a:rPr lang="en-US" sz="1900"/>
              <a:t>A statistical algorithm used for binary classification, predicting the probability of an outcome belonging to one of two classes.</a:t>
            </a:r>
            <a:endParaRPr sz="1900"/>
          </a:p>
          <a:p>
            <a:pPr marL="228600" lvl="0" indent="-181610" algn="l" rtl="0">
              <a:spcBef>
                <a:spcPts val="0"/>
              </a:spcBef>
              <a:spcAft>
                <a:spcPts val="0"/>
              </a:spcAft>
              <a:buSzPts val="1900"/>
              <a:buChar char="•"/>
            </a:pPr>
            <a:r>
              <a:rPr lang="en-US" sz="1900"/>
              <a:t>It models the probability of a review belonging to a specific sentiment class using a logistic function, making it a foundational method for discerning sentiments expressed in movie reviews.</a:t>
            </a:r>
            <a:endParaRPr sz="1900"/>
          </a:p>
          <a:p>
            <a:pPr marL="0" lvl="0" indent="0" algn="l" rtl="0">
              <a:spcBef>
                <a:spcPts val="0"/>
              </a:spcBef>
              <a:spcAft>
                <a:spcPts val="0"/>
              </a:spcAft>
              <a:buNone/>
            </a:pPr>
            <a:endParaRPr sz="1800"/>
          </a:p>
          <a:p>
            <a:pPr marL="0" lvl="0" indent="0" algn="l" rtl="0">
              <a:spcBef>
                <a:spcPts val="0"/>
              </a:spcBef>
              <a:spcAft>
                <a:spcPts val="0"/>
              </a:spcAft>
              <a:buNone/>
            </a:pPr>
            <a:r>
              <a:rPr lang="en-US" sz="2100"/>
              <a:t>NAIVE BAYES</a:t>
            </a:r>
            <a:endParaRPr sz="2100"/>
          </a:p>
          <a:p>
            <a:pPr marL="457200" lvl="0" indent="-349250" algn="l" rtl="0">
              <a:spcBef>
                <a:spcPts val="0"/>
              </a:spcBef>
              <a:spcAft>
                <a:spcPts val="0"/>
              </a:spcAft>
              <a:buSzPts val="1900"/>
              <a:buChar char="•"/>
            </a:pPr>
            <a:r>
              <a:rPr lang="en-US" sz="1900"/>
              <a:t>Probabilistic classifier using feature independence.</a:t>
            </a:r>
            <a:endParaRPr sz="1900"/>
          </a:p>
          <a:p>
            <a:pPr marL="457200" lvl="0" indent="-349250" algn="l" rtl="0">
              <a:spcBef>
                <a:spcPts val="0"/>
              </a:spcBef>
              <a:spcAft>
                <a:spcPts val="0"/>
              </a:spcAft>
              <a:buSzPts val="1900"/>
              <a:buChar char="•"/>
            </a:pPr>
            <a:r>
              <a:rPr lang="en-US" sz="1900"/>
              <a:t>Assumes feature independence; suits text classification.</a:t>
            </a:r>
            <a:endParaRPr sz="1900"/>
          </a:p>
          <a:p>
            <a:pPr marL="0" lvl="0" indent="0" algn="l" rtl="0">
              <a:spcBef>
                <a:spcPts val="0"/>
              </a:spcBef>
              <a:spcAft>
                <a:spcPts val="0"/>
              </a:spcAft>
              <a:buNone/>
            </a:pPr>
            <a:endParaRPr sz="1800"/>
          </a:p>
          <a:p>
            <a:pPr marL="0" lvl="0" indent="0" algn="l" rtl="0">
              <a:spcBef>
                <a:spcPts val="0"/>
              </a:spcBef>
              <a:spcAft>
                <a:spcPts val="0"/>
              </a:spcAft>
              <a:buNone/>
            </a:pPr>
            <a:r>
              <a:rPr lang="en-US" sz="2100"/>
              <a:t>SUPPORT VECTOR MACHINE</a:t>
            </a:r>
            <a:endParaRPr sz="2100"/>
          </a:p>
          <a:p>
            <a:pPr marL="457200" lvl="0" indent="-349250" algn="l" rtl="0">
              <a:spcBef>
                <a:spcPts val="0"/>
              </a:spcBef>
              <a:spcAft>
                <a:spcPts val="0"/>
              </a:spcAft>
              <a:buSzPts val="1900"/>
              <a:buChar char="•"/>
            </a:pPr>
            <a:r>
              <a:rPr lang="en-US" sz="1900"/>
              <a:t>Maximizes margin, uses kernel for non-linearity.</a:t>
            </a:r>
            <a:endParaRPr sz="1900"/>
          </a:p>
          <a:p>
            <a:pPr marL="457200" lvl="0" indent="-349250" algn="l" rtl="0">
              <a:spcBef>
                <a:spcPts val="0"/>
              </a:spcBef>
              <a:spcAft>
                <a:spcPts val="0"/>
              </a:spcAft>
              <a:buSzPts val="1900"/>
              <a:buChar char="•"/>
            </a:pPr>
            <a:r>
              <a:rPr lang="en-US" sz="1900"/>
              <a:t>Balances classification with margin optimization.</a:t>
            </a:r>
            <a:endParaRPr sz="1900"/>
          </a:p>
        </p:txBody>
      </p:sp>
      <p:sp>
        <p:nvSpPr>
          <p:cNvPr id="174" name="Google Shape;174;p20"/>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75" name="Google Shape;175;p20"/>
          <p:cNvPicPr preferRelativeResize="0"/>
          <p:nvPr/>
        </p:nvPicPr>
        <p:blipFill>
          <a:blip r:embed="rId3">
            <a:alphaModFix/>
          </a:blip>
          <a:stretch>
            <a:fillRect/>
          </a:stretch>
        </p:blipFill>
        <p:spPr>
          <a:xfrm>
            <a:off x="6567800" y="3550850"/>
            <a:ext cx="2325375" cy="25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RESULT</a:t>
            </a:r>
            <a:endParaRPr/>
          </a:p>
        </p:txBody>
      </p:sp>
      <p:sp>
        <p:nvSpPr>
          <p:cNvPr id="181" name="Google Shape;181;p21"/>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82" name="Google Shape;182;p21"/>
          <p:cNvPicPr preferRelativeResize="0"/>
          <p:nvPr/>
        </p:nvPicPr>
        <p:blipFill rotWithShape="1">
          <a:blip r:embed="rId3">
            <a:alphaModFix/>
          </a:blip>
          <a:srcRect t="7615" b="7961"/>
          <a:stretch/>
        </p:blipFill>
        <p:spPr>
          <a:xfrm>
            <a:off x="0" y="1412875"/>
            <a:ext cx="7096125" cy="1391150"/>
          </a:xfrm>
          <a:prstGeom prst="rect">
            <a:avLst/>
          </a:prstGeom>
          <a:noFill/>
          <a:ln>
            <a:noFill/>
          </a:ln>
        </p:spPr>
      </p:pic>
      <p:pic>
        <p:nvPicPr>
          <p:cNvPr id="183" name="Google Shape;183;p21"/>
          <p:cNvPicPr preferRelativeResize="0"/>
          <p:nvPr/>
        </p:nvPicPr>
        <p:blipFill>
          <a:blip r:embed="rId4">
            <a:alphaModFix/>
          </a:blip>
          <a:stretch>
            <a:fillRect/>
          </a:stretch>
        </p:blipFill>
        <p:spPr>
          <a:xfrm>
            <a:off x="2297066" y="2804025"/>
            <a:ext cx="6867808" cy="3566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CONCLUSION</a:t>
            </a:r>
            <a:endParaRPr/>
          </a:p>
        </p:txBody>
      </p:sp>
      <p:sp>
        <p:nvSpPr>
          <p:cNvPr id="189" name="Google Shape;189;p22"/>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228600" lvl="0" indent="-181610" algn="just" rtl="0">
              <a:spcBef>
                <a:spcPts val="0"/>
              </a:spcBef>
              <a:spcAft>
                <a:spcPts val="0"/>
              </a:spcAft>
              <a:buSzPts val="1900"/>
              <a:buChar char="•"/>
            </a:pPr>
            <a:r>
              <a:rPr lang="en-US" sz="2200">
                <a:solidFill>
                  <a:srgbClr val="000000"/>
                </a:solidFill>
              </a:rPr>
              <a:t>Naive Bayes achieved the highest accuracy among the three algorithms (LR, SVM, and NB) in the sentiment analysis task.</a:t>
            </a:r>
            <a:endParaRPr sz="2200">
              <a:solidFill>
                <a:srgbClr val="000000"/>
              </a:solidFill>
            </a:endParaRPr>
          </a:p>
          <a:p>
            <a:pPr marL="228600" lvl="0" indent="-181610" algn="just" rtl="0">
              <a:spcBef>
                <a:spcPts val="0"/>
              </a:spcBef>
              <a:spcAft>
                <a:spcPts val="0"/>
              </a:spcAft>
              <a:buSzPts val="1900"/>
              <a:buFont typeface="Calibri"/>
              <a:buChar char="•"/>
            </a:pPr>
            <a:r>
              <a:rPr lang="en-US" sz="2200">
                <a:solidFill>
                  <a:srgbClr val="000000"/>
                </a:solidFill>
              </a:rPr>
              <a:t>Efficiency and speed favored Naive Bayes, making it suitable for real-time or large-scale sentiment analysis tasks.</a:t>
            </a:r>
            <a:endParaRPr sz="2200">
              <a:solidFill>
                <a:srgbClr val="000000"/>
              </a:solidFill>
            </a:endParaRPr>
          </a:p>
          <a:p>
            <a:pPr marL="228600" lvl="0" indent="-181610" algn="just" rtl="0">
              <a:spcBef>
                <a:spcPts val="0"/>
              </a:spcBef>
              <a:spcAft>
                <a:spcPts val="0"/>
              </a:spcAft>
              <a:buSzPts val="1900"/>
              <a:buFont typeface="Calibri"/>
              <a:buChar char="•"/>
            </a:pPr>
            <a:r>
              <a:rPr lang="en-US" sz="2200">
                <a:solidFill>
                  <a:srgbClr val="000000"/>
                </a:solidFill>
              </a:rPr>
              <a:t>The choice of dataset and feature engineering played a significant role in determining Naive Bayes' superior performance, highlighting the importance of careful data preprocessing and feature selection.</a:t>
            </a:r>
            <a:endParaRPr sz="2200">
              <a:solidFill>
                <a:srgbClr val="000000"/>
              </a:solidFill>
            </a:endParaRPr>
          </a:p>
          <a:p>
            <a:pPr marL="0" lvl="0" indent="0" algn="l" rtl="0">
              <a:spcBef>
                <a:spcPts val="480"/>
              </a:spcBef>
              <a:spcAft>
                <a:spcPts val="0"/>
              </a:spcAft>
              <a:buSzPts val="2640"/>
              <a:buNone/>
            </a:pPr>
            <a:endParaRPr b="0" i="0">
              <a:solidFill>
                <a:srgbClr val="374151"/>
              </a:solidFill>
              <a:latin typeface="Arial"/>
              <a:ea typeface="Arial"/>
              <a:cs typeface="Arial"/>
              <a:sym typeface="Arial"/>
            </a:endParaRPr>
          </a:p>
          <a:p>
            <a:pPr marL="228600" lvl="0" indent="-60960" algn="l" rtl="0">
              <a:spcBef>
                <a:spcPts val="480"/>
              </a:spcBef>
              <a:spcAft>
                <a:spcPts val="0"/>
              </a:spcAft>
              <a:buClr>
                <a:schemeClr val="accent1"/>
              </a:buClr>
              <a:buSzPts val="2640"/>
              <a:buFont typeface="Arial"/>
              <a:buNone/>
            </a:pPr>
            <a:endParaRPr/>
          </a:p>
        </p:txBody>
      </p:sp>
      <p:sp>
        <p:nvSpPr>
          <p:cNvPr id="190" name="Google Shape;190;p22"/>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91" name="Google Shape;191;p22"/>
          <p:cNvPicPr preferRelativeResize="0"/>
          <p:nvPr/>
        </p:nvPicPr>
        <p:blipFill>
          <a:blip r:embed="rId3">
            <a:alphaModFix/>
          </a:blip>
          <a:stretch>
            <a:fillRect/>
          </a:stretch>
        </p:blipFill>
        <p:spPr>
          <a:xfrm>
            <a:off x="5396388" y="4105800"/>
            <a:ext cx="3218524" cy="202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SUMMARY</a:t>
            </a:r>
            <a:endParaRPr/>
          </a:p>
        </p:txBody>
      </p:sp>
      <p:sp>
        <p:nvSpPr>
          <p:cNvPr id="197" name="Google Shape;197;p23"/>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0"/>
              </a:spcBef>
              <a:spcAft>
                <a:spcPts val="0"/>
              </a:spcAft>
              <a:buSzPts val="2100"/>
              <a:buChar char="•"/>
            </a:pPr>
            <a:r>
              <a:rPr lang="en-US" sz="2100" b="1">
                <a:solidFill>
                  <a:srgbClr val="000000"/>
                </a:solidFill>
              </a:rPr>
              <a:t>Objective:</a:t>
            </a:r>
            <a:r>
              <a:rPr lang="en-US" sz="2100">
                <a:solidFill>
                  <a:srgbClr val="000000"/>
                </a:solidFill>
              </a:rPr>
              <a:t> Classify movie reviews using ML techniques.</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EDA:</a:t>
            </a:r>
            <a:r>
              <a:rPr lang="en-US" sz="2100">
                <a:solidFill>
                  <a:srgbClr val="000000"/>
                </a:solidFill>
              </a:rPr>
              <a:t> Insights via sentiment distribution visualization.</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NLP Preprocessing:</a:t>
            </a:r>
            <a:r>
              <a:rPr lang="en-US" sz="2100">
                <a:solidFill>
                  <a:srgbClr val="000000"/>
                </a:solidFill>
              </a:rPr>
              <a:t> Text data cleaning and preparation.</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Algorithms:</a:t>
            </a:r>
            <a:r>
              <a:rPr lang="en-US" sz="2100">
                <a:solidFill>
                  <a:srgbClr val="000000"/>
                </a:solidFill>
              </a:rPr>
              <a:t> Naive Bayes, Logistic Regression, SVM.</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Naive Bayes:</a:t>
            </a:r>
            <a:r>
              <a:rPr lang="en-US" sz="2100">
                <a:solidFill>
                  <a:srgbClr val="000000"/>
                </a:solidFill>
              </a:rPr>
              <a:t> Achieved highest accuracy.</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Efficiency and Speed:</a:t>
            </a:r>
            <a:r>
              <a:rPr lang="en-US" sz="2100">
                <a:solidFill>
                  <a:srgbClr val="000000"/>
                </a:solidFill>
              </a:rPr>
              <a:t> Naive Bayes advantage.</a:t>
            </a:r>
            <a:endParaRPr sz="2100">
              <a:solidFill>
                <a:srgbClr val="000000"/>
              </a:solidFill>
            </a:endParaRPr>
          </a:p>
          <a:p>
            <a:pPr marL="457200" lvl="0" indent="-361950" algn="l" rtl="0">
              <a:lnSpc>
                <a:spcPct val="115000"/>
              </a:lnSpc>
              <a:spcBef>
                <a:spcPts val="0"/>
              </a:spcBef>
              <a:spcAft>
                <a:spcPts val="0"/>
              </a:spcAft>
              <a:buSzPts val="2100"/>
              <a:buChar char="•"/>
            </a:pPr>
            <a:r>
              <a:rPr lang="en-US" sz="2100" b="1">
                <a:solidFill>
                  <a:srgbClr val="000000"/>
                </a:solidFill>
              </a:rPr>
              <a:t>Feature Engineering: </a:t>
            </a:r>
            <a:r>
              <a:rPr lang="en-US" sz="2100">
                <a:solidFill>
                  <a:srgbClr val="000000"/>
                </a:solidFill>
              </a:rPr>
              <a:t>Key to model success.</a:t>
            </a:r>
            <a:endParaRPr sz="2100">
              <a:solidFill>
                <a:srgbClr val="000000"/>
              </a:solidFill>
            </a:endParaRPr>
          </a:p>
          <a:p>
            <a:pPr marL="228600" lvl="0" indent="-60960" algn="l" rtl="0">
              <a:spcBef>
                <a:spcPts val="480"/>
              </a:spcBef>
              <a:spcAft>
                <a:spcPts val="0"/>
              </a:spcAft>
              <a:buClr>
                <a:schemeClr val="accent1"/>
              </a:buClr>
              <a:buSzPts val="2640"/>
              <a:buFont typeface="Arial"/>
              <a:buNone/>
            </a:pPr>
            <a:endParaRPr/>
          </a:p>
        </p:txBody>
      </p:sp>
      <p:sp>
        <p:nvSpPr>
          <p:cNvPr id="198" name="Google Shape;198;p23"/>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ctrTitle"/>
          </p:nvPr>
        </p:nvSpPr>
        <p:spPr>
          <a:xfrm>
            <a:off x="474133" y="1"/>
            <a:ext cx="8225367" cy="2504508"/>
          </a:xfrm>
          <a:prstGeom prst="rect">
            <a:avLst/>
          </a:prstGeom>
          <a:noFill/>
          <a:ln>
            <a:noFill/>
          </a:ln>
        </p:spPr>
        <p:txBody>
          <a:bodyPr spcFirstLastPara="1" wrap="square" lIns="0" tIns="228600" rIns="0" bIns="0" anchor="b" anchorCtr="0">
            <a:noAutofit/>
          </a:bodyPr>
          <a:lstStyle/>
          <a:p>
            <a:pPr marL="0" lvl="0" indent="0" algn="ctr" rtl="0">
              <a:lnSpc>
                <a:spcPct val="115000"/>
              </a:lnSpc>
              <a:spcBef>
                <a:spcPts val="0"/>
              </a:spcBef>
              <a:spcAft>
                <a:spcPts val="0"/>
              </a:spcAft>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211873" y="1550593"/>
            <a:ext cx="8229600" cy="4543548"/>
          </a:xfrm>
          <a:prstGeom prst="rect">
            <a:avLst/>
          </a:prstGeom>
          <a:noFill/>
          <a:ln>
            <a:noFill/>
          </a:ln>
        </p:spPr>
        <p:txBody>
          <a:bodyPr spcFirstLastPara="1" wrap="square" lIns="91425" tIns="45700" rIns="91425" bIns="45700" anchor="t" anchorCtr="0">
            <a:noAutofit/>
          </a:bodyPr>
          <a:lstStyle/>
          <a:p>
            <a:pPr marL="514350" lvl="0" indent="-444500" algn="just" rtl="0">
              <a:spcBef>
                <a:spcPts val="0"/>
              </a:spcBef>
              <a:spcAft>
                <a:spcPts val="0"/>
              </a:spcAft>
              <a:buSzPts val="1540"/>
              <a:buFont typeface="Calibri"/>
              <a:buAutoNum type="arabicPeriod"/>
            </a:pPr>
            <a:r>
              <a:rPr lang="en-US" sz="1500"/>
              <a:t>Objective</a:t>
            </a:r>
            <a:endParaRPr sz="1500"/>
          </a:p>
          <a:p>
            <a:pPr marL="514350" lvl="0" indent="-444500" algn="just" rtl="0">
              <a:spcBef>
                <a:spcPts val="480"/>
              </a:spcBef>
              <a:spcAft>
                <a:spcPts val="0"/>
              </a:spcAft>
              <a:buSzPts val="1540"/>
              <a:buFont typeface="Calibri"/>
              <a:buAutoNum type="arabicPeriod"/>
            </a:pPr>
            <a:r>
              <a:rPr lang="en-US" sz="1500"/>
              <a:t>Introduction</a:t>
            </a:r>
            <a:endParaRPr sz="1500"/>
          </a:p>
          <a:p>
            <a:pPr marL="514350" lvl="0" indent="-444500" algn="just" rtl="0">
              <a:spcBef>
                <a:spcPts val="480"/>
              </a:spcBef>
              <a:spcAft>
                <a:spcPts val="0"/>
              </a:spcAft>
              <a:buSzPts val="1540"/>
              <a:buFont typeface="Calibri"/>
              <a:buAutoNum type="arabicPeriod"/>
            </a:pPr>
            <a:r>
              <a:rPr lang="en-US" sz="1500"/>
              <a:t>Dataset</a:t>
            </a:r>
            <a:endParaRPr sz="1500"/>
          </a:p>
          <a:p>
            <a:pPr marL="514350" lvl="0" indent="-444500" algn="just" rtl="0">
              <a:spcBef>
                <a:spcPts val="480"/>
              </a:spcBef>
              <a:spcAft>
                <a:spcPts val="0"/>
              </a:spcAft>
              <a:buSzPts val="1540"/>
              <a:buFont typeface="Calibri"/>
              <a:buAutoNum type="arabicPeriod"/>
            </a:pPr>
            <a:r>
              <a:rPr lang="en-US" sz="1500"/>
              <a:t>Proposed Architecture</a:t>
            </a:r>
            <a:endParaRPr sz="1500"/>
          </a:p>
          <a:p>
            <a:pPr marL="514350" lvl="0" indent="-444500" algn="just" rtl="0">
              <a:spcBef>
                <a:spcPts val="480"/>
              </a:spcBef>
              <a:spcAft>
                <a:spcPts val="0"/>
              </a:spcAft>
              <a:buSzPts val="1540"/>
              <a:buFont typeface="Calibri"/>
              <a:buAutoNum type="arabicPeriod"/>
            </a:pPr>
            <a:r>
              <a:rPr lang="en-US" sz="1500"/>
              <a:t>Exploratory Data Analysis</a:t>
            </a:r>
            <a:endParaRPr sz="1500"/>
          </a:p>
          <a:p>
            <a:pPr marL="514350" lvl="0" indent="-444500" algn="just" rtl="0">
              <a:spcBef>
                <a:spcPts val="480"/>
              </a:spcBef>
              <a:spcAft>
                <a:spcPts val="0"/>
              </a:spcAft>
              <a:buSzPts val="1540"/>
              <a:buFont typeface="Calibri"/>
              <a:buAutoNum type="arabicPeriod"/>
            </a:pPr>
            <a:r>
              <a:rPr lang="en-US" sz="1500"/>
              <a:t>NLP</a:t>
            </a:r>
            <a:endParaRPr sz="1500"/>
          </a:p>
          <a:p>
            <a:pPr marL="514350" lvl="0" indent="-444500" algn="just" rtl="0">
              <a:spcBef>
                <a:spcPts val="480"/>
              </a:spcBef>
              <a:spcAft>
                <a:spcPts val="0"/>
              </a:spcAft>
              <a:buSzPts val="1540"/>
              <a:buAutoNum type="arabicPeriod"/>
            </a:pPr>
            <a:r>
              <a:rPr lang="en-US" sz="1500"/>
              <a:t>Text Representation model</a:t>
            </a:r>
            <a:endParaRPr sz="1500"/>
          </a:p>
          <a:p>
            <a:pPr marL="514350" lvl="0" indent="-444500" algn="just" rtl="0">
              <a:spcBef>
                <a:spcPts val="480"/>
              </a:spcBef>
              <a:spcAft>
                <a:spcPts val="0"/>
              </a:spcAft>
              <a:buSzPts val="1540"/>
              <a:buAutoNum type="arabicPeriod"/>
            </a:pPr>
            <a:r>
              <a:rPr lang="en-US" sz="1500"/>
              <a:t>Machine Learning Algorithm</a:t>
            </a:r>
            <a:endParaRPr sz="1500"/>
          </a:p>
          <a:p>
            <a:pPr marL="514350" lvl="0" indent="-444500" algn="just" rtl="0">
              <a:spcBef>
                <a:spcPts val="480"/>
              </a:spcBef>
              <a:spcAft>
                <a:spcPts val="0"/>
              </a:spcAft>
              <a:buSzPts val="1540"/>
              <a:buAutoNum type="arabicPeriod"/>
            </a:pPr>
            <a:r>
              <a:rPr lang="en-US" sz="1500"/>
              <a:t>Result</a:t>
            </a:r>
            <a:endParaRPr sz="1500"/>
          </a:p>
          <a:p>
            <a:pPr marL="514350" lvl="0" indent="-444500" algn="just" rtl="0">
              <a:spcBef>
                <a:spcPts val="480"/>
              </a:spcBef>
              <a:spcAft>
                <a:spcPts val="0"/>
              </a:spcAft>
              <a:buSzPts val="1540"/>
              <a:buAutoNum type="arabicPeriod"/>
            </a:pPr>
            <a:r>
              <a:rPr lang="en-US" sz="1500"/>
              <a:t>Conclusion</a:t>
            </a:r>
            <a:endParaRPr sz="1500"/>
          </a:p>
          <a:p>
            <a:pPr marL="514350" lvl="0" indent="-444500" algn="just" rtl="0">
              <a:spcBef>
                <a:spcPts val="480"/>
              </a:spcBef>
              <a:spcAft>
                <a:spcPts val="0"/>
              </a:spcAft>
              <a:buSzPts val="1540"/>
              <a:buAutoNum type="arabicPeriod"/>
            </a:pPr>
            <a:r>
              <a:rPr lang="en-US" sz="1500"/>
              <a:t>Summary</a:t>
            </a:r>
            <a:endParaRPr sz="1500"/>
          </a:p>
          <a:p>
            <a:pPr marL="514350" lvl="0" indent="-444500" algn="just" rtl="0">
              <a:spcBef>
                <a:spcPts val="480"/>
              </a:spcBef>
              <a:spcAft>
                <a:spcPts val="0"/>
              </a:spcAft>
              <a:buSzPts val="1540"/>
              <a:buAutoNum type="arabicPeriod"/>
            </a:pPr>
            <a:r>
              <a:rPr lang="en-US" sz="1500"/>
              <a:t>Comparison</a:t>
            </a:r>
            <a:endParaRPr sz="1500"/>
          </a:p>
          <a:p>
            <a:pPr marL="514350" lvl="0" indent="-444500" algn="just" rtl="0">
              <a:spcBef>
                <a:spcPts val="480"/>
              </a:spcBef>
              <a:spcAft>
                <a:spcPts val="0"/>
              </a:spcAft>
              <a:buSzPts val="1540"/>
              <a:buAutoNum type="arabicPeriod"/>
            </a:pPr>
            <a:r>
              <a:rPr lang="en-US" sz="1500"/>
              <a:t>Time Chart</a:t>
            </a:r>
            <a:endParaRPr sz="1500"/>
          </a:p>
          <a:p>
            <a:pPr marL="514350" lvl="0" indent="-441960" algn="just" rtl="0">
              <a:spcBef>
                <a:spcPts val="480"/>
              </a:spcBef>
              <a:spcAft>
                <a:spcPts val="0"/>
              </a:spcAft>
              <a:buSzPts val="1500"/>
              <a:buAutoNum type="arabicPeriod"/>
            </a:pPr>
            <a:r>
              <a:rPr lang="en-US" sz="1500"/>
              <a:t>Professional Development</a:t>
            </a:r>
            <a:endParaRPr sz="1500"/>
          </a:p>
          <a:p>
            <a:pPr marL="514350" lvl="0" indent="-441960" algn="just" rtl="0">
              <a:spcBef>
                <a:spcPts val="480"/>
              </a:spcBef>
              <a:spcAft>
                <a:spcPts val="0"/>
              </a:spcAft>
              <a:buSzPts val="1500"/>
              <a:buAutoNum type="arabicPeriod"/>
            </a:pPr>
            <a:r>
              <a:rPr lang="en-US" sz="1500"/>
              <a:t>Reference and Acknowledgement</a:t>
            </a:r>
            <a:endParaRPr sz="1500"/>
          </a:p>
          <a:p>
            <a:pPr marL="0" lvl="0" indent="0" algn="just" rtl="0">
              <a:spcBef>
                <a:spcPts val="480"/>
              </a:spcBef>
              <a:spcAft>
                <a:spcPts val="0"/>
              </a:spcAft>
              <a:buSzPts val="2640"/>
              <a:buNone/>
            </a:pPr>
            <a:endParaRPr/>
          </a:p>
        </p:txBody>
      </p:sp>
      <p:sp>
        <p:nvSpPr>
          <p:cNvPr id="64" name="Google Shape;64;p10"/>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5" name="Google Shape;65;p10"/>
          <p:cNvSpPr txBox="1"/>
          <p:nvPr/>
        </p:nvSpPr>
        <p:spPr>
          <a:xfrm>
            <a:off x="308480" y="-31281"/>
            <a:ext cx="6168520" cy="1243418"/>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000" b="0" i="0" u="none" strike="noStrike" cap="none">
                <a:solidFill>
                  <a:schemeClr val="accent1"/>
                </a:solidFill>
                <a:latin typeface="Calibri"/>
                <a:ea typeface="Calibri"/>
                <a:cs typeface="Calibri"/>
                <a:sym typeface="Calibri"/>
              </a:rPr>
              <a:t>Table of Contents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OBJECTIVE</a:t>
            </a:r>
            <a:endParaRPr/>
          </a:p>
        </p:txBody>
      </p:sp>
      <p:sp>
        <p:nvSpPr>
          <p:cNvPr id="71" name="Google Shape;71;p11"/>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228600" lvl="0" indent="-228600" algn="just" rtl="0">
              <a:spcBef>
                <a:spcPts val="0"/>
              </a:spcBef>
              <a:spcAft>
                <a:spcPts val="0"/>
              </a:spcAft>
              <a:buClr>
                <a:schemeClr val="accent1"/>
              </a:buClr>
              <a:buSzPts val="2640"/>
              <a:buFont typeface="Arial"/>
              <a:buChar char="•"/>
            </a:pPr>
            <a:r>
              <a:rPr lang="en-US">
                <a:solidFill>
                  <a:srgbClr val="595959"/>
                </a:solidFill>
              </a:rPr>
              <a:t>T</a:t>
            </a:r>
            <a:r>
              <a:rPr lang="en-US">
                <a:solidFill>
                  <a:srgbClr val="000000"/>
                </a:solidFill>
              </a:rPr>
              <a:t>he objective of our project is to classify the number of positive and negative reviews(documents) based on sentiments, using different classification models in Machine Learning.</a:t>
            </a:r>
            <a:endParaRPr>
              <a:solidFill>
                <a:srgbClr val="000000"/>
              </a:solidFill>
            </a:endParaRPr>
          </a:p>
          <a:p>
            <a:pPr marL="228600" lvl="0" indent="0" algn="l" rtl="0">
              <a:spcBef>
                <a:spcPts val="480"/>
              </a:spcBef>
              <a:spcAft>
                <a:spcPts val="0"/>
              </a:spcAft>
              <a:buNone/>
            </a:pPr>
            <a:endParaRPr>
              <a:solidFill>
                <a:srgbClr val="000000"/>
              </a:solidFill>
            </a:endParaRPr>
          </a:p>
        </p:txBody>
      </p:sp>
      <p:sp>
        <p:nvSpPr>
          <p:cNvPr id="72" name="Google Shape;72;p11"/>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73" name="Google Shape;73;p11"/>
          <p:cNvPicPr preferRelativeResize="0"/>
          <p:nvPr/>
        </p:nvPicPr>
        <p:blipFill rotWithShape="1">
          <a:blip r:embed="rId3">
            <a:alphaModFix/>
          </a:blip>
          <a:srcRect/>
          <a:stretch/>
        </p:blipFill>
        <p:spPr>
          <a:xfrm>
            <a:off x="2324401" y="3232524"/>
            <a:ext cx="4495199" cy="2551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457200" y="119064"/>
            <a:ext cx="6540500" cy="114247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INTRODUCTION</a:t>
            </a:r>
            <a:endParaRPr/>
          </a:p>
        </p:txBody>
      </p:sp>
      <p:sp>
        <p:nvSpPr>
          <p:cNvPr id="79" name="Google Shape;79;p12"/>
          <p:cNvSpPr txBox="1">
            <a:spLocks noGrp="1"/>
          </p:cNvSpPr>
          <p:nvPr>
            <p:ph type="body" idx="1"/>
          </p:nvPr>
        </p:nvSpPr>
        <p:spPr>
          <a:xfrm>
            <a:off x="457200" y="1582615"/>
            <a:ext cx="8229600" cy="4543548"/>
          </a:xfrm>
          <a:prstGeom prst="rect">
            <a:avLst/>
          </a:prstGeom>
          <a:noFill/>
          <a:ln>
            <a:noFill/>
          </a:ln>
        </p:spPr>
        <p:txBody>
          <a:bodyPr spcFirstLastPara="1" wrap="square" lIns="91425" tIns="45700" rIns="91425" bIns="45700" anchor="t" anchorCtr="0">
            <a:noAutofit/>
          </a:bodyPr>
          <a:lstStyle/>
          <a:p>
            <a:pPr marL="228600" lvl="0" indent="-213359" algn="just" rtl="0">
              <a:spcBef>
                <a:spcPts val="0"/>
              </a:spcBef>
              <a:spcAft>
                <a:spcPts val="0"/>
              </a:spcAft>
              <a:buSzPts val="2400"/>
              <a:buFont typeface="Calibri"/>
              <a:buChar char="•"/>
            </a:pPr>
            <a:r>
              <a:rPr lang="en-US"/>
              <a:t>Generally an article published in a newspaper or magazine describes and evaluates the movie. </a:t>
            </a:r>
            <a:endParaRPr/>
          </a:p>
          <a:p>
            <a:pPr marL="228600" lvl="0" indent="-213359" algn="just" rtl="0">
              <a:spcBef>
                <a:spcPts val="0"/>
              </a:spcBef>
              <a:spcAft>
                <a:spcPts val="0"/>
              </a:spcAft>
              <a:buSzPts val="2400"/>
              <a:buFont typeface="Calibri"/>
              <a:buChar char="•"/>
            </a:pPr>
            <a:r>
              <a:rPr lang="en-US"/>
              <a:t>Reviews are typically written by journalists, giving their opinions on the movie. </a:t>
            </a:r>
            <a:endParaRPr/>
          </a:p>
          <a:p>
            <a:pPr marL="228600" lvl="0" indent="-213359" algn="just" rtl="0">
              <a:spcBef>
                <a:spcPts val="0"/>
              </a:spcBef>
              <a:spcAft>
                <a:spcPts val="0"/>
              </a:spcAft>
              <a:buSzPts val="2400"/>
              <a:buFont typeface="Arial"/>
              <a:buChar char="•"/>
            </a:pPr>
            <a:r>
              <a:rPr lang="en-US"/>
              <a:t>Human mind can read and understand whether a review is positive but for movie studios it is difficult to hire employees to simply read and judge movie opinions. So here comes Data Mining and  Machine Learning to reliably extract and classify the sentiment of unstructured movie reviews as </a:t>
            </a:r>
            <a:r>
              <a:rPr lang="en-US" b="1"/>
              <a:t>Positive</a:t>
            </a:r>
            <a:r>
              <a:rPr lang="en-US"/>
              <a:t> and </a:t>
            </a:r>
            <a:r>
              <a:rPr lang="en-US" b="1"/>
              <a:t>Negative </a:t>
            </a:r>
            <a:r>
              <a:rPr lang="en-US"/>
              <a:t>reviews.</a:t>
            </a:r>
            <a:endParaRPr/>
          </a:p>
        </p:txBody>
      </p:sp>
      <p:sp>
        <p:nvSpPr>
          <p:cNvPr id="80" name="Google Shape;80;p12"/>
          <p:cNvSpPr txBox="1">
            <a:spLocks noGrp="1"/>
          </p:cNvSpPr>
          <p:nvPr>
            <p:ph type="sldNum" idx="12"/>
          </p:nvPr>
        </p:nvSpPr>
        <p:spPr>
          <a:xfrm>
            <a:off x="6567798" y="6370948"/>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DATASET</a:t>
            </a:r>
            <a:endParaRPr/>
          </a:p>
        </p:txBody>
      </p:sp>
      <p:sp>
        <p:nvSpPr>
          <p:cNvPr id="86" name="Google Shape;86;p13"/>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228600" lvl="0" indent="-213359" algn="just" rtl="0">
              <a:spcBef>
                <a:spcPts val="0"/>
              </a:spcBef>
              <a:spcAft>
                <a:spcPts val="0"/>
              </a:spcAft>
              <a:buSzPts val="2400"/>
              <a:buFont typeface="Calibri"/>
              <a:buChar char="•"/>
            </a:pPr>
            <a:r>
              <a:rPr lang="en-US">
                <a:solidFill>
                  <a:srgbClr val="000000"/>
                </a:solidFill>
                <a:highlight>
                  <a:schemeClr val="lt1"/>
                </a:highlight>
              </a:rPr>
              <a:t>A movie reviews dataset with texts in English language.The dataset is taken from Kaggle. It contains 3,20,000 movie reviews along with other useful data such as the name the genre and the date of the movie.</a:t>
            </a:r>
            <a:r>
              <a:rPr lang="en-US">
                <a:solidFill>
                  <a:srgbClr val="000000"/>
                </a:solidFill>
              </a:rPr>
              <a:t>We have taken the first 50,000 rows for our project.</a:t>
            </a:r>
            <a:endParaRPr>
              <a:solidFill>
                <a:srgbClr val="000000"/>
              </a:solidFill>
            </a:endParaRPr>
          </a:p>
          <a:p>
            <a:pPr marL="228600" lvl="0" indent="0" algn="just" rtl="0">
              <a:spcBef>
                <a:spcPts val="0"/>
              </a:spcBef>
              <a:spcAft>
                <a:spcPts val="0"/>
              </a:spcAft>
              <a:buNone/>
            </a:pPr>
            <a:endParaRPr>
              <a:solidFill>
                <a:srgbClr val="000000"/>
              </a:solidFill>
            </a:endParaRPr>
          </a:p>
        </p:txBody>
      </p:sp>
      <p:sp>
        <p:nvSpPr>
          <p:cNvPr id="87" name="Google Shape;87;p13"/>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88" name="Google Shape;88;p13"/>
          <p:cNvPicPr preferRelativeResize="0"/>
          <p:nvPr/>
        </p:nvPicPr>
        <p:blipFill rotWithShape="1">
          <a:blip r:embed="rId3">
            <a:alphaModFix/>
          </a:blip>
          <a:srcRect r="6314" b="69634"/>
          <a:stretch/>
        </p:blipFill>
        <p:spPr>
          <a:xfrm>
            <a:off x="112825" y="4276700"/>
            <a:ext cx="8918350" cy="162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PROPOSED ARCHITECTURE</a:t>
            </a:r>
            <a:endParaRPr/>
          </a:p>
        </p:txBody>
      </p:sp>
      <p:sp>
        <p:nvSpPr>
          <p:cNvPr id="94" name="Google Shape;94;p14"/>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95" name="Google Shape;95;p14"/>
          <p:cNvSpPr txBox="1"/>
          <p:nvPr/>
        </p:nvSpPr>
        <p:spPr>
          <a:xfrm>
            <a:off x="457200" y="1658671"/>
            <a:ext cx="4457700" cy="4428000"/>
          </a:xfrm>
          <a:prstGeom prst="rect">
            <a:avLst/>
          </a:prstGeom>
          <a:noFill/>
          <a:ln>
            <a:noFill/>
          </a:ln>
        </p:spPr>
        <p:txBody>
          <a:bodyPr spcFirstLastPara="1" wrap="square" lIns="91425" tIns="45700" rIns="91425" bIns="45700" anchor="t" anchorCtr="0">
            <a:normAutofit fontScale="85000" lnSpcReduction="10000"/>
          </a:bodyPr>
          <a:lstStyle/>
          <a:p>
            <a:pPr marL="228600" lvl="0" indent="-219075" algn="just" rtl="0">
              <a:lnSpc>
                <a:spcPct val="150000"/>
              </a:lnSpc>
              <a:spcBef>
                <a:spcPts val="0"/>
              </a:spcBef>
              <a:spcAft>
                <a:spcPts val="0"/>
              </a:spcAft>
              <a:buClr>
                <a:schemeClr val="accent1"/>
              </a:buClr>
              <a:buSzPct val="100000"/>
              <a:buFont typeface="Calibri"/>
              <a:buChar char="•"/>
            </a:pPr>
            <a:r>
              <a:rPr lang="en-US" sz="2000" dirty="0">
                <a:latin typeface="Calibri"/>
                <a:ea typeface="Calibri"/>
                <a:cs typeface="Calibri"/>
                <a:sym typeface="Calibri"/>
              </a:rPr>
              <a:t>Loading the IMDB dataset</a:t>
            </a:r>
            <a:endParaRPr sz="2000" dirty="0">
              <a:latin typeface="Calibri"/>
              <a:ea typeface="Calibri"/>
              <a:cs typeface="Calibri"/>
              <a:sym typeface="Calibri"/>
            </a:endParaRPr>
          </a:p>
          <a:p>
            <a:pPr marL="228600" lvl="0" indent="-219075" algn="just" rtl="0">
              <a:lnSpc>
                <a:spcPct val="150000"/>
              </a:lnSpc>
              <a:spcBef>
                <a:spcPts val="700"/>
              </a:spcBef>
              <a:spcAft>
                <a:spcPts val="0"/>
              </a:spcAft>
              <a:buClr>
                <a:schemeClr val="accent1"/>
              </a:buClr>
              <a:buSzPct val="100000"/>
              <a:buFont typeface="Calibri"/>
              <a:buChar char="•"/>
            </a:pPr>
            <a:r>
              <a:rPr lang="en-US" sz="2000" dirty="0">
                <a:latin typeface="Calibri"/>
                <a:ea typeface="Calibri"/>
                <a:cs typeface="Calibri"/>
                <a:sym typeface="Calibri"/>
              </a:rPr>
              <a:t>Exploring the data and the variables present to have better understanding  of the data</a:t>
            </a:r>
            <a:endParaRPr sz="2000" dirty="0">
              <a:latin typeface="Calibri"/>
              <a:ea typeface="Calibri"/>
              <a:cs typeface="Calibri"/>
              <a:sym typeface="Calibri"/>
            </a:endParaRPr>
          </a:p>
          <a:p>
            <a:pPr marL="228600" lvl="0" indent="-219075" algn="just" rtl="0">
              <a:lnSpc>
                <a:spcPct val="150000"/>
              </a:lnSpc>
              <a:spcBef>
                <a:spcPts val="700"/>
              </a:spcBef>
              <a:spcAft>
                <a:spcPts val="0"/>
              </a:spcAft>
              <a:buClr>
                <a:schemeClr val="accent1"/>
              </a:buClr>
              <a:buSzPct val="100000"/>
              <a:buFont typeface="Calibri"/>
              <a:buChar char="•"/>
            </a:pPr>
            <a:r>
              <a:rPr lang="en-US" sz="2000" dirty="0">
                <a:latin typeface="Calibri"/>
                <a:ea typeface="Calibri"/>
                <a:cs typeface="Calibri"/>
                <a:sym typeface="Calibri"/>
              </a:rPr>
              <a:t>Data Mining techniques like text mining and retrieval are implemented to clean the documents.</a:t>
            </a:r>
            <a:endParaRPr sz="2000" dirty="0">
              <a:latin typeface="Calibri"/>
              <a:ea typeface="Calibri"/>
              <a:cs typeface="Calibri"/>
              <a:sym typeface="Calibri"/>
            </a:endParaRPr>
          </a:p>
          <a:p>
            <a:pPr marL="228600" lvl="0" indent="-219075" algn="just" rtl="0">
              <a:lnSpc>
                <a:spcPct val="150000"/>
              </a:lnSpc>
              <a:spcBef>
                <a:spcPts val="700"/>
              </a:spcBef>
              <a:spcAft>
                <a:spcPts val="0"/>
              </a:spcAft>
              <a:buClr>
                <a:schemeClr val="accent1"/>
              </a:buClr>
              <a:buSzPct val="100000"/>
              <a:buFont typeface="Calibri"/>
              <a:buChar char="•"/>
            </a:pPr>
            <a:r>
              <a:rPr lang="en-US" sz="2000" dirty="0">
                <a:latin typeface="Calibri"/>
                <a:ea typeface="Calibri"/>
                <a:cs typeface="Calibri"/>
                <a:sym typeface="Calibri"/>
              </a:rPr>
              <a:t>Implementing the Machine Learning models on the processed data.</a:t>
            </a:r>
            <a:endParaRPr sz="2000" dirty="0">
              <a:latin typeface="Calibri"/>
              <a:ea typeface="Calibri"/>
              <a:cs typeface="Calibri"/>
              <a:sym typeface="Calibri"/>
            </a:endParaRPr>
          </a:p>
          <a:p>
            <a:pPr marL="228600" lvl="0" indent="-219075" algn="just" rtl="0">
              <a:lnSpc>
                <a:spcPct val="150000"/>
              </a:lnSpc>
              <a:spcBef>
                <a:spcPts val="700"/>
              </a:spcBef>
              <a:spcAft>
                <a:spcPts val="0"/>
              </a:spcAft>
              <a:buClr>
                <a:schemeClr val="accent1"/>
              </a:buClr>
              <a:buSzPct val="100000"/>
              <a:buChar char="•"/>
            </a:pPr>
            <a:r>
              <a:rPr lang="en-US" sz="2000" dirty="0">
                <a:latin typeface="Calibri"/>
                <a:ea typeface="Calibri"/>
                <a:cs typeface="Calibri"/>
                <a:sym typeface="Calibri"/>
              </a:rPr>
              <a:t>Calculating the accuracy to check whether the reviews are </a:t>
            </a:r>
            <a:r>
              <a:rPr lang="en-US" sz="2000" b="1" dirty="0">
                <a:latin typeface="Calibri"/>
                <a:ea typeface="Calibri"/>
                <a:cs typeface="Calibri"/>
                <a:sym typeface="Calibri"/>
              </a:rPr>
              <a:t>Positive</a:t>
            </a:r>
            <a:r>
              <a:rPr lang="en-US" sz="2000" dirty="0">
                <a:latin typeface="Calibri"/>
                <a:ea typeface="Calibri"/>
                <a:cs typeface="Calibri"/>
                <a:sym typeface="Calibri"/>
              </a:rPr>
              <a:t> or </a:t>
            </a:r>
            <a:r>
              <a:rPr lang="en-US" sz="2000" b="1" dirty="0">
                <a:latin typeface="Calibri"/>
                <a:ea typeface="Calibri"/>
                <a:cs typeface="Calibri"/>
                <a:sym typeface="Calibri"/>
              </a:rPr>
              <a:t>Negative</a:t>
            </a:r>
            <a:endParaRPr sz="2000" b="1" dirty="0">
              <a:latin typeface="Calibri"/>
              <a:ea typeface="Calibri"/>
              <a:cs typeface="Calibri"/>
              <a:sym typeface="Calibri"/>
            </a:endParaRPr>
          </a:p>
        </p:txBody>
      </p:sp>
      <p:pic>
        <p:nvPicPr>
          <p:cNvPr id="96" name="Google Shape;96;p14"/>
          <p:cNvPicPr preferRelativeResize="0"/>
          <p:nvPr/>
        </p:nvPicPr>
        <p:blipFill rotWithShape="1">
          <a:blip r:embed="rId3">
            <a:alphaModFix/>
          </a:blip>
          <a:srcRect l="30662" t="18241" r="45639" b="12135"/>
          <a:stretch/>
        </p:blipFill>
        <p:spPr>
          <a:xfrm>
            <a:off x="5703492" y="1658671"/>
            <a:ext cx="2778900" cy="45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EXPLORATORY DATA ANALYSIS</a:t>
            </a:r>
            <a:endParaRPr/>
          </a:p>
        </p:txBody>
      </p:sp>
      <p:sp>
        <p:nvSpPr>
          <p:cNvPr id="102" name="Google Shape;102;p15"/>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a:t>One key aspect of Exploratory Data Analysis (EDA) in sentiment analysis of IMDb movie reviews is to uncover patterns and gain initial insights by exploring and visualizing the dataset.</a:t>
            </a:r>
            <a:endParaRPr/>
          </a:p>
          <a:p>
            <a:pPr marL="1143000" lvl="0" indent="-213360" algn="just" rtl="0">
              <a:lnSpc>
                <a:spcPct val="150000"/>
              </a:lnSpc>
              <a:spcBef>
                <a:spcPts val="700"/>
              </a:spcBef>
              <a:spcAft>
                <a:spcPts val="0"/>
              </a:spcAft>
              <a:buSzPts val="2400"/>
              <a:buFont typeface="Calibri"/>
              <a:buChar char="•"/>
            </a:pPr>
            <a:r>
              <a:rPr lang="en-US"/>
              <a:t>Summary of the Dataset.</a:t>
            </a:r>
            <a:endParaRPr/>
          </a:p>
          <a:p>
            <a:pPr marL="1143000" lvl="0" indent="-200660" algn="just" rtl="0">
              <a:lnSpc>
                <a:spcPct val="150000"/>
              </a:lnSpc>
              <a:spcBef>
                <a:spcPts val="700"/>
              </a:spcBef>
              <a:spcAft>
                <a:spcPts val="0"/>
              </a:spcAft>
              <a:buSzPts val="2200"/>
              <a:buFont typeface="Calibri"/>
              <a:buChar char="•"/>
            </a:pPr>
            <a:r>
              <a:rPr lang="en-US"/>
              <a:t>Cleaning the Data</a:t>
            </a:r>
            <a:endParaRPr/>
          </a:p>
          <a:p>
            <a:pPr marL="1143000" lvl="0" indent="-200660" algn="just" rtl="0">
              <a:lnSpc>
                <a:spcPct val="150000"/>
              </a:lnSpc>
              <a:spcBef>
                <a:spcPts val="700"/>
              </a:spcBef>
              <a:spcAft>
                <a:spcPts val="0"/>
              </a:spcAft>
              <a:buSzPts val="2200"/>
              <a:buFont typeface="Calibri"/>
              <a:buChar char="•"/>
            </a:pPr>
            <a:r>
              <a:rPr lang="en-US"/>
              <a:t>Handling Duplicate Rows</a:t>
            </a:r>
            <a:endParaRPr/>
          </a:p>
          <a:p>
            <a:pPr marL="1143000" lvl="0" indent="-200660" algn="just" rtl="0">
              <a:lnSpc>
                <a:spcPct val="150000"/>
              </a:lnSpc>
              <a:spcBef>
                <a:spcPts val="700"/>
              </a:spcBef>
              <a:spcAft>
                <a:spcPts val="0"/>
              </a:spcAft>
              <a:buSzPts val="2200"/>
              <a:buFont typeface="Calibri"/>
              <a:buChar char="•"/>
            </a:pPr>
            <a:r>
              <a:rPr lang="en-US"/>
              <a:t>Column Selection</a:t>
            </a:r>
            <a:endParaRPr/>
          </a:p>
          <a:p>
            <a:pPr marL="1143000" lvl="0" indent="-200660" algn="just" rtl="0">
              <a:lnSpc>
                <a:spcPct val="150000"/>
              </a:lnSpc>
              <a:spcBef>
                <a:spcPts val="700"/>
              </a:spcBef>
              <a:spcAft>
                <a:spcPts val="0"/>
              </a:spcAft>
              <a:buSzPts val="2200"/>
              <a:buFont typeface="Calibri"/>
              <a:buChar char="•"/>
            </a:pPr>
            <a:r>
              <a:rPr lang="en-US"/>
              <a:t>Sentiment Count</a:t>
            </a:r>
            <a:endParaRPr/>
          </a:p>
          <a:p>
            <a:pPr marL="228600" lvl="0" indent="0" algn="just" rtl="0">
              <a:spcBef>
                <a:spcPts val="0"/>
              </a:spcBef>
              <a:spcAft>
                <a:spcPts val="0"/>
              </a:spcAft>
              <a:buNone/>
            </a:pPr>
            <a:endParaRPr/>
          </a:p>
        </p:txBody>
      </p:sp>
      <p:sp>
        <p:nvSpPr>
          <p:cNvPr id="103" name="Google Shape;103;p15"/>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119064"/>
            <a:ext cx="6540600" cy="1142400"/>
          </a:xfrm>
          <a:prstGeom prst="rect">
            <a:avLst/>
          </a:prstGeom>
          <a:noFill/>
          <a:ln>
            <a:noFill/>
          </a:ln>
        </p:spPr>
        <p:txBody>
          <a:bodyPr spcFirstLastPara="1" wrap="square" lIns="91425" tIns="45700" rIns="91425" bIns="45700" anchor="b" anchorCtr="0">
            <a:noAutofit/>
          </a:bodyPr>
          <a:lstStyle/>
          <a:p>
            <a:pPr marL="0" lvl="0" indent="0" algn="l" rtl="0">
              <a:lnSpc>
                <a:spcPct val="106250"/>
              </a:lnSpc>
              <a:spcBef>
                <a:spcPts val="0"/>
              </a:spcBef>
              <a:spcAft>
                <a:spcPts val="0"/>
              </a:spcAft>
              <a:buNone/>
            </a:pPr>
            <a:r>
              <a:rPr lang="en-US"/>
              <a:t>NATURAL LANGUAGE PROCESSING</a:t>
            </a:r>
            <a:endParaRPr/>
          </a:p>
        </p:txBody>
      </p:sp>
      <p:sp>
        <p:nvSpPr>
          <p:cNvPr id="109" name="Google Shape;109;p16"/>
          <p:cNvSpPr txBox="1">
            <a:spLocks noGrp="1"/>
          </p:cNvSpPr>
          <p:nvPr>
            <p:ph type="body" idx="1"/>
          </p:nvPr>
        </p:nvSpPr>
        <p:spPr>
          <a:xfrm>
            <a:off x="457200" y="1582615"/>
            <a:ext cx="8229600" cy="4543500"/>
          </a:xfrm>
          <a:prstGeom prst="rect">
            <a:avLst/>
          </a:prstGeom>
          <a:noFill/>
          <a:ln>
            <a:noFill/>
          </a:ln>
        </p:spPr>
        <p:txBody>
          <a:bodyPr spcFirstLastPara="1" wrap="square" lIns="91425" tIns="45700" rIns="91425" bIns="45700" anchor="t" anchorCtr="0">
            <a:noAutofit/>
          </a:bodyPr>
          <a:lstStyle/>
          <a:p>
            <a:pPr marL="457200" lvl="0" indent="-396240" algn="just" rtl="0">
              <a:spcBef>
                <a:spcPts val="0"/>
              </a:spcBef>
              <a:spcAft>
                <a:spcPts val="0"/>
              </a:spcAft>
              <a:buSzPts val="2640"/>
              <a:buChar char="•"/>
            </a:pPr>
            <a:r>
              <a:rPr lang="en-US"/>
              <a:t>Natural Language Processing, or NLP for short, is broadly defined as the automatic manipulation of natural language, like speech and text, by software.</a:t>
            </a:r>
            <a:endParaRPr/>
          </a:p>
          <a:p>
            <a:pPr marL="457200" lvl="0" indent="-396240" algn="just" rtl="0">
              <a:spcBef>
                <a:spcPts val="0"/>
              </a:spcBef>
              <a:spcAft>
                <a:spcPts val="0"/>
              </a:spcAft>
              <a:buSzPts val="2640"/>
              <a:buChar char="•"/>
            </a:pPr>
            <a:r>
              <a:rPr lang="en-US"/>
              <a:t>Natural language processing has the ability to interrogate the data with natural language text or voice.</a:t>
            </a:r>
            <a:endParaRPr/>
          </a:p>
          <a:p>
            <a:pPr marL="0" lvl="0" indent="0" algn="just" rtl="0">
              <a:spcBef>
                <a:spcPts val="0"/>
              </a:spcBef>
              <a:spcAft>
                <a:spcPts val="0"/>
              </a:spcAft>
              <a:buNone/>
            </a:pPr>
            <a:endParaRPr sz="2000">
              <a:solidFill>
                <a:srgbClr val="595959"/>
              </a:solidFill>
              <a:latin typeface="Gill Sans"/>
              <a:ea typeface="Gill Sans"/>
              <a:cs typeface="Gill Sans"/>
              <a:sym typeface="Gill Sans"/>
            </a:endParaRPr>
          </a:p>
        </p:txBody>
      </p:sp>
      <p:sp>
        <p:nvSpPr>
          <p:cNvPr id="110" name="Google Shape;110;p16"/>
          <p:cNvSpPr txBox="1">
            <a:spLocks noGrp="1"/>
          </p:cNvSpPr>
          <p:nvPr>
            <p:ph type="sldNum" idx="12"/>
          </p:nvPr>
        </p:nvSpPr>
        <p:spPr>
          <a:xfrm>
            <a:off x="6567798" y="6370948"/>
            <a:ext cx="21336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11" name="Google Shape;111;p16"/>
          <p:cNvPicPr preferRelativeResize="0"/>
          <p:nvPr/>
        </p:nvPicPr>
        <p:blipFill rotWithShape="1">
          <a:blip r:embed="rId3">
            <a:alphaModFix/>
          </a:blip>
          <a:srcRect l="12081" r="28666" b="27682"/>
          <a:stretch/>
        </p:blipFill>
        <p:spPr>
          <a:xfrm>
            <a:off x="2799776" y="3691724"/>
            <a:ext cx="3544424" cy="243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2652063" y="1527713"/>
            <a:ext cx="3839875" cy="3839875"/>
          </a:xfrm>
          <a:prstGeom prst="rect">
            <a:avLst/>
          </a:prstGeom>
          <a:noFill/>
          <a:ln>
            <a:noFill/>
          </a:ln>
        </p:spPr>
      </p:pic>
      <p:sp>
        <p:nvSpPr>
          <p:cNvPr id="118" name="Google Shape;118;p17"/>
          <p:cNvSpPr txBox="1"/>
          <p:nvPr/>
        </p:nvSpPr>
        <p:spPr>
          <a:xfrm>
            <a:off x="1337963" y="420900"/>
            <a:ext cx="67764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900"/>
              </a:spcAft>
              <a:buNone/>
            </a:pPr>
            <a:r>
              <a:rPr lang="en-US" sz="1800">
                <a:solidFill>
                  <a:srgbClr val="555555"/>
                </a:solidFill>
                <a:latin typeface="Gill Sans"/>
                <a:ea typeface="Gill Sans"/>
                <a:cs typeface="Gill Sans"/>
                <a:sym typeface="Gill Sans"/>
              </a:rPr>
              <a:t>"I watched this movie, and I must say it was absolutely terrible. I didn't enjoy a single moment."</a:t>
            </a:r>
            <a:endParaRPr sz="2000">
              <a:solidFill>
                <a:srgbClr val="555555"/>
              </a:solidFill>
              <a:latin typeface="Gill Sans"/>
              <a:ea typeface="Gill Sans"/>
              <a:cs typeface="Gill Sans"/>
              <a:sym typeface="Gill Sans"/>
            </a:endParaRPr>
          </a:p>
        </p:txBody>
      </p:sp>
      <p:cxnSp>
        <p:nvCxnSpPr>
          <p:cNvPr id="119" name="Google Shape;119;p17"/>
          <p:cNvCxnSpPr>
            <a:endCxn id="118" idx="2"/>
          </p:cNvCxnSpPr>
          <p:nvPr/>
        </p:nvCxnSpPr>
        <p:spPr>
          <a:xfrm rot="-5400000">
            <a:off x="4020563" y="1508400"/>
            <a:ext cx="1012800" cy="398400"/>
          </a:xfrm>
          <a:prstGeom prst="bentConnector3">
            <a:avLst>
              <a:gd name="adj1" fmla="val 50000"/>
            </a:avLst>
          </a:prstGeom>
          <a:noFill/>
          <a:ln w="28575" cap="flat" cmpd="sng">
            <a:solidFill>
              <a:srgbClr val="FF0000"/>
            </a:solidFill>
            <a:prstDash val="solid"/>
            <a:round/>
            <a:headEnd type="oval" w="med" len="med"/>
            <a:tailEnd type="oval" w="med" len="med"/>
          </a:ln>
        </p:spPr>
      </p:cxnSp>
      <p:sp>
        <p:nvSpPr>
          <p:cNvPr id="120" name="Google Shape;120;p17"/>
          <p:cNvSpPr txBox="1"/>
          <p:nvPr/>
        </p:nvSpPr>
        <p:spPr>
          <a:xfrm>
            <a:off x="5713700" y="1007400"/>
            <a:ext cx="34302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900"/>
              </a:spcAft>
              <a:buNone/>
            </a:pPr>
            <a:r>
              <a:rPr lang="en-US" sz="1300">
                <a:solidFill>
                  <a:srgbClr val="555555"/>
                </a:solidFill>
                <a:latin typeface="Roboto"/>
                <a:ea typeface="Roboto"/>
                <a:cs typeface="Roboto"/>
                <a:sym typeface="Roboto"/>
              </a:rPr>
              <a:t>[</a:t>
            </a:r>
            <a:r>
              <a:rPr lang="en-US">
                <a:solidFill>
                  <a:srgbClr val="555555"/>
                </a:solidFill>
                <a:latin typeface="Gill Sans"/>
                <a:ea typeface="Gill Sans"/>
                <a:cs typeface="Gill Sans"/>
                <a:sym typeface="Gill Sans"/>
              </a:rPr>
              <a:t>"I", "watched", "this", "movie", ",", "and", "I", "must", "say", "it", "was", "absolutely", "terrible", ".", "I", "didn't", "enjoy", "a", "single", "moment", "."]</a:t>
            </a:r>
            <a:endParaRPr sz="1600">
              <a:solidFill>
                <a:srgbClr val="555555"/>
              </a:solidFill>
              <a:latin typeface="Gill Sans"/>
              <a:ea typeface="Gill Sans"/>
              <a:cs typeface="Gill Sans"/>
              <a:sym typeface="Gill Sans"/>
            </a:endParaRPr>
          </a:p>
        </p:txBody>
      </p:sp>
      <p:sp>
        <p:nvSpPr>
          <p:cNvPr id="121" name="Google Shape;121;p17"/>
          <p:cNvSpPr txBox="1"/>
          <p:nvPr/>
        </p:nvSpPr>
        <p:spPr>
          <a:xfrm>
            <a:off x="6195875" y="2493150"/>
            <a:ext cx="29481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900"/>
              </a:spcAft>
              <a:buNone/>
            </a:pPr>
            <a:r>
              <a:rPr lang="en-US">
                <a:solidFill>
                  <a:srgbClr val="555555"/>
                </a:solidFill>
                <a:latin typeface="Gill Sans"/>
                <a:ea typeface="Gill Sans"/>
                <a:cs typeface="Gill Sans"/>
                <a:sym typeface="Gill Sans"/>
              </a:rPr>
              <a:t>["watched", "movie", ",", "must", "say", "absolutely", "terrible", ".", "didn't", "enjoy", "single", "moment", "."]</a:t>
            </a:r>
            <a:endParaRPr>
              <a:solidFill>
                <a:srgbClr val="555555"/>
              </a:solidFill>
              <a:latin typeface="Gill Sans"/>
              <a:ea typeface="Gill Sans"/>
              <a:cs typeface="Gill Sans"/>
              <a:sym typeface="Gill Sans"/>
            </a:endParaRPr>
          </a:p>
        </p:txBody>
      </p:sp>
      <p:cxnSp>
        <p:nvCxnSpPr>
          <p:cNvPr id="122" name="Google Shape;122;p17"/>
          <p:cNvCxnSpPr>
            <a:stCxn id="117" idx="3"/>
            <a:endCxn id="121" idx="2"/>
          </p:cNvCxnSpPr>
          <p:nvPr/>
        </p:nvCxnSpPr>
        <p:spPr>
          <a:xfrm rot="10800000" flipH="1">
            <a:off x="6491937" y="3388850"/>
            <a:ext cx="1178100" cy="58800"/>
          </a:xfrm>
          <a:prstGeom prst="bentConnector2">
            <a:avLst/>
          </a:prstGeom>
          <a:noFill/>
          <a:ln w="28575" cap="flat" cmpd="sng">
            <a:solidFill>
              <a:srgbClr val="FF0000"/>
            </a:solidFill>
            <a:prstDash val="solid"/>
            <a:round/>
            <a:headEnd type="oval" w="med" len="med"/>
            <a:tailEnd type="oval" w="med" len="med"/>
          </a:ln>
        </p:spPr>
      </p:cxnSp>
      <p:pic>
        <p:nvPicPr>
          <p:cNvPr id="123" name="Google Shape;123;p17"/>
          <p:cNvPicPr preferRelativeResize="0"/>
          <p:nvPr/>
        </p:nvPicPr>
        <p:blipFill>
          <a:blip r:embed="rId4">
            <a:alphaModFix/>
          </a:blip>
          <a:stretch>
            <a:fillRect/>
          </a:stretch>
        </p:blipFill>
        <p:spPr>
          <a:xfrm>
            <a:off x="4842534" y="5325500"/>
            <a:ext cx="4050642" cy="1462625"/>
          </a:xfrm>
          <a:prstGeom prst="rect">
            <a:avLst/>
          </a:prstGeom>
          <a:noFill/>
          <a:ln>
            <a:noFill/>
          </a:ln>
        </p:spPr>
      </p:pic>
      <p:sp>
        <p:nvSpPr>
          <p:cNvPr id="124" name="Google Shape;124;p17"/>
          <p:cNvSpPr txBox="1"/>
          <p:nvPr/>
        </p:nvSpPr>
        <p:spPr>
          <a:xfrm>
            <a:off x="6195875" y="3909325"/>
            <a:ext cx="29481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900"/>
              </a:spcAft>
              <a:buNone/>
            </a:pPr>
            <a:r>
              <a:rPr lang="en-US">
                <a:solidFill>
                  <a:srgbClr val="555555"/>
                </a:solidFill>
                <a:latin typeface="Gill Sans"/>
                <a:ea typeface="Gill Sans"/>
                <a:cs typeface="Gill Sans"/>
                <a:sym typeface="Gill Sans"/>
              </a:rPr>
              <a:t>["watched", "movie", ",", "must", "say", "not", "absolutely", "good", ".", "not", "enjoy", "single", "moment", "."]</a:t>
            </a:r>
            <a:endParaRPr sz="1800">
              <a:solidFill>
                <a:srgbClr val="555555"/>
              </a:solidFill>
              <a:latin typeface="Gill Sans"/>
              <a:ea typeface="Gill Sans"/>
              <a:cs typeface="Gill Sans"/>
              <a:sym typeface="Gill Sans"/>
            </a:endParaRPr>
          </a:p>
        </p:txBody>
      </p:sp>
      <p:cxnSp>
        <p:nvCxnSpPr>
          <p:cNvPr id="125" name="Google Shape;125;p17"/>
          <p:cNvCxnSpPr>
            <a:endCxn id="124" idx="2"/>
          </p:cNvCxnSpPr>
          <p:nvPr/>
        </p:nvCxnSpPr>
        <p:spPr>
          <a:xfrm rot="10800000" flipH="1">
            <a:off x="5617625" y="4805125"/>
            <a:ext cx="2052300" cy="30900"/>
          </a:xfrm>
          <a:prstGeom prst="bentConnector2">
            <a:avLst/>
          </a:prstGeom>
          <a:noFill/>
          <a:ln w="28575" cap="flat" cmpd="sng">
            <a:solidFill>
              <a:srgbClr val="FF0000"/>
            </a:solidFill>
            <a:prstDash val="solid"/>
            <a:round/>
            <a:headEnd type="oval" w="med" len="med"/>
            <a:tailEnd type="oval" w="med" len="med"/>
          </a:ln>
        </p:spPr>
      </p:cxnSp>
      <p:sp>
        <p:nvSpPr>
          <p:cNvPr id="126" name="Google Shape;126;p17"/>
          <p:cNvSpPr txBox="1"/>
          <p:nvPr/>
        </p:nvSpPr>
        <p:spPr>
          <a:xfrm>
            <a:off x="15675" y="5131800"/>
            <a:ext cx="37638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900"/>
              </a:spcAft>
              <a:buNone/>
            </a:pPr>
            <a:r>
              <a:rPr lang="en-US">
                <a:solidFill>
                  <a:srgbClr val="555555"/>
                </a:solidFill>
                <a:latin typeface="Gill Sans"/>
                <a:ea typeface="Gill Sans"/>
                <a:cs typeface="Gill Sans"/>
                <a:sym typeface="Gill Sans"/>
              </a:rPr>
              <a:t>["watch", "movi", ",", "must", "say", "not", "absolut", "good", ".", "not", "enjoy", "singl", "moment", "."]</a:t>
            </a:r>
            <a:endParaRPr>
              <a:solidFill>
                <a:srgbClr val="555555"/>
              </a:solidFill>
              <a:latin typeface="Gill Sans"/>
              <a:ea typeface="Gill Sans"/>
              <a:cs typeface="Gill Sans"/>
              <a:sym typeface="Gill Sans"/>
            </a:endParaRPr>
          </a:p>
        </p:txBody>
      </p:sp>
      <p:sp>
        <p:nvSpPr>
          <p:cNvPr id="127" name="Google Shape;127;p17"/>
          <p:cNvSpPr txBox="1"/>
          <p:nvPr/>
        </p:nvSpPr>
        <p:spPr>
          <a:xfrm>
            <a:off x="15675" y="3272225"/>
            <a:ext cx="2810700" cy="129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a:solidFill>
                  <a:srgbClr val="555555"/>
                </a:solidFill>
                <a:latin typeface="Gill Sans"/>
                <a:ea typeface="Gill Sans"/>
                <a:cs typeface="Gill Sans"/>
                <a:sym typeface="Gill Sans"/>
              </a:rPr>
              <a:t>[Positive, Negative, Neutral]</a:t>
            </a:r>
            <a:endParaRPr sz="1600">
              <a:solidFill>
                <a:srgbClr val="555555"/>
              </a:solidFill>
              <a:latin typeface="Gill Sans"/>
              <a:ea typeface="Gill Sans"/>
              <a:cs typeface="Gill Sans"/>
              <a:sym typeface="Gill Sans"/>
            </a:endParaRPr>
          </a:p>
          <a:p>
            <a:pPr marL="0" lvl="0" indent="0" algn="l" rtl="0">
              <a:lnSpc>
                <a:spcPct val="115000"/>
              </a:lnSpc>
              <a:spcBef>
                <a:spcPts val="900"/>
              </a:spcBef>
              <a:spcAft>
                <a:spcPts val="900"/>
              </a:spcAft>
              <a:buNone/>
            </a:pPr>
            <a:r>
              <a:rPr lang="en-US">
                <a:solidFill>
                  <a:srgbClr val="555555"/>
                </a:solidFill>
                <a:latin typeface="Gill Sans"/>
                <a:ea typeface="Gill Sans"/>
                <a:cs typeface="Gill Sans"/>
                <a:sym typeface="Gill Sans"/>
              </a:rPr>
              <a:t>Positive: 0.2 </a:t>
            </a:r>
            <a:br>
              <a:rPr lang="en-US">
                <a:solidFill>
                  <a:srgbClr val="555555"/>
                </a:solidFill>
                <a:latin typeface="Gill Sans"/>
                <a:ea typeface="Gill Sans"/>
                <a:cs typeface="Gill Sans"/>
                <a:sym typeface="Gill Sans"/>
              </a:rPr>
            </a:br>
            <a:r>
              <a:rPr lang="en-US">
                <a:solidFill>
                  <a:srgbClr val="555555"/>
                </a:solidFill>
                <a:latin typeface="Gill Sans"/>
                <a:ea typeface="Gill Sans"/>
                <a:cs typeface="Gill Sans"/>
                <a:sym typeface="Gill Sans"/>
              </a:rPr>
              <a:t>Negative: 0.75 </a:t>
            </a:r>
            <a:br>
              <a:rPr lang="en-US">
                <a:solidFill>
                  <a:srgbClr val="555555"/>
                </a:solidFill>
                <a:latin typeface="Gill Sans"/>
                <a:ea typeface="Gill Sans"/>
                <a:cs typeface="Gill Sans"/>
                <a:sym typeface="Gill Sans"/>
              </a:rPr>
            </a:br>
            <a:r>
              <a:rPr lang="en-US">
                <a:solidFill>
                  <a:srgbClr val="555555"/>
                </a:solidFill>
                <a:latin typeface="Gill Sans"/>
                <a:ea typeface="Gill Sans"/>
                <a:cs typeface="Gill Sans"/>
                <a:sym typeface="Gill Sans"/>
              </a:rPr>
              <a:t>Neutral: 0.05</a:t>
            </a:r>
            <a:endParaRPr sz="1800">
              <a:solidFill>
                <a:srgbClr val="555555"/>
              </a:solidFill>
              <a:latin typeface="Gill Sans"/>
              <a:ea typeface="Gill Sans"/>
              <a:cs typeface="Gill Sans"/>
              <a:sym typeface="Gill Sans"/>
            </a:endParaRPr>
          </a:p>
        </p:txBody>
      </p:sp>
      <p:cxnSp>
        <p:nvCxnSpPr>
          <p:cNvPr id="128" name="Google Shape;128;p17"/>
          <p:cNvCxnSpPr/>
          <p:nvPr/>
        </p:nvCxnSpPr>
        <p:spPr>
          <a:xfrm rot="10800000" flipH="1">
            <a:off x="4966050" y="1858500"/>
            <a:ext cx="2054100" cy="594600"/>
          </a:xfrm>
          <a:prstGeom prst="bentConnector3">
            <a:avLst>
              <a:gd name="adj1" fmla="val 50000"/>
            </a:avLst>
          </a:prstGeom>
          <a:noFill/>
          <a:ln w="28575" cap="flat" cmpd="sng">
            <a:solidFill>
              <a:srgbClr val="FF0000"/>
            </a:solidFill>
            <a:prstDash val="solid"/>
            <a:round/>
            <a:headEnd type="oval" w="med" len="med"/>
            <a:tailEnd type="oval" w="med" len="med"/>
          </a:ln>
        </p:spPr>
      </p:cxnSp>
      <p:cxnSp>
        <p:nvCxnSpPr>
          <p:cNvPr id="129" name="Google Shape;129;p17"/>
          <p:cNvCxnSpPr>
            <a:endCxn id="126" idx="2"/>
          </p:cNvCxnSpPr>
          <p:nvPr/>
        </p:nvCxnSpPr>
        <p:spPr>
          <a:xfrm flipH="1">
            <a:off x="1897575" y="5008800"/>
            <a:ext cx="2017800" cy="1018800"/>
          </a:xfrm>
          <a:prstGeom prst="bentConnector4">
            <a:avLst>
              <a:gd name="adj1" fmla="val 3368"/>
              <a:gd name="adj2" fmla="val 123373"/>
            </a:avLst>
          </a:prstGeom>
          <a:noFill/>
          <a:ln w="28575" cap="flat" cmpd="sng">
            <a:solidFill>
              <a:srgbClr val="FF0000"/>
            </a:solidFill>
            <a:prstDash val="solid"/>
            <a:round/>
            <a:headEnd type="oval" w="med" len="med"/>
            <a:tailEnd type="oval" w="med" len="med"/>
          </a:ln>
        </p:spPr>
      </p:cxnSp>
      <p:cxnSp>
        <p:nvCxnSpPr>
          <p:cNvPr id="130" name="Google Shape;130;p17"/>
          <p:cNvCxnSpPr>
            <a:endCxn id="127" idx="2"/>
          </p:cNvCxnSpPr>
          <p:nvPr/>
        </p:nvCxnSpPr>
        <p:spPr>
          <a:xfrm flipH="1">
            <a:off x="1421025" y="4330625"/>
            <a:ext cx="1639200" cy="236100"/>
          </a:xfrm>
          <a:prstGeom prst="bentConnector4">
            <a:avLst>
              <a:gd name="adj1" fmla="val 7133"/>
              <a:gd name="adj2" fmla="val 200858"/>
            </a:avLst>
          </a:prstGeom>
          <a:noFill/>
          <a:ln w="28575" cap="flat" cmpd="sng">
            <a:solidFill>
              <a:srgbClr val="FF0000"/>
            </a:solidFill>
            <a:prstDash val="solid"/>
            <a:round/>
            <a:headEnd type="oval" w="med" len="med"/>
            <a:tailEnd type="oval" w="med" len="med"/>
          </a:ln>
        </p:spPr>
      </p:cxnSp>
      <p:sp>
        <p:nvSpPr>
          <p:cNvPr id="131" name="Google Shape;131;p17"/>
          <p:cNvSpPr txBox="1"/>
          <p:nvPr/>
        </p:nvSpPr>
        <p:spPr>
          <a:xfrm>
            <a:off x="15675" y="1412650"/>
            <a:ext cx="3430200" cy="158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Clr>
                <a:schemeClr val="dk1"/>
              </a:buClr>
              <a:buSzPts val="1100"/>
              <a:buFont typeface="Arial"/>
              <a:buNone/>
            </a:pPr>
            <a:r>
              <a:rPr lang="en-US">
                <a:solidFill>
                  <a:srgbClr val="555555"/>
                </a:solidFill>
                <a:latin typeface="Gill Sans"/>
                <a:ea typeface="Gill Sans"/>
                <a:cs typeface="Gill Sans"/>
                <a:sym typeface="Gill Sans"/>
              </a:rPr>
              <a:t>Sentiment Class: Negative</a:t>
            </a:r>
            <a:endParaRPr>
              <a:solidFill>
                <a:srgbClr val="555555"/>
              </a:solidFill>
              <a:latin typeface="Gill Sans"/>
              <a:ea typeface="Gill Sans"/>
              <a:cs typeface="Gill Sans"/>
              <a:sym typeface="Gill Sans"/>
            </a:endParaRPr>
          </a:p>
          <a:p>
            <a:pPr marL="0" lvl="0" indent="0" algn="l" rtl="0">
              <a:lnSpc>
                <a:spcPct val="115000"/>
              </a:lnSpc>
              <a:spcBef>
                <a:spcPts val="1500"/>
              </a:spcBef>
              <a:spcAft>
                <a:spcPts val="1500"/>
              </a:spcAft>
              <a:buNone/>
            </a:pPr>
            <a:r>
              <a:rPr lang="en-US">
                <a:solidFill>
                  <a:srgbClr val="555555"/>
                </a:solidFill>
                <a:latin typeface="Gill Sans"/>
                <a:ea typeface="Gill Sans"/>
                <a:cs typeface="Gill Sans"/>
                <a:sym typeface="Gill Sans"/>
              </a:rPr>
              <a:t>The sentiment analysis model classifies the sentence as Negative due to the presence of the negative sentiment word "terrible" and the negation term "not" before "enjoy."</a:t>
            </a:r>
            <a:endParaRPr sz="1600">
              <a:solidFill>
                <a:srgbClr val="555555"/>
              </a:solidFill>
              <a:latin typeface="Gill Sans"/>
              <a:ea typeface="Gill Sans"/>
              <a:cs typeface="Gill Sans"/>
              <a:sym typeface="Gill Sans"/>
            </a:endParaRPr>
          </a:p>
        </p:txBody>
      </p:sp>
      <p:cxnSp>
        <p:nvCxnSpPr>
          <p:cNvPr id="132" name="Google Shape;132;p17"/>
          <p:cNvCxnSpPr>
            <a:endCxn id="131" idx="2"/>
          </p:cNvCxnSpPr>
          <p:nvPr/>
        </p:nvCxnSpPr>
        <p:spPr>
          <a:xfrm rot="10800000">
            <a:off x="1730775" y="2996350"/>
            <a:ext cx="1368300" cy="217200"/>
          </a:xfrm>
          <a:prstGeom prst="bentConnector2">
            <a:avLst/>
          </a:prstGeom>
          <a:noFill/>
          <a:ln w="28575" cap="flat" cmpd="sng">
            <a:solidFill>
              <a:srgbClr val="FF0000"/>
            </a:solidFill>
            <a:prstDash val="solid"/>
            <a:round/>
            <a:headEnd type="oval" w="med" len="med"/>
            <a:tailEnd type="oval" w="med" len="med"/>
          </a:ln>
        </p:spPr>
      </p:cxnSp>
      <p:pic>
        <p:nvPicPr>
          <p:cNvPr id="133" name="Google Shape;133;p17"/>
          <p:cNvPicPr preferRelativeResize="0"/>
          <p:nvPr/>
        </p:nvPicPr>
        <p:blipFill>
          <a:blip r:embed="rId5">
            <a:alphaModFix/>
          </a:blip>
          <a:stretch>
            <a:fillRect/>
          </a:stretch>
        </p:blipFill>
        <p:spPr>
          <a:xfrm>
            <a:off x="914616" y="1592375"/>
            <a:ext cx="1012800" cy="101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EP">
  <a:themeElements>
    <a:clrScheme name="Custom 3">
      <a:dk1>
        <a:srgbClr val="000000"/>
      </a:dk1>
      <a:lt1>
        <a:srgbClr val="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(4:3)</PresentationFormat>
  <Paragraphs>103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Merriweather Sans</vt:lpstr>
      <vt:lpstr>Calibri</vt:lpstr>
      <vt:lpstr>Arial</vt:lpstr>
      <vt:lpstr>Gill Sans</vt:lpstr>
      <vt:lpstr>Roboto</vt:lpstr>
      <vt:lpstr>LEEP</vt:lpstr>
      <vt:lpstr>SENTIMENTAL ANALYSIS OF IMDB MOVIE REVIEWS</vt:lpstr>
      <vt:lpstr>PowerPoint Presentation</vt:lpstr>
      <vt:lpstr>OBJECTIVE</vt:lpstr>
      <vt:lpstr>INTRODUCTION</vt:lpstr>
      <vt:lpstr>DATASET</vt:lpstr>
      <vt:lpstr>PROPOSED ARCHITECTURE</vt:lpstr>
      <vt:lpstr>EXPLORATORY DATA ANALYSIS</vt:lpstr>
      <vt:lpstr>NATURAL LANGUAGE PROCESSING</vt:lpstr>
      <vt:lpstr>PowerPoint Presentation</vt:lpstr>
      <vt:lpstr>TEXT REPRESENTATION MODELS</vt:lpstr>
      <vt:lpstr>TEXT REPRESENTATION MODELS</vt:lpstr>
      <vt:lpstr>MACHINE LEARNING ALGORITHM</vt:lpstr>
      <vt:lpstr>RESULT</vt:lpstr>
      <vt:lpstr>CONCLUSION</vt:lpstr>
      <vt:lpstr>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IMDB MOVIE REVIEWS</dc:title>
  <cp:lastModifiedBy>Sivasubramani, Shree Raksha</cp:lastModifiedBy>
  <cp:revision>1</cp:revision>
  <dcterms:modified xsi:type="dcterms:W3CDTF">2023-11-09T21:51:46Z</dcterms:modified>
</cp:coreProperties>
</file>