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56" roundtripDataSignature="AMtx7mh+GnZPLi5Lvp8j0JB9p9qauIMoE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56"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5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5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6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6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6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6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6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6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6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6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6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6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5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5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5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5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5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5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5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5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5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5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6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60"/>
          <p:cNvSpPr/>
          <p:nvPr>
            <p:ph idx="2" type="pic"/>
          </p:nvPr>
        </p:nvSpPr>
        <p:spPr>
          <a:xfrm>
            <a:off x="5183188" y="987425"/>
            <a:ext cx="6172200" cy="4873625"/>
          </a:xfrm>
          <a:prstGeom prst="rect">
            <a:avLst/>
          </a:prstGeom>
          <a:noFill/>
          <a:ln>
            <a:noFill/>
          </a:ln>
        </p:spPr>
      </p:sp>
      <p:sp>
        <p:nvSpPr>
          <p:cNvPr id="64" name="Google Shape;64;p6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6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2.pn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2.pn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7.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image" Target="../media/image1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6.png"/><Relationship Id="rId4"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0" y="3111690"/>
            <a:ext cx="1219200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chemeClr val="dk1"/>
                </a:solidFill>
                <a:latin typeface="Calibri"/>
                <a:ea typeface="Calibri"/>
                <a:cs typeface="Calibri"/>
                <a:sym typeface="Calibri"/>
              </a:rPr>
              <a:t>Graphics Hardware: Display Technology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0"/>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Cathode Ray Tube(CRT)</a:t>
            </a:r>
            <a:endParaRPr b="1" sz="2800">
              <a:solidFill>
                <a:schemeClr val="dk1"/>
              </a:solidFill>
              <a:latin typeface="Calibri"/>
              <a:ea typeface="Calibri"/>
              <a:cs typeface="Calibri"/>
              <a:sym typeface="Calibri"/>
            </a:endParaRPr>
          </a:p>
        </p:txBody>
      </p:sp>
      <p:sp>
        <p:nvSpPr>
          <p:cNvPr id="192" name="Google Shape;192;p10"/>
          <p:cNvSpPr txBox="1"/>
          <p:nvPr/>
        </p:nvSpPr>
        <p:spPr>
          <a:xfrm>
            <a:off x="0" y="523220"/>
            <a:ext cx="12192000" cy="2092881"/>
          </a:xfrm>
          <a:prstGeom prst="rect">
            <a:avLst/>
          </a:prstGeom>
          <a:noFill/>
          <a:ln>
            <a:noFill/>
          </a:ln>
        </p:spPr>
        <p:txBody>
          <a:bodyPr anchorCtr="0" anchor="t" bIns="45700" lIns="91425" spcFirstLastPara="1" rIns="91425" wrap="square" tIns="45700">
            <a:spAutoFit/>
          </a:bodyPr>
          <a:lstStyle/>
          <a:p>
            <a:pPr indent="-457200" lvl="1" marL="914400" marR="0" rtl="0" algn="l">
              <a:spcBef>
                <a:spcPts val="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Control grid</a:t>
            </a:r>
            <a:r>
              <a:rPr b="0" i="0" lang="en-US" sz="2600" u="none" cap="none" strike="noStrike">
                <a:solidFill>
                  <a:schemeClr val="dk1"/>
                </a:solidFill>
                <a:latin typeface="Calibri"/>
                <a:ea typeface="Calibri"/>
                <a:cs typeface="Calibri"/>
                <a:sym typeface="Calibri"/>
              </a:rPr>
              <a:t> control the brightness of the CRT. It is placed directly on the top of the cathode. If there is no voltage on control grid, the electrons can flow freely from the cathode. If there is some negative voltage, the electrons from the cathode are repelled and the screen appears darker. The more the voltage on control Grid, the darker the screen becomes. </a:t>
            </a:r>
            <a:endParaRPr/>
          </a:p>
        </p:txBody>
      </p:sp>
      <p:pic>
        <p:nvPicPr>
          <p:cNvPr id="193" name="Google Shape;193;p10"/>
          <p:cNvPicPr preferRelativeResize="0"/>
          <p:nvPr/>
        </p:nvPicPr>
        <p:blipFill rotWithShape="1">
          <a:blip r:embed="rId3">
            <a:alphaModFix/>
          </a:blip>
          <a:srcRect b="0" l="0" r="0" t="0"/>
          <a:stretch/>
        </p:blipFill>
        <p:spPr>
          <a:xfrm>
            <a:off x="2231858" y="3133725"/>
            <a:ext cx="8305800" cy="3724275"/>
          </a:xfrm>
          <a:prstGeom prst="rect">
            <a:avLst/>
          </a:prstGeom>
          <a:noFill/>
          <a:ln>
            <a:noFill/>
          </a:ln>
        </p:spPr>
      </p:pic>
      <p:grpSp>
        <p:nvGrpSpPr>
          <p:cNvPr id="194" name="Google Shape;194;p10"/>
          <p:cNvGrpSpPr/>
          <p:nvPr/>
        </p:nvGrpSpPr>
        <p:grpSpPr>
          <a:xfrm>
            <a:off x="2890611" y="4704036"/>
            <a:ext cx="1030514" cy="572043"/>
            <a:chOff x="4151085" y="653143"/>
            <a:chExt cx="1030514" cy="464457"/>
          </a:xfrm>
        </p:grpSpPr>
        <p:sp>
          <p:nvSpPr>
            <p:cNvPr id="195" name="Google Shape;195;p10"/>
            <p:cNvSpPr/>
            <p:nvPr/>
          </p:nvSpPr>
          <p:spPr>
            <a:xfrm>
              <a:off x="4426857" y="653143"/>
              <a:ext cx="653143" cy="464457"/>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196" name="Google Shape;196;p10"/>
            <p:cNvCxnSpPr/>
            <p:nvPr/>
          </p:nvCxnSpPr>
          <p:spPr>
            <a:xfrm>
              <a:off x="4151085" y="885370"/>
              <a:ext cx="1030514" cy="0"/>
            </a:xfrm>
            <a:prstGeom prst="straightConnector1">
              <a:avLst/>
            </a:prstGeom>
            <a:noFill/>
            <a:ln cap="flat" cmpd="sng" w="57150">
              <a:solidFill>
                <a:srgbClr val="9FC64D"/>
              </a:solidFill>
              <a:prstDash val="solid"/>
              <a:miter lim="800000"/>
              <a:headEnd len="sm" w="sm" type="none"/>
              <a:tailEnd len="sm" w="sm" type="none"/>
            </a:ln>
          </p:spPr>
        </p:cxnSp>
      </p:grpSp>
      <p:sp>
        <p:nvSpPr>
          <p:cNvPr id="197" name="Google Shape;197;p10"/>
          <p:cNvSpPr/>
          <p:nvPr/>
        </p:nvSpPr>
        <p:spPr>
          <a:xfrm>
            <a:off x="2900884" y="4810084"/>
            <a:ext cx="842211" cy="360948"/>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98" name="Google Shape;198;p10"/>
          <p:cNvGrpSpPr/>
          <p:nvPr/>
        </p:nvGrpSpPr>
        <p:grpSpPr>
          <a:xfrm>
            <a:off x="3350030" y="4659866"/>
            <a:ext cx="440845" cy="508293"/>
            <a:chOff x="2985072" y="2867192"/>
            <a:chExt cx="440845" cy="508293"/>
          </a:xfrm>
        </p:grpSpPr>
        <p:cxnSp>
          <p:nvCxnSpPr>
            <p:cNvPr id="199" name="Google Shape;199;p10"/>
            <p:cNvCxnSpPr/>
            <p:nvPr/>
          </p:nvCxnSpPr>
          <p:spPr>
            <a:xfrm>
              <a:off x="3033656" y="3133725"/>
              <a:ext cx="322730" cy="0"/>
            </a:xfrm>
            <a:prstGeom prst="straightConnector1">
              <a:avLst/>
            </a:prstGeom>
            <a:noFill/>
            <a:ln cap="flat" cmpd="sng" w="38100">
              <a:solidFill>
                <a:srgbClr val="7B7B7B"/>
              </a:solidFill>
              <a:prstDash val="solid"/>
              <a:miter lim="800000"/>
              <a:headEnd len="sm" w="sm" type="none"/>
              <a:tailEnd len="sm" w="sm" type="none"/>
            </a:ln>
          </p:spPr>
        </p:cxnSp>
        <p:cxnSp>
          <p:nvCxnSpPr>
            <p:cNvPr id="200" name="Google Shape;200;p10"/>
            <p:cNvCxnSpPr/>
            <p:nvPr/>
          </p:nvCxnSpPr>
          <p:spPr>
            <a:xfrm>
              <a:off x="3033656" y="3252058"/>
              <a:ext cx="322730" cy="0"/>
            </a:xfrm>
            <a:prstGeom prst="straightConnector1">
              <a:avLst/>
            </a:prstGeom>
            <a:noFill/>
            <a:ln cap="flat" cmpd="sng" w="38100">
              <a:solidFill>
                <a:srgbClr val="7B7B7B"/>
              </a:solidFill>
              <a:prstDash val="solid"/>
              <a:miter lim="800000"/>
              <a:headEnd len="sm" w="sm" type="none"/>
              <a:tailEnd len="sm" w="sm" type="none"/>
            </a:ln>
          </p:spPr>
        </p:cxnSp>
        <p:sp>
          <p:nvSpPr>
            <p:cNvPr id="201" name="Google Shape;201;p10"/>
            <p:cNvSpPr/>
            <p:nvPr/>
          </p:nvSpPr>
          <p:spPr>
            <a:xfrm rot="3787611">
              <a:off x="2990624" y="2983114"/>
              <a:ext cx="429741" cy="276449"/>
            </a:xfrm>
            <a:prstGeom prst="arc">
              <a:avLst>
                <a:gd fmla="val 17606281" name="adj1"/>
                <a:gd fmla="val 20675342" name="adj2"/>
              </a:avLst>
            </a:prstGeom>
            <a:noFill/>
            <a:ln cap="flat" cmpd="sng" w="38100">
              <a:solidFill>
                <a:srgbClr val="7B7B7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10"/>
            <p:cNvSpPr/>
            <p:nvPr/>
          </p:nvSpPr>
          <p:spPr>
            <a:xfrm>
              <a:off x="3248808" y="3153380"/>
              <a:ext cx="107576" cy="80961"/>
            </a:xfrm>
            <a:prstGeom prst="ellipse">
              <a:avLst/>
            </a:prstGeom>
            <a:solidFill>
              <a:srgbClr val="7B7B7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203" name="Google Shape;203;p10"/>
          <p:cNvGrpSpPr/>
          <p:nvPr/>
        </p:nvGrpSpPr>
        <p:grpSpPr>
          <a:xfrm>
            <a:off x="3346024" y="4653139"/>
            <a:ext cx="440845" cy="508293"/>
            <a:chOff x="3313744" y="3892671"/>
            <a:chExt cx="440845" cy="508293"/>
          </a:xfrm>
        </p:grpSpPr>
        <p:cxnSp>
          <p:nvCxnSpPr>
            <p:cNvPr id="204" name="Google Shape;204;p10"/>
            <p:cNvCxnSpPr/>
            <p:nvPr/>
          </p:nvCxnSpPr>
          <p:spPr>
            <a:xfrm>
              <a:off x="3362328" y="4159204"/>
              <a:ext cx="322730" cy="0"/>
            </a:xfrm>
            <a:prstGeom prst="straightConnector1">
              <a:avLst/>
            </a:prstGeom>
            <a:noFill/>
            <a:ln cap="flat" cmpd="sng" w="38100">
              <a:solidFill>
                <a:srgbClr val="FF0000"/>
              </a:solidFill>
              <a:prstDash val="solid"/>
              <a:miter lim="800000"/>
              <a:headEnd len="sm" w="sm" type="none"/>
              <a:tailEnd len="sm" w="sm" type="none"/>
            </a:ln>
          </p:spPr>
        </p:cxnSp>
        <p:cxnSp>
          <p:nvCxnSpPr>
            <p:cNvPr id="205" name="Google Shape;205;p10"/>
            <p:cNvCxnSpPr/>
            <p:nvPr/>
          </p:nvCxnSpPr>
          <p:spPr>
            <a:xfrm>
              <a:off x="3362328" y="4277537"/>
              <a:ext cx="322730" cy="0"/>
            </a:xfrm>
            <a:prstGeom prst="straightConnector1">
              <a:avLst/>
            </a:prstGeom>
            <a:noFill/>
            <a:ln cap="flat" cmpd="sng" w="38100">
              <a:solidFill>
                <a:srgbClr val="FF0000"/>
              </a:solidFill>
              <a:prstDash val="solid"/>
              <a:miter lim="800000"/>
              <a:headEnd len="sm" w="sm" type="none"/>
              <a:tailEnd len="sm" w="sm" type="none"/>
            </a:ln>
          </p:spPr>
        </p:cxnSp>
        <p:sp>
          <p:nvSpPr>
            <p:cNvPr id="206" name="Google Shape;206;p10"/>
            <p:cNvSpPr/>
            <p:nvPr/>
          </p:nvSpPr>
          <p:spPr>
            <a:xfrm rot="3787611">
              <a:off x="3319296" y="4008593"/>
              <a:ext cx="429741" cy="276449"/>
            </a:xfrm>
            <a:prstGeom prst="arc">
              <a:avLst>
                <a:gd fmla="val 17606281" name="adj1"/>
                <a:gd fmla="val 20675342" name="adj2"/>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10"/>
            <p:cNvSpPr/>
            <p:nvPr/>
          </p:nvSpPr>
          <p:spPr>
            <a:xfrm>
              <a:off x="3577480" y="4178859"/>
              <a:ext cx="107576" cy="80961"/>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08" name="Google Shape;208;p10"/>
          <p:cNvSpPr txBox="1"/>
          <p:nvPr/>
        </p:nvSpPr>
        <p:spPr>
          <a:xfrm>
            <a:off x="2575902" y="3497523"/>
            <a:ext cx="260139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Heating filament</a:t>
            </a:r>
            <a:endParaRPr sz="2400">
              <a:solidFill>
                <a:schemeClr val="dk1"/>
              </a:solidFill>
              <a:latin typeface="Calibri"/>
              <a:ea typeface="Calibri"/>
              <a:cs typeface="Calibri"/>
              <a:sym typeface="Calibri"/>
            </a:endParaRPr>
          </a:p>
        </p:txBody>
      </p:sp>
      <p:sp>
        <p:nvSpPr>
          <p:cNvPr id="209" name="Google Shape;209;p10"/>
          <p:cNvSpPr txBox="1"/>
          <p:nvPr/>
        </p:nvSpPr>
        <p:spPr>
          <a:xfrm>
            <a:off x="1779175" y="5824686"/>
            <a:ext cx="161108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Cathode</a:t>
            </a:r>
            <a:endParaRPr sz="2400">
              <a:solidFill>
                <a:schemeClr val="dk1"/>
              </a:solidFill>
              <a:latin typeface="Calibri"/>
              <a:ea typeface="Calibri"/>
              <a:cs typeface="Calibri"/>
              <a:sym typeface="Calibri"/>
            </a:endParaRPr>
          </a:p>
        </p:txBody>
      </p:sp>
      <p:sp>
        <p:nvSpPr>
          <p:cNvPr id="210" name="Google Shape;210;p10"/>
          <p:cNvSpPr txBox="1"/>
          <p:nvPr/>
        </p:nvSpPr>
        <p:spPr>
          <a:xfrm>
            <a:off x="3421072" y="5891270"/>
            <a:ext cx="175622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Control Grid</a:t>
            </a:r>
            <a:endParaRPr sz="2400">
              <a:solidFill>
                <a:schemeClr val="dk1"/>
              </a:solidFill>
              <a:latin typeface="Calibri"/>
              <a:ea typeface="Calibri"/>
              <a:cs typeface="Calibri"/>
              <a:sym typeface="Calibri"/>
            </a:endParaRPr>
          </a:p>
        </p:txBody>
      </p:sp>
      <p:cxnSp>
        <p:nvCxnSpPr>
          <p:cNvPr id="211" name="Google Shape;211;p10"/>
          <p:cNvCxnSpPr/>
          <p:nvPr/>
        </p:nvCxnSpPr>
        <p:spPr>
          <a:xfrm>
            <a:off x="3701141" y="4978398"/>
            <a:ext cx="6052459" cy="0"/>
          </a:xfrm>
          <a:prstGeom prst="straightConnector1">
            <a:avLst/>
          </a:prstGeom>
          <a:noFill/>
          <a:ln cap="flat" cmpd="sng" w="57150">
            <a:solidFill>
              <a:srgbClr val="00B0F0"/>
            </a:solidFill>
            <a:prstDash val="solid"/>
            <a:miter lim="800000"/>
            <a:headEnd len="sm" w="sm" type="none"/>
            <a:tailEnd len="sm" w="sm" type="none"/>
          </a:ln>
        </p:spPr>
      </p:cxnSp>
      <p:cxnSp>
        <p:nvCxnSpPr>
          <p:cNvPr id="212" name="Google Shape;212;p10"/>
          <p:cNvCxnSpPr/>
          <p:nvPr/>
        </p:nvCxnSpPr>
        <p:spPr>
          <a:xfrm rot="10800000">
            <a:off x="3421072" y="3918857"/>
            <a:ext cx="188688" cy="1000815"/>
          </a:xfrm>
          <a:prstGeom prst="straightConnector1">
            <a:avLst/>
          </a:prstGeom>
          <a:noFill/>
          <a:ln cap="flat" cmpd="sng" w="38100">
            <a:solidFill>
              <a:srgbClr val="C55A11"/>
            </a:solidFill>
            <a:prstDash val="solid"/>
            <a:miter lim="800000"/>
            <a:headEnd len="sm" w="sm" type="none"/>
            <a:tailEnd len="med" w="med" type="stealth"/>
          </a:ln>
        </p:spPr>
      </p:cxnSp>
      <p:cxnSp>
        <p:nvCxnSpPr>
          <p:cNvPr id="213" name="Google Shape;213;p10"/>
          <p:cNvCxnSpPr/>
          <p:nvPr/>
        </p:nvCxnSpPr>
        <p:spPr>
          <a:xfrm flipH="1">
            <a:off x="2830284" y="5190460"/>
            <a:ext cx="406400" cy="729838"/>
          </a:xfrm>
          <a:prstGeom prst="straightConnector1">
            <a:avLst/>
          </a:prstGeom>
          <a:noFill/>
          <a:ln cap="flat" cmpd="sng" w="38100">
            <a:solidFill>
              <a:srgbClr val="C55A11"/>
            </a:solidFill>
            <a:prstDash val="solid"/>
            <a:miter lim="800000"/>
            <a:headEnd len="sm" w="sm" type="none"/>
            <a:tailEnd len="med" w="med" type="stealth"/>
          </a:ln>
        </p:spPr>
      </p:cxnSp>
      <p:cxnSp>
        <p:nvCxnSpPr>
          <p:cNvPr id="214" name="Google Shape;214;p10"/>
          <p:cNvCxnSpPr/>
          <p:nvPr/>
        </p:nvCxnSpPr>
        <p:spPr>
          <a:xfrm>
            <a:off x="3786870" y="5276079"/>
            <a:ext cx="639987" cy="644219"/>
          </a:xfrm>
          <a:prstGeom prst="straightConnector1">
            <a:avLst/>
          </a:prstGeom>
          <a:noFill/>
          <a:ln cap="flat" cmpd="sng" w="38100">
            <a:solidFill>
              <a:srgbClr val="C55A11"/>
            </a:solidFill>
            <a:prstDash val="solid"/>
            <a:miter lim="800000"/>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1"/>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Cathode Ray Tube(CRT)</a:t>
            </a:r>
            <a:endParaRPr b="1" sz="2800">
              <a:solidFill>
                <a:schemeClr val="dk1"/>
              </a:solidFill>
              <a:latin typeface="Calibri"/>
              <a:ea typeface="Calibri"/>
              <a:cs typeface="Calibri"/>
              <a:sym typeface="Calibri"/>
            </a:endParaRPr>
          </a:p>
        </p:txBody>
      </p:sp>
      <p:sp>
        <p:nvSpPr>
          <p:cNvPr id="220" name="Google Shape;220;p11"/>
          <p:cNvSpPr txBox="1"/>
          <p:nvPr/>
        </p:nvSpPr>
        <p:spPr>
          <a:xfrm>
            <a:off x="0" y="523220"/>
            <a:ext cx="12192000" cy="2492990"/>
          </a:xfrm>
          <a:prstGeom prst="rect">
            <a:avLst/>
          </a:prstGeom>
          <a:noFill/>
          <a:ln>
            <a:noFill/>
          </a:ln>
        </p:spPr>
        <p:txBody>
          <a:bodyPr anchorCtr="0" anchor="t" bIns="45700" lIns="91425" spcFirstLastPara="1" rIns="91425" wrap="square" tIns="45700">
            <a:spAutoFit/>
          </a:bodyPr>
          <a:lstStyle/>
          <a:p>
            <a:pPr indent="-457200" lvl="1" marL="914400" marR="0" rtl="0" algn="just">
              <a:spcBef>
                <a:spcPts val="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Focusing grid also called focusing anode</a:t>
            </a:r>
            <a:r>
              <a:rPr b="0" i="0" lang="en-US" sz="2600" u="none" cap="none" strike="noStrike">
                <a:solidFill>
                  <a:schemeClr val="dk1"/>
                </a:solidFill>
                <a:latin typeface="Calibri"/>
                <a:ea typeface="Calibri"/>
                <a:cs typeface="Calibri"/>
                <a:sym typeface="Calibri"/>
              </a:rPr>
              <a:t> controls the focus of the electron beam. This required to make the beam create a small sharp point on the screen. </a:t>
            </a:r>
            <a:endParaRPr/>
          </a:p>
          <a:p>
            <a:pPr indent="-457200" lvl="1" marL="914400" marR="0" rtl="0" algn="just">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The </a:t>
            </a:r>
            <a:r>
              <a:rPr b="1" i="0" lang="en-US" sz="2600" u="none" cap="none" strike="noStrike">
                <a:solidFill>
                  <a:schemeClr val="dk1"/>
                </a:solidFill>
                <a:latin typeface="Calibri"/>
                <a:ea typeface="Calibri"/>
                <a:cs typeface="Calibri"/>
                <a:sym typeface="Calibri"/>
              </a:rPr>
              <a:t>screen grid</a:t>
            </a:r>
            <a:r>
              <a:rPr b="0" i="0" lang="en-US" sz="2600" u="none" cap="none" strike="noStrike">
                <a:solidFill>
                  <a:schemeClr val="dk1"/>
                </a:solidFill>
                <a:latin typeface="Calibri"/>
                <a:ea typeface="Calibri"/>
                <a:cs typeface="Calibri"/>
                <a:sym typeface="Calibri"/>
              </a:rPr>
              <a:t> known as accelerating anodes or cutoff serves to push the electrons so that electrons travel more quickly toward the screen. This anode may be referred to as the accelerating anodes. The screen anode actually uses a positive voltage to pull the electrons.</a:t>
            </a:r>
            <a:endParaRPr b="0" i="0" sz="2600" u="none" cap="none" strike="noStrike">
              <a:solidFill>
                <a:schemeClr val="dk1"/>
              </a:solidFill>
              <a:latin typeface="Calibri"/>
              <a:ea typeface="Calibri"/>
              <a:cs typeface="Calibri"/>
              <a:sym typeface="Calibri"/>
            </a:endParaRPr>
          </a:p>
        </p:txBody>
      </p:sp>
      <p:pic>
        <p:nvPicPr>
          <p:cNvPr id="221" name="Google Shape;221;p11"/>
          <p:cNvPicPr preferRelativeResize="0"/>
          <p:nvPr/>
        </p:nvPicPr>
        <p:blipFill rotWithShape="1">
          <a:blip r:embed="rId3">
            <a:alphaModFix/>
          </a:blip>
          <a:srcRect b="0" l="0" r="0" t="0"/>
          <a:stretch/>
        </p:blipFill>
        <p:spPr>
          <a:xfrm>
            <a:off x="2231858" y="3133725"/>
            <a:ext cx="8305800" cy="3724275"/>
          </a:xfrm>
          <a:prstGeom prst="rect">
            <a:avLst/>
          </a:prstGeom>
          <a:noFill/>
          <a:ln>
            <a:noFill/>
          </a:ln>
        </p:spPr>
      </p:pic>
      <p:grpSp>
        <p:nvGrpSpPr>
          <p:cNvPr id="222" name="Google Shape;222;p11"/>
          <p:cNvGrpSpPr/>
          <p:nvPr/>
        </p:nvGrpSpPr>
        <p:grpSpPr>
          <a:xfrm>
            <a:off x="2890611" y="4704036"/>
            <a:ext cx="1030514" cy="572043"/>
            <a:chOff x="4151085" y="653143"/>
            <a:chExt cx="1030514" cy="464457"/>
          </a:xfrm>
        </p:grpSpPr>
        <p:sp>
          <p:nvSpPr>
            <p:cNvPr id="223" name="Google Shape;223;p11"/>
            <p:cNvSpPr/>
            <p:nvPr/>
          </p:nvSpPr>
          <p:spPr>
            <a:xfrm>
              <a:off x="4426857" y="653143"/>
              <a:ext cx="653143" cy="464457"/>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24" name="Google Shape;224;p11"/>
            <p:cNvCxnSpPr/>
            <p:nvPr/>
          </p:nvCxnSpPr>
          <p:spPr>
            <a:xfrm>
              <a:off x="4151085" y="885370"/>
              <a:ext cx="1030514" cy="0"/>
            </a:xfrm>
            <a:prstGeom prst="straightConnector1">
              <a:avLst/>
            </a:prstGeom>
            <a:noFill/>
            <a:ln cap="flat" cmpd="sng" w="57150">
              <a:solidFill>
                <a:srgbClr val="9FC64D"/>
              </a:solidFill>
              <a:prstDash val="solid"/>
              <a:miter lim="800000"/>
              <a:headEnd len="sm" w="sm" type="none"/>
              <a:tailEnd len="sm" w="sm" type="none"/>
            </a:ln>
          </p:spPr>
        </p:cxnSp>
      </p:grpSp>
      <p:sp>
        <p:nvSpPr>
          <p:cNvPr id="225" name="Google Shape;225;p11"/>
          <p:cNvSpPr/>
          <p:nvPr/>
        </p:nvSpPr>
        <p:spPr>
          <a:xfrm>
            <a:off x="2900884" y="4810084"/>
            <a:ext cx="842211" cy="360948"/>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26" name="Google Shape;226;p11"/>
          <p:cNvGrpSpPr/>
          <p:nvPr/>
        </p:nvGrpSpPr>
        <p:grpSpPr>
          <a:xfrm>
            <a:off x="3350030" y="4659866"/>
            <a:ext cx="440845" cy="508293"/>
            <a:chOff x="2985072" y="2867192"/>
            <a:chExt cx="440845" cy="508293"/>
          </a:xfrm>
        </p:grpSpPr>
        <p:cxnSp>
          <p:nvCxnSpPr>
            <p:cNvPr id="227" name="Google Shape;227;p11"/>
            <p:cNvCxnSpPr/>
            <p:nvPr/>
          </p:nvCxnSpPr>
          <p:spPr>
            <a:xfrm>
              <a:off x="3033656" y="3133725"/>
              <a:ext cx="322730" cy="0"/>
            </a:xfrm>
            <a:prstGeom prst="straightConnector1">
              <a:avLst/>
            </a:prstGeom>
            <a:noFill/>
            <a:ln cap="flat" cmpd="sng" w="38100">
              <a:solidFill>
                <a:srgbClr val="7B7B7B"/>
              </a:solidFill>
              <a:prstDash val="solid"/>
              <a:miter lim="800000"/>
              <a:headEnd len="sm" w="sm" type="none"/>
              <a:tailEnd len="sm" w="sm" type="none"/>
            </a:ln>
          </p:spPr>
        </p:cxnSp>
        <p:cxnSp>
          <p:nvCxnSpPr>
            <p:cNvPr id="228" name="Google Shape;228;p11"/>
            <p:cNvCxnSpPr/>
            <p:nvPr/>
          </p:nvCxnSpPr>
          <p:spPr>
            <a:xfrm>
              <a:off x="3033656" y="3252058"/>
              <a:ext cx="322730" cy="0"/>
            </a:xfrm>
            <a:prstGeom prst="straightConnector1">
              <a:avLst/>
            </a:prstGeom>
            <a:noFill/>
            <a:ln cap="flat" cmpd="sng" w="38100">
              <a:solidFill>
                <a:srgbClr val="7B7B7B"/>
              </a:solidFill>
              <a:prstDash val="solid"/>
              <a:miter lim="800000"/>
              <a:headEnd len="sm" w="sm" type="none"/>
              <a:tailEnd len="sm" w="sm" type="none"/>
            </a:ln>
          </p:spPr>
        </p:cxnSp>
        <p:sp>
          <p:nvSpPr>
            <p:cNvPr id="229" name="Google Shape;229;p11"/>
            <p:cNvSpPr/>
            <p:nvPr/>
          </p:nvSpPr>
          <p:spPr>
            <a:xfrm rot="3787611">
              <a:off x="2990624" y="2983114"/>
              <a:ext cx="429741" cy="276449"/>
            </a:xfrm>
            <a:prstGeom prst="arc">
              <a:avLst>
                <a:gd fmla="val 17606281" name="adj1"/>
                <a:gd fmla="val 20675342" name="adj2"/>
              </a:avLst>
            </a:prstGeom>
            <a:noFill/>
            <a:ln cap="flat" cmpd="sng" w="38100">
              <a:solidFill>
                <a:srgbClr val="7B7B7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0" name="Google Shape;230;p11"/>
            <p:cNvSpPr/>
            <p:nvPr/>
          </p:nvSpPr>
          <p:spPr>
            <a:xfrm>
              <a:off x="3248808" y="3153380"/>
              <a:ext cx="107576" cy="80961"/>
            </a:xfrm>
            <a:prstGeom prst="ellipse">
              <a:avLst/>
            </a:prstGeom>
            <a:solidFill>
              <a:srgbClr val="7B7B7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231" name="Google Shape;231;p11"/>
          <p:cNvGrpSpPr/>
          <p:nvPr/>
        </p:nvGrpSpPr>
        <p:grpSpPr>
          <a:xfrm>
            <a:off x="3346024" y="4653139"/>
            <a:ext cx="440845" cy="508293"/>
            <a:chOff x="3313744" y="3892671"/>
            <a:chExt cx="440845" cy="508293"/>
          </a:xfrm>
        </p:grpSpPr>
        <p:cxnSp>
          <p:nvCxnSpPr>
            <p:cNvPr id="232" name="Google Shape;232;p11"/>
            <p:cNvCxnSpPr/>
            <p:nvPr/>
          </p:nvCxnSpPr>
          <p:spPr>
            <a:xfrm>
              <a:off x="3362328" y="4159204"/>
              <a:ext cx="322730" cy="0"/>
            </a:xfrm>
            <a:prstGeom prst="straightConnector1">
              <a:avLst/>
            </a:prstGeom>
            <a:noFill/>
            <a:ln cap="flat" cmpd="sng" w="38100">
              <a:solidFill>
                <a:srgbClr val="FF0000"/>
              </a:solidFill>
              <a:prstDash val="solid"/>
              <a:miter lim="800000"/>
              <a:headEnd len="sm" w="sm" type="none"/>
              <a:tailEnd len="sm" w="sm" type="none"/>
            </a:ln>
          </p:spPr>
        </p:cxnSp>
        <p:cxnSp>
          <p:nvCxnSpPr>
            <p:cNvPr id="233" name="Google Shape;233;p11"/>
            <p:cNvCxnSpPr/>
            <p:nvPr/>
          </p:nvCxnSpPr>
          <p:spPr>
            <a:xfrm>
              <a:off x="3362328" y="4277537"/>
              <a:ext cx="322730" cy="0"/>
            </a:xfrm>
            <a:prstGeom prst="straightConnector1">
              <a:avLst/>
            </a:prstGeom>
            <a:noFill/>
            <a:ln cap="flat" cmpd="sng" w="38100">
              <a:solidFill>
                <a:srgbClr val="FF0000"/>
              </a:solidFill>
              <a:prstDash val="solid"/>
              <a:miter lim="800000"/>
              <a:headEnd len="sm" w="sm" type="none"/>
              <a:tailEnd len="sm" w="sm" type="none"/>
            </a:ln>
          </p:spPr>
        </p:cxnSp>
        <p:sp>
          <p:nvSpPr>
            <p:cNvPr id="234" name="Google Shape;234;p11"/>
            <p:cNvSpPr/>
            <p:nvPr/>
          </p:nvSpPr>
          <p:spPr>
            <a:xfrm rot="3787611">
              <a:off x="3319296" y="4008593"/>
              <a:ext cx="429741" cy="276449"/>
            </a:xfrm>
            <a:prstGeom prst="arc">
              <a:avLst>
                <a:gd fmla="val 17606281" name="adj1"/>
                <a:gd fmla="val 20675342" name="adj2"/>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35" name="Google Shape;235;p11"/>
            <p:cNvSpPr/>
            <p:nvPr/>
          </p:nvSpPr>
          <p:spPr>
            <a:xfrm>
              <a:off x="3577480" y="4178859"/>
              <a:ext cx="107576" cy="80961"/>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36" name="Google Shape;236;p11"/>
          <p:cNvSpPr txBox="1"/>
          <p:nvPr/>
        </p:nvSpPr>
        <p:spPr>
          <a:xfrm>
            <a:off x="2575902" y="3497523"/>
            <a:ext cx="260139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Heating filament</a:t>
            </a:r>
            <a:endParaRPr sz="2400">
              <a:solidFill>
                <a:schemeClr val="dk1"/>
              </a:solidFill>
              <a:latin typeface="Calibri"/>
              <a:ea typeface="Calibri"/>
              <a:cs typeface="Calibri"/>
              <a:sym typeface="Calibri"/>
            </a:endParaRPr>
          </a:p>
        </p:txBody>
      </p:sp>
      <p:sp>
        <p:nvSpPr>
          <p:cNvPr id="237" name="Google Shape;237;p11"/>
          <p:cNvSpPr txBox="1"/>
          <p:nvPr/>
        </p:nvSpPr>
        <p:spPr>
          <a:xfrm>
            <a:off x="1779175" y="5824686"/>
            <a:ext cx="161108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Cathode</a:t>
            </a:r>
            <a:endParaRPr sz="2400">
              <a:solidFill>
                <a:schemeClr val="dk1"/>
              </a:solidFill>
              <a:latin typeface="Calibri"/>
              <a:ea typeface="Calibri"/>
              <a:cs typeface="Calibri"/>
              <a:sym typeface="Calibri"/>
            </a:endParaRPr>
          </a:p>
        </p:txBody>
      </p:sp>
      <p:sp>
        <p:nvSpPr>
          <p:cNvPr id="238" name="Google Shape;238;p11"/>
          <p:cNvSpPr txBox="1"/>
          <p:nvPr/>
        </p:nvSpPr>
        <p:spPr>
          <a:xfrm>
            <a:off x="5629984" y="6068203"/>
            <a:ext cx="1756229"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Accelerating anode</a:t>
            </a:r>
            <a:endParaRPr sz="2400">
              <a:solidFill>
                <a:schemeClr val="dk1"/>
              </a:solidFill>
              <a:latin typeface="Calibri"/>
              <a:ea typeface="Calibri"/>
              <a:cs typeface="Calibri"/>
              <a:sym typeface="Calibri"/>
            </a:endParaRPr>
          </a:p>
        </p:txBody>
      </p:sp>
      <p:cxnSp>
        <p:nvCxnSpPr>
          <p:cNvPr id="239" name="Google Shape;239;p11"/>
          <p:cNvCxnSpPr/>
          <p:nvPr/>
        </p:nvCxnSpPr>
        <p:spPr>
          <a:xfrm rot="10800000">
            <a:off x="3421072" y="3918857"/>
            <a:ext cx="188688" cy="1000815"/>
          </a:xfrm>
          <a:prstGeom prst="straightConnector1">
            <a:avLst/>
          </a:prstGeom>
          <a:noFill/>
          <a:ln cap="flat" cmpd="sng" w="38100">
            <a:solidFill>
              <a:srgbClr val="C55A11"/>
            </a:solidFill>
            <a:prstDash val="solid"/>
            <a:miter lim="800000"/>
            <a:headEnd len="sm" w="sm" type="none"/>
            <a:tailEnd len="med" w="med" type="stealth"/>
          </a:ln>
        </p:spPr>
      </p:cxnSp>
      <p:cxnSp>
        <p:nvCxnSpPr>
          <p:cNvPr id="240" name="Google Shape;240;p11"/>
          <p:cNvCxnSpPr/>
          <p:nvPr/>
        </p:nvCxnSpPr>
        <p:spPr>
          <a:xfrm flipH="1">
            <a:off x="2830284" y="5190460"/>
            <a:ext cx="406400" cy="729838"/>
          </a:xfrm>
          <a:prstGeom prst="straightConnector1">
            <a:avLst/>
          </a:prstGeom>
          <a:noFill/>
          <a:ln cap="flat" cmpd="sng" w="38100">
            <a:solidFill>
              <a:srgbClr val="C55A11"/>
            </a:solidFill>
            <a:prstDash val="solid"/>
            <a:miter lim="800000"/>
            <a:headEnd len="sm" w="sm" type="none"/>
            <a:tailEnd len="med" w="med" type="stealth"/>
          </a:ln>
        </p:spPr>
      </p:cxnSp>
      <p:cxnSp>
        <p:nvCxnSpPr>
          <p:cNvPr id="241" name="Google Shape;241;p11"/>
          <p:cNvCxnSpPr/>
          <p:nvPr/>
        </p:nvCxnSpPr>
        <p:spPr>
          <a:xfrm>
            <a:off x="3786870" y="5276079"/>
            <a:ext cx="639987" cy="644219"/>
          </a:xfrm>
          <a:prstGeom prst="straightConnector1">
            <a:avLst/>
          </a:prstGeom>
          <a:noFill/>
          <a:ln cap="flat" cmpd="sng" w="38100">
            <a:solidFill>
              <a:srgbClr val="C55A11"/>
            </a:solidFill>
            <a:prstDash val="solid"/>
            <a:miter lim="800000"/>
            <a:headEnd len="sm" w="sm" type="none"/>
            <a:tailEnd len="med" w="med" type="stealth"/>
          </a:ln>
        </p:spPr>
      </p:cxnSp>
      <p:sp>
        <p:nvSpPr>
          <p:cNvPr id="242" name="Google Shape;242;p11"/>
          <p:cNvSpPr/>
          <p:nvPr/>
        </p:nvSpPr>
        <p:spPr>
          <a:xfrm>
            <a:off x="4347172" y="4689521"/>
            <a:ext cx="830129" cy="603193"/>
          </a:xfrm>
          <a:prstGeom prst="frame">
            <a:avLst>
              <a:gd fmla="val 23815" name="adj1"/>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43" name="Google Shape;243;p11"/>
          <p:cNvSpPr/>
          <p:nvPr/>
        </p:nvSpPr>
        <p:spPr>
          <a:xfrm>
            <a:off x="5510947" y="4691315"/>
            <a:ext cx="830129" cy="603193"/>
          </a:xfrm>
          <a:prstGeom prst="frame">
            <a:avLst>
              <a:gd fmla="val 23815" name="adj1"/>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244" name="Google Shape;244;p11"/>
          <p:cNvCxnSpPr/>
          <p:nvPr/>
        </p:nvCxnSpPr>
        <p:spPr>
          <a:xfrm>
            <a:off x="3701141" y="4978398"/>
            <a:ext cx="6052459" cy="0"/>
          </a:xfrm>
          <a:prstGeom prst="straightConnector1">
            <a:avLst/>
          </a:prstGeom>
          <a:noFill/>
          <a:ln cap="flat" cmpd="sng" w="57150">
            <a:solidFill>
              <a:srgbClr val="00B0F0"/>
            </a:solidFill>
            <a:prstDash val="solid"/>
            <a:miter lim="800000"/>
            <a:headEnd len="sm" w="sm" type="none"/>
            <a:tailEnd len="sm" w="sm" type="none"/>
          </a:ln>
        </p:spPr>
      </p:cxnSp>
      <p:cxnSp>
        <p:nvCxnSpPr>
          <p:cNvPr id="245" name="Google Shape;245;p11"/>
          <p:cNvCxnSpPr/>
          <p:nvPr/>
        </p:nvCxnSpPr>
        <p:spPr>
          <a:xfrm flipH="1" rot="10800000">
            <a:off x="4822052" y="3722616"/>
            <a:ext cx="699293" cy="966907"/>
          </a:xfrm>
          <a:prstGeom prst="straightConnector1">
            <a:avLst/>
          </a:prstGeom>
          <a:noFill/>
          <a:ln cap="flat" cmpd="sng" w="38100">
            <a:solidFill>
              <a:srgbClr val="C55A11"/>
            </a:solidFill>
            <a:prstDash val="solid"/>
            <a:miter lim="800000"/>
            <a:headEnd len="sm" w="sm" type="none"/>
            <a:tailEnd len="med" w="med" type="stealth"/>
          </a:ln>
        </p:spPr>
      </p:cxnSp>
      <p:sp>
        <p:nvSpPr>
          <p:cNvPr id="246" name="Google Shape;246;p11"/>
          <p:cNvSpPr txBox="1"/>
          <p:nvPr/>
        </p:nvSpPr>
        <p:spPr>
          <a:xfrm>
            <a:off x="4857540" y="3294567"/>
            <a:ext cx="260139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Focusing anode</a:t>
            </a:r>
            <a:endParaRPr sz="2400">
              <a:solidFill>
                <a:schemeClr val="dk1"/>
              </a:solidFill>
              <a:latin typeface="Calibri"/>
              <a:ea typeface="Calibri"/>
              <a:cs typeface="Calibri"/>
              <a:sym typeface="Calibri"/>
            </a:endParaRPr>
          </a:p>
        </p:txBody>
      </p:sp>
      <p:cxnSp>
        <p:nvCxnSpPr>
          <p:cNvPr id="247" name="Google Shape;247;p11"/>
          <p:cNvCxnSpPr/>
          <p:nvPr/>
        </p:nvCxnSpPr>
        <p:spPr>
          <a:xfrm>
            <a:off x="6064764" y="5292714"/>
            <a:ext cx="319993" cy="907851"/>
          </a:xfrm>
          <a:prstGeom prst="straightConnector1">
            <a:avLst/>
          </a:prstGeom>
          <a:noFill/>
          <a:ln cap="flat" cmpd="sng" w="38100">
            <a:solidFill>
              <a:srgbClr val="C55A11"/>
            </a:solidFill>
            <a:prstDash val="solid"/>
            <a:miter lim="800000"/>
            <a:headEnd len="sm" w="sm" type="none"/>
            <a:tailEnd len="med" w="med" type="stealth"/>
          </a:ln>
        </p:spPr>
      </p:cxnSp>
      <p:sp>
        <p:nvSpPr>
          <p:cNvPr id="248" name="Google Shape;248;p11"/>
          <p:cNvSpPr txBox="1"/>
          <p:nvPr/>
        </p:nvSpPr>
        <p:spPr>
          <a:xfrm>
            <a:off x="3686514" y="5802479"/>
            <a:ext cx="175622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Control Grid</a:t>
            </a:r>
            <a:endParaRPr sz="2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1000"/>
                                        <p:tgtEl>
                                          <p:spTgt spid="245"/>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500"/>
                                        <p:tgtEl>
                                          <p:spTgt spid="243"/>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pic>
        <p:nvPicPr>
          <p:cNvPr id="253" name="Google Shape;253;p12"/>
          <p:cNvPicPr preferRelativeResize="0"/>
          <p:nvPr/>
        </p:nvPicPr>
        <p:blipFill rotWithShape="1">
          <a:blip r:embed="rId3">
            <a:alphaModFix/>
          </a:blip>
          <a:srcRect b="0" l="0" r="0" t="0"/>
          <a:stretch/>
        </p:blipFill>
        <p:spPr>
          <a:xfrm>
            <a:off x="2231858" y="3106057"/>
            <a:ext cx="8305800" cy="3751943"/>
          </a:xfrm>
          <a:prstGeom prst="rect">
            <a:avLst/>
          </a:prstGeom>
          <a:noFill/>
          <a:ln>
            <a:noFill/>
          </a:ln>
        </p:spPr>
      </p:pic>
      <p:sp>
        <p:nvSpPr>
          <p:cNvPr id="254" name="Google Shape;254;p12"/>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Cathode Ray Tube(CRT)</a:t>
            </a:r>
            <a:endParaRPr b="1" sz="2800">
              <a:solidFill>
                <a:schemeClr val="dk1"/>
              </a:solidFill>
              <a:latin typeface="Calibri"/>
              <a:ea typeface="Calibri"/>
              <a:cs typeface="Calibri"/>
              <a:sym typeface="Calibri"/>
            </a:endParaRPr>
          </a:p>
        </p:txBody>
      </p:sp>
      <p:sp>
        <p:nvSpPr>
          <p:cNvPr id="255" name="Google Shape;255;p12"/>
          <p:cNvSpPr txBox="1"/>
          <p:nvPr/>
        </p:nvSpPr>
        <p:spPr>
          <a:xfrm>
            <a:off x="0" y="436136"/>
            <a:ext cx="12192000" cy="2893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600">
                <a:solidFill>
                  <a:schemeClr val="dk1"/>
                </a:solidFill>
                <a:latin typeface="Calibri"/>
                <a:ea typeface="Calibri"/>
                <a:cs typeface="Calibri"/>
                <a:sym typeface="Calibri"/>
              </a:rPr>
              <a:t>Basic component of CRT:</a:t>
            </a:r>
            <a:endParaRPr/>
          </a:p>
          <a:p>
            <a:pPr indent="-457200" lvl="0" marL="457200" marR="0" rtl="0" algn="l">
              <a:spcBef>
                <a:spcPts val="0"/>
              </a:spcBef>
              <a:spcAft>
                <a:spcPts val="0"/>
              </a:spcAft>
              <a:buClr>
                <a:schemeClr val="dk1"/>
              </a:buClr>
              <a:buSzPts val="2600"/>
              <a:buFont typeface="Calibri"/>
              <a:buChar char="-"/>
            </a:pPr>
            <a:r>
              <a:rPr b="1" lang="en-US" sz="2600">
                <a:solidFill>
                  <a:schemeClr val="dk1"/>
                </a:solidFill>
                <a:latin typeface="Calibri"/>
                <a:ea typeface="Calibri"/>
                <a:cs typeface="Calibri"/>
                <a:sym typeface="Calibri"/>
              </a:rPr>
              <a:t>Deflection system: </a:t>
            </a:r>
            <a:r>
              <a:rPr lang="en-US" sz="2600">
                <a:solidFill>
                  <a:schemeClr val="dk1"/>
                </a:solidFill>
                <a:latin typeface="Calibri"/>
                <a:ea typeface="Calibri"/>
                <a:cs typeface="Calibri"/>
                <a:sym typeface="Calibri"/>
              </a:rPr>
              <a:t>Deflection system consists of two sets of electromagnets, one for vertical positioning, one for horizontal. Sometimes coils are used and sometimes plates are used. These serves to control where the electron beam is targeted. The electrons in the beam are sensitive to magnetism and can be moved. The vertical plates control the vertical position of the electron beam and the horizontal plates control the horizontal position of the electron beam. </a:t>
            </a:r>
            <a:endParaRPr/>
          </a:p>
        </p:txBody>
      </p:sp>
      <p:grpSp>
        <p:nvGrpSpPr>
          <p:cNvPr id="256" name="Google Shape;256;p12"/>
          <p:cNvGrpSpPr/>
          <p:nvPr/>
        </p:nvGrpSpPr>
        <p:grpSpPr>
          <a:xfrm>
            <a:off x="2890611" y="4704036"/>
            <a:ext cx="1030514" cy="572043"/>
            <a:chOff x="4151085" y="653143"/>
            <a:chExt cx="1030514" cy="464457"/>
          </a:xfrm>
        </p:grpSpPr>
        <p:sp>
          <p:nvSpPr>
            <p:cNvPr id="257" name="Google Shape;257;p12"/>
            <p:cNvSpPr/>
            <p:nvPr/>
          </p:nvSpPr>
          <p:spPr>
            <a:xfrm>
              <a:off x="4426857" y="653143"/>
              <a:ext cx="653143" cy="464457"/>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58" name="Google Shape;258;p12"/>
            <p:cNvCxnSpPr/>
            <p:nvPr/>
          </p:nvCxnSpPr>
          <p:spPr>
            <a:xfrm>
              <a:off x="4151085" y="885370"/>
              <a:ext cx="1030514" cy="0"/>
            </a:xfrm>
            <a:prstGeom prst="straightConnector1">
              <a:avLst/>
            </a:prstGeom>
            <a:noFill/>
            <a:ln cap="flat" cmpd="sng" w="57150">
              <a:solidFill>
                <a:srgbClr val="9FC64D"/>
              </a:solidFill>
              <a:prstDash val="solid"/>
              <a:miter lim="800000"/>
              <a:headEnd len="sm" w="sm" type="none"/>
              <a:tailEnd len="sm" w="sm" type="none"/>
            </a:ln>
          </p:spPr>
        </p:cxnSp>
      </p:grpSp>
      <p:sp>
        <p:nvSpPr>
          <p:cNvPr id="259" name="Google Shape;259;p12"/>
          <p:cNvSpPr/>
          <p:nvPr/>
        </p:nvSpPr>
        <p:spPr>
          <a:xfrm>
            <a:off x="2900884" y="4810084"/>
            <a:ext cx="842211" cy="360948"/>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260" name="Google Shape;260;p12"/>
          <p:cNvGrpSpPr/>
          <p:nvPr/>
        </p:nvGrpSpPr>
        <p:grpSpPr>
          <a:xfrm>
            <a:off x="3350030" y="4659866"/>
            <a:ext cx="440845" cy="508293"/>
            <a:chOff x="2985072" y="2867192"/>
            <a:chExt cx="440845" cy="508293"/>
          </a:xfrm>
        </p:grpSpPr>
        <p:cxnSp>
          <p:nvCxnSpPr>
            <p:cNvPr id="261" name="Google Shape;261;p12"/>
            <p:cNvCxnSpPr/>
            <p:nvPr/>
          </p:nvCxnSpPr>
          <p:spPr>
            <a:xfrm>
              <a:off x="3033656" y="3133725"/>
              <a:ext cx="322730" cy="0"/>
            </a:xfrm>
            <a:prstGeom prst="straightConnector1">
              <a:avLst/>
            </a:prstGeom>
            <a:noFill/>
            <a:ln cap="flat" cmpd="sng" w="38100">
              <a:solidFill>
                <a:srgbClr val="7B7B7B"/>
              </a:solidFill>
              <a:prstDash val="solid"/>
              <a:miter lim="800000"/>
              <a:headEnd len="sm" w="sm" type="none"/>
              <a:tailEnd len="sm" w="sm" type="none"/>
            </a:ln>
          </p:spPr>
        </p:cxnSp>
        <p:cxnSp>
          <p:nvCxnSpPr>
            <p:cNvPr id="262" name="Google Shape;262;p12"/>
            <p:cNvCxnSpPr/>
            <p:nvPr/>
          </p:nvCxnSpPr>
          <p:spPr>
            <a:xfrm>
              <a:off x="3033656" y="3252058"/>
              <a:ext cx="322730" cy="0"/>
            </a:xfrm>
            <a:prstGeom prst="straightConnector1">
              <a:avLst/>
            </a:prstGeom>
            <a:noFill/>
            <a:ln cap="flat" cmpd="sng" w="38100">
              <a:solidFill>
                <a:srgbClr val="7B7B7B"/>
              </a:solidFill>
              <a:prstDash val="solid"/>
              <a:miter lim="800000"/>
              <a:headEnd len="sm" w="sm" type="none"/>
              <a:tailEnd len="sm" w="sm" type="none"/>
            </a:ln>
          </p:spPr>
        </p:cxnSp>
        <p:sp>
          <p:nvSpPr>
            <p:cNvPr id="263" name="Google Shape;263;p12"/>
            <p:cNvSpPr/>
            <p:nvPr/>
          </p:nvSpPr>
          <p:spPr>
            <a:xfrm rot="3787611">
              <a:off x="2990624" y="2983114"/>
              <a:ext cx="429741" cy="276449"/>
            </a:xfrm>
            <a:prstGeom prst="arc">
              <a:avLst>
                <a:gd fmla="val 17606281" name="adj1"/>
                <a:gd fmla="val 20675342" name="adj2"/>
              </a:avLst>
            </a:prstGeom>
            <a:noFill/>
            <a:ln cap="flat" cmpd="sng" w="38100">
              <a:solidFill>
                <a:srgbClr val="7B7B7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64" name="Google Shape;264;p12"/>
            <p:cNvSpPr/>
            <p:nvPr/>
          </p:nvSpPr>
          <p:spPr>
            <a:xfrm>
              <a:off x="3248808" y="3153380"/>
              <a:ext cx="107576" cy="80961"/>
            </a:xfrm>
            <a:prstGeom prst="ellipse">
              <a:avLst/>
            </a:prstGeom>
            <a:solidFill>
              <a:srgbClr val="7B7B7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265" name="Google Shape;265;p12"/>
          <p:cNvGrpSpPr/>
          <p:nvPr/>
        </p:nvGrpSpPr>
        <p:grpSpPr>
          <a:xfrm>
            <a:off x="3346024" y="4653139"/>
            <a:ext cx="440845" cy="508293"/>
            <a:chOff x="3313744" y="3892671"/>
            <a:chExt cx="440845" cy="508293"/>
          </a:xfrm>
        </p:grpSpPr>
        <p:cxnSp>
          <p:nvCxnSpPr>
            <p:cNvPr id="266" name="Google Shape;266;p12"/>
            <p:cNvCxnSpPr/>
            <p:nvPr/>
          </p:nvCxnSpPr>
          <p:spPr>
            <a:xfrm>
              <a:off x="3362328" y="4159204"/>
              <a:ext cx="322730" cy="0"/>
            </a:xfrm>
            <a:prstGeom prst="straightConnector1">
              <a:avLst/>
            </a:prstGeom>
            <a:noFill/>
            <a:ln cap="flat" cmpd="sng" w="38100">
              <a:solidFill>
                <a:srgbClr val="FF0000"/>
              </a:solidFill>
              <a:prstDash val="solid"/>
              <a:miter lim="800000"/>
              <a:headEnd len="sm" w="sm" type="none"/>
              <a:tailEnd len="sm" w="sm" type="none"/>
            </a:ln>
          </p:spPr>
        </p:cxnSp>
        <p:cxnSp>
          <p:nvCxnSpPr>
            <p:cNvPr id="267" name="Google Shape;267;p12"/>
            <p:cNvCxnSpPr/>
            <p:nvPr/>
          </p:nvCxnSpPr>
          <p:spPr>
            <a:xfrm>
              <a:off x="3362328" y="4277537"/>
              <a:ext cx="322730" cy="0"/>
            </a:xfrm>
            <a:prstGeom prst="straightConnector1">
              <a:avLst/>
            </a:prstGeom>
            <a:noFill/>
            <a:ln cap="flat" cmpd="sng" w="38100">
              <a:solidFill>
                <a:srgbClr val="FF0000"/>
              </a:solidFill>
              <a:prstDash val="solid"/>
              <a:miter lim="800000"/>
              <a:headEnd len="sm" w="sm" type="none"/>
              <a:tailEnd len="sm" w="sm" type="none"/>
            </a:ln>
          </p:spPr>
        </p:cxnSp>
        <p:sp>
          <p:nvSpPr>
            <p:cNvPr id="268" name="Google Shape;268;p12"/>
            <p:cNvSpPr/>
            <p:nvPr/>
          </p:nvSpPr>
          <p:spPr>
            <a:xfrm rot="3787611">
              <a:off x="3319296" y="4008593"/>
              <a:ext cx="429741" cy="276449"/>
            </a:xfrm>
            <a:prstGeom prst="arc">
              <a:avLst>
                <a:gd fmla="val 17606281" name="adj1"/>
                <a:gd fmla="val 20675342" name="adj2"/>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69" name="Google Shape;269;p12"/>
            <p:cNvSpPr/>
            <p:nvPr/>
          </p:nvSpPr>
          <p:spPr>
            <a:xfrm>
              <a:off x="3577480" y="4178859"/>
              <a:ext cx="107576" cy="80961"/>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270" name="Google Shape;270;p12"/>
          <p:cNvSpPr txBox="1"/>
          <p:nvPr/>
        </p:nvSpPr>
        <p:spPr>
          <a:xfrm>
            <a:off x="2575902" y="3497523"/>
            <a:ext cx="260139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Heating filament</a:t>
            </a:r>
            <a:endParaRPr sz="2400">
              <a:solidFill>
                <a:schemeClr val="dk1"/>
              </a:solidFill>
              <a:latin typeface="Calibri"/>
              <a:ea typeface="Calibri"/>
              <a:cs typeface="Calibri"/>
              <a:sym typeface="Calibri"/>
            </a:endParaRPr>
          </a:p>
        </p:txBody>
      </p:sp>
      <p:sp>
        <p:nvSpPr>
          <p:cNvPr id="271" name="Google Shape;271;p12"/>
          <p:cNvSpPr txBox="1"/>
          <p:nvPr/>
        </p:nvSpPr>
        <p:spPr>
          <a:xfrm>
            <a:off x="1779175" y="5824686"/>
            <a:ext cx="161108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Cathode</a:t>
            </a:r>
            <a:endParaRPr sz="2400">
              <a:solidFill>
                <a:schemeClr val="dk1"/>
              </a:solidFill>
              <a:latin typeface="Calibri"/>
              <a:ea typeface="Calibri"/>
              <a:cs typeface="Calibri"/>
              <a:sym typeface="Calibri"/>
            </a:endParaRPr>
          </a:p>
        </p:txBody>
      </p:sp>
      <p:sp>
        <p:nvSpPr>
          <p:cNvPr id="272" name="Google Shape;272;p12"/>
          <p:cNvSpPr txBox="1"/>
          <p:nvPr/>
        </p:nvSpPr>
        <p:spPr>
          <a:xfrm>
            <a:off x="5499358" y="6068203"/>
            <a:ext cx="1756229"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Accelerating anode</a:t>
            </a:r>
            <a:endParaRPr sz="2400">
              <a:solidFill>
                <a:schemeClr val="dk1"/>
              </a:solidFill>
              <a:latin typeface="Calibri"/>
              <a:ea typeface="Calibri"/>
              <a:cs typeface="Calibri"/>
              <a:sym typeface="Calibri"/>
            </a:endParaRPr>
          </a:p>
        </p:txBody>
      </p:sp>
      <p:cxnSp>
        <p:nvCxnSpPr>
          <p:cNvPr id="273" name="Google Shape;273;p12"/>
          <p:cNvCxnSpPr/>
          <p:nvPr/>
        </p:nvCxnSpPr>
        <p:spPr>
          <a:xfrm rot="10800000">
            <a:off x="3421072" y="3918857"/>
            <a:ext cx="188688" cy="1000815"/>
          </a:xfrm>
          <a:prstGeom prst="straightConnector1">
            <a:avLst/>
          </a:prstGeom>
          <a:noFill/>
          <a:ln cap="flat" cmpd="sng" w="38100">
            <a:solidFill>
              <a:srgbClr val="C55A11"/>
            </a:solidFill>
            <a:prstDash val="solid"/>
            <a:miter lim="800000"/>
            <a:headEnd len="sm" w="sm" type="none"/>
            <a:tailEnd len="med" w="med" type="stealth"/>
          </a:ln>
        </p:spPr>
      </p:cxnSp>
      <p:cxnSp>
        <p:nvCxnSpPr>
          <p:cNvPr id="274" name="Google Shape;274;p12"/>
          <p:cNvCxnSpPr/>
          <p:nvPr/>
        </p:nvCxnSpPr>
        <p:spPr>
          <a:xfrm flipH="1">
            <a:off x="2830284" y="5190460"/>
            <a:ext cx="406400" cy="729838"/>
          </a:xfrm>
          <a:prstGeom prst="straightConnector1">
            <a:avLst/>
          </a:prstGeom>
          <a:noFill/>
          <a:ln cap="flat" cmpd="sng" w="38100">
            <a:solidFill>
              <a:srgbClr val="C55A11"/>
            </a:solidFill>
            <a:prstDash val="solid"/>
            <a:miter lim="800000"/>
            <a:headEnd len="sm" w="sm" type="none"/>
            <a:tailEnd len="med" w="med" type="stealth"/>
          </a:ln>
        </p:spPr>
      </p:cxnSp>
      <p:cxnSp>
        <p:nvCxnSpPr>
          <p:cNvPr id="275" name="Google Shape;275;p12"/>
          <p:cNvCxnSpPr/>
          <p:nvPr/>
        </p:nvCxnSpPr>
        <p:spPr>
          <a:xfrm>
            <a:off x="3786870" y="5276079"/>
            <a:ext cx="639987" cy="644219"/>
          </a:xfrm>
          <a:prstGeom prst="straightConnector1">
            <a:avLst/>
          </a:prstGeom>
          <a:noFill/>
          <a:ln cap="flat" cmpd="sng" w="38100">
            <a:solidFill>
              <a:srgbClr val="C55A11"/>
            </a:solidFill>
            <a:prstDash val="solid"/>
            <a:miter lim="800000"/>
            <a:headEnd len="sm" w="sm" type="none"/>
            <a:tailEnd len="med" w="med" type="stealth"/>
          </a:ln>
        </p:spPr>
      </p:cxnSp>
      <p:sp>
        <p:nvSpPr>
          <p:cNvPr id="276" name="Google Shape;276;p12"/>
          <p:cNvSpPr/>
          <p:nvPr/>
        </p:nvSpPr>
        <p:spPr>
          <a:xfrm>
            <a:off x="4347172" y="4689521"/>
            <a:ext cx="830129" cy="603193"/>
          </a:xfrm>
          <a:prstGeom prst="frame">
            <a:avLst>
              <a:gd fmla="val 23815" name="adj1"/>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77" name="Google Shape;277;p12"/>
          <p:cNvSpPr/>
          <p:nvPr/>
        </p:nvSpPr>
        <p:spPr>
          <a:xfrm>
            <a:off x="5510947" y="4691315"/>
            <a:ext cx="830129" cy="603193"/>
          </a:xfrm>
          <a:prstGeom prst="frame">
            <a:avLst>
              <a:gd fmla="val 23815" name="adj1"/>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278" name="Google Shape;278;p12"/>
          <p:cNvCxnSpPr/>
          <p:nvPr/>
        </p:nvCxnSpPr>
        <p:spPr>
          <a:xfrm>
            <a:off x="3701141" y="4978398"/>
            <a:ext cx="6052459" cy="0"/>
          </a:xfrm>
          <a:prstGeom prst="straightConnector1">
            <a:avLst/>
          </a:prstGeom>
          <a:noFill/>
          <a:ln cap="flat" cmpd="sng" w="57150">
            <a:solidFill>
              <a:srgbClr val="00B0F0"/>
            </a:solidFill>
            <a:prstDash val="solid"/>
            <a:miter lim="800000"/>
            <a:headEnd len="sm" w="sm" type="none"/>
            <a:tailEnd len="sm" w="sm" type="none"/>
          </a:ln>
        </p:spPr>
      </p:cxnSp>
      <p:cxnSp>
        <p:nvCxnSpPr>
          <p:cNvPr id="279" name="Google Shape;279;p12"/>
          <p:cNvCxnSpPr/>
          <p:nvPr/>
        </p:nvCxnSpPr>
        <p:spPr>
          <a:xfrm flipH="1" rot="10800000">
            <a:off x="4822052" y="3722616"/>
            <a:ext cx="699293" cy="966907"/>
          </a:xfrm>
          <a:prstGeom prst="straightConnector1">
            <a:avLst/>
          </a:prstGeom>
          <a:noFill/>
          <a:ln cap="flat" cmpd="sng" w="38100">
            <a:solidFill>
              <a:srgbClr val="C55A11"/>
            </a:solidFill>
            <a:prstDash val="solid"/>
            <a:miter lim="800000"/>
            <a:headEnd len="sm" w="sm" type="none"/>
            <a:tailEnd len="med" w="med" type="stealth"/>
          </a:ln>
        </p:spPr>
      </p:cxnSp>
      <p:sp>
        <p:nvSpPr>
          <p:cNvPr id="280" name="Google Shape;280;p12"/>
          <p:cNvSpPr txBox="1"/>
          <p:nvPr/>
        </p:nvSpPr>
        <p:spPr>
          <a:xfrm>
            <a:off x="4857540" y="3294567"/>
            <a:ext cx="260139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Focusing anode</a:t>
            </a:r>
            <a:endParaRPr sz="2400">
              <a:solidFill>
                <a:schemeClr val="dk1"/>
              </a:solidFill>
              <a:latin typeface="Calibri"/>
              <a:ea typeface="Calibri"/>
              <a:cs typeface="Calibri"/>
              <a:sym typeface="Calibri"/>
            </a:endParaRPr>
          </a:p>
        </p:txBody>
      </p:sp>
      <p:cxnSp>
        <p:nvCxnSpPr>
          <p:cNvPr id="281" name="Google Shape;281;p12"/>
          <p:cNvCxnSpPr/>
          <p:nvPr/>
        </p:nvCxnSpPr>
        <p:spPr>
          <a:xfrm>
            <a:off x="6064764" y="5292714"/>
            <a:ext cx="319993" cy="907851"/>
          </a:xfrm>
          <a:prstGeom prst="straightConnector1">
            <a:avLst/>
          </a:prstGeom>
          <a:noFill/>
          <a:ln cap="flat" cmpd="sng" w="38100">
            <a:solidFill>
              <a:srgbClr val="C55A11"/>
            </a:solidFill>
            <a:prstDash val="solid"/>
            <a:miter lim="800000"/>
            <a:headEnd len="sm" w="sm" type="none"/>
            <a:tailEnd len="med" w="med" type="stealth"/>
          </a:ln>
        </p:spPr>
      </p:cxnSp>
      <p:sp>
        <p:nvSpPr>
          <p:cNvPr id="282" name="Google Shape;282;p12"/>
          <p:cNvSpPr txBox="1"/>
          <p:nvPr/>
        </p:nvSpPr>
        <p:spPr>
          <a:xfrm>
            <a:off x="3686514" y="5802479"/>
            <a:ext cx="175622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Control Grid</a:t>
            </a:r>
            <a:endParaRPr sz="2400">
              <a:solidFill>
                <a:schemeClr val="dk1"/>
              </a:solidFill>
              <a:latin typeface="Calibri"/>
              <a:ea typeface="Calibri"/>
              <a:cs typeface="Calibri"/>
              <a:sym typeface="Calibri"/>
            </a:endParaRPr>
          </a:p>
        </p:txBody>
      </p:sp>
      <p:grpSp>
        <p:nvGrpSpPr>
          <p:cNvPr id="283" name="Google Shape;283;p12"/>
          <p:cNvGrpSpPr/>
          <p:nvPr/>
        </p:nvGrpSpPr>
        <p:grpSpPr>
          <a:xfrm>
            <a:off x="6778174" y="5079505"/>
            <a:ext cx="1129986" cy="351823"/>
            <a:chOff x="7561944" y="3482935"/>
            <a:chExt cx="1129986" cy="351823"/>
          </a:xfrm>
        </p:grpSpPr>
        <p:sp>
          <p:nvSpPr>
            <p:cNvPr id="284" name="Google Shape;284;p12"/>
            <p:cNvSpPr/>
            <p:nvPr/>
          </p:nvSpPr>
          <p:spPr>
            <a:xfrm>
              <a:off x="7561944" y="3497523"/>
              <a:ext cx="609599" cy="11879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5" name="Google Shape;285;p12"/>
            <p:cNvSpPr/>
            <p:nvPr/>
          </p:nvSpPr>
          <p:spPr>
            <a:xfrm rot="1408679">
              <a:off x="8083900" y="3599449"/>
              <a:ext cx="609599" cy="11879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286" name="Google Shape;286;p12"/>
          <p:cNvGrpSpPr/>
          <p:nvPr/>
        </p:nvGrpSpPr>
        <p:grpSpPr>
          <a:xfrm flipH="1" rot="10800000">
            <a:off x="6756974" y="4526796"/>
            <a:ext cx="1129986" cy="351823"/>
            <a:chOff x="7561944" y="3482935"/>
            <a:chExt cx="1129986" cy="351823"/>
          </a:xfrm>
        </p:grpSpPr>
        <p:sp>
          <p:nvSpPr>
            <p:cNvPr id="287" name="Google Shape;287;p12"/>
            <p:cNvSpPr/>
            <p:nvPr/>
          </p:nvSpPr>
          <p:spPr>
            <a:xfrm>
              <a:off x="7561944" y="3497523"/>
              <a:ext cx="609599" cy="11879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8" name="Google Shape;288;p12"/>
            <p:cNvSpPr/>
            <p:nvPr/>
          </p:nvSpPr>
          <p:spPr>
            <a:xfrm rot="1408679">
              <a:off x="8083900" y="3599449"/>
              <a:ext cx="609599" cy="11879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289" name="Google Shape;289;p12"/>
          <p:cNvGrpSpPr/>
          <p:nvPr/>
        </p:nvGrpSpPr>
        <p:grpSpPr>
          <a:xfrm>
            <a:off x="8447313" y="5120336"/>
            <a:ext cx="1221324" cy="788206"/>
            <a:chOff x="8374743" y="5110103"/>
            <a:chExt cx="1221324" cy="949527"/>
          </a:xfrm>
        </p:grpSpPr>
        <p:sp>
          <p:nvSpPr>
            <p:cNvPr id="290" name="Google Shape;290;p12"/>
            <p:cNvSpPr/>
            <p:nvPr/>
          </p:nvSpPr>
          <p:spPr>
            <a:xfrm>
              <a:off x="8374743" y="5110103"/>
              <a:ext cx="653143" cy="69237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1" name="Google Shape;291;p12"/>
            <p:cNvSpPr/>
            <p:nvPr/>
          </p:nvSpPr>
          <p:spPr>
            <a:xfrm flipH="1">
              <a:off x="8942924" y="5202734"/>
              <a:ext cx="653143" cy="85689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292" name="Google Shape;292;p12"/>
          <p:cNvGrpSpPr/>
          <p:nvPr/>
        </p:nvGrpSpPr>
        <p:grpSpPr>
          <a:xfrm flipH="1">
            <a:off x="8471206" y="4125293"/>
            <a:ext cx="1188052" cy="741019"/>
            <a:chOff x="8463952" y="4913523"/>
            <a:chExt cx="1188052" cy="932498"/>
          </a:xfrm>
        </p:grpSpPr>
        <p:sp>
          <p:nvSpPr>
            <p:cNvPr id="293" name="Google Shape;293;p12"/>
            <p:cNvSpPr/>
            <p:nvPr/>
          </p:nvSpPr>
          <p:spPr>
            <a:xfrm>
              <a:off x="8998861" y="5153645"/>
              <a:ext cx="653143" cy="69237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4" name="Google Shape;294;p12"/>
            <p:cNvSpPr/>
            <p:nvPr/>
          </p:nvSpPr>
          <p:spPr>
            <a:xfrm>
              <a:off x="8463952" y="4913523"/>
              <a:ext cx="653143" cy="85689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cxnSp>
        <p:nvCxnSpPr>
          <p:cNvPr id="295" name="Google Shape;295;p12"/>
          <p:cNvCxnSpPr/>
          <p:nvPr/>
        </p:nvCxnSpPr>
        <p:spPr>
          <a:xfrm flipH="1" rot="10800000">
            <a:off x="7073804" y="3839659"/>
            <a:ext cx="699293" cy="966907"/>
          </a:xfrm>
          <a:prstGeom prst="straightConnector1">
            <a:avLst/>
          </a:prstGeom>
          <a:noFill/>
          <a:ln cap="flat" cmpd="sng" w="38100">
            <a:solidFill>
              <a:srgbClr val="C55A11"/>
            </a:solidFill>
            <a:prstDash val="solid"/>
            <a:miter lim="800000"/>
            <a:headEnd len="sm" w="sm" type="none"/>
            <a:tailEnd len="med" w="med" type="stealth"/>
          </a:ln>
        </p:spPr>
      </p:cxnSp>
      <p:sp>
        <p:nvSpPr>
          <p:cNvPr id="296" name="Google Shape;296;p12"/>
          <p:cNvSpPr txBox="1"/>
          <p:nvPr/>
        </p:nvSpPr>
        <p:spPr>
          <a:xfrm>
            <a:off x="7057859" y="3193087"/>
            <a:ext cx="2849928"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Horizontal deflection plates</a:t>
            </a:r>
            <a:endParaRPr sz="2400">
              <a:solidFill>
                <a:schemeClr val="dk1"/>
              </a:solidFill>
              <a:latin typeface="Calibri"/>
              <a:ea typeface="Calibri"/>
              <a:cs typeface="Calibri"/>
              <a:sym typeface="Calibri"/>
            </a:endParaRPr>
          </a:p>
        </p:txBody>
      </p:sp>
      <p:sp>
        <p:nvSpPr>
          <p:cNvPr id="297" name="Google Shape;297;p12"/>
          <p:cNvSpPr txBox="1"/>
          <p:nvPr/>
        </p:nvSpPr>
        <p:spPr>
          <a:xfrm>
            <a:off x="7306388" y="6111011"/>
            <a:ext cx="2601399"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Vertical deflection plates</a:t>
            </a:r>
            <a:endParaRPr sz="2400">
              <a:solidFill>
                <a:schemeClr val="dk1"/>
              </a:solidFill>
              <a:latin typeface="Calibri"/>
              <a:ea typeface="Calibri"/>
              <a:cs typeface="Calibri"/>
              <a:sym typeface="Calibri"/>
            </a:endParaRPr>
          </a:p>
        </p:txBody>
      </p:sp>
      <p:cxnSp>
        <p:nvCxnSpPr>
          <p:cNvPr id="298" name="Google Shape;298;p12"/>
          <p:cNvCxnSpPr/>
          <p:nvPr/>
        </p:nvCxnSpPr>
        <p:spPr>
          <a:xfrm flipH="1">
            <a:off x="8387900" y="5802479"/>
            <a:ext cx="444087" cy="398086"/>
          </a:xfrm>
          <a:prstGeom prst="straightConnector1">
            <a:avLst/>
          </a:prstGeom>
          <a:noFill/>
          <a:ln cap="flat" cmpd="sng" w="38100">
            <a:solidFill>
              <a:srgbClr val="C55A11"/>
            </a:solidFill>
            <a:prstDash val="solid"/>
            <a:miter lim="800000"/>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000"/>
                                        <p:tgtEl>
                                          <p:spTgt spid="29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3"/>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Cathode Ray Tube(CRT)</a:t>
            </a:r>
            <a:endParaRPr b="1" sz="2800">
              <a:solidFill>
                <a:schemeClr val="dk1"/>
              </a:solidFill>
              <a:latin typeface="Calibri"/>
              <a:ea typeface="Calibri"/>
              <a:cs typeface="Calibri"/>
              <a:sym typeface="Calibri"/>
            </a:endParaRPr>
          </a:p>
        </p:txBody>
      </p:sp>
      <p:sp>
        <p:nvSpPr>
          <p:cNvPr id="304" name="Google Shape;304;p13"/>
          <p:cNvSpPr txBox="1"/>
          <p:nvPr/>
        </p:nvSpPr>
        <p:spPr>
          <a:xfrm>
            <a:off x="0" y="523220"/>
            <a:ext cx="12192000" cy="249299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600">
                <a:solidFill>
                  <a:schemeClr val="dk1"/>
                </a:solidFill>
                <a:latin typeface="Calibri"/>
                <a:ea typeface="Calibri"/>
                <a:cs typeface="Calibri"/>
                <a:sym typeface="Calibri"/>
              </a:rPr>
              <a:t>Basic component of CRT:</a:t>
            </a:r>
            <a:endParaRPr/>
          </a:p>
          <a:p>
            <a:pPr indent="-457200" lvl="0" marL="457200" marR="0" rtl="0" algn="l">
              <a:spcBef>
                <a:spcPts val="0"/>
              </a:spcBef>
              <a:spcAft>
                <a:spcPts val="0"/>
              </a:spcAft>
              <a:buClr>
                <a:schemeClr val="dk1"/>
              </a:buClr>
              <a:buSzPts val="2600"/>
              <a:buFont typeface="Calibri"/>
              <a:buChar char="-"/>
            </a:pPr>
            <a:r>
              <a:rPr b="1" lang="en-US" sz="2600">
                <a:solidFill>
                  <a:schemeClr val="dk1"/>
                </a:solidFill>
                <a:latin typeface="Calibri"/>
                <a:ea typeface="Calibri"/>
                <a:cs typeface="Calibri"/>
                <a:sym typeface="Calibri"/>
              </a:rPr>
              <a:t>Screen</a:t>
            </a:r>
            <a:r>
              <a:rPr lang="en-US" sz="2600">
                <a:solidFill>
                  <a:schemeClr val="dk1"/>
                </a:solidFill>
                <a:latin typeface="Calibri"/>
                <a:ea typeface="Calibri"/>
                <a:cs typeface="Calibri"/>
                <a:sym typeface="Calibri"/>
              </a:rPr>
              <a:t>: It is a plate of glass, coated by phosphor. When a part of this coating is struck with the electron beam, the phosphor become excited and they produce light. The chemical composition of the phosphor determines what color of light it will produce. The electron beam must strike each phosphor individually. The strength of the electron beam determines how brightly the phosphor will glow. </a:t>
            </a:r>
            <a:endParaRPr/>
          </a:p>
        </p:txBody>
      </p:sp>
      <p:pic>
        <p:nvPicPr>
          <p:cNvPr id="305" name="Google Shape;305;p13"/>
          <p:cNvPicPr preferRelativeResize="0"/>
          <p:nvPr/>
        </p:nvPicPr>
        <p:blipFill rotWithShape="1">
          <a:blip r:embed="rId3">
            <a:alphaModFix/>
          </a:blip>
          <a:srcRect b="0" l="0" r="0" t="0"/>
          <a:stretch/>
        </p:blipFill>
        <p:spPr>
          <a:xfrm>
            <a:off x="2231858" y="3106057"/>
            <a:ext cx="8305800" cy="3751943"/>
          </a:xfrm>
          <a:prstGeom prst="rect">
            <a:avLst/>
          </a:prstGeom>
          <a:noFill/>
          <a:ln>
            <a:noFill/>
          </a:ln>
        </p:spPr>
      </p:pic>
      <p:grpSp>
        <p:nvGrpSpPr>
          <p:cNvPr id="306" name="Google Shape;306;p13"/>
          <p:cNvGrpSpPr/>
          <p:nvPr/>
        </p:nvGrpSpPr>
        <p:grpSpPr>
          <a:xfrm>
            <a:off x="2890611" y="4704036"/>
            <a:ext cx="1030514" cy="572043"/>
            <a:chOff x="4151085" y="653143"/>
            <a:chExt cx="1030514" cy="464457"/>
          </a:xfrm>
        </p:grpSpPr>
        <p:sp>
          <p:nvSpPr>
            <p:cNvPr id="307" name="Google Shape;307;p13"/>
            <p:cNvSpPr/>
            <p:nvPr/>
          </p:nvSpPr>
          <p:spPr>
            <a:xfrm>
              <a:off x="4426857" y="653143"/>
              <a:ext cx="653143" cy="464457"/>
            </a:xfrm>
            <a:prstGeom prst="rect">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08" name="Google Shape;308;p13"/>
            <p:cNvCxnSpPr/>
            <p:nvPr/>
          </p:nvCxnSpPr>
          <p:spPr>
            <a:xfrm>
              <a:off x="4151085" y="885370"/>
              <a:ext cx="1030514" cy="0"/>
            </a:xfrm>
            <a:prstGeom prst="straightConnector1">
              <a:avLst/>
            </a:prstGeom>
            <a:noFill/>
            <a:ln cap="flat" cmpd="sng" w="57150">
              <a:solidFill>
                <a:srgbClr val="9FC64D"/>
              </a:solidFill>
              <a:prstDash val="solid"/>
              <a:miter lim="800000"/>
              <a:headEnd len="sm" w="sm" type="none"/>
              <a:tailEnd len="sm" w="sm" type="none"/>
            </a:ln>
          </p:spPr>
        </p:cxnSp>
      </p:grpSp>
      <p:sp>
        <p:nvSpPr>
          <p:cNvPr id="309" name="Google Shape;309;p13"/>
          <p:cNvSpPr/>
          <p:nvPr/>
        </p:nvSpPr>
        <p:spPr>
          <a:xfrm>
            <a:off x="2900884" y="4810084"/>
            <a:ext cx="842211" cy="360948"/>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10" name="Google Shape;310;p13"/>
          <p:cNvGrpSpPr/>
          <p:nvPr/>
        </p:nvGrpSpPr>
        <p:grpSpPr>
          <a:xfrm>
            <a:off x="3350030" y="4659866"/>
            <a:ext cx="440845" cy="508293"/>
            <a:chOff x="2985072" y="2867192"/>
            <a:chExt cx="440845" cy="508293"/>
          </a:xfrm>
        </p:grpSpPr>
        <p:cxnSp>
          <p:nvCxnSpPr>
            <p:cNvPr id="311" name="Google Shape;311;p13"/>
            <p:cNvCxnSpPr/>
            <p:nvPr/>
          </p:nvCxnSpPr>
          <p:spPr>
            <a:xfrm>
              <a:off x="3033656" y="3133725"/>
              <a:ext cx="322730" cy="0"/>
            </a:xfrm>
            <a:prstGeom prst="straightConnector1">
              <a:avLst/>
            </a:prstGeom>
            <a:noFill/>
            <a:ln cap="flat" cmpd="sng" w="38100">
              <a:solidFill>
                <a:srgbClr val="7B7B7B"/>
              </a:solidFill>
              <a:prstDash val="solid"/>
              <a:miter lim="800000"/>
              <a:headEnd len="sm" w="sm" type="none"/>
              <a:tailEnd len="sm" w="sm" type="none"/>
            </a:ln>
          </p:spPr>
        </p:cxnSp>
        <p:cxnSp>
          <p:nvCxnSpPr>
            <p:cNvPr id="312" name="Google Shape;312;p13"/>
            <p:cNvCxnSpPr/>
            <p:nvPr/>
          </p:nvCxnSpPr>
          <p:spPr>
            <a:xfrm>
              <a:off x="3033656" y="3252058"/>
              <a:ext cx="322730" cy="0"/>
            </a:xfrm>
            <a:prstGeom prst="straightConnector1">
              <a:avLst/>
            </a:prstGeom>
            <a:noFill/>
            <a:ln cap="flat" cmpd="sng" w="38100">
              <a:solidFill>
                <a:srgbClr val="7B7B7B"/>
              </a:solidFill>
              <a:prstDash val="solid"/>
              <a:miter lim="800000"/>
              <a:headEnd len="sm" w="sm" type="none"/>
              <a:tailEnd len="sm" w="sm" type="none"/>
            </a:ln>
          </p:spPr>
        </p:cxnSp>
        <p:sp>
          <p:nvSpPr>
            <p:cNvPr id="313" name="Google Shape;313;p13"/>
            <p:cNvSpPr/>
            <p:nvPr/>
          </p:nvSpPr>
          <p:spPr>
            <a:xfrm rot="3787611">
              <a:off x="2990624" y="2983114"/>
              <a:ext cx="429741" cy="276449"/>
            </a:xfrm>
            <a:prstGeom prst="arc">
              <a:avLst>
                <a:gd fmla="val 17606281" name="adj1"/>
                <a:gd fmla="val 20675342" name="adj2"/>
              </a:avLst>
            </a:prstGeom>
            <a:noFill/>
            <a:ln cap="flat" cmpd="sng" w="38100">
              <a:solidFill>
                <a:srgbClr val="7B7B7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14" name="Google Shape;314;p13"/>
            <p:cNvSpPr/>
            <p:nvPr/>
          </p:nvSpPr>
          <p:spPr>
            <a:xfrm>
              <a:off x="3248808" y="3153380"/>
              <a:ext cx="107576" cy="80961"/>
            </a:xfrm>
            <a:prstGeom prst="ellipse">
              <a:avLst/>
            </a:prstGeom>
            <a:solidFill>
              <a:srgbClr val="7B7B7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315" name="Google Shape;315;p13"/>
          <p:cNvGrpSpPr/>
          <p:nvPr/>
        </p:nvGrpSpPr>
        <p:grpSpPr>
          <a:xfrm>
            <a:off x="3346024" y="4653139"/>
            <a:ext cx="440845" cy="508293"/>
            <a:chOff x="3313744" y="3892671"/>
            <a:chExt cx="440845" cy="508293"/>
          </a:xfrm>
        </p:grpSpPr>
        <p:cxnSp>
          <p:nvCxnSpPr>
            <p:cNvPr id="316" name="Google Shape;316;p13"/>
            <p:cNvCxnSpPr/>
            <p:nvPr/>
          </p:nvCxnSpPr>
          <p:spPr>
            <a:xfrm>
              <a:off x="3362328" y="4159204"/>
              <a:ext cx="322730" cy="0"/>
            </a:xfrm>
            <a:prstGeom prst="straightConnector1">
              <a:avLst/>
            </a:prstGeom>
            <a:noFill/>
            <a:ln cap="flat" cmpd="sng" w="38100">
              <a:solidFill>
                <a:srgbClr val="FF0000"/>
              </a:solidFill>
              <a:prstDash val="solid"/>
              <a:miter lim="800000"/>
              <a:headEnd len="sm" w="sm" type="none"/>
              <a:tailEnd len="sm" w="sm" type="none"/>
            </a:ln>
          </p:spPr>
        </p:cxnSp>
        <p:cxnSp>
          <p:nvCxnSpPr>
            <p:cNvPr id="317" name="Google Shape;317;p13"/>
            <p:cNvCxnSpPr/>
            <p:nvPr/>
          </p:nvCxnSpPr>
          <p:spPr>
            <a:xfrm>
              <a:off x="3362328" y="4277537"/>
              <a:ext cx="322730" cy="0"/>
            </a:xfrm>
            <a:prstGeom prst="straightConnector1">
              <a:avLst/>
            </a:prstGeom>
            <a:noFill/>
            <a:ln cap="flat" cmpd="sng" w="38100">
              <a:solidFill>
                <a:srgbClr val="FF0000"/>
              </a:solidFill>
              <a:prstDash val="solid"/>
              <a:miter lim="800000"/>
              <a:headEnd len="sm" w="sm" type="none"/>
              <a:tailEnd len="sm" w="sm" type="none"/>
            </a:ln>
          </p:spPr>
        </p:cxnSp>
        <p:sp>
          <p:nvSpPr>
            <p:cNvPr id="318" name="Google Shape;318;p13"/>
            <p:cNvSpPr/>
            <p:nvPr/>
          </p:nvSpPr>
          <p:spPr>
            <a:xfrm rot="3787611">
              <a:off x="3319296" y="4008593"/>
              <a:ext cx="429741" cy="276449"/>
            </a:xfrm>
            <a:prstGeom prst="arc">
              <a:avLst>
                <a:gd fmla="val 17606281" name="adj1"/>
                <a:gd fmla="val 20675342" name="adj2"/>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19" name="Google Shape;319;p13"/>
            <p:cNvSpPr/>
            <p:nvPr/>
          </p:nvSpPr>
          <p:spPr>
            <a:xfrm>
              <a:off x="3577480" y="4178859"/>
              <a:ext cx="107576" cy="80961"/>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20" name="Google Shape;320;p13"/>
          <p:cNvSpPr txBox="1"/>
          <p:nvPr/>
        </p:nvSpPr>
        <p:spPr>
          <a:xfrm>
            <a:off x="2575902" y="3497523"/>
            <a:ext cx="260139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Heating filament</a:t>
            </a:r>
            <a:endParaRPr sz="2400">
              <a:solidFill>
                <a:schemeClr val="dk1"/>
              </a:solidFill>
              <a:latin typeface="Calibri"/>
              <a:ea typeface="Calibri"/>
              <a:cs typeface="Calibri"/>
              <a:sym typeface="Calibri"/>
            </a:endParaRPr>
          </a:p>
        </p:txBody>
      </p:sp>
      <p:sp>
        <p:nvSpPr>
          <p:cNvPr id="321" name="Google Shape;321;p13"/>
          <p:cNvSpPr txBox="1"/>
          <p:nvPr/>
        </p:nvSpPr>
        <p:spPr>
          <a:xfrm>
            <a:off x="1779175" y="5824686"/>
            <a:ext cx="161108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Cathode</a:t>
            </a:r>
            <a:endParaRPr sz="2400">
              <a:solidFill>
                <a:schemeClr val="dk1"/>
              </a:solidFill>
              <a:latin typeface="Calibri"/>
              <a:ea typeface="Calibri"/>
              <a:cs typeface="Calibri"/>
              <a:sym typeface="Calibri"/>
            </a:endParaRPr>
          </a:p>
        </p:txBody>
      </p:sp>
      <p:sp>
        <p:nvSpPr>
          <p:cNvPr id="322" name="Google Shape;322;p13"/>
          <p:cNvSpPr txBox="1"/>
          <p:nvPr/>
        </p:nvSpPr>
        <p:spPr>
          <a:xfrm>
            <a:off x="5499358" y="6068203"/>
            <a:ext cx="1756229"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Accelerating anode</a:t>
            </a:r>
            <a:endParaRPr sz="2400">
              <a:solidFill>
                <a:schemeClr val="dk1"/>
              </a:solidFill>
              <a:latin typeface="Calibri"/>
              <a:ea typeface="Calibri"/>
              <a:cs typeface="Calibri"/>
              <a:sym typeface="Calibri"/>
            </a:endParaRPr>
          </a:p>
        </p:txBody>
      </p:sp>
      <p:cxnSp>
        <p:nvCxnSpPr>
          <p:cNvPr id="323" name="Google Shape;323;p13"/>
          <p:cNvCxnSpPr/>
          <p:nvPr/>
        </p:nvCxnSpPr>
        <p:spPr>
          <a:xfrm rot="10800000">
            <a:off x="3421072" y="3918857"/>
            <a:ext cx="188688" cy="1000815"/>
          </a:xfrm>
          <a:prstGeom prst="straightConnector1">
            <a:avLst/>
          </a:prstGeom>
          <a:noFill/>
          <a:ln cap="flat" cmpd="sng" w="38100">
            <a:solidFill>
              <a:srgbClr val="C55A11"/>
            </a:solidFill>
            <a:prstDash val="solid"/>
            <a:miter lim="800000"/>
            <a:headEnd len="sm" w="sm" type="none"/>
            <a:tailEnd len="med" w="med" type="stealth"/>
          </a:ln>
        </p:spPr>
      </p:cxnSp>
      <p:cxnSp>
        <p:nvCxnSpPr>
          <p:cNvPr id="324" name="Google Shape;324;p13"/>
          <p:cNvCxnSpPr/>
          <p:nvPr/>
        </p:nvCxnSpPr>
        <p:spPr>
          <a:xfrm flipH="1">
            <a:off x="2830284" y="5190460"/>
            <a:ext cx="406400" cy="729838"/>
          </a:xfrm>
          <a:prstGeom prst="straightConnector1">
            <a:avLst/>
          </a:prstGeom>
          <a:noFill/>
          <a:ln cap="flat" cmpd="sng" w="38100">
            <a:solidFill>
              <a:srgbClr val="C55A11"/>
            </a:solidFill>
            <a:prstDash val="solid"/>
            <a:miter lim="800000"/>
            <a:headEnd len="sm" w="sm" type="none"/>
            <a:tailEnd len="med" w="med" type="stealth"/>
          </a:ln>
        </p:spPr>
      </p:cxnSp>
      <p:cxnSp>
        <p:nvCxnSpPr>
          <p:cNvPr id="325" name="Google Shape;325;p13"/>
          <p:cNvCxnSpPr/>
          <p:nvPr/>
        </p:nvCxnSpPr>
        <p:spPr>
          <a:xfrm>
            <a:off x="3786870" y="5276079"/>
            <a:ext cx="639987" cy="644219"/>
          </a:xfrm>
          <a:prstGeom prst="straightConnector1">
            <a:avLst/>
          </a:prstGeom>
          <a:noFill/>
          <a:ln cap="flat" cmpd="sng" w="38100">
            <a:solidFill>
              <a:srgbClr val="C55A11"/>
            </a:solidFill>
            <a:prstDash val="solid"/>
            <a:miter lim="800000"/>
            <a:headEnd len="sm" w="sm" type="none"/>
            <a:tailEnd len="med" w="med" type="stealth"/>
          </a:ln>
        </p:spPr>
      </p:cxnSp>
      <p:sp>
        <p:nvSpPr>
          <p:cNvPr id="326" name="Google Shape;326;p13"/>
          <p:cNvSpPr/>
          <p:nvPr/>
        </p:nvSpPr>
        <p:spPr>
          <a:xfrm>
            <a:off x="4347172" y="4689521"/>
            <a:ext cx="830129" cy="603193"/>
          </a:xfrm>
          <a:prstGeom prst="frame">
            <a:avLst>
              <a:gd fmla="val 23815" name="adj1"/>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27" name="Google Shape;327;p13"/>
          <p:cNvSpPr/>
          <p:nvPr/>
        </p:nvSpPr>
        <p:spPr>
          <a:xfrm>
            <a:off x="5510947" y="4691315"/>
            <a:ext cx="830129" cy="603193"/>
          </a:xfrm>
          <a:prstGeom prst="frame">
            <a:avLst>
              <a:gd fmla="val 23815" name="adj1"/>
            </a:avLst>
          </a:prstGeom>
          <a:solidFill>
            <a:srgbClr val="00206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cxnSp>
        <p:nvCxnSpPr>
          <p:cNvPr id="328" name="Google Shape;328;p13"/>
          <p:cNvCxnSpPr>
            <a:endCxn id="329" idx="2"/>
          </p:cNvCxnSpPr>
          <p:nvPr/>
        </p:nvCxnSpPr>
        <p:spPr>
          <a:xfrm>
            <a:off x="3701217" y="4978464"/>
            <a:ext cx="6569700" cy="13800"/>
          </a:xfrm>
          <a:prstGeom prst="straightConnector1">
            <a:avLst/>
          </a:prstGeom>
          <a:noFill/>
          <a:ln cap="flat" cmpd="sng" w="57150">
            <a:solidFill>
              <a:srgbClr val="00B0F0"/>
            </a:solidFill>
            <a:prstDash val="solid"/>
            <a:miter lim="800000"/>
            <a:headEnd len="sm" w="sm" type="none"/>
            <a:tailEnd len="sm" w="sm" type="none"/>
          </a:ln>
        </p:spPr>
      </p:cxnSp>
      <p:cxnSp>
        <p:nvCxnSpPr>
          <p:cNvPr id="330" name="Google Shape;330;p13"/>
          <p:cNvCxnSpPr/>
          <p:nvPr/>
        </p:nvCxnSpPr>
        <p:spPr>
          <a:xfrm flipH="1" rot="10800000">
            <a:off x="4822052" y="3722616"/>
            <a:ext cx="699293" cy="966907"/>
          </a:xfrm>
          <a:prstGeom prst="straightConnector1">
            <a:avLst/>
          </a:prstGeom>
          <a:noFill/>
          <a:ln cap="flat" cmpd="sng" w="38100">
            <a:solidFill>
              <a:srgbClr val="C55A11"/>
            </a:solidFill>
            <a:prstDash val="solid"/>
            <a:miter lim="800000"/>
            <a:headEnd len="sm" w="sm" type="none"/>
            <a:tailEnd len="med" w="med" type="stealth"/>
          </a:ln>
        </p:spPr>
      </p:cxnSp>
      <p:sp>
        <p:nvSpPr>
          <p:cNvPr id="331" name="Google Shape;331;p13"/>
          <p:cNvSpPr txBox="1"/>
          <p:nvPr/>
        </p:nvSpPr>
        <p:spPr>
          <a:xfrm>
            <a:off x="4857540" y="3294567"/>
            <a:ext cx="260139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Focusing anode</a:t>
            </a:r>
            <a:endParaRPr sz="2400">
              <a:solidFill>
                <a:schemeClr val="dk1"/>
              </a:solidFill>
              <a:latin typeface="Calibri"/>
              <a:ea typeface="Calibri"/>
              <a:cs typeface="Calibri"/>
              <a:sym typeface="Calibri"/>
            </a:endParaRPr>
          </a:p>
        </p:txBody>
      </p:sp>
      <p:cxnSp>
        <p:nvCxnSpPr>
          <p:cNvPr id="332" name="Google Shape;332;p13"/>
          <p:cNvCxnSpPr/>
          <p:nvPr/>
        </p:nvCxnSpPr>
        <p:spPr>
          <a:xfrm>
            <a:off x="6064764" y="5292714"/>
            <a:ext cx="319993" cy="907851"/>
          </a:xfrm>
          <a:prstGeom prst="straightConnector1">
            <a:avLst/>
          </a:prstGeom>
          <a:noFill/>
          <a:ln cap="flat" cmpd="sng" w="38100">
            <a:solidFill>
              <a:srgbClr val="C55A11"/>
            </a:solidFill>
            <a:prstDash val="solid"/>
            <a:miter lim="800000"/>
            <a:headEnd len="sm" w="sm" type="none"/>
            <a:tailEnd len="med" w="med" type="stealth"/>
          </a:ln>
        </p:spPr>
      </p:cxnSp>
      <p:sp>
        <p:nvSpPr>
          <p:cNvPr id="333" name="Google Shape;333;p13"/>
          <p:cNvSpPr txBox="1"/>
          <p:nvPr/>
        </p:nvSpPr>
        <p:spPr>
          <a:xfrm>
            <a:off x="3686514" y="5802479"/>
            <a:ext cx="175622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1"/>
                </a:solidFill>
                <a:latin typeface="Calibri"/>
                <a:ea typeface="Calibri"/>
                <a:cs typeface="Calibri"/>
                <a:sym typeface="Calibri"/>
              </a:rPr>
              <a:t>Control Grid</a:t>
            </a:r>
            <a:endParaRPr sz="2400">
              <a:solidFill>
                <a:schemeClr val="dk1"/>
              </a:solidFill>
              <a:latin typeface="Calibri"/>
              <a:ea typeface="Calibri"/>
              <a:cs typeface="Calibri"/>
              <a:sym typeface="Calibri"/>
            </a:endParaRPr>
          </a:p>
        </p:txBody>
      </p:sp>
      <p:grpSp>
        <p:nvGrpSpPr>
          <p:cNvPr id="334" name="Google Shape;334;p13"/>
          <p:cNvGrpSpPr/>
          <p:nvPr/>
        </p:nvGrpSpPr>
        <p:grpSpPr>
          <a:xfrm>
            <a:off x="6778174" y="5094019"/>
            <a:ext cx="1129986" cy="351823"/>
            <a:chOff x="7561944" y="3497449"/>
            <a:chExt cx="1129986" cy="351823"/>
          </a:xfrm>
        </p:grpSpPr>
        <p:sp>
          <p:nvSpPr>
            <p:cNvPr id="335" name="Google Shape;335;p13"/>
            <p:cNvSpPr/>
            <p:nvPr/>
          </p:nvSpPr>
          <p:spPr>
            <a:xfrm>
              <a:off x="7561944" y="3497523"/>
              <a:ext cx="609599" cy="11879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6" name="Google Shape;336;p13"/>
            <p:cNvSpPr/>
            <p:nvPr/>
          </p:nvSpPr>
          <p:spPr>
            <a:xfrm rot="1408679">
              <a:off x="8083900" y="3613963"/>
              <a:ext cx="609599" cy="11879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337" name="Google Shape;337;p13"/>
          <p:cNvGrpSpPr/>
          <p:nvPr/>
        </p:nvGrpSpPr>
        <p:grpSpPr>
          <a:xfrm flipH="1" rot="10800000">
            <a:off x="6756974" y="4512282"/>
            <a:ext cx="1129986" cy="351823"/>
            <a:chOff x="7561944" y="3497449"/>
            <a:chExt cx="1129986" cy="351823"/>
          </a:xfrm>
        </p:grpSpPr>
        <p:sp>
          <p:nvSpPr>
            <p:cNvPr id="338" name="Google Shape;338;p13"/>
            <p:cNvSpPr/>
            <p:nvPr/>
          </p:nvSpPr>
          <p:spPr>
            <a:xfrm>
              <a:off x="7561944" y="3497523"/>
              <a:ext cx="609599" cy="11879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39" name="Google Shape;339;p13"/>
            <p:cNvSpPr/>
            <p:nvPr/>
          </p:nvSpPr>
          <p:spPr>
            <a:xfrm rot="1408679">
              <a:off x="8083900" y="3613963"/>
              <a:ext cx="609599" cy="11879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340" name="Google Shape;340;p13"/>
          <p:cNvGrpSpPr/>
          <p:nvPr/>
        </p:nvGrpSpPr>
        <p:grpSpPr>
          <a:xfrm>
            <a:off x="8447313" y="5120340"/>
            <a:ext cx="1221324" cy="759178"/>
            <a:chOff x="8374743" y="5110103"/>
            <a:chExt cx="1221324" cy="914557"/>
          </a:xfrm>
        </p:grpSpPr>
        <p:sp>
          <p:nvSpPr>
            <p:cNvPr id="341" name="Google Shape;341;p13"/>
            <p:cNvSpPr/>
            <p:nvPr/>
          </p:nvSpPr>
          <p:spPr>
            <a:xfrm>
              <a:off x="8374743" y="5110103"/>
              <a:ext cx="653143" cy="69237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2" name="Google Shape;342;p13"/>
            <p:cNvSpPr/>
            <p:nvPr/>
          </p:nvSpPr>
          <p:spPr>
            <a:xfrm flipH="1">
              <a:off x="8942924" y="5167765"/>
              <a:ext cx="653143" cy="85689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343" name="Google Shape;343;p13"/>
          <p:cNvGrpSpPr/>
          <p:nvPr/>
        </p:nvGrpSpPr>
        <p:grpSpPr>
          <a:xfrm flipH="1">
            <a:off x="8471206" y="4154317"/>
            <a:ext cx="1188052" cy="711991"/>
            <a:chOff x="8463952" y="4950051"/>
            <a:chExt cx="1188052" cy="895970"/>
          </a:xfrm>
        </p:grpSpPr>
        <p:sp>
          <p:nvSpPr>
            <p:cNvPr id="344" name="Google Shape;344;p13"/>
            <p:cNvSpPr/>
            <p:nvPr/>
          </p:nvSpPr>
          <p:spPr>
            <a:xfrm>
              <a:off x="8998861" y="5153645"/>
              <a:ext cx="653143" cy="69237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5" name="Google Shape;345;p13"/>
            <p:cNvSpPr/>
            <p:nvPr/>
          </p:nvSpPr>
          <p:spPr>
            <a:xfrm>
              <a:off x="8463952" y="4950051"/>
              <a:ext cx="653143" cy="85689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cxnSp>
        <p:nvCxnSpPr>
          <p:cNvPr id="346" name="Google Shape;346;p13"/>
          <p:cNvCxnSpPr/>
          <p:nvPr/>
        </p:nvCxnSpPr>
        <p:spPr>
          <a:xfrm flipH="1" rot="10800000">
            <a:off x="7073804" y="3839659"/>
            <a:ext cx="699293" cy="966907"/>
          </a:xfrm>
          <a:prstGeom prst="straightConnector1">
            <a:avLst/>
          </a:prstGeom>
          <a:noFill/>
          <a:ln cap="flat" cmpd="sng" w="38100">
            <a:solidFill>
              <a:srgbClr val="C55A11"/>
            </a:solidFill>
            <a:prstDash val="solid"/>
            <a:miter lim="800000"/>
            <a:headEnd len="sm" w="sm" type="none"/>
            <a:tailEnd len="med" w="med" type="stealth"/>
          </a:ln>
        </p:spPr>
      </p:cxnSp>
      <p:sp>
        <p:nvSpPr>
          <p:cNvPr id="347" name="Google Shape;347;p13"/>
          <p:cNvSpPr txBox="1"/>
          <p:nvPr/>
        </p:nvSpPr>
        <p:spPr>
          <a:xfrm>
            <a:off x="7057859" y="3193087"/>
            <a:ext cx="2601399"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Horizontal deflection plates</a:t>
            </a:r>
            <a:endParaRPr sz="2400">
              <a:solidFill>
                <a:schemeClr val="dk1"/>
              </a:solidFill>
              <a:latin typeface="Calibri"/>
              <a:ea typeface="Calibri"/>
              <a:cs typeface="Calibri"/>
              <a:sym typeface="Calibri"/>
            </a:endParaRPr>
          </a:p>
        </p:txBody>
      </p:sp>
      <p:sp>
        <p:nvSpPr>
          <p:cNvPr id="348" name="Google Shape;348;p13"/>
          <p:cNvSpPr txBox="1"/>
          <p:nvPr/>
        </p:nvSpPr>
        <p:spPr>
          <a:xfrm>
            <a:off x="7306388" y="6111011"/>
            <a:ext cx="2601399"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Vertical deflection plates</a:t>
            </a:r>
            <a:endParaRPr sz="2400">
              <a:solidFill>
                <a:schemeClr val="dk1"/>
              </a:solidFill>
              <a:latin typeface="Calibri"/>
              <a:ea typeface="Calibri"/>
              <a:cs typeface="Calibri"/>
              <a:sym typeface="Calibri"/>
            </a:endParaRPr>
          </a:p>
        </p:txBody>
      </p:sp>
      <p:cxnSp>
        <p:nvCxnSpPr>
          <p:cNvPr id="349" name="Google Shape;349;p13"/>
          <p:cNvCxnSpPr/>
          <p:nvPr/>
        </p:nvCxnSpPr>
        <p:spPr>
          <a:xfrm flipH="1">
            <a:off x="8387900" y="5802479"/>
            <a:ext cx="444087" cy="398086"/>
          </a:xfrm>
          <a:prstGeom prst="straightConnector1">
            <a:avLst/>
          </a:prstGeom>
          <a:noFill/>
          <a:ln cap="flat" cmpd="sng" w="38100">
            <a:solidFill>
              <a:srgbClr val="C55A11"/>
            </a:solidFill>
            <a:prstDash val="solid"/>
            <a:miter lim="800000"/>
            <a:headEnd len="sm" w="sm" type="none"/>
            <a:tailEnd len="med" w="med" type="stealth"/>
          </a:ln>
        </p:spPr>
      </p:cxnSp>
      <p:sp>
        <p:nvSpPr>
          <p:cNvPr id="350" name="Google Shape;350;p13"/>
          <p:cNvSpPr/>
          <p:nvPr/>
        </p:nvSpPr>
        <p:spPr>
          <a:xfrm>
            <a:off x="11212286" y="3055257"/>
            <a:ext cx="101600" cy="11335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1" name="Google Shape;351;p13"/>
          <p:cNvSpPr/>
          <p:nvPr/>
        </p:nvSpPr>
        <p:spPr>
          <a:xfrm>
            <a:off x="11364686" y="3207657"/>
            <a:ext cx="101600" cy="11335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2" name="Google Shape;352;p13"/>
          <p:cNvSpPr/>
          <p:nvPr/>
        </p:nvSpPr>
        <p:spPr>
          <a:xfrm>
            <a:off x="11517086" y="3360057"/>
            <a:ext cx="101600" cy="11335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3" name="Google Shape;353;p13"/>
          <p:cNvSpPr/>
          <p:nvPr/>
        </p:nvSpPr>
        <p:spPr>
          <a:xfrm>
            <a:off x="11669486" y="3512457"/>
            <a:ext cx="101600" cy="11335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4" name="Google Shape;354;p13"/>
          <p:cNvSpPr/>
          <p:nvPr/>
        </p:nvSpPr>
        <p:spPr>
          <a:xfrm>
            <a:off x="11821886" y="3664857"/>
            <a:ext cx="101600" cy="11335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5" name="Google Shape;355;p13"/>
          <p:cNvSpPr/>
          <p:nvPr/>
        </p:nvSpPr>
        <p:spPr>
          <a:xfrm>
            <a:off x="11974286" y="3817257"/>
            <a:ext cx="101600" cy="11335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56" name="Google Shape;356;p13"/>
          <p:cNvGrpSpPr/>
          <p:nvPr/>
        </p:nvGrpSpPr>
        <p:grpSpPr>
          <a:xfrm>
            <a:off x="10065658" y="3432631"/>
            <a:ext cx="464227" cy="1628234"/>
            <a:chOff x="10065658" y="3432631"/>
            <a:chExt cx="464227" cy="1628234"/>
          </a:xfrm>
        </p:grpSpPr>
        <p:sp>
          <p:nvSpPr>
            <p:cNvPr id="357" name="Google Shape;357;p13"/>
            <p:cNvSpPr/>
            <p:nvPr/>
          </p:nvSpPr>
          <p:spPr>
            <a:xfrm>
              <a:off x="10232575" y="4122056"/>
              <a:ext cx="101600" cy="11335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8" name="Google Shape;358;p13"/>
            <p:cNvSpPr/>
            <p:nvPr/>
          </p:nvSpPr>
          <p:spPr>
            <a:xfrm>
              <a:off x="10094687" y="3519719"/>
              <a:ext cx="101600" cy="11335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9" name="Google Shape;359;p13"/>
            <p:cNvSpPr/>
            <p:nvPr/>
          </p:nvSpPr>
          <p:spPr>
            <a:xfrm>
              <a:off x="10130973" y="3614059"/>
              <a:ext cx="101600" cy="11335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0" name="Google Shape;360;p13"/>
            <p:cNvSpPr/>
            <p:nvPr/>
          </p:nvSpPr>
          <p:spPr>
            <a:xfrm>
              <a:off x="10152745" y="3722915"/>
              <a:ext cx="101600" cy="11335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1" name="Google Shape;361;p13"/>
            <p:cNvSpPr/>
            <p:nvPr/>
          </p:nvSpPr>
          <p:spPr>
            <a:xfrm>
              <a:off x="10174514" y="3817258"/>
              <a:ext cx="101600" cy="11335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2" name="Google Shape;362;p13"/>
            <p:cNvSpPr/>
            <p:nvPr/>
          </p:nvSpPr>
          <p:spPr>
            <a:xfrm>
              <a:off x="10065658" y="3432631"/>
              <a:ext cx="101600" cy="11335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3" name="Google Shape;363;p13"/>
            <p:cNvSpPr/>
            <p:nvPr/>
          </p:nvSpPr>
          <p:spPr>
            <a:xfrm>
              <a:off x="10203548" y="3918857"/>
              <a:ext cx="101600" cy="11335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4" name="Google Shape;364;p13"/>
            <p:cNvSpPr/>
            <p:nvPr/>
          </p:nvSpPr>
          <p:spPr>
            <a:xfrm>
              <a:off x="10210806" y="4027713"/>
              <a:ext cx="101600" cy="11335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65" name="Google Shape;365;p13"/>
            <p:cNvGrpSpPr/>
            <p:nvPr/>
          </p:nvGrpSpPr>
          <p:grpSpPr>
            <a:xfrm rot="780000">
              <a:off x="10174516" y="4238173"/>
              <a:ext cx="268517" cy="802778"/>
              <a:chOff x="10218058" y="4252687"/>
              <a:chExt cx="268517" cy="802778"/>
            </a:xfrm>
          </p:grpSpPr>
          <p:sp>
            <p:nvSpPr>
              <p:cNvPr id="366" name="Google Shape;366;p13"/>
              <p:cNvSpPr/>
              <p:nvPr/>
            </p:nvSpPr>
            <p:spPr>
              <a:xfrm>
                <a:off x="10384975" y="4942112"/>
                <a:ext cx="101600" cy="11335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7" name="Google Shape;367;p13"/>
              <p:cNvSpPr/>
              <p:nvPr/>
            </p:nvSpPr>
            <p:spPr>
              <a:xfrm>
                <a:off x="10247087" y="4339775"/>
                <a:ext cx="101600" cy="11335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8" name="Google Shape;368;p13"/>
              <p:cNvSpPr/>
              <p:nvPr/>
            </p:nvSpPr>
            <p:spPr>
              <a:xfrm>
                <a:off x="10283373" y="4434115"/>
                <a:ext cx="101600" cy="11335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9" name="Google Shape;369;p13"/>
              <p:cNvSpPr/>
              <p:nvPr/>
            </p:nvSpPr>
            <p:spPr>
              <a:xfrm>
                <a:off x="10305145" y="4542971"/>
                <a:ext cx="101600" cy="11335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0" name="Google Shape;370;p13"/>
              <p:cNvSpPr/>
              <p:nvPr/>
            </p:nvSpPr>
            <p:spPr>
              <a:xfrm>
                <a:off x="10326914" y="4637314"/>
                <a:ext cx="101600" cy="11335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1" name="Google Shape;371;p13"/>
              <p:cNvSpPr/>
              <p:nvPr/>
            </p:nvSpPr>
            <p:spPr>
              <a:xfrm>
                <a:off x="10218058" y="4252687"/>
                <a:ext cx="101600" cy="11335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2" name="Google Shape;372;p13"/>
              <p:cNvSpPr/>
              <p:nvPr/>
            </p:nvSpPr>
            <p:spPr>
              <a:xfrm>
                <a:off x="10355948" y="4738913"/>
                <a:ext cx="101600" cy="11335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3" name="Google Shape;373;p13"/>
              <p:cNvSpPr/>
              <p:nvPr/>
            </p:nvSpPr>
            <p:spPr>
              <a:xfrm>
                <a:off x="10363206" y="4847769"/>
                <a:ext cx="101600" cy="11335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grpSp>
        <p:nvGrpSpPr>
          <p:cNvPr id="374" name="Google Shape;374;p13"/>
          <p:cNvGrpSpPr/>
          <p:nvPr/>
        </p:nvGrpSpPr>
        <p:grpSpPr>
          <a:xfrm rot="793241">
            <a:off x="10091537" y="4968598"/>
            <a:ext cx="464227" cy="1628234"/>
            <a:chOff x="10065658" y="3432631"/>
            <a:chExt cx="464227" cy="1628234"/>
          </a:xfrm>
        </p:grpSpPr>
        <p:sp>
          <p:nvSpPr>
            <p:cNvPr id="375" name="Google Shape;375;p13"/>
            <p:cNvSpPr/>
            <p:nvPr/>
          </p:nvSpPr>
          <p:spPr>
            <a:xfrm>
              <a:off x="10232575" y="4122056"/>
              <a:ext cx="101600" cy="11335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6" name="Google Shape;376;p13"/>
            <p:cNvSpPr/>
            <p:nvPr/>
          </p:nvSpPr>
          <p:spPr>
            <a:xfrm>
              <a:off x="10094687" y="3519719"/>
              <a:ext cx="101600" cy="11335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7" name="Google Shape;377;p13"/>
            <p:cNvSpPr/>
            <p:nvPr/>
          </p:nvSpPr>
          <p:spPr>
            <a:xfrm>
              <a:off x="10130973" y="3614059"/>
              <a:ext cx="101600" cy="11335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8" name="Google Shape;378;p13"/>
            <p:cNvSpPr/>
            <p:nvPr/>
          </p:nvSpPr>
          <p:spPr>
            <a:xfrm>
              <a:off x="10152745" y="3722915"/>
              <a:ext cx="101600" cy="11335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9" name="Google Shape;379;p13"/>
            <p:cNvSpPr/>
            <p:nvPr/>
          </p:nvSpPr>
          <p:spPr>
            <a:xfrm>
              <a:off x="10174514" y="3817258"/>
              <a:ext cx="101600" cy="11335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9" name="Google Shape;329;p13"/>
            <p:cNvSpPr/>
            <p:nvPr/>
          </p:nvSpPr>
          <p:spPr>
            <a:xfrm>
              <a:off x="10065658" y="3432631"/>
              <a:ext cx="101600" cy="113353"/>
            </a:xfrm>
            <a:prstGeom prst="ellipse">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0" name="Google Shape;380;p13"/>
            <p:cNvSpPr/>
            <p:nvPr/>
          </p:nvSpPr>
          <p:spPr>
            <a:xfrm>
              <a:off x="10203548" y="3918857"/>
              <a:ext cx="101600" cy="11335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1" name="Google Shape;381;p13"/>
            <p:cNvSpPr/>
            <p:nvPr/>
          </p:nvSpPr>
          <p:spPr>
            <a:xfrm>
              <a:off x="10210806" y="4027713"/>
              <a:ext cx="101600" cy="11335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382" name="Google Shape;382;p13"/>
            <p:cNvGrpSpPr/>
            <p:nvPr/>
          </p:nvGrpSpPr>
          <p:grpSpPr>
            <a:xfrm rot="780000">
              <a:off x="10174516" y="4238173"/>
              <a:ext cx="268517" cy="802778"/>
              <a:chOff x="10218058" y="4252687"/>
              <a:chExt cx="268517" cy="802778"/>
            </a:xfrm>
          </p:grpSpPr>
          <p:sp>
            <p:nvSpPr>
              <p:cNvPr id="383" name="Google Shape;383;p13"/>
              <p:cNvSpPr/>
              <p:nvPr/>
            </p:nvSpPr>
            <p:spPr>
              <a:xfrm>
                <a:off x="10384975" y="4942112"/>
                <a:ext cx="101600" cy="11335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4" name="Google Shape;384;p13"/>
              <p:cNvSpPr/>
              <p:nvPr/>
            </p:nvSpPr>
            <p:spPr>
              <a:xfrm>
                <a:off x="10247087" y="4339775"/>
                <a:ext cx="101600" cy="11335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5" name="Google Shape;385;p13"/>
              <p:cNvSpPr/>
              <p:nvPr/>
            </p:nvSpPr>
            <p:spPr>
              <a:xfrm>
                <a:off x="10283373" y="4434115"/>
                <a:ext cx="101600" cy="11335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6" name="Google Shape;386;p13"/>
              <p:cNvSpPr/>
              <p:nvPr/>
            </p:nvSpPr>
            <p:spPr>
              <a:xfrm>
                <a:off x="10305145" y="4542971"/>
                <a:ext cx="101600" cy="11335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7" name="Google Shape;387;p13"/>
              <p:cNvSpPr/>
              <p:nvPr/>
            </p:nvSpPr>
            <p:spPr>
              <a:xfrm>
                <a:off x="10326914" y="4637314"/>
                <a:ext cx="101600" cy="11335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8" name="Google Shape;388;p13"/>
              <p:cNvSpPr/>
              <p:nvPr/>
            </p:nvSpPr>
            <p:spPr>
              <a:xfrm>
                <a:off x="10218058" y="4252687"/>
                <a:ext cx="101600" cy="11335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9" name="Google Shape;389;p13"/>
              <p:cNvSpPr/>
              <p:nvPr/>
            </p:nvSpPr>
            <p:spPr>
              <a:xfrm>
                <a:off x="10355948" y="4738913"/>
                <a:ext cx="101600" cy="11335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90" name="Google Shape;390;p13"/>
              <p:cNvSpPr/>
              <p:nvPr/>
            </p:nvSpPr>
            <p:spPr>
              <a:xfrm>
                <a:off x="10363206" y="4847769"/>
                <a:ext cx="101600" cy="113353"/>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par>
                                <p:cTn fill="hold" nodeType="with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000"/>
                                        <p:tgtEl>
                                          <p:spTgt spid="3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14"/>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Cathode Ray Tube(CRT)</a:t>
            </a:r>
            <a:endParaRPr b="1" sz="2800">
              <a:solidFill>
                <a:schemeClr val="dk1"/>
              </a:solidFill>
              <a:latin typeface="Calibri"/>
              <a:ea typeface="Calibri"/>
              <a:cs typeface="Calibri"/>
              <a:sym typeface="Calibri"/>
            </a:endParaRPr>
          </a:p>
        </p:txBody>
      </p:sp>
      <p:sp>
        <p:nvSpPr>
          <p:cNvPr id="396" name="Google Shape;396;p14"/>
          <p:cNvSpPr txBox="1"/>
          <p:nvPr/>
        </p:nvSpPr>
        <p:spPr>
          <a:xfrm>
            <a:off x="0" y="330716"/>
            <a:ext cx="12192000" cy="12464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
                <a:solidFill>
                  <a:schemeClr val="dk1"/>
                </a:solidFill>
                <a:latin typeface="Calibri"/>
                <a:ea typeface="Calibri"/>
                <a:cs typeface="Calibri"/>
                <a:sym typeface="Calibri"/>
              </a:rPr>
              <a:t>Basic component of CRT:</a:t>
            </a:r>
            <a:endParaRPr/>
          </a:p>
          <a:p>
            <a:pPr indent="-457200" lvl="0" marL="457200" marR="0" rtl="0" algn="l">
              <a:spcBef>
                <a:spcPts val="0"/>
              </a:spcBef>
              <a:spcAft>
                <a:spcPts val="0"/>
              </a:spcAft>
              <a:buClr>
                <a:schemeClr val="dk1"/>
              </a:buClr>
              <a:buSzPts val="2500"/>
              <a:buFont typeface="Calibri"/>
              <a:buChar char="-"/>
            </a:pPr>
            <a:r>
              <a:rPr b="1" lang="en-US" sz="2500">
                <a:solidFill>
                  <a:schemeClr val="dk1"/>
                </a:solidFill>
                <a:latin typeface="Calibri"/>
                <a:ea typeface="Calibri"/>
                <a:cs typeface="Calibri"/>
                <a:sym typeface="Calibri"/>
              </a:rPr>
              <a:t>So what is electron gun?</a:t>
            </a:r>
            <a:endParaRPr/>
          </a:p>
          <a:p>
            <a:pPr indent="-457200" lvl="0" marL="457200" marR="0" rtl="0" algn="l">
              <a:spcBef>
                <a:spcPts val="0"/>
              </a:spcBef>
              <a:spcAft>
                <a:spcPts val="0"/>
              </a:spcAft>
              <a:buClr>
                <a:schemeClr val="dk1"/>
              </a:buClr>
              <a:buSzPts val="2500"/>
              <a:buFont typeface="Calibri"/>
              <a:buChar char="-"/>
            </a:pPr>
            <a:r>
              <a:rPr lang="en-US" sz="2500">
                <a:solidFill>
                  <a:schemeClr val="dk1"/>
                </a:solidFill>
                <a:latin typeface="Calibri"/>
                <a:ea typeface="Calibri"/>
                <a:cs typeface="Calibri"/>
                <a:sym typeface="Calibri"/>
              </a:rPr>
              <a:t>The assembly of cathode and control grid is called the electron gun.</a:t>
            </a:r>
            <a:endParaRPr/>
          </a:p>
        </p:txBody>
      </p:sp>
      <p:pic>
        <p:nvPicPr>
          <p:cNvPr descr="electron gunको लागि तस्बिर परिणाम" id="397" name="Google Shape;397;p14"/>
          <p:cNvPicPr preferRelativeResize="0"/>
          <p:nvPr/>
        </p:nvPicPr>
        <p:blipFill rotWithShape="1">
          <a:blip r:embed="rId3">
            <a:alphaModFix/>
          </a:blip>
          <a:srcRect b="0" l="0" r="0" t="0"/>
          <a:stretch/>
        </p:blipFill>
        <p:spPr>
          <a:xfrm>
            <a:off x="1214353" y="2292648"/>
            <a:ext cx="8579351" cy="436117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15"/>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Cathode Ray Tube(CRT)</a:t>
            </a:r>
            <a:endParaRPr b="1" sz="2800">
              <a:solidFill>
                <a:schemeClr val="dk1"/>
              </a:solidFill>
              <a:latin typeface="Calibri"/>
              <a:ea typeface="Calibri"/>
              <a:cs typeface="Calibri"/>
              <a:sym typeface="Calibri"/>
            </a:endParaRPr>
          </a:p>
        </p:txBody>
      </p:sp>
      <p:sp>
        <p:nvSpPr>
          <p:cNvPr id="403" name="Google Shape;403;p15"/>
          <p:cNvSpPr txBox="1"/>
          <p:nvPr/>
        </p:nvSpPr>
        <p:spPr>
          <a:xfrm>
            <a:off x="0" y="330716"/>
            <a:ext cx="12192000" cy="35548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500">
                <a:solidFill>
                  <a:schemeClr val="dk1"/>
                </a:solidFill>
                <a:latin typeface="Calibri"/>
                <a:ea typeface="Calibri"/>
                <a:cs typeface="Calibri"/>
                <a:sym typeface="Calibri"/>
              </a:rPr>
              <a:t>Persistence:</a:t>
            </a:r>
            <a:endParaRPr/>
          </a:p>
          <a:p>
            <a:pPr indent="-342900" lvl="0" marL="342900" marR="0" rtl="0" algn="l">
              <a:spcBef>
                <a:spcPts val="0"/>
              </a:spcBef>
              <a:spcAft>
                <a:spcPts val="0"/>
              </a:spcAft>
              <a:buClr>
                <a:schemeClr val="dk1"/>
              </a:buClr>
              <a:buSzPts val="2500"/>
              <a:buFont typeface="Noto Sans Symbols"/>
              <a:buChar char="▪"/>
            </a:pPr>
            <a:r>
              <a:rPr lang="en-US" sz="2500">
                <a:solidFill>
                  <a:schemeClr val="dk1"/>
                </a:solidFill>
                <a:latin typeface="Calibri"/>
                <a:ea typeface="Calibri"/>
                <a:cs typeface="Calibri"/>
                <a:sym typeface="Calibri"/>
              </a:rPr>
              <a:t>Time it takes the emitted light from the screen to decay to one tenth of its original intensity. </a:t>
            </a:r>
            <a:endParaRPr/>
          </a:p>
          <a:p>
            <a:pPr indent="-342900" lvl="0" marL="342900" marR="0" rtl="0" algn="l">
              <a:spcBef>
                <a:spcPts val="0"/>
              </a:spcBef>
              <a:spcAft>
                <a:spcPts val="0"/>
              </a:spcAft>
              <a:buClr>
                <a:schemeClr val="dk1"/>
              </a:buClr>
              <a:buSzPts val="2500"/>
              <a:buFont typeface="Noto Sans Symbols"/>
              <a:buChar char="▪"/>
            </a:pPr>
            <a:r>
              <a:rPr lang="en-US" sz="2500">
                <a:solidFill>
                  <a:schemeClr val="dk1"/>
                </a:solidFill>
                <a:latin typeface="Calibri"/>
                <a:ea typeface="Calibri"/>
                <a:cs typeface="Calibri"/>
                <a:sym typeface="Calibri"/>
              </a:rPr>
              <a:t>Lower the persistence phosphors requires higher refresh rates to maintain a picture on a screen without flicker. </a:t>
            </a:r>
            <a:endParaRPr sz="25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2500"/>
              <a:buFont typeface="Noto Sans Symbols"/>
              <a:buChar char="▪"/>
            </a:pPr>
            <a:r>
              <a:rPr lang="en-US" sz="2500">
                <a:solidFill>
                  <a:schemeClr val="dk1"/>
                </a:solidFill>
                <a:latin typeface="Calibri"/>
                <a:ea typeface="Calibri"/>
                <a:cs typeface="Calibri"/>
                <a:sym typeface="Calibri"/>
              </a:rPr>
              <a:t>A phosphor with low persistence is useful for animation whereas high persistence phosphor is useful for displaying highly complex, static pictures. </a:t>
            </a:r>
            <a:endParaRPr/>
          </a:p>
          <a:p>
            <a:pPr indent="-342900" lvl="0" marL="342900" marR="0" rtl="0" algn="l">
              <a:spcBef>
                <a:spcPts val="0"/>
              </a:spcBef>
              <a:spcAft>
                <a:spcPts val="0"/>
              </a:spcAft>
              <a:buClr>
                <a:schemeClr val="dk1"/>
              </a:buClr>
              <a:buSzPts val="2500"/>
              <a:buFont typeface="Noto Sans Symbols"/>
              <a:buChar char="▪"/>
            </a:pPr>
            <a:r>
              <a:rPr lang="en-US" sz="2500">
                <a:solidFill>
                  <a:schemeClr val="dk1"/>
                </a:solidFill>
                <a:latin typeface="Calibri"/>
                <a:ea typeface="Calibri"/>
                <a:cs typeface="Calibri"/>
                <a:sym typeface="Calibri"/>
              </a:rPr>
              <a:t>Graphics monitors are usually constructed with a persistence in the range from 10 to 60 microseconds.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16"/>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Raster Scan Display</a:t>
            </a:r>
            <a:endParaRPr b="1" sz="2800">
              <a:solidFill>
                <a:schemeClr val="dk1"/>
              </a:solidFill>
              <a:latin typeface="Calibri"/>
              <a:ea typeface="Calibri"/>
              <a:cs typeface="Calibri"/>
              <a:sym typeface="Calibri"/>
            </a:endParaRPr>
          </a:p>
        </p:txBody>
      </p:sp>
      <p:sp>
        <p:nvSpPr>
          <p:cNvPr id="409" name="Google Shape;409;p16"/>
          <p:cNvSpPr txBox="1"/>
          <p:nvPr/>
        </p:nvSpPr>
        <p:spPr>
          <a:xfrm>
            <a:off x="0" y="330716"/>
            <a:ext cx="12192000" cy="6247864"/>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500"/>
              <a:buFont typeface="Calibri"/>
              <a:buChar char="-"/>
            </a:pPr>
            <a:r>
              <a:rPr lang="en-US" sz="2500">
                <a:solidFill>
                  <a:schemeClr val="dk1"/>
                </a:solidFill>
                <a:latin typeface="Calibri"/>
                <a:ea typeface="Calibri"/>
                <a:cs typeface="Calibri"/>
                <a:sym typeface="Calibri"/>
              </a:rPr>
              <a:t>In this technology, electron beam is swept across the screen, one row at a time from top to bottom, during this beam intensity is turned on or off to create a pattern of illuminated spots.</a:t>
            </a:r>
            <a:endParaRPr/>
          </a:p>
          <a:p>
            <a:pPr indent="-342900" lvl="0" marL="342900" marR="0" rtl="0" algn="l">
              <a:spcBef>
                <a:spcPts val="0"/>
              </a:spcBef>
              <a:spcAft>
                <a:spcPts val="0"/>
              </a:spcAft>
              <a:buClr>
                <a:schemeClr val="dk1"/>
              </a:buClr>
              <a:buSzPts val="2500"/>
              <a:buFont typeface="Calibri"/>
              <a:buChar char="-"/>
            </a:pPr>
            <a:r>
              <a:rPr lang="en-US" sz="2500">
                <a:solidFill>
                  <a:schemeClr val="dk1"/>
                </a:solidFill>
                <a:latin typeface="Calibri"/>
                <a:ea typeface="Calibri"/>
                <a:cs typeface="Calibri"/>
                <a:sym typeface="Calibri"/>
              </a:rPr>
              <a:t>Framebuffer is a memory area which holds the set of intensity values for all screen points.</a:t>
            </a:r>
            <a:endParaRPr/>
          </a:p>
          <a:p>
            <a:pPr indent="-342900" lvl="0" marL="342900" marR="0" rtl="0" algn="l">
              <a:spcBef>
                <a:spcPts val="0"/>
              </a:spcBef>
              <a:spcAft>
                <a:spcPts val="0"/>
              </a:spcAft>
              <a:buClr>
                <a:schemeClr val="dk1"/>
              </a:buClr>
              <a:buSzPts val="2500"/>
              <a:buFont typeface="Calibri"/>
              <a:buChar char="-"/>
            </a:pPr>
            <a:r>
              <a:rPr lang="en-US" sz="2500">
                <a:solidFill>
                  <a:schemeClr val="dk1"/>
                </a:solidFill>
                <a:latin typeface="Calibri"/>
                <a:ea typeface="Calibri"/>
                <a:cs typeface="Calibri"/>
                <a:sym typeface="Calibri"/>
              </a:rPr>
              <a:t>Intensity values are then retrieved from refresh buffer and painted on the screen one row (scan line) at a time.</a:t>
            </a:r>
            <a:endParaRPr/>
          </a:p>
          <a:p>
            <a:pPr indent="-342900" lvl="0" marL="342900" marR="0" rtl="0" algn="l">
              <a:spcBef>
                <a:spcPts val="0"/>
              </a:spcBef>
              <a:spcAft>
                <a:spcPts val="0"/>
              </a:spcAft>
              <a:buClr>
                <a:schemeClr val="dk1"/>
              </a:buClr>
              <a:buSzPts val="2500"/>
              <a:buFont typeface="Calibri"/>
              <a:buChar char="-"/>
            </a:pPr>
            <a:r>
              <a:rPr lang="en-US" sz="2500">
                <a:solidFill>
                  <a:schemeClr val="dk1"/>
                </a:solidFill>
                <a:latin typeface="Calibri"/>
                <a:ea typeface="Calibri"/>
                <a:cs typeface="Calibri"/>
                <a:sym typeface="Calibri"/>
              </a:rPr>
              <a:t>Each screen point is referred to as pixel or pel (picture element).</a:t>
            </a:r>
            <a:endParaRPr/>
          </a:p>
          <a:p>
            <a:pPr indent="-342900" lvl="0" marL="342900" marR="0" rtl="0" algn="l">
              <a:spcBef>
                <a:spcPts val="0"/>
              </a:spcBef>
              <a:spcAft>
                <a:spcPts val="0"/>
              </a:spcAft>
              <a:buClr>
                <a:schemeClr val="dk1"/>
              </a:buClr>
              <a:buSzPts val="2500"/>
              <a:buFont typeface="Calibri"/>
              <a:buChar char="-"/>
            </a:pPr>
            <a:r>
              <a:rPr lang="en-US" sz="2500">
                <a:solidFill>
                  <a:schemeClr val="dk1"/>
                </a:solidFill>
                <a:latin typeface="Calibri"/>
                <a:ea typeface="Calibri"/>
                <a:cs typeface="Calibri"/>
                <a:sym typeface="Calibri"/>
              </a:rPr>
              <a:t>The capability of raster scan system to store intensity information for each screen point makes it well suited for realistic display of scenes containing dedicated shading and color patterns.</a:t>
            </a:r>
            <a:endParaRPr/>
          </a:p>
          <a:p>
            <a:pPr indent="-342900" lvl="0" marL="342900" marR="0" rtl="0" algn="l">
              <a:spcBef>
                <a:spcPts val="0"/>
              </a:spcBef>
              <a:spcAft>
                <a:spcPts val="0"/>
              </a:spcAft>
              <a:buClr>
                <a:schemeClr val="dk1"/>
              </a:buClr>
              <a:buSzPts val="2500"/>
              <a:buFont typeface="Calibri"/>
              <a:buChar char="-"/>
            </a:pPr>
            <a:r>
              <a:rPr lang="en-US" sz="2500">
                <a:solidFill>
                  <a:schemeClr val="dk1"/>
                </a:solidFill>
                <a:latin typeface="Calibri"/>
                <a:ea typeface="Calibri"/>
                <a:cs typeface="Calibri"/>
                <a:sym typeface="Calibri"/>
              </a:rPr>
              <a:t>Intensity range for pixel position depends on the capability of the raster system. For example: in black and white system, each screen point is either on or off. Therefore only one bit per pixel is needed to control the intensity of screen positions.</a:t>
            </a:r>
            <a:endParaRPr/>
          </a:p>
          <a:p>
            <a:pPr indent="-342900" lvl="0" marL="342900" marR="0" rtl="0" algn="l">
              <a:spcBef>
                <a:spcPts val="0"/>
              </a:spcBef>
              <a:spcAft>
                <a:spcPts val="0"/>
              </a:spcAft>
              <a:buClr>
                <a:schemeClr val="dk1"/>
              </a:buClr>
              <a:buSzPts val="2500"/>
              <a:buFont typeface="Calibri"/>
              <a:buChar char="-"/>
            </a:pPr>
            <a:r>
              <a:rPr lang="en-US" sz="2500">
                <a:solidFill>
                  <a:schemeClr val="dk1"/>
                </a:solidFill>
                <a:latin typeface="Calibri"/>
                <a:ea typeface="Calibri"/>
                <a:cs typeface="Calibri"/>
                <a:sym typeface="Calibri"/>
              </a:rPr>
              <a:t>A bit value of 1 indicate that electron beam is turned on at that position and 0 indicates beam intensity is to be off.</a:t>
            </a:r>
            <a:endParaRPr/>
          </a:p>
          <a:p>
            <a:pPr indent="-342900" lvl="0" marL="342900" marR="0" rtl="0" algn="l">
              <a:spcBef>
                <a:spcPts val="0"/>
              </a:spcBef>
              <a:spcAft>
                <a:spcPts val="0"/>
              </a:spcAft>
              <a:buClr>
                <a:schemeClr val="dk1"/>
              </a:buClr>
              <a:buSzPts val="2500"/>
              <a:buFont typeface="Calibri"/>
              <a:buChar char="-"/>
            </a:pPr>
            <a:r>
              <a:rPr lang="en-US" sz="2500">
                <a:solidFill>
                  <a:schemeClr val="dk1"/>
                </a:solidFill>
                <a:latin typeface="Calibri"/>
                <a:ea typeface="Calibri"/>
                <a:cs typeface="Calibri"/>
                <a:sym typeface="Calibri"/>
              </a:rPr>
              <a:t>Additional bits are needed when color and variations can be displayed. </a:t>
            </a:r>
            <a:endParaRPr sz="25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17"/>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Raster Scan Display</a:t>
            </a:r>
            <a:endParaRPr b="1" sz="2800">
              <a:solidFill>
                <a:schemeClr val="dk1"/>
              </a:solidFill>
              <a:latin typeface="Calibri"/>
              <a:ea typeface="Calibri"/>
              <a:cs typeface="Calibri"/>
              <a:sym typeface="Calibri"/>
            </a:endParaRPr>
          </a:p>
        </p:txBody>
      </p:sp>
      <p:sp>
        <p:nvSpPr>
          <p:cNvPr id="415" name="Google Shape;415;p17"/>
          <p:cNvSpPr txBox="1"/>
          <p:nvPr/>
        </p:nvSpPr>
        <p:spPr>
          <a:xfrm>
            <a:off x="0" y="330716"/>
            <a:ext cx="12192000" cy="4708981"/>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500"/>
              <a:buFont typeface="Calibri"/>
              <a:buChar char="-"/>
            </a:pPr>
            <a:r>
              <a:rPr lang="en-US" sz="2500">
                <a:solidFill>
                  <a:schemeClr val="dk1"/>
                </a:solidFill>
                <a:latin typeface="Calibri"/>
                <a:ea typeface="Calibri"/>
                <a:cs typeface="Calibri"/>
                <a:sym typeface="Calibri"/>
              </a:rPr>
              <a:t>A system with 24 bits per pixel, and screen resolution of 1024×1024 requires 3 MB of storage for the frame buffer.</a:t>
            </a:r>
            <a:endParaRPr/>
          </a:p>
          <a:p>
            <a:pPr indent="-342900" lvl="0" marL="342900" marR="0" rtl="0" algn="l">
              <a:spcBef>
                <a:spcPts val="0"/>
              </a:spcBef>
              <a:spcAft>
                <a:spcPts val="0"/>
              </a:spcAft>
              <a:buClr>
                <a:schemeClr val="dk1"/>
              </a:buClr>
              <a:buSzPts val="2500"/>
              <a:buFont typeface="Calibri"/>
              <a:buChar char="-"/>
            </a:pPr>
            <a:r>
              <a:rPr b="1" lang="en-US" sz="2500">
                <a:solidFill>
                  <a:schemeClr val="dk1"/>
                </a:solidFill>
                <a:latin typeface="Calibri"/>
                <a:ea typeface="Calibri"/>
                <a:cs typeface="Calibri"/>
                <a:sym typeface="Calibri"/>
              </a:rPr>
              <a:t>Bitmap</a:t>
            </a:r>
            <a:r>
              <a:rPr lang="en-US" sz="2500">
                <a:solidFill>
                  <a:schemeClr val="dk1"/>
                </a:solidFill>
                <a:latin typeface="Calibri"/>
                <a:ea typeface="Calibri"/>
                <a:cs typeface="Calibri"/>
                <a:sym typeface="Calibri"/>
              </a:rPr>
              <a:t>: Frame buffer on a black and white system with one bit per pixel </a:t>
            </a:r>
            <a:endParaRPr/>
          </a:p>
          <a:p>
            <a:pPr indent="-342900" lvl="0" marL="342900" marR="0" rtl="0" algn="l">
              <a:spcBef>
                <a:spcPts val="0"/>
              </a:spcBef>
              <a:spcAft>
                <a:spcPts val="0"/>
              </a:spcAft>
              <a:buClr>
                <a:schemeClr val="dk1"/>
              </a:buClr>
              <a:buSzPts val="2500"/>
              <a:buFont typeface="Calibri"/>
              <a:buChar char="-"/>
            </a:pPr>
            <a:r>
              <a:rPr b="1" lang="en-US" sz="2500">
                <a:solidFill>
                  <a:schemeClr val="dk1"/>
                </a:solidFill>
                <a:latin typeface="Calibri"/>
                <a:ea typeface="Calibri"/>
                <a:cs typeface="Calibri"/>
                <a:sym typeface="Calibri"/>
              </a:rPr>
              <a:t>Pixmap</a:t>
            </a:r>
            <a:r>
              <a:rPr lang="en-US" sz="2500">
                <a:solidFill>
                  <a:schemeClr val="dk1"/>
                </a:solidFill>
                <a:latin typeface="Calibri"/>
                <a:ea typeface="Calibri"/>
                <a:cs typeface="Calibri"/>
                <a:sym typeface="Calibri"/>
              </a:rPr>
              <a:t>: The frame buffer of a system with multiple bits per pixel.</a:t>
            </a:r>
            <a:endParaRPr/>
          </a:p>
          <a:p>
            <a:pPr indent="-342900" lvl="0" marL="342900" marR="0" rtl="0" algn="l">
              <a:spcBef>
                <a:spcPts val="0"/>
              </a:spcBef>
              <a:spcAft>
                <a:spcPts val="0"/>
              </a:spcAft>
              <a:buClr>
                <a:schemeClr val="dk1"/>
              </a:buClr>
              <a:buSzPts val="2500"/>
              <a:buFont typeface="Calibri"/>
              <a:buChar char="-"/>
            </a:pPr>
            <a:r>
              <a:rPr lang="en-US" sz="2500">
                <a:solidFill>
                  <a:schemeClr val="dk1"/>
                </a:solidFill>
                <a:latin typeface="Calibri"/>
                <a:ea typeface="Calibri"/>
                <a:cs typeface="Calibri"/>
                <a:sym typeface="Calibri"/>
              </a:rPr>
              <a:t>Refreshing on a raster scan displays is carried out at the rate of 60 to 80 frames per second. </a:t>
            </a:r>
            <a:endParaRPr/>
          </a:p>
          <a:p>
            <a:pPr indent="-342900" lvl="0" marL="342900" marR="0" rtl="0" algn="l">
              <a:spcBef>
                <a:spcPts val="0"/>
              </a:spcBef>
              <a:spcAft>
                <a:spcPts val="0"/>
              </a:spcAft>
              <a:buClr>
                <a:schemeClr val="dk1"/>
              </a:buClr>
              <a:buSzPts val="2500"/>
              <a:buFont typeface="Calibri"/>
              <a:buChar char="-"/>
            </a:pPr>
            <a:r>
              <a:rPr lang="en-US" sz="2500">
                <a:solidFill>
                  <a:schemeClr val="dk1"/>
                </a:solidFill>
                <a:latin typeface="Calibri"/>
                <a:ea typeface="Calibri"/>
                <a:cs typeface="Calibri"/>
                <a:sym typeface="Calibri"/>
              </a:rPr>
              <a:t>A refresh rate of 60 frames per second is termed as 60 Hz. </a:t>
            </a:r>
            <a:endParaRPr/>
          </a:p>
          <a:p>
            <a:pPr indent="-342900" lvl="0" marL="342900" marR="0" rtl="0" algn="l">
              <a:spcBef>
                <a:spcPts val="0"/>
              </a:spcBef>
              <a:spcAft>
                <a:spcPts val="0"/>
              </a:spcAft>
              <a:buClr>
                <a:schemeClr val="dk1"/>
              </a:buClr>
              <a:buSzPts val="2500"/>
              <a:buFont typeface="Calibri"/>
              <a:buChar char="-"/>
            </a:pPr>
            <a:r>
              <a:rPr b="1" lang="en-US" sz="2500">
                <a:solidFill>
                  <a:schemeClr val="dk1"/>
                </a:solidFill>
                <a:latin typeface="Calibri"/>
                <a:ea typeface="Calibri"/>
                <a:cs typeface="Calibri"/>
                <a:sym typeface="Calibri"/>
              </a:rPr>
              <a:t>Horizonatal retrace</a:t>
            </a:r>
            <a:r>
              <a:rPr lang="en-US" sz="2500">
                <a:solidFill>
                  <a:schemeClr val="dk1"/>
                </a:solidFill>
                <a:latin typeface="Calibri"/>
                <a:ea typeface="Calibri"/>
                <a:cs typeface="Calibri"/>
                <a:sym typeface="Calibri"/>
              </a:rPr>
              <a:t>: At the end of each scan line, the electron beam returns to the left side of the screen to begin displaying the next scan line. The return to the left of the screen after refreshing each scan line is horizontal retrace.</a:t>
            </a:r>
            <a:endParaRPr/>
          </a:p>
          <a:p>
            <a:pPr indent="-342900" lvl="0" marL="342900" marR="0" rtl="0" algn="l">
              <a:spcBef>
                <a:spcPts val="0"/>
              </a:spcBef>
              <a:spcAft>
                <a:spcPts val="0"/>
              </a:spcAft>
              <a:buClr>
                <a:schemeClr val="dk1"/>
              </a:buClr>
              <a:buSzPts val="2500"/>
              <a:buFont typeface="Calibri"/>
              <a:buChar char="-"/>
            </a:pPr>
            <a:r>
              <a:rPr lang="en-US" sz="2500">
                <a:solidFill>
                  <a:schemeClr val="dk1"/>
                </a:solidFill>
                <a:latin typeface="Calibri"/>
                <a:ea typeface="Calibri"/>
                <a:cs typeface="Calibri"/>
                <a:sym typeface="Calibri"/>
              </a:rPr>
              <a:t> </a:t>
            </a:r>
            <a:r>
              <a:rPr b="1" lang="en-US" sz="2500">
                <a:solidFill>
                  <a:schemeClr val="dk1"/>
                </a:solidFill>
                <a:latin typeface="Calibri"/>
                <a:ea typeface="Calibri"/>
                <a:cs typeface="Calibri"/>
                <a:sym typeface="Calibri"/>
              </a:rPr>
              <a:t>Vertical retrace</a:t>
            </a:r>
            <a:r>
              <a:rPr lang="en-US" sz="2500">
                <a:solidFill>
                  <a:schemeClr val="dk1"/>
                </a:solidFill>
                <a:latin typeface="Calibri"/>
                <a:ea typeface="Calibri"/>
                <a:cs typeface="Calibri"/>
                <a:sym typeface="Calibri"/>
              </a:rPr>
              <a:t>: At the end of each frame the electron beam returns to the top left corner of the screen to begin the next frame.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18"/>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Raster Scan Display</a:t>
            </a:r>
            <a:endParaRPr b="1" sz="2800">
              <a:solidFill>
                <a:schemeClr val="dk1"/>
              </a:solidFill>
              <a:latin typeface="Calibri"/>
              <a:ea typeface="Calibri"/>
              <a:cs typeface="Calibri"/>
              <a:sym typeface="Calibri"/>
            </a:endParaRPr>
          </a:p>
        </p:txBody>
      </p:sp>
      <p:sp>
        <p:nvSpPr>
          <p:cNvPr id="421" name="Google Shape;421;p18"/>
          <p:cNvSpPr txBox="1"/>
          <p:nvPr/>
        </p:nvSpPr>
        <p:spPr>
          <a:xfrm>
            <a:off x="0" y="330716"/>
            <a:ext cx="12192000" cy="393954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500"/>
              <a:buFont typeface="Calibri"/>
              <a:buChar char="-"/>
            </a:pPr>
            <a:r>
              <a:rPr b="1" lang="en-US" sz="2500">
                <a:solidFill>
                  <a:schemeClr val="dk1"/>
                </a:solidFill>
                <a:latin typeface="Calibri"/>
                <a:ea typeface="Calibri"/>
                <a:cs typeface="Calibri"/>
                <a:sym typeface="Calibri"/>
              </a:rPr>
              <a:t>Interlaced refresh procedure</a:t>
            </a:r>
            <a:r>
              <a:rPr lang="en-US" sz="2500">
                <a:solidFill>
                  <a:schemeClr val="dk1"/>
                </a:solidFill>
                <a:latin typeface="Calibri"/>
                <a:ea typeface="Calibri"/>
                <a:cs typeface="Calibri"/>
                <a:sym typeface="Calibri"/>
              </a:rPr>
              <a:t>: On some raster scan systems each frame is displayed in two passes using an interlaced refresh procedure. At higher resolutions, the frame is sometimes scanned in interlaced fashion: first the odd numbered lines and then the even numbered lines. This allows for a lower refresh rate without producing flicker.  Although it is best suited for text and fixed graphics display but not suitable for animated graphics.</a:t>
            </a:r>
            <a:endParaRPr/>
          </a:p>
          <a:p>
            <a:pPr indent="-342900" lvl="0" marL="342900" marR="0" rtl="0" algn="l">
              <a:spcBef>
                <a:spcPts val="0"/>
              </a:spcBef>
              <a:spcAft>
                <a:spcPts val="0"/>
              </a:spcAft>
              <a:buClr>
                <a:schemeClr val="dk1"/>
              </a:buClr>
              <a:buSzPts val="2500"/>
              <a:buFont typeface="Calibri"/>
              <a:buChar char="-"/>
            </a:pPr>
            <a:r>
              <a:rPr lang="en-US" sz="2500">
                <a:solidFill>
                  <a:schemeClr val="dk1"/>
                </a:solidFill>
                <a:latin typeface="Calibri"/>
                <a:ea typeface="Calibri"/>
                <a:cs typeface="Calibri"/>
                <a:sym typeface="Calibri"/>
              </a:rPr>
              <a:t>Interlacing is primarly used with slower refreshing rates. For example: with a raster scan display with 30 frames per second, noninterlaced display, some flicker is noticed. </a:t>
            </a:r>
            <a:endParaRPr/>
          </a:p>
          <a:p>
            <a:pPr indent="-342900" lvl="0" marL="342900" marR="0" rtl="0" algn="l">
              <a:spcBef>
                <a:spcPts val="0"/>
              </a:spcBef>
              <a:spcAft>
                <a:spcPts val="0"/>
              </a:spcAft>
              <a:buClr>
                <a:schemeClr val="dk1"/>
              </a:buClr>
              <a:buSzPts val="2500"/>
              <a:buFont typeface="Calibri"/>
              <a:buChar char="-"/>
            </a:pPr>
            <a:r>
              <a:rPr lang="en-US" sz="2500">
                <a:solidFill>
                  <a:schemeClr val="dk1"/>
                </a:solidFill>
                <a:latin typeface="Calibri"/>
                <a:ea typeface="Calibri"/>
                <a:cs typeface="Calibri"/>
                <a:sym typeface="Calibri"/>
              </a:rPr>
              <a:t>But with interlacing each of the two passes can be accomplished in 1/60</a:t>
            </a:r>
            <a:r>
              <a:rPr baseline="30000" lang="en-US" sz="2500">
                <a:solidFill>
                  <a:schemeClr val="dk1"/>
                </a:solidFill>
                <a:latin typeface="Calibri"/>
                <a:ea typeface="Calibri"/>
                <a:cs typeface="Calibri"/>
                <a:sym typeface="Calibri"/>
              </a:rPr>
              <a:t>th</a:t>
            </a:r>
            <a:r>
              <a:rPr lang="en-US" sz="2500">
                <a:solidFill>
                  <a:schemeClr val="dk1"/>
                </a:solidFill>
                <a:latin typeface="Calibri"/>
                <a:ea typeface="Calibri"/>
                <a:cs typeface="Calibri"/>
                <a:sym typeface="Calibri"/>
              </a:rPr>
              <a:t> of a second which brings the refresh rate nearer to 60 frames per second and can avoid flicker.</a:t>
            </a:r>
            <a:endParaRPr/>
          </a:p>
          <a:p>
            <a:pPr indent="-184150" lvl="0" marL="342900" marR="0" rtl="0" algn="l">
              <a:spcBef>
                <a:spcPts val="0"/>
              </a:spcBef>
              <a:spcAft>
                <a:spcPts val="0"/>
              </a:spcAft>
              <a:buClr>
                <a:schemeClr val="dk1"/>
              </a:buClr>
              <a:buSzPts val="2500"/>
              <a:buFont typeface="Calibri"/>
              <a:buNone/>
            </a:pPr>
            <a:r>
              <a:t/>
            </a:r>
            <a:endParaRPr sz="25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19"/>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Random Scan Display</a:t>
            </a:r>
            <a:endParaRPr b="1" sz="2800">
              <a:solidFill>
                <a:schemeClr val="dk1"/>
              </a:solidFill>
              <a:latin typeface="Calibri"/>
              <a:ea typeface="Calibri"/>
              <a:cs typeface="Calibri"/>
              <a:sym typeface="Calibri"/>
            </a:endParaRPr>
          </a:p>
        </p:txBody>
      </p:sp>
      <p:sp>
        <p:nvSpPr>
          <p:cNvPr id="427" name="Google Shape;427;p19"/>
          <p:cNvSpPr txBox="1"/>
          <p:nvPr/>
        </p:nvSpPr>
        <p:spPr>
          <a:xfrm>
            <a:off x="0" y="378842"/>
            <a:ext cx="12192000" cy="5693866"/>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In random scan display unit, a CRT has the electron beam directed only to the parts of the screen where a picture to be drawn.</a:t>
            </a:r>
            <a:endParaRPr/>
          </a:p>
          <a:p>
            <a:pPr indent="-342900" lvl="0" marL="3429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Random scan monitors draw a picture one line at a time and for this reason are also referred to as vector or stroke writing or calligraphic displays).</a:t>
            </a:r>
            <a:endParaRPr/>
          </a:p>
          <a:p>
            <a:pPr indent="-342900" lvl="0" marL="3429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Refresh rate on a random-scan system depends on the number of lines to be displayed. </a:t>
            </a:r>
            <a:endParaRPr/>
          </a:p>
          <a:p>
            <a:pPr indent="-342900" lvl="0" marL="3429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In this picture definition stored as a set of line drawing commands in an area of memory referred to as the </a:t>
            </a:r>
            <a:r>
              <a:rPr b="1" lang="en-US" sz="2800">
                <a:solidFill>
                  <a:schemeClr val="dk1"/>
                </a:solidFill>
                <a:latin typeface="Calibri"/>
                <a:ea typeface="Calibri"/>
                <a:cs typeface="Calibri"/>
                <a:sym typeface="Calibri"/>
              </a:rPr>
              <a:t>refresh display file or display list, display program or refresh buffer</a:t>
            </a:r>
            <a:r>
              <a:rPr lang="en-US" sz="2800">
                <a:solidFill>
                  <a:schemeClr val="dk1"/>
                </a:solidFill>
                <a:latin typeface="Calibri"/>
                <a:ea typeface="Calibri"/>
                <a:cs typeface="Calibri"/>
                <a:sym typeface="Calibri"/>
              </a:rPr>
              <a:t>.</a:t>
            </a:r>
            <a:endParaRPr/>
          </a:p>
          <a:p>
            <a:pPr indent="-342900" lvl="0" marL="3429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To display a specified picture, the system cycles through the set of commands in the display file drawing each component line in turn. </a:t>
            </a:r>
            <a:endParaRPr/>
          </a:p>
          <a:p>
            <a:pPr indent="-342900" lvl="0" marL="3429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After all line drawing commands are processed the system cycles back to the first line command in the list.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chemeClr val="dk1"/>
                </a:solidFill>
                <a:latin typeface="Calibri"/>
                <a:ea typeface="Calibri"/>
                <a:cs typeface="Calibri"/>
                <a:sym typeface="Calibri"/>
              </a:rPr>
              <a:t>Display Technology</a:t>
            </a:r>
            <a:endParaRPr b="1" sz="2800">
              <a:solidFill>
                <a:schemeClr val="dk1"/>
              </a:solidFill>
              <a:latin typeface="Calibri"/>
              <a:ea typeface="Calibri"/>
              <a:cs typeface="Calibri"/>
              <a:sym typeface="Calibri"/>
            </a:endParaRPr>
          </a:p>
        </p:txBody>
      </p:sp>
      <p:sp>
        <p:nvSpPr>
          <p:cNvPr id="90" name="Google Shape;90;p2"/>
          <p:cNvSpPr txBox="1"/>
          <p:nvPr/>
        </p:nvSpPr>
        <p:spPr>
          <a:xfrm>
            <a:off x="0" y="523220"/>
            <a:ext cx="121920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A display is a computer output surface and projecting mechanism that shows text and often graphics image to the computer user, using a Cathode Ray Tube (CRT), Liquid Crystal Display (LCD), Light Emitting Diode (LED), Gas Plasma or other image projection technology.</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Display can be characterized as:</a:t>
            </a:r>
            <a:endParaRPr/>
          </a:p>
          <a:p>
            <a:pPr indent="-457200" lvl="0" marL="4572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Color capability</a:t>
            </a:r>
            <a:endParaRPr sz="2800">
              <a:solidFill>
                <a:srgbClr val="F1F1F1"/>
              </a:solidFill>
              <a:latin typeface="Calibri"/>
              <a:ea typeface="Calibri"/>
              <a:cs typeface="Calibri"/>
              <a:sym typeface="Calibri"/>
            </a:endParaRPr>
          </a:p>
          <a:p>
            <a:pPr indent="-457200" lvl="0" marL="4572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Sharpness and viewability</a:t>
            </a:r>
            <a:endParaRPr sz="2800">
              <a:solidFill>
                <a:schemeClr val="dk1"/>
              </a:solidFill>
              <a:latin typeface="Calibri"/>
              <a:ea typeface="Calibri"/>
              <a:cs typeface="Calibri"/>
              <a:sym typeface="Calibri"/>
            </a:endParaRPr>
          </a:p>
          <a:p>
            <a:pPr indent="-457200" lvl="0" marL="4572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Size of the screen</a:t>
            </a:r>
            <a:endParaRPr/>
          </a:p>
          <a:p>
            <a:pPr indent="-457200" lvl="0" marL="4572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Projection technology</a:t>
            </a:r>
            <a:endParaRPr/>
          </a:p>
          <a:p>
            <a:pPr indent="-279400" lvl="0" marL="457200" marR="0" rtl="0" algn="l">
              <a:spcBef>
                <a:spcPts val="0"/>
              </a:spcBef>
              <a:spcAft>
                <a:spcPts val="0"/>
              </a:spcAft>
              <a:buClr>
                <a:schemeClr val="dk1"/>
              </a:buClr>
              <a:buSzPts val="2800"/>
              <a:buFont typeface="Calibri"/>
              <a:buNone/>
            </a:pPr>
            <a:r>
              <a:t/>
            </a:r>
            <a:endParaRPr sz="2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20"/>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Random Scan Display</a:t>
            </a:r>
            <a:endParaRPr b="1" sz="2800">
              <a:solidFill>
                <a:schemeClr val="dk1"/>
              </a:solidFill>
              <a:latin typeface="Calibri"/>
              <a:ea typeface="Calibri"/>
              <a:cs typeface="Calibri"/>
              <a:sym typeface="Calibri"/>
            </a:endParaRPr>
          </a:p>
        </p:txBody>
      </p:sp>
      <p:sp>
        <p:nvSpPr>
          <p:cNvPr id="433" name="Google Shape;433;p20"/>
          <p:cNvSpPr txBox="1"/>
          <p:nvPr/>
        </p:nvSpPr>
        <p:spPr>
          <a:xfrm>
            <a:off x="0" y="378842"/>
            <a:ext cx="12192000" cy="353943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Random scan displays are designed to draw all the component lines of a picture 30 to 60 times each second. </a:t>
            </a:r>
            <a:endParaRPr/>
          </a:p>
          <a:p>
            <a:pPr indent="-342900" lvl="0" marL="3429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Random scan display are designed for line drawing applications and cannot display realistic shaded scenes. </a:t>
            </a:r>
            <a:endParaRPr/>
          </a:p>
          <a:p>
            <a:pPr indent="-342900" lvl="0" marL="3429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Picture definition is stored as a set of vector displays generally have higher resolution than raster systems. </a:t>
            </a:r>
            <a:endParaRPr/>
          </a:p>
          <a:p>
            <a:pPr indent="-342900" lvl="0" marL="3429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It help to produce the smooth line drawings because the CRT beam directly follows the line path.</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21"/>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Color CRT montiros</a:t>
            </a:r>
            <a:endParaRPr b="1" sz="2800">
              <a:solidFill>
                <a:schemeClr val="dk1"/>
              </a:solidFill>
              <a:latin typeface="Calibri"/>
              <a:ea typeface="Calibri"/>
              <a:cs typeface="Calibri"/>
              <a:sym typeface="Calibri"/>
            </a:endParaRPr>
          </a:p>
        </p:txBody>
      </p:sp>
      <p:sp>
        <p:nvSpPr>
          <p:cNvPr id="439" name="Google Shape;439;p21"/>
          <p:cNvSpPr txBox="1"/>
          <p:nvPr/>
        </p:nvSpPr>
        <p:spPr>
          <a:xfrm>
            <a:off x="0" y="378842"/>
            <a:ext cx="12192000" cy="310854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A CRT monitor displays color pictures by using a combination of phosphors that emit different colored light. </a:t>
            </a:r>
            <a:endParaRPr/>
          </a:p>
          <a:p>
            <a:pPr indent="-342900" lvl="0" marL="3429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By combining the emitted light from the different phosphors, a range of colors can be generated. </a:t>
            </a:r>
            <a:endParaRPr/>
          </a:p>
          <a:p>
            <a:pPr indent="-342900" lvl="0" marL="342900" marR="0" rtl="0" algn="l">
              <a:spcBef>
                <a:spcPts val="0"/>
              </a:spcBef>
              <a:spcAft>
                <a:spcPts val="0"/>
              </a:spcAft>
              <a:buClr>
                <a:schemeClr val="dk1"/>
              </a:buClr>
              <a:buSzPts val="2800"/>
              <a:buFont typeface="Calibri"/>
              <a:buChar char="-"/>
            </a:pPr>
            <a:r>
              <a:rPr lang="en-US" sz="2800">
                <a:solidFill>
                  <a:schemeClr val="dk1"/>
                </a:solidFill>
                <a:latin typeface="Calibri"/>
                <a:ea typeface="Calibri"/>
                <a:cs typeface="Calibri"/>
                <a:sym typeface="Calibri"/>
              </a:rPr>
              <a:t>Technique for producing color displays with CRT:</a:t>
            </a:r>
            <a:endParaRPr/>
          </a:p>
          <a:p>
            <a:pPr indent="-342900" lvl="1" marL="800100" marR="0" rtl="0" algn="l">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Beam Penetration</a:t>
            </a:r>
            <a:endParaRPr/>
          </a:p>
          <a:p>
            <a:pPr indent="-342900" lvl="1" marL="800100" marR="0" rtl="0" algn="l">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Shadow masking</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pic>
        <p:nvPicPr>
          <p:cNvPr id="444" name="Google Shape;444;p22"/>
          <p:cNvPicPr preferRelativeResize="0"/>
          <p:nvPr/>
        </p:nvPicPr>
        <p:blipFill rotWithShape="1">
          <a:blip r:embed="rId3">
            <a:alphaModFix/>
          </a:blip>
          <a:srcRect b="0" l="0" r="0" t="0"/>
          <a:stretch/>
        </p:blipFill>
        <p:spPr>
          <a:xfrm>
            <a:off x="3156033" y="4511957"/>
            <a:ext cx="6329161" cy="2346043"/>
          </a:xfrm>
          <a:prstGeom prst="rect">
            <a:avLst/>
          </a:prstGeom>
          <a:noFill/>
          <a:ln>
            <a:noFill/>
          </a:ln>
        </p:spPr>
      </p:pic>
      <p:sp>
        <p:nvSpPr>
          <p:cNvPr id="445" name="Google Shape;445;p22"/>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Color CRT montiros</a:t>
            </a:r>
            <a:endParaRPr b="1" sz="2800">
              <a:solidFill>
                <a:schemeClr val="dk1"/>
              </a:solidFill>
              <a:latin typeface="Calibri"/>
              <a:ea typeface="Calibri"/>
              <a:cs typeface="Calibri"/>
              <a:sym typeface="Calibri"/>
            </a:endParaRPr>
          </a:p>
        </p:txBody>
      </p:sp>
      <p:sp>
        <p:nvSpPr>
          <p:cNvPr id="446" name="Google Shape;446;p22"/>
          <p:cNvSpPr txBox="1"/>
          <p:nvPr/>
        </p:nvSpPr>
        <p:spPr>
          <a:xfrm>
            <a:off x="0" y="378842"/>
            <a:ext cx="12192000" cy="4493538"/>
          </a:xfrm>
          <a:prstGeom prst="rect">
            <a:avLst/>
          </a:prstGeom>
          <a:noFill/>
          <a:ln>
            <a:noFill/>
          </a:ln>
        </p:spPr>
        <p:txBody>
          <a:bodyPr anchorCtr="0" anchor="t" bIns="45700" lIns="91425" spcFirstLastPara="1" rIns="91425" wrap="square" tIns="45700">
            <a:spAutoFit/>
          </a:bodyPr>
          <a:lstStyle/>
          <a:p>
            <a:pPr indent="-342900" lvl="1" marL="342900" marR="0" rtl="0" algn="l">
              <a:spcBef>
                <a:spcPts val="0"/>
              </a:spcBef>
              <a:spcAft>
                <a:spcPts val="0"/>
              </a:spcAft>
              <a:buClr>
                <a:schemeClr val="dk1"/>
              </a:buClr>
              <a:buSzPts val="2500"/>
              <a:buFont typeface="Calibri"/>
              <a:buChar char="-"/>
            </a:pPr>
            <a:r>
              <a:rPr b="1" i="0" lang="en-US" sz="2500" u="none" cap="none" strike="noStrike">
                <a:solidFill>
                  <a:schemeClr val="dk1"/>
                </a:solidFill>
                <a:latin typeface="Calibri"/>
                <a:ea typeface="Calibri"/>
                <a:cs typeface="Calibri"/>
                <a:sym typeface="Calibri"/>
              </a:rPr>
              <a:t>Beam Penetration</a:t>
            </a:r>
            <a:r>
              <a:rPr b="0" i="0" lang="en-US" sz="2500" u="none" cap="none" strike="noStrike">
                <a:solidFill>
                  <a:schemeClr val="dk1"/>
                </a:solidFill>
                <a:latin typeface="Calibri"/>
                <a:ea typeface="Calibri"/>
                <a:cs typeface="Calibri"/>
                <a:sym typeface="Calibri"/>
              </a:rPr>
              <a:t>: </a:t>
            </a:r>
            <a:endParaRPr/>
          </a:p>
          <a:p>
            <a:pPr indent="-342900" lvl="2" marL="800100" marR="0" rtl="0" algn="l">
              <a:spcBef>
                <a:spcPts val="0"/>
              </a:spcBef>
              <a:spcAft>
                <a:spcPts val="0"/>
              </a:spcAft>
              <a:buClr>
                <a:schemeClr val="dk1"/>
              </a:buClr>
              <a:buSzPts val="2500"/>
              <a:buFont typeface="Calibri"/>
              <a:buChar char="-"/>
            </a:pPr>
            <a:r>
              <a:rPr b="0" i="0" lang="en-US" sz="2500" u="none" cap="none" strike="noStrike">
                <a:solidFill>
                  <a:schemeClr val="dk1"/>
                </a:solidFill>
                <a:latin typeface="Calibri"/>
                <a:ea typeface="Calibri"/>
                <a:cs typeface="Calibri"/>
                <a:sym typeface="Calibri"/>
              </a:rPr>
              <a:t>It used random scan monitors for displaying color pictures. </a:t>
            </a:r>
            <a:endParaRPr/>
          </a:p>
          <a:p>
            <a:pPr indent="-342900" lvl="2" marL="800100" marR="0" rtl="0" algn="l">
              <a:spcBef>
                <a:spcPts val="0"/>
              </a:spcBef>
              <a:spcAft>
                <a:spcPts val="0"/>
              </a:spcAft>
              <a:buClr>
                <a:schemeClr val="dk1"/>
              </a:buClr>
              <a:buSzPts val="2500"/>
              <a:buFont typeface="Calibri"/>
              <a:buChar char="-"/>
            </a:pPr>
            <a:r>
              <a:rPr b="0" i="0" lang="en-US" sz="2500" u="none" cap="none" strike="noStrike">
                <a:solidFill>
                  <a:schemeClr val="dk1"/>
                </a:solidFill>
                <a:latin typeface="Calibri"/>
                <a:ea typeface="Calibri"/>
                <a:cs typeface="Calibri"/>
                <a:sym typeface="Calibri"/>
              </a:rPr>
              <a:t>It has two layer of phosphor, usually red and green, coated onto the inside of the CRT screen and the displayed color depends on how far the electron beam penetrates into the phosphor layers. </a:t>
            </a:r>
            <a:endParaRPr/>
          </a:p>
          <a:p>
            <a:pPr indent="-342900" lvl="2" marL="800100" marR="0" rtl="0" algn="l">
              <a:spcBef>
                <a:spcPts val="0"/>
              </a:spcBef>
              <a:spcAft>
                <a:spcPts val="0"/>
              </a:spcAft>
              <a:buClr>
                <a:schemeClr val="dk1"/>
              </a:buClr>
              <a:buSzPts val="2500"/>
              <a:buFont typeface="Calibri"/>
              <a:buChar char="-"/>
            </a:pPr>
            <a:r>
              <a:rPr b="0" i="0" lang="en-US" sz="2500" u="none" cap="none" strike="noStrike">
                <a:solidFill>
                  <a:schemeClr val="dk1"/>
                </a:solidFill>
                <a:latin typeface="Calibri"/>
                <a:ea typeface="Calibri"/>
                <a:cs typeface="Calibri"/>
                <a:sym typeface="Calibri"/>
              </a:rPr>
              <a:t>A slow electron excites only the outer red layer. </a:t>
            </a:r>
            <a:endParaRPr/>
          </a:p>
          <a:p>
            <a:pPr indent="-342900" lvl="2" marL="800100" marR="0" rtl="0" algn="l">
              <a:spcBef>
                <a:spcPts val="0"/>
              </a:spcBef>
              <a:spcAft>
                <a:spcPts val="0"/>
              </a:spcAft>
              <a:buClr>
                <a:schemeClr val="dk1"/>
              </a:buClr>
              <a:buSzPts val="2500"/>
              <a:buFont typeface="Calibri"/>
              <a:buChar char="-"/>
            </a:pPr>
            <a:r>
              <a:rPr b="0" i="0" lang="en-US" sz="2500" u="none" cap="none" strike="noStrike">
                <a:solidFill>
                  <a:schemeClr val="dk1"/>
                </a:solidFill>
                <a:latin typeface="Calibri"/>
                <a:ea typeface="Calibri"/>
                <a:cs typeface="Calibri"/>
                <a:sym typeface="Calibri"/>
              </a:rPr>
              <a:t>A beam of very fast electrons penetrates through red layer and excites the inner green layer. </a:t>
            </a:r>
            <a:endParaRPr b="0" i="0" sz="2500" u="none" cap="none" strike="noStrike">
              <a:solidFill>
                <a:schemeClr val="dk1"/>
              </a:solidFill>
              <a:latin typeface="Calibri"/>
              <a:ea typeface="Calibri"/>
              <a:cs typeface="Calibri"/>
              <a:sym typeface="Calibri"/>
            </a:endParaRPr>
          </a:p>
          <a:p>
            <a:pPr indent="-342900" lvl="2" marL="800100" marR="0" rtl="0" algn="l">
              <a:spcBef>
                <a:spcPts val="0"/>
              </a:spcBef>
              <a:spcAft>
                <a:spcPts val="0"/>
              </a:spcAft>
              <a:buClr>
                <a:schemeClr val="dk1"/>
              </a:buClr>
              <a:buSzPts val="2500"/>
              <a:buFont typeface="Calibri"/>
              <a:buChar char="-"/>
            </a:pPr>
            <a:r>
              <a:rPr b="0" i="0" lang="en-US" sz="2500" u="none" cap="none" strike="noStrike">
                <a:solidFill>
                  <a:schemeClr val="dk1"/>
                </a:solidFill>
                <a:latin typeface="Calibri"/>
                <a:ea typeface="Calibri"/>
                <a:cs typeface="Calibri"/>
                <a:sym typeface="Calibri"/>
              </a:rPr>
              <a:t>Beam speeds and combination of red and green light are emitted to show two additional colors, orange and yellow. The speed of electron and screen color at any point is controlled by the beam acceleration voltage. </a:t>
            </a:r>
            <a:endParaRPr b="0" i="0" sz="2500" u="none" cap="none" strike="noStrik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23"/>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Color CRT montiros</a:t>
            </a:r>
            <a:endParaRPr b="1" sz="2800">
              <a:solidFill>
                <a:schemeClr val="dk1"/>
              </a:solidFill>
              <a:latin typeface="Calibri"/>
              <a:ea typeface="Calibri"/>
              <a:cs typeface="Calibri"/>
              <a:sym typeface="Calibri"/>
            </a:endParaRPr>
          </a:p>
        </p:txBody>
      </p:sp>
      <p:sp>
        <p:nvSpPr>
          <p:cNvPr id="452" name="Google Shape;452;p23"/>
          <p:cNvSpPr txBox="1"/>
          <p:nvPr/>
        </p:nvSpPr>
        <p:spPr>
          <a:xfrm>
            <a:off x="0" y="378842"/>
            <a:ext cx="12192000" cy="2677656"/>
          </a:xfrm>
          <a:prstGeom prst="rect">
            <a:avLst/>
          </a:prstGeom>
          <a:noFill/>
          <a:ln>
            <a:noFill/>
          </a:ln>
        </p:spPr>
        <p:txBody>
          <a:bodyPr anchorCtr="0" anchor="t" bIns="45700" lIns="91425" spcFirstLastPara="1" rIns="91425" wrap="square" tIns="45700">
            <a:spAutoFit/>
          </a:bodyPr>
          <a:lstStyle/>
          <a:p>
            <a:pPr indent="-342900" lvl="1" marL="342900" marR="0" rtl="0" algn="l">
              <a:spcBef>
                <a:spcPts val="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Shadow mask method</a:t>
            </a:r>
            <a:r>
              <a:rPr b="0" i="0" lang="en-US" sz="2800" u="none" cap="none" strike="noStrike">
                <a:solidFill>
                  <a:schemeClr val="dk1"/>
                </a:solidFill>
                <a:latin typeface="Calibri"/>
                <a:ea typeface="Calibri"/>
                <a:cs typeface="Calibri"/>
                <a:sym typeface="Calibri"/>
              </a:rPr>
              <a:t>: </a:t>
            </a:r>
            <a:endParaRPr b="0" i="0" sz="2800" u="none" cap="none" strike="noStrike">
              <a:solidFill>
                <a:schemeClr val="dk1"/>
              </a:solidFill>
              <a:latin typeface="Calibri"/>
              <a:ea typeface="Calibri"/>
              <a:cs typeface="Calibri"/>
              <a:sym typeface="Calibri"/>
            </a:endParaRPr>
          </a:p>
          <a:p>
            <a:pPr indent="-342900" lvl="2" marL="800100" marR="0" rtl="0" algn="l">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Shadow mask method normally used in raster scan system as it can produce a wide range of colors than beam penetration method. </a:t>
            </a:r>
            <a:endParaRPr/>
          </a:p>
          <a:p>
            <a:pPr indent="-342900" lvl="2" marL="800100" marR="0" rtl="0" algn="l">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It has 3 phosphor color dots at each pixel position.</a:t>
            </a:r>
            <a:endParaRPr/>
          </a:p>
          <a:p>
            <a:pPr indent="-342900" lvl="2" marL="800100" marR="0" rtl="0" algn="l">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One phosphor dot emits a red light, another emits a green light and the third emits a blue light. </a:t>
            </a:r>
            <a:endParaRPr/>
          </a:p>
        </p:txBody>
      </p:sp>
      <p:pic>
        <p:nvPicPr>
          <p:cNvPr id="453" name="Google Shape;453;p23"/>
          <p:cNvPicPr preferRelativeResize="0"/>
          <p:nvPr/>
        </p:nvPicPr>
        <p:blipFill rotWithShape="1">
          <a:blip r:embed="rId3">
            <a:alphaModFix/>
          </a:blip>
          <a:srcRect b="0" l="0" r="0" t="0"/>
          <a:stretch/>
        </p:blipFill>
        <p:spPr>
          <a:xfrm>
            <a:off x="3700462" y="2546903"/>
            <a:ext cx="6069180" cy="431961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24"/>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Color CRT montiros</a:t>
            </a:r>
            <a:endParaRPr b="1" sz="2800">
              <a:solidFill>
                <a:schemeClr val="dk1"/>
              </a:solidFill>
              <a:latin typeface="Calibri"/>
              <a:ea typeface="Calibri"/>
              <a:cs typeface="Calibri"/>
              <a:sym typeface="Calibri"/>
            </a:endParaRPr>
          </a:p>
        </p:txBody>
      </p:sp>
      <p:sp>
        <p:nvSpPr>
          <p:cNvPr id="459" name="Google Shape;459;p24"/>
          <p:cNvSpPr txBox="1"/>
          <p:nvPr/>
        </p:nvSpPr>
        <p:spPr>
          <a:xfrm>
            <a:off x="0" y="378842"/>
            <a:ext cx="12192000" cy="4832092"/>
          </a:xfrm>
          <a:prstGeom prst="rect">
            <a:avLst/>
          </a:prstGeom>
          <a:noFill/>
          <a:ln>
            <a:noFill/>
          </a:ln>
        </p:spPr>
        <p:txBody>
          <a:bodyPr anchorCtr="0" anchor="t" bIns="45700" lIns="91425" spcFirstLastPara="1" rIns="91425" wrap="square" tIns="45700">
            <a:spAutoFit/>
          </a:bodyPr>
          <a:lstStyle/>
          <a:p>
            <a:pPr indent="-342900" lvl="1" marL="342900" marR="0" rtl="0" algn="l">
              <a:spcBef>
                <a:spcPts val="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Shadow mask method</a:t>
            </a:r>
            <a:r>
              <a:rPr b="0" i="0" lang="en-US" sz="2800" u="none" cap="none" strike="noStrike">
                <a:solidFill>
                  <a:schemeClr val="dk1"/>
                </a:solidFill>
                <a:latin typeface="Calibri"/>
                <a:ea typeface="Calibri"/>
                <a:cs typeface="Calibri"/>
                <a:sym typeface="Calibri"/>
              </a:rPr>
              <a:t>: </a:t>
            </a:r>
            <a:endParaRPr b="0" i="0" sz="2800" u="none" cap="none" strike="noStrike">
              <a:solidFill>
                <a:schemeClr val="dk1"/>
              </a:solidFill>
              <a:latin typeface="Calibri"/>
              <a:ea typeface="Calibri"/>
              <a:cs typeface="Calibri"/>
              <a:sym typeface="Calibri"/>
            </a:endParaRPr>
          </a:p>
          <a:p>
            <a:pPr indent="-342900" lvl="2" marL="800100" marR="0" rtl="0" algn="l">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It has three electron gun one for each color dot.</a:t>
            </a:r>
            <a:endParaRPr/>
          </a:p>
          <a:p>
            <a:pPr indent="-342900" lvl="2" marL="800100" marR="0" rtl="0" algn="l">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Shadow mask grid just behind phosphor coated screen is placed which consist of a holes where a single hole is equal to pixel.</a:t>
            </a:r>
            <a:endParaRPr b="0" i="0" sz="2800" u="none" cap="none" strike="noStrike">
              <a:solidFill>
                <a:schemeClr val="dk1"/>
              </a:solidFill>
              <a:latin typeface="Calibri"/>
              <a:ea typeface="Calibri"/>
              <a:cs typeface="Calibri"/>
              <a:sym typeface="Calibri"/>
            </a:endParaRPr>
          </a:p>
          <a:p>
            <a:pPr indent="-342900" lvl="2" marL="800100" marR="0" rtl="0" algn="l">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The three electron beams are deflected and focused as a group into the shadow mask which contains a series of holes aligned with the phosphor dot patterned. When three beam passes through a hole in the shadow mask they activate a triad (a dot triangle).</a:t>
            </a:r>
            <a:endParaRPr/>
          </a:p>
          <a:p>
            <a:pPr indent="-342900" lvl="2" marL="800100" marR="0" rtl="0" algn="l">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The phosphor dots in the triangles are arranged so that each electron beam can activate only its corresponding color dot when it passes through the shadow mask.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25"/>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Color CRT montiros</a:t>
            </a:r>
            <a:endParaRPr b="1" sz="2800">
              <a:solidFill>
                <a:schemeClr val="dk1"/>
              </a:solidFill>
              <a:latin typeface="Calibri"/>
              <a:ea typeface="Calibri"/>
              <a:cs typeface="Calibri"/>
              <a:sym typeface="Calibri"/>
            </a:endParaRPr>
          </a:p>
        </p:txBody>
      </p:sp>
      <p:sp>
        <p:nvSpPr>
          <p:cNvPr id="465" name="Google Shape;465;p25"/>
          <p:cNvSpPr txBox="1"/>
          <p:nvPr/>
        </p:nvSpPr>
        <p:spPr>
          <a:xfrm>
            <a:off x="0" y="378842"/>
            <a:ext cx="12192000" cy="523220"/>
          </a:xfrm>
          <a:prstGeom prst="rect">
            <a:avLst/>
          </a:prstGeom>
          <a:noFill/>
          <a:ln>
            <a:noFill/>
          </a:ln>
        </p:spPr>
        <p:txBody>
          <a:bodyPr anchorCtr="0" anchor="t" bIns="45700" lIns="91425" spcFirstLastPara="1" rIns="91425" wrap="square" tIns="45700">
            <a:spAutoFit/>
          </a:bodyPr>
          <a:lstStyle/>
          <a:p>
            <a:pPr indent="-342900" lvl="1" marL="342900" marR="0" rtl="0" algn="l">
              <a:spcBef>
                <a:spcPts val="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Shadow mask method</a:t>
            </a:r>
            <a:r>
              <a:rPr b="0" i="0" lang="en-US" sz="2800" u="none" cap="none" strike="noStrike">
                <a:solidFill>
                  <a:schemeClr val="dk1"/>
                </a:solidFill>
                <a:latin typeface="Calibri"/>
                <a:ea typeface="Calibri"/>
                <a:cs typeface="Calibri"/>
                <a:sym typeface="Calibri"/>
              </a:rPr>
              <a:t>: </a:t>
            </a:r>
            <a:endParaRPr b="0" i="0" sz="2800" u="none" cap="none" strike="noStrike">
              <a:solidFill>
                <a:schemeClr val="dk1"/>
              </a:solidFill>
              <a:latin typeface="Calibri"/>
              <a:ea typeface="Calibri"/>
              <a:cs typeface="Calibri"/>
              <a:sym typeface="Calibri"/>
            </a:endParaRPr>
          </a:p>
        </p:txBody>
      </p:sp>
      <p:pic>
        <p:nvPicPr>
          <p:cNvPr id="466" name="Google Shape;466;p25"/>
          <p:cNvPicPr preferRelativeResize="0"/>
          <p:nvPr/>
        </p:nvPicPr>
        <p:blipFill rotWithShape="1">
          <a:blip r:embed="rId3">
            <a:alphaModFix/>
          </a:blip>
          <a:srcRect b="0" l="0" r="0" t="0"/>
          <a:stretch/>
        </p:blipFill>
        <p:spPr>
          <a:xfrm>
            <a:off x="1458578" y="1280904"/>
            <a:ext cx="4943475" cy="1638300"/>
          </a:xfrm>
          <a:prstGeom prst="rect">
            <a:avLst/>
          </a:prstGeom>
          <a:noFill/>
          <a:ln>
            <a:noFill/>
          </a:ln>
        </p:spPr>
      </p:pic>
      <p:sp>
        <p:nvSpPr>
          <p:cNvPr id="467" name="Google Shape;467;p25"/>
          <p:cNvSpPr txBox="1"/>
          <p:nvPr/>
        </p:nvSpPr>
        <p:spPr>
          <a:xfrm>
            <a:off x="1179095" y="3056021"/>
            <a:ext cx="271913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Triangular (Delta)</a:t>
            </a:r>
            <a:endParaRPr sz="2800">
              <a:solidFill>
                <a:schemeClr val="dk1"/>
              </a:solidFill>
              <a:latin typeface="Calibri"/>
              <a:ea typeface="Calibri"/>
              <a:cs typeface="Calibri"/>
              <a:sym typeface="Calibri"/>
            </a:endParaRPr>
          </a:p>
        </p:txBody>
      </p:sp>
      <p:sp>
        <p:nvSpPr>
          <p:cNvPr id="468" name="Google Shape;468;p25"/>
          <p:cNvSpPr txBox="1"/>
          <p:nvPr/>
        </p:nvSpPr>
        <p:spPr>
          <a:xfrm>
            <a:off x="4043861" y="3108625"/>
            <a:ext cx="3463844"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800">
                <a:solidFill>
                  <a:schemeClr val="dk1"/>
                </a:solidFill>
                <a:latin typeface="Calibri"/>
                <a:ea typeface="Calibri"/>
                <a:cs typeface="Calibri"/>
                <a:sym typeface="Calibri"/>
              </a:rPr>
              <a:t>Inline (High resolution color CRT)</a:t>
            </a:r>
            <a:endParaRPr sz="28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26"/>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Color CRT montiros</a:t>
            </a:r>
            <a:endParaRPr b="1" sz="2800">
              <a:solidFill>
                <a:schemeClr val="dk1"/>
              </a:solidFill>
              <a:latin typeface="Calibri"/>
              <a:ea typeface="Calibri"/>
              <a:cs typeface="Calibri"/>
              <a:sym typeface="Calibri"/>
            </a:endParaRPr>
          </a:p>
        </p:txBody>
      </p:sp>
      <p:sp>
        <p:nvSpPr>
          <p:cNvPr id="474" name="Google Shape;474;p26"/>
          <p:cNvSpPr txBox="1"/>
          <p:nvPr/>
        </p:nvSpPr>
        <p:spPr>
          <a:xfrm>
            <a:off x="0" y="378842"/>
            <a:ext cx="12192000" cy="6124754"/>
          </a:xfrm>
          <a:prstGeom prst="rect">
            <a:avLst/>
          </a:prstGeom>
          <a:noFill/>
          <a:ln>
            <a:noFill/>
          </a:ln>
        </p:spPr>
        <p:txBody>
          <a:bodyPr anchorCtr="0" anchor="t" bIns="45700" lIns="91425" spcFirstLastPara="1" rIns="91425" wrap="square" tIns="45700">
            <a:spAutoFit/>
          </a:bodyPr>
          <a:lstStyle/>
          <a:p>
            <a:pPr indent="-342900" lvl="1" marL="342900" marR="0" rtl="0" algn="l">
              <a:spcBef>
                <a:spcPts val="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Shadow mask method</a:t>
            </a:r>
            <a:r>
              <a:rPr b="0" i="0" lang="en-US" sz="2800" u="none" cap="none" strike="noStrike">
                <a:solidFill>
                  <a:schemeClr val="dk1"/>
                </a:solidFill>
                <a:latin typeface="Calibri"/>
                <a:ea typeface="Calibri"/>
                <a:cs typeface="Calibri"/>
                <a:sym typeface="Calibri"/>
              </a:rPr>
              <a:t>: </a:t>
            </a:r>
            <a:endParaRPr b="0" i="0" sz="2800" u="none" cap="none" strike="noStrike">
              <a:solidFill>
                <a:schemeClr val="dk1"/>
              </a:solidFill>
              <a:latin typeface="Calibri"/>
              <a:ea typeface="Calibri"/>
              <a:cs typeface="Calibri"/>
              <a:sym typeface="Calibri"/>
            </a:endParaRPr>
          </a:p>
          <a:p>
            <a:pPr indent="-342900" lvl="2" marL="800100" marR="0" rtl="0" algn="l">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The inline arrangement in three electron guns help the three electron guns and the corresponding RGB color dots on the screen. </a:t>
            </a:r>
            <a:endParaRPr/>
          </a:p>
          <a:p>
            <a:pPr indent="-342900" lvl="2" marL="800100" marR="0" rtl="0" algn="l">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The inline arrangement of electron gun is easier to keep alignment and normally used for high resolution color CRTs.</a:t>
            </a:r>
            <a:endParaRPr/>
          </a:p>
          <a:p>
            <a:pPr indent="-342900" lvl="2" marL="800100" marR="0" rtl="0" algn="l">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We obtain color variations in a shadow mask CRT by varying the intensity levels of the three electron beam. </a:t>
            </a:r>
            <a:endParaRPr/>
          </a:p>
          <a:p>
            <a:pPr indent="-342900" lvl="2" marL="800100" marR="0" rtl="0" algn="l">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The color we see depends on the amount of excitation of the red, green and blue phosphors. </a:t>
            </a:r>
            <a:endParaRPr/>
          </a:p>
          <a:p>
            <a:pPr indent="-342900" lvl="2" marL="800100" marR="0" rtl="0" algn="l">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High quality raster graphics systems have 24 bits per pixel in the frame buffer which allow 256 voltage settings for each electron gun with nearly 17 million color choices for each pixel.</a:t>
            </a:r>
            <a:endParaRPr/>
          </a:p>
          <a:p>
            <a:pPr indent="-342900" lvl="2" marL="800100" marR="0" rtl="0" algn="l">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An RGB color systems with 24 bits of storage per pixel is generally referred to as full color or true color system.</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pic>
        <p:nvPicPr>
          <p:cNvPr id="479" name="Google Shape;479;p27"/>
          <p:cNvPicPr preferRelativeResize="0"/>
          <p:nvPr/>
        </p:nvPicPr>
        <p:blipFill rotWithShape="1">
          <a:blip r:embed="rId3">
            <a:alphaModFix/>
          </a:blip>
          <a:srcRect b="0" l="0" r="0" t="0"/>
          <a:stretch/>
        </p:blipFill>
        <p:spPr>
          <a:xfrm>
            <a:off x="4443412" y="4266376"/>
            <a:ext cx="4110038" cy="2582099"/>
          </a:xfrm>
          <a:prstGeom prst="rect">
            <a:avLst/>
          </a:prstGeom>
          <a:noFill/>
          <a:ln>
            <a:noFill/>
          </a:ln>
        </p:spPr>
      </p:pic>
      <p:sp>
        <p:nvSpPr>
          <p:cNvPr id="480" name="Google Shape;480;p27"/>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Direct View Storage tube</a:t>
            </a:r>
            <a:endParaRPr b="1" sz="2800">
              <a:solidFill>
                <a:schemeClr val="dk1"/>
              </a:solidFill>
              <a:latin typeface="Calibri"/>
              <a:ea typeface="Calibri"/>
              <a:cs typeface="Calibri"/>
              <a:sym typeface="Calibri"/>
            </a:endParaRPr>
          </a:p>
        </p:txBody>
      </p:sp>
      <p:sp>
        <p:nvSpPr>
          <p:cNvPr id="481" name="Google Shape;481;p27"/>
          <p:cNvSpPr txBox="1"/>
          <p:nvPr/>
        </p:nvSpPr>
        <p:spPr>
          <a:xfrm>
            <a:off x="0" y="378842"/>
            <a:ext cx="12192000" cy="4493538"/>
          </a:xfrm>
          <a:prstGeom prst="rect">
            <a:avLst/>
          </a:prstGeom>
          <a:noFill/>
          <a:ln>
            <a:noFill/>
          </a:ln>
        </p:spPr>
        <p:txBody>
          <a:bodyPr anchorCtr="0" anchor="t" bIns="45700" lIns="91425" spcFirstLastPara="1" rIns="91425" wrap="square" tIns="45700">
            <a:spAutoFit/>
          </a:bodyPr>
          <a:lstStyle/>
          <a:p>
            <a:pPr indent="-342900" lvl="1" marL="342900" marR="0" rtl="0" algn="l">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It stores the picture information inside the CRT instead of refreshing the screen. </a:t>
            </a:r>
            <a:endParaRPr/>
          </a:p>
          <a:p>
            <a:pPr indent="-342900" lvl="1" marL="342900" marR="0" rtl="0" algn="l">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DVST stores the picture information as a charge distribution just behind the phosphor coated screen.</a:t>
            </a:r>
            <a:endParaRPr/>
          </a:p>
          <a:p>
            <a:pPr indent="-342900" lvl="1" marL="342900" marR="0" rtl="0" algn="l">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Two electron guns are used in DVST: Primary gun and flood gun.</a:t>
            </a:r>
            <a:endParaRPr/>
          </a:p>
          <a:p>
            <a:pPr indent="-342900" lvl="1" marL="342900" marR="0" rtl="0" algn="l">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Primary gun or writing gun used to store picture pattern as a +ve charge on storage grid whereas flood fun maintains the picture display.</a:t>
            </a:r>
            <a:endParaRPr/>
          </a:p>
          <a:p>
            <a:pPr indent="-342900" lvl="1" marL="342900" marR="0" rtl="0" algn="l">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It doesnot required refreshing so complex pictures can be displayed at very high resolution without flicker. However it donot display color and selected parts of a picture cannot be erased. To erase certain part of the picture entire screen must be erased and modified picture must be redrawn which is time consuming for complex picture.</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pic>
        <p:nvPicPr>
          <p:cNvPr id="486" name="Google Shape;486;p28"/>
          <p:cNvPicPr preferRelativeResize="0"/>
          <p:nvPr/>
        </p:nvPicPr>
        <p:blipFill rotWithShape="1">
          <a:blip r:embed="rId3">
            <a:alphaModFix/>
          </a:blip>
          <a:srcRect b="0" l="0" r="0" t="0"/>
          <a:stretch/>
        </p:blipFill>
        <p:spPr>
          <a:xfrm>
            <a:off x="4443412" y="4266376"/>
            <a:ext cx="4110038" cy="2582099"/>
          </a:xfrm>
          <a:prstGeom prst="rect">
            <a:avLst/>
          </a:prstGeom>
          <a:noFill/>
          <a:ln>
            <a:noFill/>
          </a:ln>
        </p:spPr>
      </p:pic>
      <p:sp>
        <p:nvSpPr>
          <p:cNvPr id="487" name="Google Shape;487;p28"/>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Direct View Storage tube</a:t>
            </a:r>
            <a:endParaRPr b="1" sz="2800">
              <a:solidFill>
                <a:schemeClr val="dk1"/>
              </a:solidFill>
              <a:latin typeface="Calibri"/>
              <a:ea typeface="Calibri"/>
              <a:cs typeface="Calibri"/>
              <a:sym typeface="Calibri"/>
            </a:endParaRPr>
          </a:p>
        </p:txBody>
      </p:sp>
      <p:sp>
        <p:nvSpPr>
          <p:cNvPr id="488" name="Google Shape;488;p28"/>
          <p:cNvSpPr txBox="1"/>
          <p:nvPr/>
        </p:nvSpPr>
        <p:spPr>
          <a:xfrm>
            <a:off x="0" y="378842"/>
            <a:ext cx="12192000" cy="4093428"/>
          </a:xfrm>
          <a:prstGeom prst="rect">
            <a:avLst/>
          </a:prstGeom>
          <a:noFill/>
          <a:ln>
            <a:noFill/>
          </a:ln>
        </p:spPr>
        <p:txBody>
          <a:bodyPr anchorCtr="0" anchor="t" bIns="45700" lIns="91425" spcFirstLastPara="1" rIns="91425" wrap="square" tIns="45700">
            <a:spAutoFit/>
          </a:bodyPr>
          <a:lstStyle/>
          <a:p>
            <a:pPr indent="-342900" lvl="1" marL="342900" marR="0" rtl="0" algn="l">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It stores the picture information inside the CRT instead of refreshing the screen. </a:t>
            </a:r>
            <a:endParaRPr/>
          </a:p>
          <a:p>
            <a:pPr indent="-342900" lvl="1" marL="342900" marR="0" rtl="0" algn="l">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DVST stores the picture information as a charge distribution just behind the phosphor coated screen.</a:t>
            </a:r>
            <a:endParaRPr/>
          </a:p>
          <a:p>
            <a:pPr indent="-342900" lvl="1" marL="342900" marR="0" rtl="0" algn="l">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Two electron guns are used in DVST: Primary gun and flood gun.</a:t>
            </a:r>
            <a:endParaRPr/>
          </a:p>
          <a:p>
            <a:pPr indent="-342900" lvl="1" marL="342900" marR="0" rtl="0" algn="l">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Primary gun or writing gun used to store picture pattern as a +ve charge on storage grid whereas flood fun (collector)maintains the picture display which has lesser energy.</a:t>
            </a:r>
            <a:endParaRPr b="0" i="0" sz="2600" u="none" cap="none" strike="noStrike">
              <a:solidFill>
                <a:schemeClr val="dk1"/>
              </a:solidFill>
              <a:latin typeface="Calibri"/>
              <a:ea typeface="Calibri"/>
              <a:cs typeface="Calibri"/>
              <a:sym typeface="Calibri"/>
            </a:endParaRPr>
          </a:p>
          <a:p>
            <a:pPr indent="-342900" lvl="1" marL="342900" marR="0" rtl="0" algn="l">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Electrons passes through collector at low speed and are attracted by +vely charged picture pattern on storage grid and are repelled by the rest. The attracted electrons by positive picture pattern pass right through it and strike on phosphor making it visible screen.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29"/>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Flat panel display</a:t>
            </a:r>
            <a:endParaRPr b="1" sz="2800">
              <a:solidFill>
                <a:schemeClr val="dk1"/>
              </a:solidFill>
              <a:latin typeface="Calibri"/>
              <a:ea typeface="Calibri"/>
              <a:cs typeface="Calibri"/>
              <a:sym typeface="Calibri"/>
            </a:endParaRPr>
          </a:p>
        </p:txBody>
      </p:sp>
      <p:sp>
        <p:nvSpPr>
          <p:cNvPr id="494" name="Google Shape;494;p29"/>
          <p:cNvSpPr txBox="1"/>
          <p:nvPr/>
        </p:nvSpPr>
        <p:spPr>
          <a:xfrm>
            <a:off x="0" y="378842"/>
            <a:ext cx="12192000" cy="3108543"/>
          </a:xfrm>
          <a:prstGeom prst="rect">
            <a:avLst/>
          </a:prstGeom>
          <a:noFill/>
          <a:ln>
            <a:noFill/>
          </a:ln>
        </p:spPr>
        <p:txBody>
          <a:bodyPr anchorCtr="0" anchor="t" bIns="45700" lIns="91425" spcFirstLastPara="1" rIns="91425" wrap="square" tIns="45700">
            <a:spAutoFit/>
          </a:bodyPr>
          <a:lstStyle/>
          <a:p>
            <a:pPr indent="-342900" lvl="1" marL="342900" marR="0" rtl="0" algn="l">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It is a class of video devices that have reduced volume, weight and power requirements compared to a CRT. </a:t>
            </a:r>
            <a:endParaRPr/>
          </a:p>
          <a:p>
            <a:pPr indent="-342900" lvl="1" marL="342900" marR="0" rtl="0" algn="l">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Example: Small TV monitors, calculators, pocket video games, laptop computer, etc.</a:t>
            </a:r>
            <a:endParaRPr/>
          </a:p>
          <a:p>
            <a:pPr indent="-342900" lvl="1" marL="342900" marR="0" rtl="0" algn="l">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Types of flat panel display:</a:t>
            </a:r>
            <a:endParaRPr/>
          </a:p>
          <a:p>
            <a:pPr indent="-342900" lvl="2" marL="800100" marR="0" rtl="0" algn="l">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Emissive displays</a:t>
            </a:r>
            <a:endParaRPr/>
          </a:p>
          <a:p>
            <a:pPr indent="-342900" lvl="2" marL="800100" marR="0" rtl="0" algn="l">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Non emissive displays</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3"/>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Cathode Ray Tube(CRT)</a:t>
            </a:r>
            <a:endParaRPr b="1" sz="2800">
              <a:solidFill>
                <a:schemeClr val="dk1"/>
              </a:solidFill>
              <a:latin typeface="Calibri"/>
              <a:ea typeface="Calibri"/>
              <a:cs typeface="Calibri"/>
              <a:sym typeface="Calibri"/>
            </a:endParaRPr>
          </a:p>
        </p:txBody>
      </p:sp>
      <p:sp>
        <p:nvSpPr>
          <p:cNvPr id="96" name="Google Shape;96;p3"/>
          <p:cNvSpPr txBox="1"/>
          <p:nvPr/>
        </p:nvSpPr>
        <p:spPr>
          <a:xfrm>
            <a:off x="0" y="523220"/>
            <a:ext cx="12192000"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A CRT is a specialized vacuum tube in which images are produced when an electron beam strikes a phosphorescent surface. It modulates, accelerates and deflects electron beam onto the screen to create the images.</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Most desktop computer displays make use of CRTs. </a:t>
            </a:r>
            <a:endParaRPr/>
          </a:p>
          <a:p>
            <a:pPr indent="0" lvl="0" marL="0" marR="0" rtl="0" algn="l">
              <a:spcBef>
                <a:spcPts val="0"/>
              </a:spcBef>
              <a:spcAft>
                <a:spcPts val="0"/>
              </a:spcAft>
              <a:buNone/>
            </a:pPr>
            <a:r>
              <a:rPr lang="en-US" sz="2800">
                <a:solidFill>
                  <a:schemeClr val="dk1"/>
                </a:solidFill>
                <a:latin typeface="Calibri"/>
                <a:ea typeface="Calibri"/>
                <a:cs typeface="Calibri"/>
                <a:sym typeface="Calibri"/>
              </a:rPr>
              <a:t>The CRT in a computer display is similar to the picture tube in a television receiver.</a:t>
            </a:r>
            <a:endParaRPr/>
          </a:p>
        </p:txBody>
      </p:sp>
      <p:pic>
        <p:nvPicPr>
          <p:cNvPr descr="IMG_20191209_192806" id="97" name="Google Shape;97;p3"/>
          <p:cNvPicPr preferRelativeResize="0"/>
          <p:nvPr/>
        </p:nvPicPr>
        <p:blipFill rotWithShape="1">
          <a:blip r:embed="rId3">
            <a:alphaModFix/>
          </a:blip>
          <a:srcRect b="35000" l="3552" r="27171" t="18815"/>
          <a:stretch/>
        </p:blipFill>
        <p:spPr>
          <a:xfrm>
            <a:off x="1258923" y="3029001"/>
            <a:ext cx="9723505" cy="324116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0"/>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Flat panel display</a:t>
            </a:r>
            <a:endParaRPr b="1" sz="2800">
              <a:solidFill>
                <a:schemeClr val="dk1"/>
              </a:solidFill>
              <a:latin typeface="Calibri"/>
              <a:ea typeface="Calibri"/>
              <a:cs typeface="Calibri"/>
              <a:sym typeface="Calibri"/>
            </a:endParaRPr>
          </a:p>
        </p:txBody>
      </p:sp>
      <p:sp>
        <p:nvSpPr>
          <p:cNvPr id="500" name="Google Shape;500;p30"/>
          <p:cNvSpPr txBox="1"/>
          <p:nvPr/>
        </p:nvSpPr>
        <p:spPr>
          <a:xfrm>
            <a:off x="0" y="378842"/>
            <a:ext cx="12192000" cy="2677656"/>
          </a:xfrm>
          <a:prstGeom prst="rect">
            <a:avLst/>
          </a:prstGeom>
          <a:noFill/>
          <a:ln>
            <a:noFill/>
          </a:ln>
        </p:spPr>
        <p:txBody>
          <a:bodyPr anchorCtr="0" anchor="t" bIns="45700" lIns="91425" spcFirstLastPara="1" rIns="91425" wrap="square" tIns="45700">
            <a:spAutoFit/>
          </a:bodyPr>
          <a:lstStyle/>
          <a:p>
            <a:pPr indent="-342900" lvl="1" marL="342900" marR="0" rtl="0" algn="l">
              <a:spcBef>
                <a:spcPts val="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Emissive display:</a:t>
            </a:r>
            <a:endParaRPr/>
          </a:p>
          <a:p>
            <a:pPr indent="-342900" lvl="2" marL="800100" marR="0" rtl="0" algn="l">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It is a device which convert electrical energy into light </a:t>
            </a:r>
            <a:endParaRPr/>
          </a:p>
          <a:p>
            <a:pPr indent="-342900" lvl="2" marL="800100" marR="0" rtl="0" algn="l">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Example: Plasma panels, thin film electroluminescent display, LED,etc.</a:t>
            </a:r>
            <a:endParaRPr b="1" i="0" sz="2800" u="none" cap="none" strike="noStrike">
              <a:solidFill>
                <a:schemeClr val="dk1"/>
              </a:solidFill>
              <a:latin typeface="Calibri"/>
              <a:ea typeface="Calibri"/>
              <a:cs typeface="Calibri"/>
              <a:sym typeface="Calibri"/>
            </a:endParaRPr>
          </a:p>
          <a:p>
            <a:pPr indent="-342900" lvl="2" marL="342900" marR="0" rtl="0" algn="l">
              <a:spcBef>
                <a:spcPts val="0"/>
              </a:spcBef>
              <a:spcAft>
                <a:spcPts val="0"/>
              </a:spcAft>
              <a:buClr>
                <a:schemeClr val="dk1"/>
              </a:buClr>
              <a:buSzPts val="2800"/>
              <a:buFont typeface="Calibri"/>
              <a:buChar char="-"/>
            </a:pPr>
            <a:r>
              <a:rPr b="1" i="0" lang="en-US" sz="2800" u="none" cap="none" strike="noStrike">
                <a:solidFill>
                  <a:schemeClr val="dk1"/>
                </a:solidFill>
                <a:latin typeface="Calibri"/>
                <a:ea typeface="Calibri"/>
                <a:cs typeface="Calibri"/>
                <a:sym typeface="Calibri"/>
              </a:rPr>
              <a:t>Non emissive display:</a:t>
            </a:r>
            <a:endParaRPr/>
          </a:p>
          <a:p>
            <a:pPr indent="-342900" lvl="2" marL="800100" marR="0" rtl="0" algn="l">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It is a device which convert sunlight or light from other source into graphics patterns. Example: LCD.</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31"/>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Plasma Panel</a:t>
            </a:r>
            <a:endParaRPr b="1" sz="2800">
              <a:solidFill>
                <a:schemeClr val="dk1"/>
              </a:solidFill>
              <a:latin typeface="Calibri"/>
              <a:ea typeface="Calibri"/>
              <a:cs typeface="Calibri"/>
              <a:sym typeface="Calibri"/>
            </a:endParaRPr>
          </a:p>
        </p:txBody>
      </p:sp>
      <p:sp>
        <p:nvSpPr>
          <p:cNvPr id="506" name="Google Shape;506;p31"/>
          <p:cNvSpPr txBox="1"/>
          <p:nvPr/>
        </p:nvSpPr>
        <p:spPr>
          <a:xfrm>
            <a:off x="0" y="378842"/>
            <a:ext cx="12192000" cy="5262979"/>
          </a:xfrm>
          <a:prstGeom prst="rect">
            <a:avLst/>
          </a:prstGeom>
          <a:noFill/>
          <a:ln>
            <a:noFill/>
          </a:ln>
        </p:spPr>
        <p:txBody>
          <a:bodyPr anchorCtr="0" anchor="t" bIns="45700" lIns="91425" spcFirstLastPara="1" rIns="91425" wrap="square" tIns="45700">
            <a:spAutoFit/>
          </a:bodyPr>
          <a:lstStyle/>
          <a:p>
            <a:pPr indent="-342900" lvl="1" marL="342900" marR="0" rtl="0" algn="l">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It is called as gas discharge display are constructed by filling the region between two glass plates with a mixture of gases that usually includes neon.</a:t>
            </a:r>
            <a:endParaRPr/>
          </a:p>
          <a:p>
            <a:pPr indent="-342900" lvl="1" marL="342900" marR="0" rtl="0" algn="l">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It consists of two ribbon, Horizontal and vertical ribbons on two glass panel.</a:t>
            </a:r>
            <a:endParaRPr/>
          </a:p>
          <a:p>
            <a:pPr indent="-342900" lvl="1" marL="342900" marR="0" rtl="0" algn="l">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Firing voltages applied to a pair of horizontal and vertical conductors cause the gat the intersection of the two conductors to break down into a glowing plasma of electron and ions.</a:t>
            </a:r>
            <a:endParaRPr/>
          </a:p>
          <a:p>
            <a:pPr indent="-342900" lvl="1" marL="342900" marR="0" rtl="0" algn="l">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Picture definition is stored in refresh buffer and the firing voltages are applied to refresh the pixel positions (intersecting the conductors) 60 times per second. </a:t>
            </a:r>
            <a:endParaRPr/>
          </a:p>
          <a:p>
            <a:pPr indent="-342900" lvl="1" marL="342900" marR="0" rtl="0" algn="l">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For brighter display it use alternating current method.</a:t>
            </a:r>
            <a:endParaRPr/>
          </a:p>
          <a:p>
            <a:pPr indent="-342900" lvl="1" marL="342900" marR="0" rtl="0" algn="l">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Separation between pixels is provided by the electric field of the conductors. </a:t>
            </a:r>
            <a:endParaRPr/>
          </a:p>
          <a:p>
            <a:pPr indent="-342900" lvl="1" marL="342900" marR="0" rtl="0" algn="l">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Mostly it is used in monochromatic system but system have been developed for displaying color and grayscale using plasma panel.</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2"/>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Thin film electroluminescent displays:</a:t>
            </a:r>
            <a:endParaRPr b="1" sz="2800">
              <a:solidFill>
                <a:schemeClr val="dk1"/>
              </a:solidFill>
              <a:latin typeface="Calibri"/>
              <a:ea typeface="Calibri"/>
              <a:cs typeface="Calibri"/>
              <a:sym typeface="Calibri"/>
            </a:endParaRPr>
          </a:p>
        </p:txBody>
      </p:sp>
      <p:sp>
        <p:nvSpPr>
          <p:cNvPr id="512" name="Google Shape;512;p32"/>
          <p:cNvSpPr txBox="1"/>
          <p:nvPr/>
        </p:nvSpPr>
        <p:spPr>
          <a:xfrm>
            <a:off x="0" y="378842"/>
            <a:ext cx="12192000" cy="3539430"/>
          </a:xfrm>
          <a:prstGeom prst="rect">
            <a:avLst/>
          </a:prstGeom>
          <a:noFill/>
          <a:ln>
            <a:noFill/>
          </a:ln>
        </p:spPr>
        <p:txBody>
          <a:bodyPr anchorCtr="0" anchor="t" bIns="45700" lIns="91425" spcFirstLastPara="1" rIns="91425" wrap="square" tIns="45700">
            <a:spAutoFit/>
          </a:bodyPr>
          <a:lstStyle/>
          <a:p>
            <a:pPr indent="-342900" lvl="1" marL="342900" marR="0" rtl="0" algn="l">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It is similar to plasma panel expect that the region between the glass plates is filled with a phosphor such as zinc sulfide doped with manganese rather than gas.</a:t>
            </a:r>
            <a:endParaRPr/>
          </a:p>
          <a:p>
            <a:pPr indent="-342900" lvl="1" marL="342900" marR="0" rtl="0" algn="l">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When sufficiently high voltage is applied to a pair of crossing electrodes the phosphor becomes a conductor in an area of the intersection of the two electrodes.</a:t>
            </a:r>
            <a:endParaRPr/>
          </a:p>
          <a:p>
            <a:pPr indent="-342900" lvl="1" marL="342900" marR="0" rtl="0" algn="l">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Electrical energy is then absorbed by the manganese atoms which then release energy as a spot of light similar to the flowing plasma effect in a plasma panel.</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33"/>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LED (Light Emitting Diode)</a:t>
            </a:r>
            <a:endParaRPr b="1" sz="2800">
              <a:solidFill>
                <a:schemeClr val="dk1"/>
              </a:solidFill>
              <a:latin typeface="Calibri"/>
              <a:ea typeface="Calibri"/>
              <a:cs typeface="Calibri"/>
              <a:sym typeface="Calibri"/>
            </a:endParaRPr>
          </a:p>
        </p:txBody>
      </p:sp>
      <p:sp>
        <p:nvSpPr>
          <p:cNvPr id="518" name="Google Shape;518;p33"/>
          <p:cNvSpPr txBox="1"/>
          <p:nvPr/>
        </p:nvSpPr>
        <p:spPr>
          <a:xfrm>
            <a:off x="0" y="378842"/>
            <a:ext cx="12192000" cy="2246769"/>
          </a:xfrm>
          <a:prstGeom prst="rect">
            <a:avLst/>
          </a:prstGeom>
          <a:noFill/>
          <a:ln>
            <a:noFill/>
          </a:ln>
        </p:spPr>
        <p:txBody>
          <a:bodyPr anchorCtr="0" anchor="t" bIns="45700" lIns="91425" spcFirstLastPara="1" rIns="91425" wrap="square" tIns="45700">
            <a:spAutoFit/>
          </a:bodyPr>
          <a:lstStyle/>
          <a:p>
            <a:pPr indent="-342900" lvl="1" marL="342900" marR="0" rtl="0" algn="l">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It is a emissive device where a matrix of diodes is arranged to form the pixel positions in the display and picture definition is stored in refresh buffer. </a:t>
            </a:r>
            <a:endParaRPr/>
          </a:p>
          <a:p>
            <a:pPr indent="-342900" lvl="1" marL="342900" marR="0" rtl="0" algn="l">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As in scan line refreshing of a CRT, information is read from refresh buffer and converted to voltage levels that are applied to the diodes to produce the light patterns in the display.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34"/>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LCD (Liquid Crystal Display)</a:t>
            </a:r>
            <a:endParaRPr b="1" sz="2800">
              <a:solidFill>
                <a:schemeClr val="dk1"/>
              </a:solidFill>
              <a:latin typeface="Calibri"/>
              <a:ea typeface="Calibri"/>
              <a:cs typeface="Calibri"/>
              <a:sym typeface="Calibri"/>
            </a:endParaRPr>
          </a:p>
        </p:txBody>
      </p:sp>
      <p:sp>
        <p:nvSpPr>
          <p:cNvPr id="524" name="Google Shape;524;p34"/>
          <p:cNvSpPr txBox="1"/>
          <p:nvPr/>
        </p:nvSpPr>
        <p:spPr>
          <a:xfrm>
            <a:off x="0" y="378842"/>
            <a:ext cx="12192000" cy="2246769"/>
          </a:xfrm>
          <a:prstGeom prst="rect">
            <a:avLst/>
          </a:prstGeom>
          <a:noFill/>
          <a:ln>
            <a:noFill/>
          </a:ln>
        </p:spPr>
        <p:txBody>
          <a:bodyPr anchorCtr="0" anchor="t" bIns="45700" lIns="91425" spcFirstLastPara="1" rIns="91425" wrap="square" tIns="45700">
            <a:spAutoFit/>
          </a:bodyPr>
          <a:lstStyle/>
          <a:p>
            <a:pPr indent="-342900" lvl="1" marL="342900" marR="0" rtl="0" algn="l">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It is non-emissive devices which produce a picture by passing polarized light from the surroundings or from an internal light source through a liquid crystal materials that are aligned to either block or transmit the light fully or partially.</a:t>
            </a:r>
            <a:endParaRPr/>
          </a:p>
          <a:p>
            <a:pPr indent="-342900" lvl="1" marL="342900" marR="0" rtl="0" algn="l">
              <a:spcBef>
                <a:spcPts val="0"/>
              </a:spcBef>
              <a:spcAft>
                <a:spcPts val="0"/>
              </a:spcAft>
              <a:buClr>
                <a:schemeClr val="dk1"/>
              </a:buClr>
              <a:buSzPts val="2800"/>
              <a:buFont typeface="Calibri"/>
              <a:buChar char="-"/>
            </a:pPr>
            <a:r>
              <a:rPr b="0" i="0" lang="en-US" sz="2800" u="none" cap="none" strike="noStrike">
                <a:solidFill>
                  <a:schemeClr val="dk1"/>
                </a:solidFill>
                <a:latin typeface="Calibri"/>
                <a:ea typeface="Calibri"/>
                <a:cs typeface="Calibri"/>
                <a:sym typeface="Calibri"/>
              </a:rPr>
              <a:t>It has a crystalline arrangement of molecules, which flow like a liquid. </a:t>
            </a:r>
            <a:endParaRPr/>
          </a:p>
          <a:p>
            <a:pPr indent="-165100" lvl="1" marL="342900" marR="0" rtl="0" algn="l">
              <a:spcBef>
                <a:spcPts val="0"/>
              </a:spcBef>
              <a:spcAft>
                <a:spcPts val="0"/>
              </a:spcAft>
              <a:buClr>
                <a:schemeClr val="dk1"/>
              </a:buClr>
              <a:buSzPts val="2800"/>
              <a:buFont typeface="Calibri"/>
              <a:buNone/>
            </a:pPr>
            <a:r>
              <a:t/>
            </a:r>
            <a:endParaRPr b="0" i="0" sz="2800" u="none" cap="none" strike="noStrike">
              <a:solidFill>
                <a:schemeClr val="dk1"/>
              </a:solidFill>
              <a:latin typeface="Calibri"/>
              <a:ea typeface="Calibri"/>
              <a:cs typeface="Calibri"/>
              <a:sym typeface="Calibri"/>
            </a:endParaRPr>
          </a:p>
        </p:txBody>
      </p:sp>
      <p:pic>
        <p:nvPicPr>
          <p:cNvPr id="525" name="Google Shape;525;p34"/>
          <p:cNvPicPr preferRelativeResize="0"/>
          <p:nvPr/>
        </p:nvPicPr>
        <p:blipFill rotWithShape="1">
          <a:blip r:embed="rId3">
            <a:alphaModFix/>
          </a:blip>
          <a:srcRect b="0" l="0" r="0" t="0"/>
          <a:stretch/>
        </p:blipFill>
        <p:spPr>
          <a:xfrm>
            <a:off x="-10024" y="3633537"/>
            <a:ext cx="5849021" cy="3224460"/>
          </a:xfrm>
          <a:prstGeom prst="rect">
            <a:avLst/>
          </a:prstGeom>
          <a:noFill/>
          <a:ln>
            <a:noFill/>
          </a:ln>
        </p:spPr>
      </p:pic>
      <p:pic>
        <p:nvPicPr>
          <p:cNvPr id="526" name="Google Shape;526;p34"/>
          <p:cNvPicPr preferRelativeResize="0"/>
          <p:nvPr/>
        </p:nvPicPr>
        <p:blipFill rotWithShape="1">
          <a:blip r:embed="rId4">
            <a:alphaModFix/>
          </a:blip>
          <a:srcRect b="0" l="0" r="0" t="0"/>
          <a:stretch/>
        </p:blipFill>
        <p:spPr>
          <a:xfrm>
            <a:off x="5760617" y="3163799"/>
            <a:ext cx="6415338" cy="367167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35"/>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LCD (Liquid Crystal Display)</a:t>
            </a:r>
            <a:endParaRPr b="1" sz="2800">
              <a:solidFill>
                <a:schemeClr val="dk1"/>
              </a:solidFill>
              <a:latin typeface="Calibri"/>
              <a:ea typeface="Calibri"/>
              <a:cs typeface="Calibri"/>
              <a:sym typeface="Calibri"/>
            </a:endParaRPr>
          </a:p>
        </p:txBody>
      </p:sp>
      <p:pic>
        <p:nvPicPr>
          <p:cNvPr id="532" name="Google Shape;532;p35"/>
          <p:cNvPicPr preferRelativeResize="0"/>
          <p:nvPr/>
        </p:nvPicPr>
        <p:blipFill rotWithShape="1">
          <a:blip r:embed="rId3">
            <a:alphaModFix/>
          </a:blip>
          <a:srcRect b="0" l="0" r="0" t="0"/>
          <a:stretch/>
        </p:blipFill>
        <p:spPr>
          <a:xfrm>
            <a:off x="-10024" y="4213543"/>
            <a:ext cx="5015161" cy="2764768"/>
          </a:xfrm>
          <a:prstGeom prst="rect">
            <a:avLst/>
          </a:prstGeom>
          <a:noFill/>
          <a:ln>
            <a:noFill/>
          </a:ln>
        </p:spPr>
      </p:pic>
      <p:pic>
        <p:nvPicPr>
          <p:cNvPr id="533" name="Google Shape;533;p35"/>
          <p:cNvPicPr preferRelativeResize="0"/>
          <p:nvPr/>
        </p:nvPicPr>
        <p:blipFill rotWithShape="1">
          <a:blip r:embed="rId4">
            <a:alphaModFix/>
          </a:blip>
          <a:srcRect b="0" l="0" r="0" t="0"/>
          <a:stretch/>
        </p:blipFill>
        <p:spPr>
          <a:xfrm>
            <a:off x="7170821" y="3970897"/>
            <a:ext cx="5005134" cy="2864573"/>
          </a:xfrm>
          <a:prstGeom prst="rect">
            <a:avLst/>
          </a:prstGeom>
          <a:noFill/>
          <a:ln>
            <a:noFill/>
          </a:ln>
        </p:spPr>
      </p:pic>
      <p:sp>
        <p:nvSpPr>
          <p:cNvPr id="534" name="Google Shape;534;p35"/>
          <p:cNvSpPr txBox="1"/>
          <p:nvPr/>
        </p:nvSpPr>
        <p:spPr>
          <a:xfrm>
            <a:off x="0" y="378842"/>
            <a:ext cx="12192000" cy="3293209"/>
          </a:xfrm>
          <a:prstGeom prst="rect">
            <a:avLst/>
          </a:prstGeom>
          <a:noFill/>
          <a:ln>
            <a:noFill/>
          </a:ln>
        </p:spPr>
        <p:txBody>
          <a:bodyPr anchorCtr="0" anchor="t" bIns="45700" lIns="91425" spcFirstLastPara="1" rIns="91425" wrap="square" tIns="45700">
            <a:spAutoFit/>
          </a:bodyPr>
          <a:lstStyle/>
          <a:p>
            <a:pPr indent="-342900" lvl="1" marL="342900" marR="0" rtl="0" algn="l">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A flat panel display commonly use nematic liquid crystal compound that tend to keep the long axes of the rod shaped molecules aligned. </a:t>
            </a:r>
            <a:endParaRPr/>
          </a:p>
          <a:p>
            <a:pPr indent="-342900" lvl="1" marL="342900" marR="0" rtl="0" algn="l">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Two glass plates each containing a light polarizer at right angles to the other plate, sandwich the liquid crystal material.</a:t>
            </a:r>
            <a:endParaRPr/>
          </a:p>
          <a:p>
            <a:pPr indent="-342900" lvl="1" marL="342900" marR="0" rtl="0" algn="l">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Rows of horizontal transparent conductors are built into one glass plate and columns of vertical conductors are put into the other plate.</a:t>
            </a:r>
            <a:endParaRPr/>
          </a:p>
          <a:p>
            <a:pPr indent="-342900" lvl="1" marL="342900" marR="0" rtl="0" algn="l">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The intersection of two conductors defines a pixel position.</a:t>
            </a:r>
            <a:endParaRPr/>
          </a:p>
          <a:p>
            <a:pPr indent="-177800" lvl="1" marL="342900" marR="0" rtl="0" algn="l">
              <a:spcBef>
                <a:spcPts val="0"/>
              </a:spcBef>
              <a:spcAft>
                <a:spcPts val="0"/>
              </a:spcAft>
              <a:buClr>
                <a:schemeClr val="dk1"/>
              </a:buClr>
              <a:buSzPts val="2600"/>
              <a:buFont typeface="Calibri"/>
              <a:buNone/>
            </a:pPr>
            <a:r>
              <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36"/>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LCD (Liquid Crystal Display)</a:t>
            </a:r>
            <a:endParaRPr b="1" sz="2800">
              <a:solidFill>
                <a:schemeClr val="dk1"/>
              </a:solidFill>
              <a:latin typeface="Calibri"/>
              <a:ea typeface="Calibri"/>
              <a:cs typeface="Calibri"/>
              <a:sym typeface="Calibri"/>
            </a:endParaRPr>
          </a:p>
        </p:txBody>
      </p:sp>
      <p:sp>
        <p:nvSpPr>
          <p:cNvPr id="540" name="Google Shape;540;p36"/>
          <p:cNvSpPr txBox="1"/>
          <p:nvPr/>
        </p:nvSpPr>
        <p:spPr>
          <a:xfrm>
            <a:off x="0" y="378842"/>
            <a:ext cx="12192000" cy="4893647"/>
          </a:xfrm>
          <a:prstGeom prst="rect">
            <a:avLst/>
          </a:prstGeom>
          <a:noFill/>
          <a:ln>
            <a:noFill/>
          </a:ln>
        </p:spPr>
        <p:txBody>
          <a:bodyPr anchorCtr="0" anchor="t" bIns="45700" lIns="91425" spcFirstLastPara="1" rIns="91425" wrap="square" tIns="45700">
            <a:spAutoFit/>
          </a:bodyPr>
          <a:lstStyle/>
          <a:p>
            <a:pPr indent="-342900" lvl="1" marL="342900" marR="0" rtl="0" algn="l">
              <a:spcBef>
                <a:spcPts val="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Passive matrix LCD</a:t>
            </a:r>
            <a:r>
              <a:rPr b="0" i="0" lang="en-US" sz="2600" u="none" cap="none" strike="noStrike">
                <a:solidFill>
                  <a:schemeClr val="dk1"/>
                </a:solidFill>
                <a:latin typeface="Calibri"/>
                <a:ea typeface="Calibri"/>
                <a:cs typeface="Calibri"/>
                <a:sym typeface="Calibri"/>
              </a:rPr>
              <a:t>:</a:t>
            </a:r>
            <a:endParaRPr/>
          </a:p>
          <a:p>
            <a:pPr indent="-342900" lvl="2" marL="800100" marR="0" rtl="0" algn="just">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Polarized light passing through the material is twisted so that it will pass through the opposite polarizer. The light is then reflected back to the viewer. To turn off the pixel, we apply a voltage to the two intersecting conductors to align the molecules so that the light is not twisted. This type of flat-panel device is referred to as a passive-matrix LCD.</a:t>
            </a:r>
            <a:endParaRPr/>
          </a:p>
          <a:p>
            <a:pPr indent="-342900" lvl="2" marL="800100" marR="0" rtl="0" algn="just">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 Picture definitions are stored in a refresh buffer, and the screen is refreshed at the rate of 60 frames per second, as in the emissive devices. Back lighting is also commonly applied using solid-state electronic devices, so that the system is not completely dependent on outside light sources. Colors can be displayed by using different materials or dyes and by placing triad of color pixels at each screen location.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37"/>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LCD (Liquid Crystal Display)</a:t>
            </a:r>
            <a:endParaRPr b="1" sz="2800">
              <a:solidFill>
                <a:schemeClr val="dk1"/>
              </a:solidFill>
              <a:latin typeface="Calibri"/>
              <a:ea typeface="Calibri"/>
              <a:cs typeface="Calibri"/>
              <a:sym typeface="Calibri"/>
            </a:endParaRPr>
          </a:p>
        </p:txBody>
      </p:sp>
      <p:sp>
        <p:nvSpPr>
          <p:cNvPr id="546" name="Google Shape;546;p37"/>
          <p:cNvSpPr txBox="1"/>
          <p:nvPr/>
        </p:nvSpPr>
        <p:spPr>
          <a:xfrm>
            <a:off x="0" y="378842"/>
            <a:ext cx="12192000" cy="2092881"/>
          </a:xfrm>
          <a:prstGeom prst="rect">
            <a:avLst/>
          </a:prstGeom>
          <a:noFill/>
          <a:ln>
            <a:noFill/>
          </a:ln>
        </p:spPr>
        <p:txBody>
          <a:bodyPr anchorCtr="0" anchor="t" bIns="45700" lIns="91425" spcFirstLastPara="1" rIns="91425" wrap="square" tIns="45700">
            <a:spAutoFit/>
          </a:bodyPr>
          <a:lstStyle/>
          <a:p>
            <a:pPr indent="-342900" lvl="1" marL="342900" marR="0" rtl="0" algn="l">
              <a:spcBef>
                <a:spcPts val="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Active matrix LCD</a:t>
            </a:r>
            <a:r>
              <a:rPr b="0" i="0" lang="en-US" sz="2600" u="none" cap="none" strike="noStrike">
                <a:solidFill>
                  <a:schemeClr val="dk1"/>
                </a:solidFill>
                <a:latin typeface="Calibri"/>
                <a:ea typeface="Calibri"/>
                <a:cs typeface="Calibri"/>
                <a:sym typeface="Calibri"/>
              </a:rPr>
              <a:t>:</a:t>
            </a:r>
            <a:endParaRPr/>
          </a:p>
          <a:p>
            <a:pPr indent="-342900" lvl="2" marL="800100" marR="0" rtl="0" algn="l">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Transistor is palced at each pixel location using thin flim transistor technology. The transistors are used to control the voltage at pixel locations and to prevent charge from gradually leaking out of the liquid crystal cells. These devices are called active matrix displays.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38"/>
          <p:cNvSpPr txBox="1"/>
          <p:nvPr/>
        </p:nvSpPr>
        <p:spPr>
          <a:xfrm>
            <a:off x="-101100" y="84250"/>
            <a:ext cx="121920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Software Standards</a:t>
            </a:r>
            <a:endParaRPr b="1" sz="2800">
              <a:solidFill>
                <a:schemeClr val="dk1"/>
              </a:solidFill>
              <a:latin typeface="Calibri"/>
              <a:ea typeface="Calibri"/>
              <a:cs typeface="Calibri"/>
              <a:sym typeface="Calibri"/>
            </a:endParaRPr>
          </a:p>
        </p:txBody>
      </p:sp>
      <p:sp>
        <p:nvSpPr>
          <p:cNvPr id="552" name="Google Shape;552;p38"/>
          <p:cNvSpPr txBox="1"/>
          <p:nvPr/>
        </p:nvSpPr>
        <p:spPr>
          <a:xfrm>
            <a:off x="117950" y="446242"/>
            <a:ext cx="12192000" cy="3294000"/>
          </a:xfrm>
          <a:prstGeom prst="rect">
            <a:avLst/>
          </a:prstGeom>
          <a:noFill/>
          <a:ln>
            <a:noFill/>
          </a:ln>
        </p:spPr>
        <p:txBody>
          <a:bodyPr anchorCtr="0" anchor="t" bIns="45700" lIns="91425" spcFirstLastPara="1" rIns="91425" wrap="square" tIns="45700">
            <a:spAutoFit/>
          </a:bodyPr>
          <a:lstStyle/>
          <a:p>
            <a:pPr indent="-342900" lvl="1" marL="342900" marR="0" rtl="0" algn="l">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With standard graphics functions software can be moved easily from one hardware system to another and used in different implementations and applications.</a:t>
            </a:r>
            <a:endParaRPr/>
          </a:p>
          <a:p>
            <a:pPr indent="-342900" lvl="1" marL="342900" marR="0" rtl="0" algn="l">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If we do not have standard programs for graphics, designed for one hardware system often cannot be transferred to another system without extensive rewriting of the programs.</a:t>
            </a:r>
            <a:endParaRPr/>
          </a:p>
          <a:p>
            <a:pPr indent="-342900" lvl="1" marL="342900" marR="0" rtl="0" algn="l">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Types of software standards for graphics:</a:t>
            </a:r>
            <a:endParaRPr/>
          </a:p>
          <a:p>
            <a:pPr indent="-342900" lvl="1" marL="342900" marR="0" rtl="0" algn="l">
              <a:spcBef>
                <a:spcPts val="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GKS (Graphical Kernel System)</a:t>
            </a:r>
            <a:endParaRPr/>
          </a:p>
          <a:p>
            <a:pPr indent="-342900" lvl="1" marL="342900" marR="0" rtl="0" algn="l">
              <a:spcBef>
                <a:spcPts val="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PHIGS (Programmer’s Hierarchical </a:t>
            </a:r>
            <a:endParaRPr b="0" i="0" sz="2600" u="none" cap="none" strike="noStrike">
              <a:solidFill>
                <a:schemeClr val="dk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39"/>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Software Standards</a:t>
            </a:r>
            <a:endParaRPr b="1" sz="2800">
              <a:solidFill>
                <a:schemeClr val="dk1"/>
              </a:solidFill>
              <a:latin typeface="Calibri"/>
              <a:ea typeface="Calibri"/>
              <a:cs typeface="Calibri"/>
              <a:sym typeface="Calibri"/>
            </a:endParaRPr>
          </a:p>
        </p:txBody>
      </p:sp>
      <p:sp>
        <p:nvSpPr>
          <p:cNvPr id="558" name="Google Shape;558;p39"/>
          <p:cNvSpPr txBox="1"/>
          <p:nvPr/>
        </p:nvSpPr>
        <p:spPr>
          <a:xfrm>
            <a:off x="0" y="378842"/>
            <a:ext cx="12192000" cy="4893647"/>
          </a:xfrm>
          <a:prstGeom prst="rect">
            <a:avLst/>
          </a:prstGeom>
          <a:noFill/>
          <a:ln>
            <a:noFill/>
          </a:ln>
        </p:spPr>
        <p:txBody>
          <a:bodyPr anchorCtr="0" anchor="t" bIns="45700" lIns="91425" spcFirstLastPara="1" rIns="91425" wrap="square" tIns="45700">
            <a:spAutoFit/>
          </a:bodyPr>
          <a:lstStyle/>
          <a:p>
            <a:pPr indent="-342900" lvl="1" marL="342900" marR="0" rtl="0" algn="l">
              <a:spcBef>
                <a:spcPts val="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GKS (Graphical Kernel System):</a:t>
            </a:r>
            <a:endParaRPr/>
          </a:p>
          <a:p>
            <a:pPr indent="-342900" lvl="2" marL="800100" marR="0" rtl="0" algn="l">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This was the first graphics software standard developed by ISO, ANSI and various national standards organizations. </a:t>
            </a:r>
            <a:endParaRPr/>
          </a:p>
          <a:p>
            <a:pPr indent="-342900" lvl="2" marL="800100" marR="0" rtl="0" algn="l">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GKS was originally designed for 2D graphics package and later on 3D GKS extension was subsequently developed.</a:t>
            </a:r>
            <a:endParaRPr/>
          </a:p>
          <a:p>
            <a:pPr indent="-342900" lvl="1" marL="342900" marR="0" rtl="0" algn="l">
              <a:spcBef>
                <a:spcPts val="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PHIGS (Programmer’s Hierarchical Interactive Graphics Standard): </a:t>
            </a:r>
            <a:endParaRPr/>
          </a:p>
          <a:p>
            <a:pPr indent="-342900" lvl="2" marL="800100" marR="0" rtl="0" algn="l">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It is an extension of GKS with increased capabilities for object modeling, color specifications, surface rendering and picture manipulation.</a:t>
            </a:r>
            <a:endParaRPr/>
          </a:p>
          <a:p>
            <a:pPr indent="-342900" lvl="2" marL="800100" marR="0" rtl="0" algn="l">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The extension of PHIGS called PHIGS+ was developed to provide 3D surface shading capabilities which was not available in PHIGS.</a:t>
            </a:r>
            <a:endParaRPr/>
          </a:p>
          <a:p>
            <a:pPr indent="-342900" lvl="2" marL="800100" marR="0" rtl="0" algn="l">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Standard graphics functions are defined as a set of specifications that is independent of any programming language.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4"/>
          <p:cNvPicPr preferRelativeResize="0"/>
          <p:nvPr/>
        </p:nvPicPr>
        <p:blipFill rotWithShape="1">
          <a:blip r:embed="rId3">
            <a:alphaModFix/>
          </a:blip>
          <a:srcRect b="0" l="0" r="0" t="0"/>
          <a:stretch/>
        </p:blipFill>
        <p:spPr>
          <a:xfrm>
            <a:off x="2231858" y="3133725"/>
            <a:ext cx="8305800" cy="3724275"/>
          </a:xfrm>
          <a:prstGeom prst="rect">
            <a:avLst/>
          </a:prstGeom>
          <a:noFill/>
          <a:ln>
            <a:noFill/>
          </a:ln>
        </p:spPr>
      </p:pic>
      <p:sp>
        <p:nvSpPr>
          <p:cNvPr id="103" name="Google Shape;103;p4"/>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Cathode Ray Tube(CRT)</a:t>
            </a:r>
            <a:endParaRPr b="1" sz="2800">
              <a:solidFill>
                <a:schemeClr val="dk1"/>
              </a:solidFill>
              <a:latin typeface="Calibri"/>
              <a:ea typeface="Calibri"/>
              <a:cs typeface="Calibri"/>
              <a:sym typeface="Calibri"/>
            </a:endParaRPr>
          </a:p>
        </p:txBody>
      </p:sp>
      <p:sp>
        <p:nvSpPr>
          <p:cNvPr id="104" name="Google Shape;104;p4"/>
          <p:cNvSpPr txBox="1"/>
          <p:nvPr/>
        </p:nvSpPr>
        <p:spPr>
          <a:xfrm>
            <a:off x="0" y="330716"/>
            <a:ext cx="12192000" cy="201593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
                <a:solidFill>
                  <a:schemeClr val="dk1"/>
                </a:solidFill>
                <a:latin typeface="Calibri"/>
                <a:ea typeface="Calibri"/>
                <a:cs typeface="Calibri"/>
                <a:sym typeface="Calibri"/>
              </a:rPr>
              <a:t>Basic component of CRT:</a:t>
            </a:r>
            <a:endParaRPr/>
          </a:p>
          <a:p>
            <a:pPr indent="-457200" lvl="0" marL="457200" marR="0" rtl="0" algn="l">
              <a:spcBef>
                <a:spcPts val="0"/>
              </a:spcBef>
              <a:spcAft>
                <a:spcPts val="0"/>
              </a:spcAft>
              <a:buClr>
                <a:schemeClr val="dk1"/>
              </a:buClr>
              <a:buSzPts val="2500"/>
              <a:buFont typeface="Calibri"/>
              <a:buChar char="-"/>
            </a:pPr>
            <a:r>
              <a:rPr b="1" lang="en-US" sz="2500">
                <a:solidFill>
                  <a:schemeClr val="dk1"/>
                </a:solidFill>
                <a:latin typeface="Calibri"/>
                <a:ea typeface="Calibri"/>
                <a:cs typeface="Calibri"/>
                <a:sym typeface="Calibri"/>
              </a:rPr>
              <a:t>Tube pin (connectors): </a:t>
            </a:r>
            <a:r>
              <a:rPr lang="en-US" sz="2500">
                <a:solidFill>
                  <a:schemeClr val="dk1"/>
                </a:solidFill>
                <a:latin typeface="Calibri"/>
                <a:ea typeface="Calibri"/>
                <a:cs typeface="Calibri"/>
                <a:sym typeface="Calibri"/>
              </a:rPr>
              <a:t>A CRT typically has a set of connector pins at the back of the tube, to control the tube. Types of tube pin are: </a:t>
            </a:r>
            <a:endParaRPr/>
          </a:p>
          <a:p>
            <a:pPr indent="-457200" lvl="1" marL="698500" marR="0" rtl="0" algn="l">
              <a:spcBef>
                <a:spcPts val="0"/>
              </a:spcBef>
              <a:spcAft>
                <a:spcPts val="0"/>
              </a:spcAft>
              <a:buClr>
                <a:schemeClr val="dk1"/>
              </a:buClr>
              <a:buSzPts val="2500"/>
              <a:buFont typeface="Calibri"/>
              <a:buChar char="-"/>
            </a:pPr>
            <a:r>
              <a:rPr b="1" i="0" lang="en-US" sz="2500" u="none" cap="none" strike="noStrike">
                <a:solidFill>
                  <a:schemeClr val="dk1"/>
                </a:solidFill>
                <a:latin typeface="Calibri"/>
                <a:ea typeface="Calibri"/>
                <a:cs typeface="Calibri"/>
                <a:sym typeface="Calibri"/>
              </a:rPr>
              <a:t>Heater pins</a:t>
            </a:r>
            <a:r>
              <a:rPr b="0" i="0" lang="en-US" sz="2500" u="none" cap="none" strike="noStrike">
                <a:solidFill>
                  <a:schemeClr val="dk1"/>
                </a:solidFill>
                <a:latin typeface="Calibri"/>
                <a:ea typeface="Calibri"/>
                <a:cs typeface="Calibri"/>
                <a:sym typeface="Calibri"/>
              </a:rPr>
              <a:t>: There are two heater pins, for power connections. They power the filament which generates the CRT’s electrons.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40"/>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Software Standards</a:t>
            </a:r>
            <a:endParaRPr b="1" sz="2800">
              <a:solidFill>
                <a:schemeClr val="dk1"/>
              </a:solidFill>
              <a:latin typeface="Calibri"/>
              <a:ea typeface="Calibri"/>
              <a:cs typeface="Calibri"/>
              <a:sym typeface="Calibri"/>
            </a:endParaRPr>
          </a:p>
        </p:txBody>
      </p:sp>
      <p:sp>
        <p:nvSpPr>
          <p:cNvPr id="564" name="Google Shape;564;p40"/>
          <p:cNvSpPr txBox="1"/>
          <p:nvPr/>
        </p:nvSpPr>
        <p:spPr>
          <a:xfrm>
            <a:off x="0" y="378842"/>
            <a:ext cx="12192000" cy="6494085"/>
          </a:xfrm>
          <a:prstGeom prst="rect">
            <a:avLst/>
          </a:prstGeom>
          <a:noFill/>
          <a:ln>
            <a:noFill/>
          </a:ln>
        </p:spPr>
        <p:txBody>
          <a:bodyPr anchorCtr="0" anchor="t" bIns="45700" lIns="91425" spcFirstLastPara="1" rIns="91425" wrap="square" tIns="45700">
            <a:spAutoFit/>
          </a:bodyPr>
          <a:lstStyle/>
          <a:p>
            <a:pPr indent="-342900" lvl="1" marL="342900" marR="0" rtl="0" algn="l">
              <a:spcBef>
                <a:spcPts val="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PHIGS (Programmer’s Hierarchical Interactive Graphics Standard): </a:t>
            </a:r>
            <a:endParaRPr/>
          </a:p>
          <a:p>
            <a:pPr indent="-342900" lvl="2" marL="800100" marR="0" rtl="0" algn="just">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A language binding is then defined for a particular high level programming language which allow for accessing various standard graphics functions from this language. </a:t>
            </a:r>
            <a:endParaRPr/>
          </a:p>
          <a:p>
            <a:pPr indent="-342900" lvl="2" marL="800100" marR="0" rtl="0" algn="just">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For example: the general form of the PHIGS and GKS function for specifying a sequence of n-1 connected 2D straight line segment is : polyline(n,x,y). In FORTRAN this procedure is implemented as a subroutine with the name GPL. </a:t>
            </a:r>
            <a:endParaRPr/>
          </a:p>
          <a:p>
            <a:pPr indent="-342900" lvl="2" marL="800100" marR="0" rtl="0" algn="just">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In C the procedure would be invoked with ppolyline(n,pts) where pts is the list of coordinate endpoint positions.</a:t>
            </a:r>
            <a:endParaRPr/>
          </a:p>
          <a:p>
            <a:pPr indent="-177800" lvl="2" marL="800100" marR="0" rtl="0" algn="just">
              <a:spcBef>
                <a:spcPts val="0"/>
              </a:spcBef>
              <a:spcAft>
                <a:spcPts val="0"/>
              </a:spcAft>
              <a:buClr>
                <a:schemeClr val="dk1"/>
              </a:buClr>
              <a:buSzPts val="2600"/>
              <a:buFont typeface="Calibri"/>
              <a:buNone/>
            </a:pPr>
            <a:r>
              <a:t/>
            </a:r>
            <a:endParaRPr b="0" i="0" sz="2600" u="none" cap="none" strike="noStrike">
              <a:solidFill>
                <a:schemeClr val="dk1"/>
              </a:solidFill>
              <a:latin typeface="Calibri"/>
              <a:ea typeface="Calibri"/>
              <a:cs typeface="Calibri"/>
              <a:sym typeface="Calibri"/>
            </a:endParaRPr>
          </a:p>
          <a:p>
            <a:pPr indent="-342900" lvl="2" marL="800100" marR="0" rtl="0" algn="just">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PHIGS only provide a specification for basic graphics functions, it doesnot provide a standard methology for a graphics interface to output devices.</a:t>
            </a:r>
            <a:endParaRPr/>
          </a:p>
          <a:p>
            <a:pPr indent="-342900" lvl="2" marL="800100" marR="0" rtl="0" algn="just">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Computer Graphics Interface (CGI) is a standardization for device interface methods.</a:t>
            </a:r>
            <a:endParaRPr/>
          </a:p>
          <a:p>
            <a:pPr indent="-342900" lvl="2" marL="800100" marR="0" rtl="0" algn="just">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Computer Graphics Metafile (CGM) system specifies standards for archiving and transporting pictures.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41"/>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Software Standards</a:t>
            </a:r>
            <a:endParaRPr b="1" sz="2800">
              <a:solidFill>
                <a:schemeClr val="dk1"/>
              </a:solidFill>
              <a:latin typeface="Calibri"/>
              <a:ea typeface="Calibri"/>
              <a:cs typeface="Calibri"/>
              <a:sym typeface="Calibri"/>
            </a:endParaRPr>
          </a:p>
        </p:txBody>
      </p:sp>
      <p:sp>
        <p:nvSpPr>
          <p:cNvPr id="570" name="Google Shape;570;p41"/>
          <p:cNvSpPr txBox="1"/>
          <p:nvPr/>
        </p:nvSpPr>
        <p:spPr>
          <a:xfrm>
            <a:off x="0" y="378842"/>
            <a:ext cx="12192000" cy="3293209"/>
          </a:xfrm>
          <a:prstGeom prst="rect">
            <a:avLst/>
          </a:prstGeom>
          <a:noFill/>
          <a:ln>
            <a:noFill/>
          </a:ln>
        </p:spPr>
        <p:txBody>
          <a:bodyPr anchorCtr="0" anchor="t" bIns="45700" lIns="91425" spcFirstLastPara="1" rIns="91425" wrap="square" tIns="45700">
            <a:spAutoFit/>
          </a:bodyPr>
          <a:lstStyle/>
          <a:p>
            <a:pPr indent="-342900" lvl="1" marL="342900" marR="0" rtl="0" algn="l">
              <a:spcBef>
                <a:spcPts val="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PHIGS Workstations: </a:t>
            </a:r>
            <a:endParaRPr/>
          </a:p>
          <a:p>
            <a:pPr indent="-342900" lvl="2" marL="800100" marR="0" rtl="0" algn="just">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The term workstation refers to a computer system with a combination of input and output devices that is designated for a single user. </a:t>
            </a:r>
            <a:endParaRPr/>
          </a:p>
          <a:p>
            <a:pPr indent="-342900" lvl="2" marL="800100" marR="0" rtl="0" algn="just">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PHIGS and GKS workstation is used to identify various combinations of graphics hardware and software. </a:t>
            </a:r>
            <a:endParaRPr/>
          </a:p>
          <a:p>
            <a:pPr indent="-342900" lvl="2" marL="800100" marR="0" rtl="0" algn="just">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A PHIGS workstation can be a single output device, a single input device, a combination of input and output devices, a file or even a window displayed on a video monitor.</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42"/>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Raster Scan Systems</a:t>
            </a:r>
            <a:endParaRPr b="1" sz="2800">
              <a:solidFill>
                <a:schemeClr val="dk1"/>
              </a:solidFill>
              <a:latin typeface="Calibri"/>
              <a:ea typeface="Calibri"/>
              <a:cs typeface="Calibri"/>
              <a:sym typeface="Calibri"/>
            </a:endParaRPr>
          </a:p>
        </p:txBody>
      </p:sp>
      <p:sp>
        <p:nvSpPr>
          <p:cNvPr id="576" name="Google Shape;576;p42"/>
          <p:cNvSpPr txBox="1"/>
          <p:nvPr/>
        </p:nvSpPr>
        <p:spPr>
          <a:xfrm>
            <a:off x="0" y="378842"/>
            <a:ext cx="12192000" cy="2492990"/>
          </a:xfrm>
          <a:prstGeom prst="rect">
            <a:avLst/>
          </a:prstGeom>
          <a:noFill/>
          <a:ln>
            <a:noFill/>
          </a:ln>
        </p:spPr>
        <p:txBody>
          <a:bodyPr anchorCtr="0" anchor="t" bIns="45700" lIns="91425" spcFirstLastPara="1" rIns="91425" wrap="square" tIns="45700">
            <a:spAutoFit/>
          </a:bodyPr>
          <a:lstStyle/>
          <a:p>
            <a:pPr indent="-342900" lvl="1" marL="342900" marR="0" rtl="0" algn="l">
              <a:spcBef>
                <a:spcPts val="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Video Controller</a:t>
            </a:r>
            <a:endParaRPr/>
          </a:p>
          <a:p>
            <a:pPr indent="-342900" lvl="2" marL="800100" marR="0" rtl="0" algn="l">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A special purpose processor called video controller or display controller is used to control the operation of the display device. </a:t>
            </a:r>
            <a:endParaRPr/>
          </a:p>
          <a:p>
            <a:pPr indent="-342900" lvl="2" marL="800100" marR="0" rtl="0" algn="l">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In addition to the video controller most sophisticated raster system employ other processors as coprocessors and accelerators to implement various graphics operations.</a:t>
            </a:r>
            <a:endParaRPr/>
          </a:p>
        </p:txBody>
      </p:sp>
      <p:pic>
        <p:nvPicPr>
          <p:cNvPr id="577" name="Google Shape;577;p42"/>
          <p:cNvPicPr preferRelativeResize="0"/>
          <p:nvPr/>
        </p:nvPicPr>
        <p:blipFill rotWithShape="1">
          <a:blip r:embed="rId3">
            <a:alphaModFix/>
          </a:blip>
          <a:srcRect b="0" l="0" r="0" t="0"/>
          <a:stretch/>
        </p:blipFill>
        <p:spPr>
          <a:xfrm>
            <a:off x="2421549" y="3277970"/>
            <a:ext cx="6235726" cy="2672454"/>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pic>
        <p:nvPicPr>
          <p:cNvPr id="582" name="Google Shape;582;p43"/>
          <p:cNvPicPr preferRelativeResize="0"/>
          <p:nvPr/>
        </p:nvPicPr>
        <p:blipFill rotWithShape="1">
          <a:blip r:embed="rId3">
            <a:alphaModFix/>
          </a:blip>
          <a:srcRect b="0" l="0" r="0" t="0"/>
          <a:stretch/>
        </p:blipFill>
        <p:spPr>
          <a:xfrm>
            <a:off x="3895724" y="4504328"/>
            <a:ext cx="5978301" cy="2380968"/>
          </a:xfrm>
          <a:prstGeom prst="rect">
            <a:avLst/>
          </a:prstGeom>
          <a:noFill/>
          <a:ln>
            <a:noFill/>
          </a:ln>
        </p:spPr>
      </p:pic>
      <p:sp>
        <p:nvSpPr>
          <p:cNvPr id="583" name="Google Shape;583;p43"/>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Raster Scan Systems</a:t>
            </a:r>
            <a:endParaRPr b="1" sz="2800">
              <a:solidFill>
                <a:schemeClr val="dk1"/>
              </a:solidFill>
              <a:latin typeface="Calibri"/>
              <a:ea typeface="Calibri"/>
              <a:cs typeface="Calibri"/>
              <a:sym typeface="Calibri"/>
            </a:endParaRPr>
          </a:p>
        </p:txBody>
      </p:sp>
      <p:sp>
        <p:nvSpPr>
          <p:cNvPr id="584" name="Google Shape;584;p43"/>
          <p:cNvSpPr txBox="1"/>
          <p:nvPr/>
        </p:nvSpPr>
        <p:spPr>
          <a:xfrm>
            <a:off x="0" y="378842"/>
            <a:ext cx="12192000" cy="4493538"/>
          </a:xfrm>
          <a:prstGeom prst="rect">
            <a:avLst/>
          </a:prstGeom>
          <a:noFill/>
          <a:ln>
            <a:noFill/>
          </a:ln>
        </p:spPr>
        <p:txBody>
          <a:bodyPr anchorCtr="0" anchor="t" bIns="45700" lIns="91425" spcFirstLastPara="1" rIns="91425" wrap="square" tIns="45700">
            <a:spAutoFit/>
          </a:bodyPr>
          <a:lstStyle/>
          <a:p>
            <a:pPr indent="-342900" lvl="1" marL="342900" marR="0" rtl="0" algn="l">
              <a:spcBef>
                <a:spcPts val="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Video Controller</a:t>
            </a:r>
            <a:endParaRPr/>
          </a:p>
          <a:p>
            <a:pPr indent="-342900" lvl="2" marL="800100" marR="0" rtl="0" algn="l">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In a raster system, a fixed area of the system memory is reserved for the frame buffer and the video controller is given direct access to the frame buffer memory. Frame buffer locations and screen positions are referenced in Cartesian coordinates. </a:t>
            </a:r>
            <a:endParaRPr/>
          </a:p>
          <a:p>
            <a:pPr indent="-342900" lvl="2" marL="800100" marR="0" rtl="0" algn="l">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In most of the graphics monitors the coordinates origin from lower left screen corner. The screen surface is then represented at the first quadrant of 2D system with +ve x values increasing to the right and positive y values increasing from bottom to top. </a:t>
            </a:r>
            <a:endParaRPr/>
          </a:p>
          <a:p>
            <a:pPr indent="-342900" lvl="2" marL="800100" marR="0" rtl="0" algn="l">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Scan line are labelled from y</a:t>
            </a:r>
            <a:r>
              <a:rPr b="0" baseline="-25000" i="0" lang="en-US" sz="2600" u="none" cap="none" strike="noStrike">
                <a:solidFill>
                  <a:schemeClr val="dk1"/>
                </a:solidFill>
                <a:latin typeface="Calibri"/>
                <a:ea typeface="Calibri"/>
                <a:cs typeface="Calibri"/>
                <a:sym typeface="Calibri"/>
              </a:rPr>
              <a:t>max</a:t>
            </a:r>
            <a:r>
              <a:rPr b="0" i="0" lang="en-US" sz="2600" u="none" cap="none" strike="noStrike">
                <a:solidFill>
                  <a:schemeClr val="dk1"/>
                </a:solidFill>
                <a:latin typeface="Calibri"/>
                <a:ea typeface="Calibri"/>
                <a:cs typeface="Calibri"/>
                <a:sym typeface="Calibri"/>
              </a:rPr>
              <a:t> at the top to 0 at the bottom, each scan line screen pixel positions are labelled from 0 to x</a:t>
            </a:r>
            <a:r>
              <a:rPr b="0" baseline="-25000" i="0" lang="en-US" sz="2600" u="none" cap="none" strike="noStrike">
                <a:solidFill>
                  <a:schemeClr val="dk1"/>
                </a:solidFill>
                <a:latin typeface="Calibri"/>
                <a:ea typeface="Calibri"/>
                <a:cs typeface="Calibri"/>
                <a:sym typeface="Calibri"/>
              </a:rPr>
              <a:t>max</a:t>
            </a:r>
            <a:r>
              <a:rPr b="0" i="0" lang="en-US" sz="2600" u="none" cap="none" strike="noStrike">
                <a:solidFill>
                  <a:schemeClr val="dk1"/>
                </a:solidFill>
                <a:latin typeface="Calibri"/>
                <a:ea typeface="Calibri"/>
                <a:cs typeface="Calibri"/>
                <a:sym typeface="Calibri"/>
              </a:rPr>
              <a: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44"/>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Raster Scan Systems</a:t>
            </a:r>
            <a:endParaRPr b="1" sz="2800">
              <a:solidFill>
                <a:schemeClr val="dk1"/>
              </a:solidFill>
              <a:latin typeface="Calibri"/>
              <a:ea typeface="Calibri"/>
              <a:cs typeface="Calibri"/>
              <a:sym typeface="Calibri"/>
            </a:endParaRPr>
          </a:p>
        </p:txBody>
      </p:sp>
      <p:sp>
        <p:nvSpPr>
          <p:cNvPr id="590" name="Google Shape;590;p44"/>
          <p:cNvSpPr txBox="1"/>
          <p:nvPr/>
        </p:nvSpPr>
        <p:spPr>
          <a:xfrm>
            <a:off x="0" y="378842"/>
            <a:ext cx="12192000" cy="2893100"/>
          </a:xfrm>
          <a:prstGeom prst="rect">
            <a:avLst/>
          </a:prstGeom>
          <a:noFill/>
          <a:ln>
            <a:noFill/>
          </a:ln>
        </p:spPr>
        <p:txBody>
          <a:bodyPr anchorCtr="0" anchor="t" bIns="45700" lIns="91425" spcFirstLastPara="1" rIns="91425" wrap="square" tIns="45700">
            <a:spAutoFit/>
          </a:bodyPr>
          <a:lstStyle/>
          <a:p>
            <a:pPr indent="-342900" lvl="1" marL="342900" marR="0" rtl="0" algn="just">
              <a:spcBef>
                <a:spcPts val="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Video Controller</a:t>
            </a:r>
            <a:endParaRPr/>
          </a:p>
          <a:p>
            <a:pPr indent="-342900" lvl="2" marL="800100" marR="0" rtl="0" algn="just">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In video controller, two registers (x register and y register) are used to store the coordinates of the screen pixels where initially, x register is set to 0 and y register is set to y</a:t>
            </a:r>
            <a:r>
              <a:rPr b="0" baseline="-25000" i="0" lang="en-US" sz="2600" u="none" cap="none" strike="noStrike">
                <a:solidFill>
                  <a:schemeClr val="dk1"/>
                </a:solidFill>
                <a:latin typeface="Calibri"/>
                <a:ea typeface="Calibri"/>
                <a:cs typeface="Calibri"/>
                <a:sym typeface="Calibri"/>
              </a:rPr>
              <a:t>max</a:t>
            </a:r>
            <a:r>
              <a:rPr b="0" i="0" lang="en-US" sz="2600" u="none" cap="none" strike="noStrike">
                <a:solidFill>
                  <a:schemeClr val="dk1"/>
                </a:solidFill>
                <a:latin typeface="Calibri"/>
                <a:ea typeface="Calibri"/>
                <a:cs typeface="Calibri"/>
                <a:sym typeface="Calibri"/>
              </a:rPr>
              <a:t>.</a:t>
            </a:r>
            <a:endParaRPr/>
          </a:p>
          <a:p>
            <a:pPr indent="-342900" lvl="2" marL="800100" marR="0" rtl="0" algn="just">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The value stored in the frame buffer for this pixel position is then retrieved and used to set  the intensity of the CRT beam. Then the x-register is incremented by 1 and the process repeated for the next pixel position on the top of the scan line. </a:t>
            </a:r>
            <a:endParaRPr/>
          </a:p>
        </p:txBody>
      </p:sp>
      <p:pic>
        <p:nvPicPr>
          <p:cNvPr id="591" name="Google Shape;591;p44"/>
          <p:cNvPicPr preferRelativeResize="0"/>
          <p:nvPr/>
        </p:nvPicPr>
        <p:blipFill rotWithShape="1">
          <a:blip r:embed="rId3">
            <a:alphaModFix/>
          </a:blip>
          <a:srcRect b="11607" l="0" r="0" t="0"/>
          <a:stretch/>
        </p:blipFill>
        <p:spPr>
          <a:xfrm>
            <a:off x="4481512" y="3161524"/>
            <a:ext cx="4206732" cy="369647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45"/>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Raster Scan Systems</a:t>
            </a:r>
            <a:endParaRPr b="1" sz="2800">
              <a:solidFill>
                <a:schemeClr val="dk1"/>
              </a:solidFill>
              <a:latin typeface="Calibri"/>
              <a:ea typeface="Calibri"/>
              <a:cs typeface="Calibri"/>
              <a:sym typeface="Calibri"/>
            </a:endParaRPr>
          </a:p>
        </p:txBody>
      </p:sp>
      <p:sp>
        <p:nvSpPr>
          <p:cNvPr id="597" name="Google Shape;597;p45"/>
          <p:cNvSpPr txBox="1"/>
          <p:nvPr/>
        </p:nvSpPr>
        <p:spPr>
          <a:xfrm>
            <a:off x="0" y="378842"/>
            <a:ext cx="12192000" cy="4093428"/>
          </a:xfrm>
          <a:prstGeom prst="rect">
            <a:avLst/>
          </a:prstGeom>
          <a:noFill/>
          <a:ln>
            <a:noFill/>
          </a:ln>
        </p:spPr>
        <p:txBody>
          <a:bodyPr anchorCtr="0" anchor="t" bIns="45700" lIns="91425" spcFirstLastPara="1" rIns="91425" wrap="square" tIns="45700">
            <a:spAutoFit/>
          </a:bodyPr>
          <a:lstStyle/>
          <a:p>
            <a:pPr indent="-342900" lvl="1" marL="342900" marR="0" rtl="0" algn="just">
              <a:spcBef>
                <a:spcPts val="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Video Controller</a:t>
            </a:r>
            <a:endParaRPr/>
          </a:p>
          <a:p>
            <a:pPr indent="-342900" lvl="2" marL="800100" marR="0" rtl="0" algn="just">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After the last pixel on the top of the scan line has been processed, the x-register is reset to 0 and the register y is decremented by 1. After cycling through all pixels along last scan line (y=0) the video controller resets the registers to the first pixel position on the top scan line and the refresh process start over.</a:t>
            </a:r>
            <a:endParaRPr/>
          </a:p>
          <a:p>
            <a:pPr indent="-342900" lvl="2" marL="800100" marR="0" rtl="0" algn="just">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To speed up the pixel processing, video controller can retrieve multiple pixel values from the refresh buffer on each pass and multiple intensities values are stored in separate register and used to control the CRT beam intensity for a group of adjacent pixels. When that group of pixels has been processed the next block of pixel values is retrieved from the frame buffer.</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46"/>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Raster Scan Systems</a:t>
            </a:r>
            <a:endParaRPr b="1" sz="2800">
              <a:solidFill>
                <a:schemeClr val="dk1"/>
              </a:solidFill>
              <a:latin typeface="Calibri"/>
              <a:ea typeface="Calibri"/>
              <a:cs typeface="Calibri"/>
              <a:sym typeface="Calibri"/>
            </a:endParaRPr>
          </a:p>
        </p:txBody>
      </p:sp>
      <p:sp>
        <p:nvSpPr>
          <p:cNvPr id="603" name="Google Shape;603;p46"/>
          <p:cNvSpPr txBox="1"/>
          <p:nvPr/>
        </p:nvSpPr>
        <p:spPr>
          <a:xfrm>
            <a:off x="0" y="378842"/>
            <a:ext cx="12192000" cy="2492990"/>
          </a:xfrm>
          <a:prstGeom prst="rect">
            <a:avLst/>
          </a:prstGeom>
          <a:noFill/>
          <a:ln>
            <a:noFill/>
          </a:ln>
        </p:spPr>
        <p:txBody>
          <a:bodyPr anchorCtr="0" anchor="t" bIns="45700" lIns="91425" spcFirstLastPara="1" rIns="91425" wrap="square" tIns="45700">
            <a:spAutoFit/>
          </a:bodyPr>
          <a:lstStyle/>
          <a:p>
            <a:pPr indent="-342900" lvl="1" marL="342900" marR="0" rtl="0" algn="just">
              <a:spcBef>
                <a:spcPts val="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Video Controller</a:t>
            </a:r>
            <a:endParaRPr/>
          </a:p>
          <a:p>
            <a:pPr indent="-342900" lvl="2" marL="800100" marR="0" rtl="0" algn="just">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In high quality systems, two buffers are often used, one for refreshing and other to fill the intensity values where the two buffers can switch the roles.</a:t>
            </a:r>
            <a:endParaRPr/>
          </a:p>
          <a:p>
            <a:pPr indent="-342900" lvl="2" marL="800100" marR="0" rtl="0" algn="just">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This is used to provide fast mechanism for generating real-time animations, since different views of moving objects can be successively loaded into the refresh buffer and also some transformations can be accomplished by the video controller.</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47"/>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Raster Scan Systems</a:t>
            </a:r>
            <a:endParaRPr b="1" sz="2800">
              <a:solidFill>
                <a:schemeClr val="dk1"/>
              </a:solidFill>
              <a:latin typeface="Calibri"/>
              <a:ea typeface="Calibri"/>
              <a:cs typeface="Calibri"/>
              <a:sym typeface="Calibri"/>
            </a:endParaRPr>
          </a:p>
        </p:txBody>
      </p:sp>
      <p:sp>
        <p:nvSpPr>
          <p:cNvPr id="609" name="Google Shape;609;p47"/>
          <p:cNvSpPr txBox="1"/>
          <p:nvPr/>
        </p:nvSpPr>
        <p:spPr>
          <a:xfrm>
            <a:off x="0" y="378842"/>
            <a:ext cx="12192000" cy="4093428"/>
          </a:xfrm>
          <a:prstGeom prst="rect">
            <a:avLst/>
          </a:prstGeom>
          <a:noFill/>
          <a:ln>
            <a:noFill/>
          </a:ln>
        </p:spPr>
        <p:txBody>
          <a:bodyPr anchorCtr="0" anchor="t" bIns="45700" lIns="91425" spcFirstLastPara="1" rIns="91425" wrap="square" tIns="45700">
            <a:spAutoFit/>
          </a:bodyPr>
          <a:lstStyle/>
          <a:p>
            <a:pPr indent="-342900" lvl="1" marL="342900" marR="0" rtl="0" algn="just">
              <a:spcBef>
                <a:spcPts val="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Raster Scan Display Processor:</a:t>
            </a:r>
            <a:endParaRPr/>
          </a:p>
          <a:p>
            <a:pPr indent="-342900" lvl="2" marL="800100" marR="0" rtl="0" algn="just">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It is also referred to as graphics controller or display coprocessor. It’s main task is to free the CPU from the graphics routine rasks.</a:t>
            </a:r>
            <a:endParaRPr/>
          </a:p>
          <a:p>
            <a:pPr indent="-342900" lvl="2" marL="800100" marR="0" rtl="0" algn="just">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It’s major task is to digitizing a picture definition given in an application program into a set of pixel intensity values for storage in the frame buffer. The digitization process is called </a:t>
            </a:r>
            <a:r>
              <a:rPr b="1" i="0" lang="en-US" sz="2600" u="none" cap="none" strike="noStrike">
                <a:solidFill>
                  <a:schemeClr val="dk1"/>
                </a:solidFill>
                <a:latin typeface="Calibri"/>
                <a:ea typeface="Calibri"/>
                <a:cs typeface="Calibri"/>
                <a:sym typeface="Calibri"/>
              </a:rPr>
              <a:t>scan conversion</a:t>
            </a:r>
            <a:r>
              <a:rPr b="0" i="0" lang="en-US" sz="2600" u="none" cap="none" strike="noStrike">
                <a:solidFill>
                  <a:schemeClr val="dk1"/>
                </a:solidFill>
                <a:latin typeface="Calibri"/>
                <a:ea typeface="Calibri"/>
                <a:cs typeface="Calibri"/>
                <a:sym typeface="Calibri"/>
              </a:rPr>
              <a:t>.</a:t>
            </a:r>
            <a:endParaRPr/>
          </a:p>
          <a:p>
            <a:pPr indent="-342900" lvl="2" marL="800100" marR="0" rtl="0" algn="just">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It can also be used for </a:t>
            </a:r>
            <a:r>
              <a:rPr b="1" i="0" lang="en-US" sz="2600" u="none" cap="none" strike="noStrike">
                <a:solidFill>
                  <a:schemeClr val="dk1"/>
                </a:solidFill>
                <a:latin typeface="Calibri"/>
                <a:ea typeface="Calibri"/>
                <a:cs typeface="Calibri"/>
                <a:sym typeface="Calibri"/>
              </a:rPr>
              <a:t>generating various lines sytles</a:t>
            </a:r>
            <a:r>
              <a:rPr b="0" i="0" lang="en-US" sz="2600" u="none" cap="none" strike="noStrike">
                <a:solidFill>
                  <a:schemeClr val="dk1"/>
                </a:solidFill>
                <a:latin typeface="Calibri"/>
                <a:ea typeface="Calibri"/>
                <a:cs typeface="Calibri"/>
                <a:sym typeface="Calibri"/>
              </a:rPr>
              <a:t> (dashed, dotted, solid), displaying color areas and performing certain transformations and manipulations on displayed objects. As well as to </a:t>
            </a:r>
            <a:r>
              <a:rPr b="1" i="0" lang="en-US" sz="2600" u="none" cap="none" strike="noStrike">
                <a:solidFill>
                  <a:schemeClr val="dk1"/>
                </a:solidFill>
                <a:latin typeface="Calibri"/>
                <a:ea typeface="Calibri"/>
                <a:cs typeface="Calibri"/>
                <a:sym typeface="Calibri"/>
              </a:rPr>
              <a:t>interface with interactive input devices</a:t>
            </a:r>
            <a:r>
              <a:rPr b="0" i="0" lang="en-US" sz="2600" u="none" cap="none" strike="noStrike">
                <a:solidFill>
                  <a:schemeClr val="dk1"/>
                </a:solidFill>
                <a:latin typeface="Calibri"/>
                <a:ea typeface="Calibri"/>
                <a:cs typeface="Calibri"/>
                <a:sym typeface="Calibri"/>
              </a:rPr>
              <a:t> such as a mouse.</a:t>
            </a:r>
            <a:endParaRPr/>
          </a:p>
        </p:txBody>
      </p:sp>
      <p:pic>
        <p:nvPicPr>
          <p:cNvPr id="610" name="Google Shape;610;p47"/>
          <p:cNvPicPr preferRelativeResize="0"/>
          <p:nvPr/>
        </p:nvPicPr>
        <p:blipFill rotWithShape="1">
          <a:blip r:embed="rId3">
            <a:alphaModFix/>
          </a:blip>
          <a:srcRect b="0" l="0" r="0" t="0"/>
          <a:stretch/>
        </p:blipFill>
        <p:spPr>
          <a:xfrm>
            <a:off x="3933825" y="3933542"/>
            <a:ext cx="5146138" cy="2924457"/>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48"/>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Raster Scan Systems</a:t>
            </a:r>
            <a:endParaRPr b="1" sz="2800">
              <a:solidFill>
                <a:schemeClr val="dk1"/>
              </a:solidFill>
              <a:latin typeface="Calibri"/>
              <a:ea typeface="Calibri"/>
              <a:cs typeface="Calibri"/>
              <a:sym typeface="Calibri"/>
            </a:endParaRPr>
          </a:p>
        </p:txBody>
      </p:sp>
      <p:sp>
        <p:nvSpPr>
          <p:cNvPr id="616" name="Google Shape;616;p48"/>
          <p:cNvSpPr txBox="1"/>
          <p:nvPr/>
        </p:nvSpPr>
        <p:spPr>
          <a:xfrm>
            <a:off x="0" y="378842"/>
            <a:ext cx="12192000" cy="2092881"/>
          </a:xfrm>
          <a:prstGeom prst="rect">
            <a:avLst/>
          </a:prstGeom>
          <a:noFill/>
          <a:ln>
            <a:noFill/>
          </a:ln>
        </p:spPr>
        <p:txBody>
          <a:bodyPr anchorCtr="0" anchor="t" bIns="45700" lIns="91425" spcFirstLastPara="1" rIns="91425" wrap="square" tIns="45700">
            <a:spAutoFit/>
          </a:bodyPr>
          <a:lstStyle/>
          <a:p>
            <a:pPr indent="-342900" lvl="1" marL="342900" marR="0" rtl="0" algn="just">
              <a:spcBef>
                <a:spcPts val="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Raster Scan Display Processor:</a:t>
            </a:r>
            <a:endParaRPr/>
          </a:p>
          <a:p>
            <a:pPr indent="-342900" lvl="2" marL="800100" marR="0" rtl="0" algn="just">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There are three common methods for storing raster data:</a:t>
            </a:r>
            <a:endParaRPr/>
          </a:p>
          <a:p>
            <a:pPr indent="-342900" lvl="3" marL="1257300" marR="0" rtl="0" algn="just">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Cell encoding</a:t>
            </a:r>
            <a:endParaRPr/>
          </a:p>
          <a:p>
            <a:pPr indent="-342900" lvl="3" marL="1257300" marR="0" rtl="0" algn="just">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Run-length encoding</a:t>
            </a:r>
            <a:endParaRPr/>
          </a:p>
          <a:p>
            <a:pPr indent="-342900" lvl="3" marL="1257300" marR="0" rtl="0" algn="just">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Quad tree</a:t>
            </a:r>
            <a:endParaRPr/>
          </a:p>
        </p:txBody>
      </p:sp>
      <p:pic>
        <p:nvPicPr>
          <p:cNvPr id="617" name="Google Shape;617;p48"/>
          <p:cNvPicPr preferRelativeResize="0"/>
          <p:nvPr/>
        </p:nvPicPr>
        <p:blipFill rotWithShape="1">
          <a:blip r:embed="rId3">
            <a:alphaModFix/>
          </a:blip>
          <a:srcRect b="0" l="0" r="0" t="0"/>
          <a:stretch/>
        </p:blipFill>
        <p:spPr>
          <a:xfrm>
            <a:off x="408070" y="2471723"/>
            <a:ext cx="3417971" cy="4322728"/>
          </a:xfrm>
          <a:prstGeom prst="rect">
            <a:avLst/>
          </a:prstGeom>
          <a:noFill/>
          <a:ln>
            <a:noFill/>
          </a:ln>
        </p:spPr>
      </p:pic>
      <p:pic>
        <p:nvPicPr>
          <p:cNvPr id="618" name="Google Shape;618;p48"/>
          <p:cNvPicPr preferRelativeResize="0"/>
          <p:nvPr/>
        </p:nvPicPr>
        <p:blipFill rotWithShape="1">
          <a:blip r:embed="rId4">
            <a:alphaModFix/>
          </a:blip>
          <a:srcRect b="0" l="0" r="0" t="0"/>
          <a:stretch/>
        </p:blipFill>
        <p:spPr>
          <a:xfrm>
            <a:off x="3826040" y="2515611"/>
            <a:ext cx="3200401" cy="4331082"/>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49"/>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Raster Scan Systems</a:t>
            </a:r>
            <a:endParaRPr b="1" sz="2800">
              <a:solidFill>
                <a:schemeClr val="dk1"/>
              </a:solidFill>
              <a:latin typeface="Calibri"/>
              <a:ea typeface="Calibri"/>
              <a:cs typeface="Calibri"/>
              <a:sym typeface="Calibri"/>
            </a:endParaRPr>
          </a:p>
        </p:txBody>
      </p:sp>
      <p:sp>
        <p:nvSpPr>
          <p:cNvPr id="624" name="Google Shape;624;p49"/>
          <p:cNvSpPr txBox="1"/>
          <p:nvPr/>
        </p:nvSpPr>
        <p:spPr>
          <a:xfrm>
            <a:off x="0" y="378842"/>
            <a:ext cx="12192000" cy="6494085"/>
          </a:xfrm>
          <a:prstGeom prst="rect">
            <a:avLst/>
          </a:prstGeom>
          <a:noFill/>
          <a:ln>
            <a:noFill/>
          </a:ln>
        </p:spPr>
        <p:txBody>
          <a:bodyPr anchorCtr="0" anchor="t" bIns="45700" lIns="91425" spcFirstLastPara="1" rIns="91425" wrap="square" tIns="45700">
            <a:spAutoFit/>
          </a:bodyPr>
          <a:lstStyle/>
          <a:p>
            <a:pPr indent="-342900" lvl="1" marL="342900" marR="0" rtl="0" algn="just">
              <a:spcBef>
                <a:spcPts val="0"/>
              </a:spcBef>
              <a:spcAft>
                <a:spcPts val="0"/>
              </a:spcAft>
              <a:buClr>
                <a:schemeClr val="dk1"/>
              </a:buClr>
              <a:buSzPts val="2600"/>
              <a:buFont typeface="Calibri"/>
              <a:buChar char="-"/>
            </a:pPr>
            <a:r>
              <a:rPr b="1" i="0" lang="en-US" sz="2600" u="none" cap="none" strike="noStrike">
                <a:solidFill>
                  <a:schemeClr val="dk1"/>
                </a:solidFill>
                <a:latin typeface="Calibri"/>
                <a:ea typeface="Calibri"/>
                <a:cs typeface="Calibri"/>
                <a:sym typeface="Calibri"/>
              </a:rPr>
              <a:t>Raster Scan Display Processor:</a:t>
            </a:r>
            <a:endParaRPr/>
          </a:p>
          <a:p>
            <a:pPr indent="-342900" lvl="2" marL="800100" marR="0" rtl="0" algn="just">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To reduce the memory requirements in raster system, frame buffer has been organized in linked list and encoding the intensity information. For this, one way is to store each scan line as a set of integer pairs, where one number repesents the intensity value and the second number represents the number of adjacent pixels on the scan line that are to have that intensity. This method is called </a:t>
            </a:r>
            <a:r>
              <a:rPr b="1" i="0" lang="en-US" sz="2600" u="none" cap="none" strike="noStrike">
                <a:solidFill>
                  <a:schemeClr val="dk1"/>
                </a:solidFill>
                <a:latin typeface="Calibri"/>
                <a:ea typeface="Calibri"/>
                <a:cs typeface="Calibri"/>
                <a:sym typeface="Calibri"/>
              </a:rPr>
              <a:t>run length encoding</a:t>
            </a:r>
            <a:r>
              <a:rPr b="0" i="0" lang="en-US" sz="2600" u="none" cap="none" strike="noStrike">
                <a:solidFill>
                  <a:schemeClr val="dk1"/>
                </a:solidFill>
                <a:latin typeface="Calibri"/>
                <a:ea typeface="Calibri"/>
                <a:cs typeface="Calibri"/>
                <a:sym typeface="Calibri"/>
              </a:rPr>
              <a:t>. This method help to save the storage space if a picture is to be constructed with long runs of a single color each.</a:t>
            </a:r>
            <a:endParaRPr/>
          </a:p>
          <a:p>
            <a:pPr indent="-342900" lvl="2" marL="800100" marR="0" rtl="0" algn="just">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Another method is </a:t>
            </a:r>
            <a:r>
              <a:rPr b="1" i="0" lang="en-US" sz="2600" u="none" cap="none" strike="noStrike">
                <a:solidFill>
                  <a:schemeClr val="dk1"/>
                </a:solidFill>
                <a:latin typeface="Calibri"/>
                <a:ea typeface="Calibri"/>
                <a:cs typeface="Calibri"/>
                <a:sym typeface="Calibri"/>
              </a:rPr>
              <a:t>cell encoding</a:t>
            </a:r>
            <a:r>
              <a:rPr b="0" i="0" lang="en-US" sz="2600" u="none" cap="none" strike="noStrike">
                <a:solidFill>
                  <a:schemeClr val="dk1"/>
                </a:solidFill>
                <a:latin typeface="Calibri"/>
                <a:ea typeface="Calibri"/>
                <a:cs typeface="Calibri"/>
                <a:sym typeface="Calibri"/>
              </a:rPr>
              <a:t> which encode the raster as a set of rectangular areas i.e. raster is stored as a matrix and its cell values are written into a file by row and column.</a:t>
            </a:r>
            <a:endParaRPr/>
          </a:p>
          <a:p>
            <a:pPr indent="-342900" lvl="2" marL="800100" marR="0" rtl="0" algn="just">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The disadvantages of encoding runs are :</a:t>
            </a:r>
            <a:endParaRPr/>
          </a:p>
          <a:p>
            <a:pPr indent="-342900" lvl="3" marL="1257300" marR="0" rtl="0" algn="just">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Intensity changes are difficult to make and storage requirements actually increase as the length of the runs decreases. </a:t>
            </a:r>
            <a:endParaRPr/>
          </a:p>
          <a:p>
            <a:pPr indent="-342900" lvl="3" marL="1257300" marR="0" rtl="0" algn="just">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It is difficult for display controller to process the raster when many short runs are involved.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5"/>
          <p:cNvPicPr preferRelativeResize="0"/>
          <p:nvPr/>
        </p:nvPicPr>
        <p:blipFill rotWithShape="1">
          <a:blip r:embed="rId3">
            <a:alphaModFix/>
          </a:blip>
          <a:srcRect b="0" l="0" r="0" t="0"/>
          <a:stretch/>
        </p:blipFill>
        <p:spPr>
          <a:xfrm>
            <a:off x="2231858" y="3133725"/>
            <a:ext cx="8305800" cy="3724275"/>
          </a:xfrm>
          <a:prstGeom prst="rect">
            <a:avLst/>
          </a:prstGeom>
          <a:noFill/>
          <a:ln>
            <a:noFill/>
          </a:ln>
        </p:spPr>
      </p:pic>
      <p:sp>
        <p:nvSpPr>
          <p:cNvPr id="110" name="Google Shape;110;p5"/>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Cathode Ray Tube(CRT)</a:t>
            </a:r>
            <a:endParaRPr b="1" sz="2800">
              <a:solidFill>
                <a:schemeClr val="dk1"/>
              </a:solidFill>
              <a:latin typeface="Calibri"/>
              <a:ea typeface="Calibri"/>
              <a:cs typeface="Calibri"/>
              <a:sym typeface="Calibri"/>
            </a:endParaRPr>
          </a:p>
        </p:txBody>
      </p:sp>
      <p:sp>
        <p:nvSpPr>
          <p:cNvPr id="111" name="Google Shape;111;p5"/>
          <p:cNvSpPr/>
          <p:nvPr/>
        </p:nvSpPr>
        <p:spPr>
          <a:xfrm>
            <a:off x="0" y="493791"/>
            <a:ext cx="12192000" cy="2015936"/>
          </a:xfrm>
          <a:prstGeom prst="rect">
            <a:avLst/>
          </a:prstGeom>
          <a:noFill/>
          <a:ln>
            <a:noFill/>
          </a:ln>
        </p:spPr>
        <p:txBody>
          <a:bodyPr anchorCtr="0" anchor="t" bIns="45700" lIns="91425" spcFirstLastPara="1" rIns="91425" wrap="square" tIns="45700">
            <a:spAutoFit/>
          </a:bodyPr>
          <a:lstStyle/>
          <a:p>
            <a:pPr indent="-457200" lvl="1" marL="698500" marR="0" rtl="0" algn="just">
              <a:spcBef>
                <a:spcPts val="0"/>
              </a:spcBef>
              <a:spcAft>
                <a:spcPts val="0"/>
              </a:spcAft>
              <a:buClr>
                <a:schemeClr val="dk1"/>
              </a:buClr>
              <a:buSzPts val="2500"/>
              <a:buFont typeface="Calibri"/>
              <a:buChar char="-"/>
            </a:pPr>
            <a:r>
              <a:rPr b="1" i="0" lang="en-US" sz="2500" u="none" cap="none" strike="noStrike">
                <a:solidFill>
                  <a:schemeClr val="dk1"/>
                </a:solidFill>
                <a:latin typeface="Calibri"/>
                <a:ea typeface="Calibri"/>
                <a:cs typeface="Calibri"/>
                <a:sym typeface="Calibri"/>
              </a:rPr>
              <a:t>Deflection pin</a:t>
            </a:r>
            <a:r>
              <a:rPr b="0" i="0" lang="en-US" sz="2500" u="none" cap="none" strike="noStrike">
                <a:solidFill>
                  <a:schemeClr val="dk1"/>
                </a:solidFill>
                <a:latin typeface="Calibri"/>
                <a:ea typeface="Calibri"/>
                <a:cs typeface="Calibri"/>
                <a:sym typeface="Calibri"/>
              </a:rPr>
              <a:t>: It is not mounted at the back of the tube. In tubes which donot include these pins as part of the regular pinout, you should find the pins upon the neck of the tube, mounted upon the actual yoke. There are four yoke control pins total, 2 for horizontal positions and two for vertical position. Changing the voltage across these pins changes the vertical or horizontal position of the electron beam on the screen.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50"/>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Random Scan Systems</a:t>
            </a:r>
            <a:endParaRPr b="1" sz="2800">
              <a:solidFill>
                <a:schemeClr val="dk1"/>
              </a:solidFill>
              <a:latin typeface="Calibri"/>
              <a:ea typeface="Calibri"/>
              <a:cs typeface="Calibri"/>
              <a:sym typeface="Calibri"/>
            </a:endParaRPr>
          </a:p>
        </p:txBody>
      </p:sp>
      <p:sp>
        <p:nvSpPr>
          <p:cNvPr id="630" name="Google Shape;630;p50"/>
          <p:cNvSpPr txBox="1"/>
          <p:nvPr/>
        </p:nvSpPr>
        <p:spPr>
          <a:xfrm>
            <a:off x="0" y="378842"/>
            <a:ext cx="12192000" cy="4893647"/>
          </a:xfrm>
          <a:prstGeom prst="rect">
            <a:avLst/>
          </a:prstGeom>
          <a:noFill/>
          <a:ln>
            <a:noFill/>
          </a:ln>
        </p:spPr>
        <p:txBody>
          <a:bodyPr anchorCtr="0" anchor="t" bIns="45700" lIns="91425" spcFirstLastPara="1" rIns="91425" wrap="square" tIns="45700">
            <a:spAutoFit/>
          </a:bodyPr>
          <a:lstStyle/>
          <a:p>
            <a:pPr indent="-342900" lvl="1" marL="342900" marR="0" rtl="0" algn="just">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In this system, an application program is input and stored in the system memory along with a graphics package. Graphics commands in the application program are translated by the graphics package into a display file stored in the system memory. </a:t>
            </a:r>
            <a:endParaRPr/>
          </a:p>
          <a:p>
            <a:pPr indent="-342900" lvl="1" marL="342900" marR="0" rtl="0" algn="just">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This display file is then accessed by the display processor to refresh the screen. </a:t>
            </a:r>
            <a:endParaRPr/>
          </a:p>
          <a:p>
            <a:pPr indent="-342900" lvl="1" marL="342900" marR="0" rtl="0" algn="just">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The display processor cycles through each command in the display file program once during every refresh cycle.</a:t>
            </a:r>
            <a:endParaRPr/>
          </a:p>
          <a:p>
            <a:pPr indent="-342900" lvl="1" marL="342900" marR="0" rtl="0" algn="just">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Graphics patterns drawn on this system by directing electron bema along the component lines of the pictures.</a:t>
            </a:r>
            <a:endParaRPr/>
          </a:p>
          <a:p>
            <a:pPr indent="-342900" lvl="1" marL="342900" marR="0" rtl="0" algn="just">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Lines are defined by the values of their coordinate endpoints and these input coordinate values are converted to x and y deflection voltage. </a:t>
            </a:r>
            <a:endParaRPr b="0" i="0" sz="2600" u="none" cap="none" strike="noStrike">
              <a:solidFill>
                <a:schemeClr val="dk1"/>
              </a:solidFill>
              <a:latin typeface="Calibri"/>
              <a:ea typeface="Calibri"/>
              <a:cs typeface="Calibri"/>
              <a:sym typeface="Calibri"/>
            </a:endParaRPr>
          </a:p>
          <a:p>
            <a:pPr indent="-342900" lvl="1" marL="342900" marR="0" rtl="0" algn="just">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A scene is then drawn one line at a time by positioning the beam to fill in the line between specified endpoints.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Cathode Ray Tube(CRT)</a:t>
            </a:r>
            <a:endParaRPr b="1" sz="2800">
              <a:solidFill>
                <a:schemeClr val="dk1"/>
              </a:solidFill>
              <a:latin typeface="Calibri"/>
              <a:ea typeface="Calibri"/>
              <a:cs typeface="Calibri"/>
              <a:sym typeface="Calibri"/>
            </a:endParaRPr>
          </a:p>
        </p:txBody>
      </p:sp>
      <p:sp>
        <p:nvSpPr>
          <p:cNvPr id="117" name="Google Shape;117;p6"/>
          <p:cNvSpPr txBox="1"/>
          <p:nvPr/>
        </p:nvSpPr>
        <p:spPr>
          <a:xfrm>
            <a:off x="0" y="330716"/>
            <a:ext cx="12192000"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500">
                <a:solidFill>
                  <a:schemeClr val="dk1"/>
                </a:solidFill>
                <a:latin typeface="Calibri"/>
                <a:ea typeface="Calibri"/>
                <a:cs typeface="Calibri"/>
                <a:sym typeface="Calibri"/>
              </a:rPr>
              <a:t>Basic component of CRT:</a:t>
            </a:r>
            <a:endParaRPr/>
          </a:p>
          <a:p>
            <a:pPr indent="-457200" lvl="1" marL="698500" marR="0" rtl="0" algn="l">
              <a:spcBef>
                <a:spcPts val="0"/>
              </a:spcBef>
              <a:spcAft>
                <a:spcPts val="0"/>
              </a:spcAft>
              <a:buClr>
                <a:schemeClr val="dk1"/>
              </a:buClr>
              <a:buSzPts val="2500"/>
              <a:buFont typeface="Calibri"/>
              <a:buChar char="-"/>
            </a:pPr>
            <a:r>
              <a:rPr b="1" i="0" lang="en-US" sz="2500" u="none" cap="none" strike="noStrike">
                <a:solidFill>
                  <a:schemeClr val="dk1"/>
                </a:solidFill>
                <a:latin typeface="Calibri"/>
                <a:ea typeface="Calibri"/>
                <a:cs typeface="Calibri"/>
                <a:sym typeface="Calibri"/>
              </a:rPr>
              <a:t>Grid pins</a:t>
            </a:r>
            <a:r>
              <a:rPr b="0" i="0" lang="en-US" sz="2500" u="none" cap="none" strike="noStrike">
                <a:solidFill>
                  <a:schemeClr val="dk1"/>
                </a:solidFill>
                <a:latin typeface="Calibri"/>
                <a:ea typeface="Calibri"/>
                <a:cs typeface="Calibri"/>
                <a:sym typeface="Calibri"/>
              </a:rPr>
              <a:t>: Control the level of voltage in CRT’s grids.</a:t>
            </a:r>
            <a:endParaRPr/>
          </a:p>
          <a:p>
            <a:pPr indent="-457200" lvl="1" marL="698500" marR="0" rtl="0" algn="l">
              <a:spcBef>
                <a:spcPts val="0"/>
              </a:spcBef>
              <a:spcAft>
                <a:spcPts val="0"/>
              </a:spcAft>
              <a:buClr>
                <a:schemeClr val="dk1"/>
              </a:buClr>
              <a:buSzPts val="2500"/>
              <a:buFont typeface="Calibri"/>
              <a:buChar char="-"/>
            </a:pPr>
            <a:r>
              <a:rPr b="1" i="0" lang="en-US" sz="2500" u="none" cap="none" strike="noStrike">
                <a:solidFill>
                  <a:schemeClr val="dk1"/>
                </a:solidFill>
                <a:latin typeface="Calibri"/>
                <a:ea typeface="Calibri"/>
                <a:cs typeface="Calibri"/>
                <a:sym typeface="Calibri"/>
              </a:rPr>
              <a:t>Cathode pin</a:t>
            </a:r>
            <a:r>
              <a:rPr b="0" i="0" lang="en-US" sz="2500" u="none" cap="none" strike="noStrike">
                <a:solidFill>
                  <a:schemeClr val="dk1"/>
                </a:solidFill>
                <a:latin typeface="Calibri"/>
                <a:ea typeface="Calibri"/>
                <a:cs typeface="Calibri"/>
                <a:sym typeface="Calibri"/>
              </a:rPr>
              <a:t>: In monochrome CRT there is only one cathode pin but in colour CRT there are three, one for each of the light’s primary color). These pins are basically used as digital inputs rather than analog. They are turned on when that particular cathode is meant to shine and turned off when it is not meant to. They are used in conjunction with the deflection control pins to control what colors are placed on the screen and where.</a:t>
            </a:r>
            <a:endParaRPr/>
          </a:p>
        </p:txBody>
      </p:sp>
      <p:pic>
        <p:nvPicPr>
          <p:cNvPr id="118" name="Google Shape;118;p6"/>
          <p:cNvPicPr preferRelativeResize="0"/>
          <p:nvPr/>
        </p:nvPicPr>
        <p:blipFill rotWithShape="1">
          <a:blip r:embed="rId3">
            <a:alphaModFix/>
          </a:blip>
          <a:srcRect b="0" l="0" r="0" t="0"/>
          <a:stretch/>
        </p:blipFill>
        <p:spPr>
          <a:xfrm>
            <a:off x="2231858" y="3133725"/>
            <a:ext cx="8305800" cy="3724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7"/>
          <p:cNvPicPr preferRelativeResize="0"/>
          <p:nvPr/>
        </p:nvPicPr>
        <p:blipFill rotWithShape="1">
          <a:blip r:embed="rId3">
            <a:alphaModFix/>
          </a:blip>
          <a:srcRect b="0" l="0" r="0" t="0"/>
          <a:stretch/>
        </p:blipFill>
        <p:spPr>
          <a:xfrm>
            <a:off x="2231858" y="3133725"/>
            <a:ext cx="8305800" cy="3724275"/>
          </a:xfrm>
          <a:prstGeom prst="rect">
            <a:avLst/>
          </a:prstGeom>
          <a:noFill/>
          <a:ln>
            <a:noFill/>
          </a:ln>
        </p:spPr>
      </p:pic>
      <p:sp>
        <p:nvSpPr>
          <p:cNvPr id="124" name="Google Shape;124;p7"/>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Cathode Ray Tube(CRT)</a:t>
            </a:r>
            <a:endParaRPr b="1" sz="2800">
              <a:solidFill>
                <a:schemeClr val="dk1"/>
              </a:solidFill>
              <a:latin typeface="Calibri"/>
              <a:ea typeface="Calibri"/>
              <a:cs typeface="Calibri"/>
              <a:sym typeface="Calibri"/>
            </a:endParaRPr>
          </a:p>
        </p:txBody>
      </p:sp>
      <p:sp>
        <p:nvSpPr>
          <p:cNvPr id="125" name="Google Shape;125;p7"/>
          <p:cNvSpPr txBox="1"/>
          <p:nvPr/>
        </p:nvSpPr>
        <p:spPr>
          <a:xfrm>
            <a:off x="0" y="523220"/>
            <a:ext cx="12192000"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Calibri"/>
                <a:ea typeface="Calibri"/>
                <a:cs typeface="Calibri"/>
                <a:sym typeface="Calibri"/>
              </a:rPr>
              <a:t>Basic component of CRT:</a:t>
            </a:r>
            <a:endParaRPr/>
          </a:p>
          <a:p>
            <a:pPr indent="-457200" lvl="0" marL="457200" marR="0" rtl="0" algn="l">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Cathode</a:t>
            </a:r>
            <a:r>
              <a:rPr lang="en-US" sz="2800">
                <a:solidFill>
                  <a:schemeClr val="dk1"/>
                </a:solidFill>
                <a:latin typeface="Calibri"/>
                <a:ea typeface="Calibri"/>
                <a:cs typeface="Calibri"/>
                <a:sym typeface="Calibri"/>
              </a:rPr>
              <a:t>: It is negatively charged electrode that attracts +ve charge. It produce electron i.e. cathode is the source of electron.</a:t>
            </a:r>
            <a:endParaRPr/>
          </a:p>
          <a:p>
            <a:pPr indent="-457200" lvl="0" marL="457200" marR="0" rtl="0" algn="l">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Electron</a:t>
            </a:r>
            <a:r>
              <a:rPr lang="en-US" sz="2800">
                <a:solidFill>
                  <a:schemeClr val="dk1"/>
                </a:solidFill>
                <a:latin typeface="Calibri"/>
                <a:ea typeface="Calibri"/>
                <a:cs typeface="Calibri"/>
                <a:sym typeface="Calibri"/>
              </a:rPr>
              <a:t>: Electron is a subatomic particle whose electric charge is –ve. </a:t>
            </a:r>
            <a:endParaRPr/>
          </a:p>
        </p:txBody>
      </p:sp>
      <p:sp>
        <p:nvSpPr>
          <p:cNvPr id="126" name="Google Shape;126;p7"/>
          <p:cNvSpPr/>
          <p:nvPr/>
        </p:nvSpPr>
        <p:spPr>
          <a:xfrm>
            <a:off x="2900884" y="4810084"/>
            <a:ext cx="842211" cy="360948"/>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27" name="Google Shape;127;p7"/>
          <p:cNvGrpSpPr/>
          <p:nvPr/>
        </p:nvGrpSpPr>
        <p:grpSpPr>
          <a:xfrm>
            <a:off x="3350030" y="4659866"/>
            <a:ext cx="440845" cy="508293"/>
            <a:chOff x="2985072" y="2867192"/>
            <a:chExt cx="440845" cy="508293"/>
          </a:xfrm>
        </p:grpSpPr>
        <p:cxnSp>
          <p:nvCxnSpPr>
            <p:cNvPr id="128" name="Google Shape;128;p7"/>
            <p:cNvCxnSpPr/>
            <p:nvPr/>
          </p:nvCxnSpPr>
          <p:spPr>
            <a:xfrm>
              <a:off x="3033656" y="3133725"/>
              <a:ext cx="322730" cy="0"/>
            </a:xfrm>
            <a:prstGeom prst="straightConnector1">
              <a:avLst/>
            </a:prstGeom>
            <a:noFill/>
            <a:ln cap="flat" cmpd="sng" w="38100">
              <a:solidFill>
                <a:srgbClr val="7B7B7B"/>
              </a:solidFill>
              <a:prstDash val="solid"/>
              <a:miter lim="800000"/>
              <a:headEnd len="sm" w="sm" type="none"/>
              <a:tailEnd len="sm" w="sm" type="none"/>
            </a:ln>
          </p:spPr>
        </p:cxnSp>
        <p:cxnSp>
          <p:nvCxnSpPr>
            <p:cNvPr id="129" name="Google Shape;129;p7"/>
            <p:cNvCxnSpPr/>
            <p:nvPr/>
          </p:nvCxnSpPr>
          <p:spPr>
            <a:xfrm>
              <a:off x="3033656" y="3252058"/>
              <a:ext cx="322730" cy="0"/>
            </a:xfrm>
            <a:prstGeom prst="straightConnector1">
              <a:avLst/>
            </a:prstGeom>
            <a:noFill/>
            <a:ln cap="flat" cmpd="sng" w="38100">
              <a:solidFill>
                <a:srgbClr val="7B7B7B"/>
              </a:solidFill>
              <a:prstDash val="solid"/>
              <a:miter lim="800000"/>
              <a:headEnd len="sm" w="sm" type="none"/>
              <a:tailEnd len="sm" w="sm" type="none"/>
            </a:ln>
          </p:spPr>
        </p:cxnSp>
        <p:sp>
          <p:nvSpPr>
            <p:cNvPr id="130" name="Google Shape;130;p7"/>
            <p:cNvSpPr/>
            <p:nvPr/>
          </p:nvSpPr>
          <p:spPr>
            <a:xfrm rot="3787611">
              <a:off x="2990624" y="2983114"/>
              <a:ext cx="429741" cy="276449"/>
            </a:xfrm>
            <a:prstGeom prst="arc">
              <a:avLst>
                <a:gd fmla="val 17606281" name="adj1"/>
                <a:gd fmla="val 20675342" name="adj2"/>
              </a:avLst>
            </a:prstGeom>
            <a:noFill/>
            <a:ln cap="flat" cmpd="sng" w="38100">
              <a:solidFill>
                <a:srgbClr val="7B7B7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7"/>
            <p:cNvSpPr/>
            <p:nvPr/>
          </p:nvSpPr>
          <p:spPr>
            <a:xfrm>
              <a:off x="3248808" y="3153380"/>
              <a:ext cx="107576" cy="80961"/>
            </a:xfrm>
            <a:prstGeom prst="ellipse">
              <a:avLst/>
            </a:prstGeom>
            <a:solidFill>
              <a:srgbClr val="7B7B7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32" name="Google Shape;132;p7"/>
          <p:cNvGrpSpPr/>
          <p:nvPr/>
        </p:nvGrpSpPr>
        <p:grpSpPr>
          <a:xfrm>
            <a:off x="3346024" y="4653139"/>
            <a:ext cx="440845" cy="508293"/>
            <a:chOff x="3313744" y="3892671"/>
            <a:chExt cx="440845" cy="508293"/>
          </a:xfrm>
        </p:grpSpPr>
        <p:cxnSp>
          <p:nvCxnSpPr>
            <p:cNvPr id="133" name="Google Shape;133;p7"/>
            <p:cNvCxnSpPr/>
            <p:nvPr/>
          </p:nvCxnSpPr>
          <p:spPr>
            <a:xfrm>
              <a:off x="3362328" y="4159204"/>
              <a:ext cx="322730" cy="0"/>
            </a:xfrm>
            <a:prstGeom prst="straightConnector1">
              <a:avLst/>
            </a:prstGeom>
            <a:noFill/>
            <a:ln cap="flat" cmpd="sng" w="38100">
              <a:solidFill>
                <a:srgbClr val="FF0000"/>
              </a:solidFill>
              <a:prstDash val="solid"/>
              <a:miter lim="800000"/>
              <a:headEnd len="sm" w="sm" type="none"/>
              <a:tailEnd len="sm" w="sm" type="none"/>
            </a:ln>
          </p:spPr>
        </p:cxnSp>
        <p:cxnSp>
          <p:nvCxnSpPr>
            <p:cNvPr id="134" name="Google Shape;134;p7"/>
            <p:cNvCxnSpPr/>
            <p:nvPr/>
          </p:nvCxnSpPr>
          <p:spPr>
            <a:xfrm>
              <a:off x="3362328" y="4277537"/>
              <a:ext cx="322730" cy="0"/>
            </a:xfrm>
            <a:prstGeom prst="straightConnector1">
              <a:avLst/>
            </a:prstGeom>
            <a:noFill/>
            <a:ln cap="flat" cmpd="sng" w="38100">
              <a:solidFill>
                <a:srgbClr val="FF0000"/>
              </a:solidFill>
              <a:prstDash val="solid"/>
              <a:miter lim="800000"/>
              <a:headEnd len="sm" w="sm" type="none"/>
              <a:tailEnd len="sm" w="sm" type="none"/>
            </a:ln>
          </p:spPr>
        </p:cxnSp>
        <p:sp>
          <p:nvSpPr>
            <p:cNvPr id="135" name="Google Shape;135;p7"/>
            <p:cNvSpPr/>
            <p:nvPr/>
          </p:nvSpPr>
          <p:spPr>
            <a:xfrm rot="3787611">
              <a:off x="3319296" y="4008593"/>
              <a:ext cx="429741" cy="276449"/>
            </a:xfrm>
            <a:prstGeom prst="arc">
              <a:avLst>
                <a:gd fmla="val 17606281" name="adj1"/>
                <a:gd fmla="val 20675342" name="adj2"/>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7"/>
            <p:cNvSpPr/>
            <p:nvPr/>
          </p:nvSpPr>
          <p:spPr>
            <a:xfrm>
              <a:off x="3577480" y="4178859"/>
              <a:ext cx="107576" cy="80961"/>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37" name="Google Shape;137;p7"/>
          <p:cNvSpPr txBox="1"/>
          <p:nvPr/>
        </p:nvSpPr>
        <p:spPr>
          <a:xfrm>
            <a:off x="2575902" y="3453983"/>
            <a:ext cx="260139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Heating filament</a:t>
            </a:r>
            <a:endParaRPr sz="2400">
              <a:solidFill>
                <a:schemeClr val="dk1"/>
              </a:solidFill>
              <a:latin typeface="Calibri"/>
              <a:ea typeface="Calibri"/>
              <a:cs typeface="Calibri"/>
              <a:sym typeface="Calibri"/>
            </a:endParaRPr>
          </a:p>
        </p:txBody>
      </p:sp>
      <p:sp>
        <p:nvSpPr>
          <p:cNvPr id="138" name="Google Shape;138;p7"/>
          <p:cNvSpPr txBox="1"/>
          <p:nvPr/>
        </p:nvSpPr>
        <p:spPr>
          <a:xfrm>
            <a:off x="1779175" y="5824686"/>
            <a:ext cx="161108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Cathode</a:t>
            </a:r>
            <a:endParaRPr sz="2400">
              <a:solidFill>
                <a:schemeClr val="dk1"/>
              </a:solidFill>
              <a:latin typeface="Calibri"/>
              <a:ea typeface="Calibri"/>
              <a:cs typeface="Calibri"/>
              <a:sym typeface="Calibri"/>
            </a:endParaRPr>
          </a:p>
        </p:txBody>
      </p:sp>
      <p:cxnSp>
        <p:nvCxnSpPr>
          <p:cNvPr id="139" name="Google Shape;139;p7"/>
          <p:cNvCxnSpPr/>
          <p:nvPr/>
        </p:nvCxnSpPr>
        <p:spPr>
          <a:xfrm rot="10800000">
            <a:off x="3421072" y="3918857"/>
            <a:ext cx="188688" cy="1000815"/>
          </a:xfrm>
          <a:prstGeom prst="straightConnector1">
            <a:avLst/>
          </a:prstGeom>
          <a:noFill/>
          <a:ln cap="flat" cmpd="sng" w="28575">
            <a:solidFill>
              <a:srgbClr val="C55A11"/>
            </a:solidFill>
            <a:prstDash val="solid"/>
            <a:miter lim="800000"/>
            <a:headEnd len="sm" w="sm" type="none"/>
            <a:tailEnd len="med" w="med" type="stealth"/>
          </a:ln>
        </p:spPr>
      </p:cxnSp>
      <p:cxnSp>
        <p:nvCxnSpPr>
          <p:cNvPr id="140" name="Google Shape;140;p7"/>
          <p:cNvCxnSpPr/>
          <p:nvPr/>
        </p:nvCxnSpPr>
        <p:spPr>
          <a:xfrm flipH="1">
            <a:off x="2830284" y="5190460"/>
            <a:ext cx="406400" cy="729838"/>
          </a:xfrm>
          <a:prstGeom prst="straightConnector1">
            <a:avLst/>
          </a:prstGeom>
          <a:noFill/>
          <a:ln cap="flat" cmpd="sng" w="38100">
            <a:solidFill>
              <a:srgbClr val="C55A11"/>
            </a:solidFill>
            <a:prstDash val="solid"/>
            <a:miter lim="800000"/>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2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8"/>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Cathode Ray Tube(CRT)</a:t>
            </a:r>
            <a:endParaRPr b="1" sz="2800">
              <a:solidFill>
                <a:schemeClr val="dk1"/>
              </a:solidFill>
              <a:latin typeface="Calibri"/>
              <a:ea typeface="Calibri"/>
              <a:cs typeface="Calibri"/>
              <a:sym typeface="Calibri"/>
            </a:endParaRPr>
          </a:p>
        </p:txBody>
      </p:sp>
      <p:sp>
        <p:nvSpPr>
          <p:cNvPr id="146" name="Google Shape;146;p8"/>
          <p:cNvSpPr txBox="1"/>
          <p:nvPr/>
        </p:nvSpPr>
        <p:spPr>
          <a:xfrm>
            <a:off x="0" y="523220"/>
            <a:ext cx="12192000" cy="1815882"/>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Electron beam</a:t>
            </a:r>
            <a:r>
              <a:rPr lang="en-US" sz="2800">
                <a:solidFill>
                  <a:schemeClr val="dk1"/>
                </a:solidFill>
                <a:latin typeface="Calibri"/>
                <a:ea typeface="Calibri"/>
                <a:cs typeface="Calibri"/>
                <a:sym typeface="Calibri"/>
              </a:rPr>
              <a:t>: Stream of electrons generated by heat. The electron in vacuum can be accelerated and their orbits controlled by electric or magnetic fields. A electron beam carry high kinetic energy. </a:t>
            </a:r>
            <a:endParaRPr/>
          </a:p>
          <a:p>
            <a:pPr indent="-457200" lvl="0" marL="457200" marR="0" rtl="0" algn="l">
              <a:spcBef>
                <a:spcPts val="0"/>
              </a:spcBef>
              <a:spcAft>
                <a:spcPts val="0"/>
              </a:spcAft>
              <a:buClr>
                <a:schemeClr val="dk1"/>
              </a:buClr>
              <a:buSzPts val="2800"/>
              <a:buFont typeface="Calibri"/>
              <a:buChar char="-"/>
            </a:pPr>
            <a:r>
              <a:rPr b="1" lang="en-US" sz="2800">
                <a:solidFill>
                  <a:schemeClr val="dk1"/>
                </a:solidFill>
                <a:latin typeface="Calibri"/>
                <a:ea typeface="Calibri"/>
                <a:cs typeface="Calibri"/>
                <a:sym typeface="Calibri"/>
              </a:rPr>
              <a:t>Anode</a:t>
            </a:r>
            <a:r>
              <a:rPr lang="en-US" sz="2800">
                <a:solidFill>
                  <a:schemeClr val="dk1"/>
                </a:solidFill>
                <a:latin typeface="Calibri"/>
                <a:ea typeface="Calibri"/>
                <a:cs typeface="Calibri"/>
                <a:sym typeface="Calibri"/>
              </a:rPr>
              <a:t>: It is positively charged electrode that attracts –ve charge. </a:t>
            </a:r>
            <a:endParaRPr/>
          </a:p>
        </p:txBody>
      </p:sp>
      <p:pic>
        <p:nvPicPr>
          <p:cNvPr id="147" name="Google Shape;147;p8"/>
          <p:cNvPicPr preferRelativeResize="0"/>
          <p:nvPr/>
        </p:nvPicPr>
        <p:blipFill rotWithShape="1">
          <a:blip r:embed="rId3">
            <a:alphaModFix/>
          </a:blip>
          <a:srcRect b="0" l="0" r="0" t="0"/>
          <a:stretch/>
        </p:blipFill>
        <p:spPr>
          <a:xfrm>
            <a:off x="2231858" y="3133725"/>
            <a:ext cx="8305800" cy="3724275"/>
          </a:xfrm>
          <a:prstGeom prst="rect">
            <a:avLst/>
          </a:prstGeom>
          <a:noFill/>
          <a:ln>
            <a:noFill/>
          </a:ln>
        </p:spPr>
      </p:pic>
      <p:sp>
        <p:nvSpPr>
          <p:cNvPr id="148" name="Google Shape;148;p8"/>
          <p:cNvSpPr/>
          <p:nvPr/>
        </p:nvSpPr>
        <p:spPr>
          <a:xfrm>
            <a:off x="2900884" y="4810084"/>
            <a:ext cx="842211" cy="360948"/>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49" name="Google Shape;149;p8"/>
          <p:cNvGrpSpPr/>
          <p:nvPr/>
        </p:nvGrpSpPr>
        <p:grpSpPr>
          <a:xfrm>
            <a:off x="3350030" y="4659866"/>
            <a:ext cx="440845" cy="508293"/>
            <a:chOff x="2985072" y="2867192"/>
            <a:chExt cx="440845" cy="508293"/>
          </a:xfrm>
        </p:grpSpPr>
        <p:cxnSp>
          <p:nvCxnSpPr>
            <p:cNvPr id="150" name="Google Shape;150;p8"/>
            <p:cNvCxnSpPr/>
            <p:nvPr/>
          </p:nvCxnSpPr>
          <p:spPr>
            <a:xfrm>
              <a:off x="3033656" y="3133725"/>
              <a:ext cx="322730" cy="0"/>
            </a:xfrm>
            <a:prstGeom prst="straightConnector1">
              <a:avLst/>
            </a:prstGeom>
            <a:noFill/>
            <a:ln cap="flat" cmpd="sng" w="38100">
              <a:solidFill>
                <a:srgbClr val="7B7B7B"/>
              </a:solidFill>
              <a:prstDash val="solid"/>
              <a:miter lim="800000"/>
              <a:headEnd len="sm" w="sm" type="none"/>
              <a:tailEnd len="sm" w="sm" type="none"/>
            </a:ln>
          </p:spPr>
        </p:cxnSp>
        <p:cxnSp>
          <p:nvCxnSpPr>
            <p:cNvPr id="151" name="Google Shape;151;p8"/>
            <p:cNvCxnSpPr/>
            <p:nvPr/>
          </p:nvCxnSpPr>
          <p:spPr>
            <a:xfrm>
              <a:off x="3033656" y="3252058"/>
              <a:ext cx="322730" cy="0"/>
            </a:xfrm>
            <a:prstGeom prst="straightConnector1">
              <a:avLst/>
            </a:prstGeom>
            <a:noFill/>
            <a:ln cap="flat" cmpd="sng" w="38100">
              <a:solidFill>
                <a:srgbClr val="7B7B7B"/>
              </a:solidFill>
              <a:prstDash val="solid"/>
              <a:miter lim="800000"/>
              <a:headEnd len="sm" w="sm" type="none"/>
              <a:tailEnd len="sm" w="sm" type="none"/>
            </a:ln>
          </p:spPr>
        </p:cxnSp>
        <p:sp>
          <p:nvSpPr>
            <p:cNvPr id="152" name="Google Shape;152;p8"/>
            <p:cNvSpPr/>
            <p:nvPr/>
          </p:nvSpPr>
          <p:spPr>
            <a:xfrm rot="3787611">
              <a:off x="2990624" y="2983114"/>
              <a:ext cx="429741" cy="276449"/>
            </a:xfrm>
            <a:prstGeom prst="arc">
              <a:avLst>
                <a:gd fmla="val 17606281" name="adj1"/>
                <a:gd fmla="val 20675342" name="adj2"/>
              </a:avLst>
            </a:prstGeom>
            <a:noFill/>
            <a:ln cap="flat" cmpd="sng" w="38100">
              <a:solidFill>
                <a:srgbClr val="7B7B7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8"/>
            <p:cNvSpPr/>
            <p:nvPr/>
          </p:nvSpPr>
          <p:spPr>
            <a:xfrm>
              <a:off x="3248808" y="3153380"/>
              <a:ext cx="107576" cy="80961"/>
            </a:xfrm>
            <a:prstGeom prst="ellipse">
              <a:avLst/>
            </a:prstGeom>
            <a:solidFill>
              <a:srgbClr val="7B7B7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54" name="Google Shape;154;p8"/>
          <p:cNvGrpSpPr/>
          <p:nvPr/>
        </p:nvGrpSpPr>
        <p:grpSpPr>
          <a:xfrm>
            <a:off x="3346024" y="4653139"/>
            <a:ext cx="440845" cy="508293"/>
            <a:chOff x="3313744" y="3892671"/>
            <a:chExt cx="440845" cy="508293"/>
          </a:xfrm>
        </p:grpSpPr>
        <p:cxnSp>
          <p:nvCxnSpPr>
            <p:cNvPr id="155" name="Google Shape;155;p8"/>
            <p:cNvCxnSpPr/>
            <p:nvPr/>
          </p:nvCxnSpPr>
          <p:spPr>
            <a:xfrm>
              <a:off x="3362328" y="4159204"/>
              <a:ext cx="322730" cy="0"/>
            </a:xfrm>
            <a:prstGeom prst="straightConnector1">
              <a:avLst/>
            </a:prstGeom>
            <a:noFill/>
            <a:ln cap="flat" cmpd="sng" w="38100">
              <a:solidFill>
                <a:srgbClr val="FF0000"/>
              </a:solidFill>
              <a:prstDash val="solid"/>
              <a:miter lim="800000"/>
              <a:headEnd len="sm" w="sm" type="none"/>
              <a:tailEnd len="sm" w="sm" type="none"/>
            </a:ln>
          </p:spPr>
        </p:cxnSp>
        <p:cxnSp>
          <p:nvCxnSpPr>
            <p:cNvPr id="156" name="Google Shape;156;p8"/>
            <p:cNvCxnSpPr/>
            <p:nvPr/>
          </p:nvCxnSpPr>
          <p:spPr>
            <a:xfrm>
              <a:off x="3362328" y="4277537"/>
              <a:ext cx="322730" cy="0"/>
            </a:xfrm>
            <a:prstGeom prst="straightConnector1">
              <a:avLst/>
            </a:prstGeom>
            <a:noFill/>
            <a:ln cap="flat" cmpd="sng" w="38100">
              <a:solidFill>
                <a:srgbClr val="FF0000"/>
              </a:solidFill>
              <a:prstDash val="solid"/>
              <a:miter lim="800000"/>
              <a:headEnd len="sm" w="sm" type="none"/>
              <a:tailEnd len="sm" w="sm" type="none"/>
            </a:ln>
          </p:spPr>
        </p:cxnSp>
        <p:sp>
          <p:nvSpPr>
            <p:cNvPr id="157" name="Google Shape;157;p8"/>
            <p:cNvSpPr/>
            <p:nvPr/>
          </p:nvSpPr>
          <p:spPr>
            <a:xfrm rot="3787611">
              <a:off x="3319296" y="4008593"/>
              <a:ext cx="429741" cy="276449"/>
            </a:xfrm>
            <a:prstGeom prst="arc">
              <a:avLst>
                <a:gd fmla="val 17606281" name="adj1"/>
                <a:gd fmla="val 20675342" name="adj2"/>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8"/>
            <p:cNvSpPr/>
            <p:nvPr/>
          </p:nvSpPr>
          <p:spPr>
            <a:xfrm>
              <a:off x="3577480" y="4178859"/>
              <a:ext cx="107576" cy="80961"/>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59" name="Google Shape;159;p8"/>
          <p:cNvSpPr txBox="1"/>
          <p:nvPr/>
        </p:nvSpPr>
        <p:spPr>
          <a:xfrm>
            <a:off x="2575902" y="3541071"/>
            <a:ext cx="260139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Heating filament</a:t>
            </a:r>
            <a:endParaRPr sz="2400">
              <a:solidFill>
                <a:schemeClr val="dk1"/>
              </a:solidFill>
              <a:latin typeface="Calibri"/>
              <a:ea typeface="Calibri"/>
              <a:cs typeface="Calibri"/>
              <a:sym typeface="Calibri"/>
            </a:endParaRPr>
          </a:p>
        </p:txBody>
      </p:sp>
      <p:sp>
        <p:nvSpPr>
          <p:cNvPr id="160" name="Google Shape;160;p8"/>
          <p:cNvSpPr txBox="1"/>
          <p:nvPr/>
        </p:nvSpPr>
        <p:spPr>
          <a:xfrm>
            <a:off x="1779175" y="5824686"/>
            <a:ext cx="161108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Cathode</a:t>
            </a:r>
            <a:endParaRPr sz="2400">
              <a:solidFill>
                <a:schemeClr val="dk1"/>
              </a:solidFill>
              <a:latin typeface="Calibri"/>
              <a:ea typeface="Calibri"/>
              <a:cs typeface="Calibri"/>
              <a:sym typeface="Calibri"/>
            </a:endParaRPr>
          </a:p>
        </p:txBody>
      </p:sp>
      <p:cxnSp>
        <p:nvCxnSpPr>
          <p:cNvPr id="161" name="Google Shape;161;p8"/>
          <p:cNvCxnSpPr/>
          <p:nvPr/>
        </p:nvCxnSpPr>
        <p:spPr>
          <a:xfrm>
            <a:off x="3701141" y="4978398"/>
            <a:ext cx="6052459" cy="0"/>
          </a:xfrm>
          <a:prstGeom prst="straightConnector1">
            <a:avLst/>
          </a:prstGeom>
          <a:noFill/>
          <a:ln cap="flat" cmpd="sng" w="57150">
            <a:solidFill>
              <a:srgbClr val="00B0F0"/>
            </a:solidFill>
            <a:prstDash val="solid"/>
            <a:miter lim="800000"/>
            <a:headEnd len="sm" w="sm" type="none"/>
            <a:tailEnd len="sm" w="sm" type="none"/>
          </a:ln>
        </p:spPr>
      </p:cxnSp>
      <p:cxnSp>
        <p:nvCxnSpPr>
          <p:cNvPr id="162" name="Google Shape;162;p8"/>
          <p:cNvCxnSpPr/>
          <p:nvPr/>
        </p:nvCxnSpPr>
        <p:spPr>
          <a:xfrm rot="10800000">
            <a:off x="3421072" y="3918857"/>
            <a:ext cx="188688" cy="1000815"/>
          </a:xfrm>
          <a:prstGeom prst="straightConnector1">
            <a:avLst/>
          </a:prstGeom>
          <a:noFill/>
          <a:ln cap="flat" cmpd="sng" w="28575">
            <a:solidFill>
              <a:srgbClr val="C55A11"/>
            </a:solidFill>
            <a:prstDash val="solid"/>
            <a:miter lim="800000"/>
            <a:headEnd len="sm" w="sm" type="none"/>
            <a:tailEnd len="med" w="med" type="stealth"/>
          </a:ln>
        </p:spPr>
      </p:cxnSp>
      <p:cxnSp>
        <p:nvCxnSpPr>
          <p:cNvPr id="163" name="Google Shape;163;p8"/>
          <p:cNvCxnSpPr/>
          <p:nvPr/>
        </p:nvCxnSpPr>
        <p:spPr>
          <a:xfrm flipH="1">
            <a:off x="2830284" y="5190460"/>
            <a:ext cx="406400" cy="729838"/>
          </a:xfrm>
          <a:prstGeom prst="straightConnector1">
            <a:avLst/>
          </a:prstGeom>
          <a:noFill/>
          <a:ln cap="flat" cmpd="sng" w="38100">
            <a:solidFill>
              <a:srgbClr val="C55A11"/>
            </a:solidFill>
            <a:prstDash val="solid"/>
            <a:miter lim="800000"/>
            <a:headEnd len="sm" w="sm"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2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9"/>
          <p:cNvSpPr txBox="1"/>
          <p:nvPr/>
        </p:nvSpPr>
        <p:spPr>
          <a:xfrm>
            <a:off x="0" y="0"/>
            <a:ext cx="12192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Cathode Ray Tube(CRT)</a:t>
            </a:r>
            <a:endParaRPr b="1" sz="2800">
              <a:solidFill>
                <a:schemeClr val="dk1"/>
              </a:solidFill>
              <a:latin typeface="Calibri"/>
              <a:ea typeface="Calibri"/>
              <a:cs typeface="Calibri"/>
              <a:sym typeface="Calibri"/>
            </a:endParaRPr>
          </a:p>
        </p:txBody>
      </p:sp>
      <p:sp>
        <p:nvSpPr>
          <p:cNvPr id="169" name="Google Shape;169;p9"/>
          <p:cNvSpPr txBox="1"/>
          <p:nvPr/>
        </p:nvSpPr>
        <p:spPr>
          <a:xfrm>
            <a:off x="0" y="523220"/>
            <a:ext cx="12192000" cy="20928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600">
                <a:solidFill>
                  <a:schemeClr val="dk1"/>
                </a:solidFill>
                <a:latin typeface="Calibri"/>
                <a:ea typeface="Calibri"/>
                <a:cs typeface="Calibri"/>
                <a:sym typeface="Calibri"/>
              </a:rPr>
              <a:t>Basic component of CRT:</a:t>
            </a:r>
            <a:endParaRPr/>
          </a:p>
          <a:p>
            <a:pPr indent="-457200" lvl="0" marL="457200" marR="0" rtl="0" algn="l">
              <a:spcBef>
                <a:spcPts val="0"/>
              </a:spcBef>
              <a:spcAft>
                <a:spcPts val="0"/>
              </a:spcAft>
              <a:buClr>
                <a:schemeClr val="dk1"/>
              </a:buClr>
              <a:buSzPts val="2600"/>
              <a:buFont typeface="Calibri"/>
              <a:buChar char="-"/>
            </a:pPr>
            <a:r>
              <a:rPr b="1" lang="en-US" sz="2600">
                <a:solidFill>
                  <a:schemeClr val="dk1"/>
                </a:solidFill>
                <a:latin typeface="Calibri"/>
                <a:ea typeface="Calibri"/>
                <a:cs typeface="Calibri"/>
                <a:sym typeface="Calibri"/>
              </a:rPr>
              <a:t>Grid:</a:t>
            </a:r>
            <a:r>
              <a:rPr lang="en-US" sz="2600">
                <a:solidFill>
                  <a:schemeClr val="dk1"/>
                </a:solidFill>
                <a:latin typeface="Calibri"/>
                <a:ea typeface="Calibri"/>
                <a:cs typeface="Calibri"/>
                <a:sym typeface="Calibri"/>
              </a:rPr>
              <a:t> There important anodes between the heater and the rest of the CRT assembly. These anodes are commonly called the grids. </a:t>
            </a:r>
            <a:endParaRPr/>
          </a:p>
          <a:p>
            <a:pPr indent="-457200" lvl="1" marL="914400" marR="0" rtl="0" algn="l">
              <a:spcBef>
                <a:spcPts val="0"/>
              </a:spcBef>
              <a:spcAft>
                <a:spcPts val="0"/>
              </a:spcAft>
              <a:buClr>
                <a:schemeClr val="dk1"/>
              </a:buClr>
              <a:buSzPts val="2600"/>
              <a:buFont typeface="Calibri"/>
              <a:buChar char="-"/>
            </a:pPr>
            <a:r>
              <a:rPr b="0" i="0" lang="en-US" sz="2600" u="none" cap="none" strike="noStrike">
                <a:solidFill>
                  <a:schemeClr val="dk1"/>
                </a:solidFill>
                <a:latin typeface="Calibri"/>
                <a:ea typeface="Calibri"/>
                <a:cs typeface="Calibri"/>
                <a:sym typeface="Calibri"/>
              </a:rPr>
              <a:t>The first grid is the control grid, second grid is the screen grid and the third grid is the focus grid. </a:t>
            </a:r>
            <a:endParaRPr/>
          </a:p>
        </p:txBody>
      </p:sp>
      <p:pic>
        <p:nvPicPr>
          <p:cNvPr id="170" name="Google Shape;170;p9"/>
          <p:cNvPicPr preferRelativeResize="0"/>
          <p:nvPr/>
        </p:nvPicPr>
        <p:blipFill rotWithShape="1">
          <a:blip r:embed="rId3">
            <a:alphaModFix/>
          </a:blip>
          <a:srcRect b="0" l="0" r="0" t="0"/>
          <a:stretch/>
        </p:blipFill>
        <p:spPr>
          <a:xfrm>
            <a:off x="2231858" y="3133725"/>
            <a:ext cx="8305800" cy="3724275"/>
          </a:xfrm>
          <a:prstGeom prst="rect">
            <a:avLst/>
          </a:prstGeom>
          <a:noFill/>
          <a:ln>
            <a:noFill/>
          </a:ln>
        </p:spPr>
      </p:pic>
      <p:sp>
        <p:nvSpPr>
          <p:cNvPr id="171" name="Google Shape;171;p9"/>
          <p:cNvSpPr/>
          <p:nvPr/>
        </p:nvSpPr>
        <p:spPr>
          <a:xfrm>
            <a:off x="2900884" y="4810084"/>
            <a:ext cx="842211" cy="360948"/>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72" name="Google Shape;172;p9"/>
          <p:cNvGrpSpPr/>
          <p:nvPr/>
        </p:nvGrpSpPr>
        <p:grpSpPr>
          <a:xfrm>
            <a:off x="3350030" y="4659866"/>
            <a:ext cx="440845" cy="508293"/>
            <a:chOff x="2985072" y="2867192"/>
            <a:chExt cx="440845" cy="508293"/>
          </a:xfrm>
        </p:grpSpPr>
        <p:cxnSp>
          <p:nvCxnSpPr>
            <p:cNvPr id="173" name="Google Shape;173;p9"/>
            <p:cNvCxnSpPr/>
            <p:nvPr/>
          </p:nvCxnSpPr>
          <p:spPr>
            <a:xfrm>
              <a:off x="3033656" y="3133725"/>
              <a:ext cx="322730" cy="0"/>
            </a:xfrm>
            <a:prstGeom prst="straightConnector1">
              <a:avLst/>
            </a:prstGeom>
            <a:noFill/>
            <a:ln cap="flat" cmpd="sng" w="38100">
              <a:solidFill>
                <a:srgbClr val="7B7B7B"/>
              </a:solidFill>
              <a:prstDash val="solid"/>
              <a:miter lim="800000"/>
              <a:headEnd len="sm" w="sm" type="none"/>
              <a:tailEnd len="sm" w="sm" type="none"/>
            </a:ln>
          </p:spPr>
        </p:cxnSp>
        <p:cxnSp>
          <p:nvCxnSpPr>
            <p:cNvPr id="174" name="Google Shape;174;p9"/>
            <p:cNvCxnSpPr/>
            <p:nvPr/>
          </p:nvCxnSpPr>
          <p:spPr>
            <a:xfrm>
              <a:off x="3033656" y="3252058"/>
              <a:ext cx="322730" cy="0"/>
            </a:xfrm>
            <a:prstGeom prst="straightConnector1">
              <a:avLst/>
            </a:prstGeom>
            <a:noFill/>
            <a:ln cap="flat" cmpd="sng" w="38100">
              <a:solidFill>
                <a:srgbClr val="7B7B7B"/>
              </a:solidFill>
              <a:prstDash val="solid"/>
              <a:miter lim="800000"/>
              <a:headEnd len="sm" w="sm" type="none"/>
              <a:tailEnd len="sm" w="sm" type="none"/>
            </a:ln>
          </p:spPr>
        </p:cxnSp>
        <p:sp>
          <p:nvSpPr>
            <p:cNvPr id="175" name="Google Shape;175;p9"/>
            <p:cNvSpPr/>
            <p:nvPr/>
          </p:nvSpPr>
          <p:spPr>
            <a:xfrm rot="3787611">
              <a:off x="2990624" y="2983114"/>
              <a:ext cx="429741" cy="276449"/>
            </a:xfrm>
            <a:prstGeom prst="arc">
              <a:avLst>
                <a:gd fmla="val 17606281" name="adj1"/>
                <a:gd fmla="val 20675342" name="adj2"/>
              </a:avLst>
            </a:prstGeom>
            <a:noFill/>
            <a:ln cap="flat" cmpd="sng" w="38100">
              <a:solidFill>
                <a:srgbClr val="7B7B7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9"/>
            <p:cNvSpPr/>
            <p:nvPr/>
          </p:nvSpPr>
          <p:spPr>
            <a:xfrm>
              <a:off x="3248808" y="3153380"/>
              <a:ext cx="107576" cy="80961"/>
            </a:xfrm>
            <a:prstGeom prst="ellipse">
              <a:avLst/>
            </a:prstGeom>
            <a:solidFill>
              <a:srgbClr val="7B7B7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grpSp>
        <p:nvGrpSpPr>
          <p:cNvPr id="177" name="Google Shape;177;p9"/>
          <p:cNvGrpSpPr/>
          <p:nvPr/>
        </p:nvGrpSpPr>
        <p:grpSpPr>
          <a:xfrm>
            <a:off x="3346024" y="4653139"/>
            <a:ext cx="440845" cy="508293"/>
            <a:chOff x="3313744" y="3892671"/>
            <a:chExt cx="440845" cy="508293"/>
          </a:xfrm>
        </p:grpSpPr>
        <p:cxnSp>
          <p:nvCxnSpPr>
            <p:cNvPr id="178" name="Google Shape;178;p9"/>
            <p:cNvCxnSpPr/>
            <p:nvPr/>
          </p:nvCxnSpPr>
          <p:spPr>
            <a:xfrm>
              <a:off x="3362328" y="4159204"/>
              <a:ext cx="322730" cy="0"/>
            </a:xfrm>
            <a:prstGeom prst="straightConnector1">
              <a:avLst/>
            </a:prstGeom>
            <a:noFill/>
            <a:ln cap="flat" cmpd="sng" w="38100">
              <a:solidFill>
                <a:srgbClr val="FF0000"/>
              </a:solidFill>
              <a:prstDash val="solid"/>
              <a:miter lim="800000"/>
              <a:headEnd len="sm" w="sm" type="none"/>
              <a:tailEnd len="sm" w="sm" type="none"/>
            </a:ln>
          </p:spPr>
        </p:cxnSp>
        <p:cxnSp>
          <p:nvCxnSpPr>
            <p:cNvPr id="179" name="Google Shape;179;p9"/>
            <p:cNvCxnSpPr/>
            <p:nvPr/>
          </p:nvCxnSpPr>
          <p:spPr>
            <a:xfrm>
              <a:off x="3362328" y="4277537"/>
              <a:ext cx="322730" cy="0"/>
            </a:xfrm>
            <a:prstGeom prst="straightConnector1">
              <a:avLst/>
            </a:prstGeom>
            <a:noFill/>
            <a:ln cap="flat" cmpd="sng" w="38100">
              <a:solidFill>
                <a:srgbClr val="FF0000"/>
              </a:solidFill>
              <a:prstDash val="solid"/>
              <a:miter lim="800000"/>
              <a:headEnd len="sm" w="sm" type="none"/>
              <a:tailEnd len="sm" w="sm" type="none"/>
            </a:ln>
          </p:spPr>
        </p:cxnSp>
        <p:sp>
          <p:nvSpPr>
            <p:cNvPr id="180" name="Google Shape;180;p9"/>
            <p:cNvSpPr/>
            <p:nvPr/>
          </p:nvSpPr>
          <p:spPr>
            <a:xfrm rot="3787611">
              <a:off x="3319296" y="4008593"/>
              <a:ext cx="429741" cy="276449"/>
            </a:xfrm>
            <a:prstGeom prst="arc">
              <a:avLst>
                <a:gd fmla="val 17606281" name="adj1"/>
                <a:gd fmla="val 20675342" name="adj2"/>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9"/>
            <p:cNvSpPr/>
            <p:nvPr/>
          </p:nvSpPr>
          <p:spPr>
            <a:xfrm>
              <a:off x="3577480" y="4178859"/>
              <a:ext cx="107576" cy="80961"/>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182" name="Google Shape;182;p9"/>
          <p:cNvSpPr txBox="1"/>
          <p:nvPr/>
        </p:nvSpPr>
        <p:spPr>
          <a:xfrm>
            <a:off x="2575902" y="3497523"/>
            <a:ext cx="2601399"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Heating filament</a:t>
            </a:r>
            <a:endParaRPr sz="2400">
              <a:solidFill>
                <a:schemeClr val="dk1"/>
              </a:solidFill>
              <a:latin typeface="Calibri"/>
              <a:ea typeface="Calibri"/>
              <a:cs typeface="Calibri"/>
              <a:sym typeface="Calibri"/>
            </a:endParaRPr>
          </a:p>
        </p:txBody>
      </p:sp>
      <p:sp>
        <p:nvSpPr>
          <p:cNvPr id="183" name="Google Shape;183;p9"/>
          <p:cNvSpPr txBox="1"/>
          <p:nvPr/>
        </p:nvSpPr>
        <p:spPr>
          <a:xfrm>
            <a:off x="1779175" y="5824686"/>
            <a:ext cx="161108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Cathode</a:t>
            </a:r>
            <a:endParaRPr sz="2400">
              <a:solidFill>
                <a:schemeClr val="dk1"/>
              </a:solidFill>
              <a:latin typeface="Calibri"/>
              <a:ea typeface="Calibri"/>
              <a:cs typeface="Calibri"/>
              <a:sym typeface="Calibri"/>
            </a:endParaRPr>
          </a:p>
        </p:txBody>
      </p:sp>
      <p:cxnSp>
        <p:nvCxnSpPr>
          <p:cNvPr id="184" name="Google Shape;184;p9"/>
          <p:cNvCxnSpPr/>
          <p:nvPr/>
        </p:nvCxnSpPr>
        <p:spPr>
          <a:xfrm>
            <a:off x="3701141" y="4978398"/>
            <a:ext cx="6052459" cy="0"/>
          </a:xfrm>
          <a:prstGeom prst="straightConnector1">
            <a:avLst/>
          </a:prstGeom>
          <a:noFill/>
          <a:ln cap="flat" cmpd="sng" w="57150">
            <a:solidFill>
              <a:srgbClr val="00B0F0"/>
            </a:solidFill>
            <a:prstDash val="solid"/>
            <a:miter lim="800000"/>
            <a:headEnd len="sm" w="sm" type="none"/>
            <a:tailEnd len="sm" w="sm" type="none"/>
          </a:ln>
        </p:spPr>
      </p:cxnSp>
      <p:cxnSp>
        <p:nvCxnSpPr>
          <p:cNvPr id="185" name="Google Shape;185;p9"/>
          <p:cNvCxnSpPr/>
          <p:nvPr/>
        </p:nvCxnSpPr>
        <p:spPr>
          <a:xfrm rot="10800000">
            <a:off x="3421072" y="3918857"/>
            <a:ext cx="188688" cy="1000815"/>
          </a:xfrm>
          <a:prstGeom prst="straightConnector1">
            <a:avLst/>
          </a:prstGeom>
          <a:noFill/>
          <a:ln cap="flat" cmpd="sng" w="38100">
            <a:solidFill>
              <a:srgbClr val="C55A11"/>
            </a:solidFill>
            <a:prstDash val="solid"/>
            <a:miter lim="800000"/>
            <a:headEnd len="sm" w="sm" type="none"/>
            <a:tailEnd len="med" w="med" type="stealth"/>
          </a:ln>
        </p:spPr>
      </p:cxnSp>
      <p:cxnSp>
        <p:nvCxnSpPr>
          <p:cNvPr id="186" name="Google Shape;186;p9"/>
          <p:cNvCxnSpPr/>
          <p:nvPr/>
        </p:nvCxnSpPr>
        <p:spPr>
          <a:xfrm flipH="1">
            <a:off x="2830284" y="5190460"/>
            <a:ext cx="406400" cy="729838"/>
          </a:xfrm>
          <a:prstGeom prst="straightConnector1">
            <a:avLst/>
          </a:prstGeom>
          <a:noFill/>
          <a:ln cap="flat" cmpd="sng" w="38100">
            <a:solidFill>
              <a:srgbClr val="C55A11"/>
            </a:solidFill>
            <a:prstDash val="solid"/>
            <a:miter lim="800000"/>
            <a:headEnd len="sm" w="sm" type="none"/>
            <a:tailEnd len="med" w="med" type="stealth"/>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2019-12-08T08:13:39Z</dcterms:created>
  <dc:creator>subin</dc:creator>
</cp:coreProperties>
</file>