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59" r:id="rId5"/>
    <p:sldId id="260" r:id="rId6"/>
    <p:sldId id="261" r:id="rId7"/>
    <p:sldId id="262" r:id="rId8"/>
    <p:sldId id="263" r:id="rId9"/>
    <p:sldId id="264" r:id="rId10"/>
    <p:sldId id="270" r:id="rId11"/>
    <p:sldId id="257" r:id="rId12"/>
    <p:sldId id="265" r:id="rId13"/>
    <p:sldId id="266" r:id="rId14"/>
    <p:sldId id="267" r:id="rId15"/>
    <p:sldId id="268" r:id="rId16"/>
    <p:sldId id="271" r:id="rId17"/>
    <p:sldId id="272" r:id="rId18"/>
    <p:sldId id="273" r:id="rId19"/>
    <p:sldId id="275" r:id="rId20"/>
    <p:sldId id="297" r:id="rId21"/>
    <p:sldId id="274" r:id="rId22"/>
    <p:sldId id="276" r:id="rId23"/>
    <p:sldId id="298" r:id="rId24"/>
    <p:sldId id="299" r:id="rId25"/>
    <p:sldId id="277" r:id="rId26"/>
    <p:sldId id="300" r:id="rId27"/>
    <p:sldId id="278" r:id="rId28"/>
    <p:sldId id="280" r:id="rId29"/>
    <p:sldId id="279" r:id="rId30"/>
    <p:sldId id="281" r:id="rId31"/>
    <p:sldId id="282" r:id="rId32"/>
    <p:sldId id="283" r:id="rId33"/>
    <p:sldId id="284" r:id="rId34"/>
    <p:sldId id="285" r:id="rId35"/>
    <p:sldId id="287" r:id="rId36"/>
    <p:sldId id="290" r:id="rId37"/>
    <p:sldId id="286" r:id="rId38"/>
    <p:sldId id="288" r:id="rId39"/>
    <p:sldId id="289" r:id="rId40"/>
    <p:sldId id="291" r:id="rId41"/>
    <p:sldId id="292" r:id="rId42"/>
    <p:sldId id="293" r:id="rId43"/>
    <p:sldId id="294" r:id="rId44"/>
    <p:sldId id="295" r:id="rId45"/>
    <p:sldId id="29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62" autoAdjust="0"/>
  </p:normalViewPr>
  <p:slideViewPr>
    <p:cSldViewPr>
      <p:cViewPr varScale="1">
        <p:scale>
          <a:sx n="82" d="100"/>
          <a:sy n="82" d="100"/>
        </p:scale>
        <p:origin x="-1397"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4697CA-861D-4EA4-9E0A-B57E088B3D9E}"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697CA-861D-4EA4-9E0A-B57E088B3D9E}"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697CA-861D-4EA4-9E0A-B57E088B3D9E}"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697CA-861D-4EA4-9E0A-B57E088B3D9E}"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4697CA-861D-4EA4-9E0A-B57E088B3D9E}" type="datetimeFigureOut">
              <a:rPr lang="en-US" smtClean="0"/>
              <a:pPr/>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4697CA-861D-4EA4-9E0A-B57E088B3D9E}"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4697CA-861D-4EA4-9E0A-B57E088B3D9E}" type="datetimeFigureOut">
              <a:rPr lang="en-US" smtClean="0"/>
              <a:pPr/>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4697CA-861D-4EA4-9E0A-B57E088B3D9E}" type="datetimeFigureOut">
              <a:rPr lang="en-US" smtClean="0"/>
              <a:pPr/>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697CA-861D-4EA4-9E0A-B57E088B3D9E}" type="datetimeFigureOut">
              <a:rPr lang="en-US" smtClean="0"/>
              <a:pPr/>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697CA-861D-4EA4-9E0A-B57E088B3D9E}"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697CA-861D-4EA4-9E0A-B57E088B3D9E}" type="datetimeFigureOut">
              <a:rPr lang="en-US" smtClean="0"/>
              <a:pPr/>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697CA-861D-4EA4-9E0A-B57E088B3D9E}" type="datetimeFigureOut">
              <a:rPr lang="en-US" smtClean="0"/>
              <a:pPr/>
              <a:t>6/19/2022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151F2-07C1-4CFC-ACC4-F0CECC5E5B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895600"/>
            <a:ext cx="8991600" cy="1200329"/>
          </a:xfrm>
          <a:prstGeom prst="rect">
            <a:avLst/>
          </a:prstGeom>
          <a:noFill/>
        </p:spPr>
        <p:txBody>
          <a:bodyPr wrap="square" rtlCol="0">
            <a:spAutoFit/>
          </a:bodyPr>
          <a:lstStyle/>
          <a:p>
            <a:pPr algn="ctr"/>
            <a:r>
              <a:rPr lang="en-US" sz="3600" b="1" dirty="0" smtClean="0"/>
              <a:t>Unit-2</a:t>
            </a:r>
          </a:p>
          <a:p>
            <a:pPr algn="ctr"/>
            <a:r>
              <a:rPr lang="en-US" sz="3600" b="1" dirty="0" smtClean="0"/>
              <a:t>Hardware and software Concept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cf.ppt-online.org/files/slide/9/90SDgKPkVa46oZtxny7eHAfubE8sCUjRiwQFqz/slide-3.jpg"/>
          <p:cNvPicPr>
            <a:picLocks noChangeAspect="1" noChangeArrowheads="1"/>
          </p:cNvPicPr>
          <p:nvPr/>
        </p:nvPicPr>
        <p:blipFill>
          <a:blip r:embed="rId2"/>
          <a:srcRect l="45577" t="26054" r="4098" b="15709"/>
          <a:stretch>
            <a:fillRect/>
          </a:stretch>
        </p:blipFill>
        <p:spPr bwMode="auto">
          <a:xfrm>
            <a:off x="1447800" y="152400"/>
            <a:ext cx="7010400" cy="608449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Output Devices</a:t>
            </a:r>
            <a:endParaRPr lang="en-US" sz="3200" b="1" dirty="0"/>
          </a:p>
        </p:txBody>
      </p:sp>
      <p:sp>
        <p:nvSpPr>
          <p:cNvPr id="3" name="TextBox 2"/>
          <p:cNvSpPr txBox="1"/>
          <p:nvPr/>
        </p:nvSpPr>
        <p:spPr>
          <a:xfrm>
            <a:off x="0" y="609600"/>
            <a:ext cx="9144000" cy="6217087"/>
          </a:xfrm>
          <a:prstGeom prst="rect">
            <a:avLst/>
          </a:prstGeom>
          <a:noFill/>
        </p:spPr>
        <p:txBody>
          <a:bodyPr wrap="square" rtlCol="0">
            <a:spAutoFit/>
          </a:bodyPr>
          <a:lstStyle/>
          <a:p>
            <a:pPr marL="457200" indent="-457200">
              <a:buAutoNum type="arabicPeriod"/>
            </a:pPr>
            <a:r>
              <a:rPr lang="en-US" sz="2400" b="1" dirty="0" smtClean="0"/>
              <a:t>CRT  (Cathode Ray Tube): </a:t>
            </a:r>
          </a:p>
          <a:p>
            <a:pPr marL="457200" indent="-457200">
              <a:buFont typeface="Wingdings" pitchFamily="2" charset="2"/>
              <a:buChar char="Ø"/>
            </a:pPr>
            <a:r>
              <a:rPr lang="en-US" sz="2200" dirty="0" smtClean="0"/>
              <a:t>CRT is a device which convert electrical signal (voltage, current) into visual signal</a:t>
            </a:r>
          </a:p>
          <a:p>
            <a:pPr marL="457200" indent="-457200">
              <a:buFont typeface="Wingdings" pitchFamily="2" charset="2"/>
              <a:buChar char="Ø"/>
            </a:pPr>
            <a:r>
              <a:rPr lang="en-US" sz="2200" dirty="0" smtClean="0"/>
              <a:t>CRT (Cathode Ray Tube) is a specialized vacuum tube in which images are produced when electron beam strikes a </a:t>
            </a:r>
            <a:r>
              <a:rPr lang="en-US" sz="2200" dirty="0" err="1" smtClean="0"/>
              <a:t>pahosphorescent</a:t>
            </a:r>
            <a:r>
              <a:rPr lang="en-US" sz="2200" dirty="0" smtClean="0"/>
              <a:t> surface. The CRT in a computer display is similar to the picture tube in a television receiver.</a:t>
            </a:r>
          </a:p>
          <a:p>
            <a:pPr marL="457200" indent="-457200">
              <a:buFont typeface="Wingdings" pitchFamily="2" charset="2"/>
              <a:buChar char="Ø"/>
            </a:pPr>
            <a:r>
              <a:rPr lang="en-US" sz="2200" dirty="0" smtClean="0"/>
              <a:t>Heat is supplied to the cathode by passing current through heater element. The cathode is a cylindrical metallic structure that is rich in electrons.</a:t>
            </a:r>
          </a:p>
          <a:p>
            <a:pPr marL="457200" indent="-457200">
              <a:buFont typeface="Wingdings" pitchFamily="2" charset="2"/>
              <a:buChar char="Ø"/>
            </a:pPr>
            <a:r>
              <a:rPr lang="en-US" sz="2200" dirty="0" smtClean="0"/>
              <a:t>A beam of electrons (Cathode rays) emitted by electron gun, passes through focusing and deflection systems that direct the beam toward specified positions on the phosphor-coated screen. </a:t>
            </a:r>
          </a:p>
          <a:p>
            <a:pPr marL="457200" indent="-457200">
              <a:buFont typeface="Wingdings" pitchFamily="2" charset="2"/>
              <a:buChar char="Ø"/>
            </a:pPr>
            <a:r>
              <a:rPr lang="en-US" sz="2200" dirty="0" smtClean="0"/>
              <a:t>Then phosphor emits a small spot of light at each position contracted by electron beam. </a:t>
            </a:r>
          </a:p>
          <a:p>
            <a:pPr marL="457200" indent="-457200">
              <a:buFont typeface="Wingdings" pitchFamily="2" charset="2"/>
              <a:buChar char="Ø"/>
            </a:pPr>
            <a:r>
              <a:rPr lang="en-US" sz="2200" dirty="0" smtClean="0"/>
              <a:t>As light emitted by phosphor fades very rapidly, so to keep phosphor glowing is to redraw the picture repeatedly by quickly directing the electron beam back over the same points. This type of display is called refresh CRT. </a:t>
            </a: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Output Devices</a:t>
            </a:r>
            <a:endParaRPr lang="en-US" sz="3200" b="1" dirty="0"/>
          </a:p>
        </p:txBody>
      </p:sp>
      <p:sp>
        <p:nvSpPr>
          <p:cNvPr id="3" name="TextBox 2"/>
          <p:cNvSpPr txBox="1"/>
          <p:nvPr/>
        </p:nvSpPr>
        <p:spPr>
          <a:xfrm>
            <a:off x="0" y="609600"/>
            <a:ext cx="8991600" cy="6370975"/>
          </a:xfrm>
          <a:prstGeom prst="rect">
            <a:avLst/>
          </a:prstGeom>
          <a:noFill/>
        </p:spPr>
        <p:txBody>
          <a:bodyPr wrap="square" rtlCol="0">
            <a:spAutoFit/>
          </a:bodyPr>
          <a:lstStyle/>
          <a:p>
            <a:pPr marL="457200" indent="-457200">
              <a:buAutoNum type="arabicPeriod"/>
            </a:pPr>
            <a:r>
              <a:rPr lang="en-US" sz="2400" b="1" dirty="0" smtClean="0"/>
              <a:t>CRT  (Cathode Ray Tube): </a:t>
            </a:r>
          </a:p>
          <a:p>
            <a:pPr marL="457200" indent="-457200">
              <a:buFont typeface="Wingdings" pitchFamily="2" charset="2"/>
              <a:buChar char="Ø"/>
            </a:pPr>
            <a:r>
              <a:rPr lang="en-US" sz="2400" dirty="0" smtClean="0"/>
              <a:t>The primary components of an electron gun in CRT are heated metal cathode and a control grid. </a:t>
            </a:r>
          </a:p>
          <a:p>
            <a:pPr marL="457200" indent="-457200">
              <a:buFont typeface="Wingdings" pitchFamily="2" charset="2"/>
              <a:buChar char="Ø"/>
            </a:pPr>
            <a:r>
              <a:rPr lang="en-US" sz="2400" dirty="0" smtClean="0"/>
              <a:t>Heat is supplied to the cathode by directing a current through a coil of wire, called filament, inside cylindrical cathode structures. Due to this heat, electrons boiled off and then free negatively charged electrons are accelerated towards the phosphor coating by a high positive voltage. The intensity of the electron beam is controlled by setting voltage levels on the control grid, which is a metal cylinder that fits over the cathode. </a:t>
            </a:r>
          </a:p>
          <a:p>
            <a:pPr marL="457200" indent="-457200">
              <a:buFont typeface="Wingdings" pitchFamily="2" charset="2"/>
              <a:buChar char="Ø"/>
            </a:pPr>
            <a:r>
              <a:rPr lang="en-US" sz="2400" dirty="0" smtClean="0"/>
              <a:t>A high negative voltage applied to the control grid shuts off the beam by repelling electrons and stopping them from passing through the small hole at the end of the control grid structure. A smaller negative voltage on the control grid simply decreases the number of electrons passing through the cathode. Therefore we can control the brightness of display by varying the voltage on the control grid. </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Output Devices</a:t>
            </a:r>
            <a:endParaRPr lang="en-US" sz="3200" b="1" dirty="0"/>
          </a:p>
        </p:txBody>
      </p:sp>
      <p:sp>
        <p:nvSpPr>
          <p:cNvPr id="3" name="TextBox 2"/>
          <p:cNvSpPr txBox="1"/>
          <p:nvPr/>
        </p:nvSpPr>
        <p:spPr>
          <a:xfrm>
            <a:off x="0" y="609600"/>
            <a:ext cx="8991600" cy="5632311"/>
          </a:xfrm>
          <a:prstGeom prst="rect">
            <a:avLst/>
          </a:prstGeom>
          <a:noFill/>
        </p:spPr>
        <p:txBody>
          <a:bodyPr wrap="square" rtlCol="0">
            <a:spAutoFit/>
          </a:bodyPr>
          <a:lstStyle/>
          <a:p>
            <a:pPr marL="457200" indent="-457200">
              <a:buAutoNum type="arabicPeriod"/>
            </a:pPr>
            <a:r>
              <a:rPr lang="en-US" sz="2400" b="1" dirty="0" smtClean="0"/>
              <a:t>CRT  (Cathode Ray Tube): </a:t>
            </a:r>
          </a:p>
          <a:p>
            <a:pPr marL="457200" indent="-457200">
              <a:buFont typeface="Wingdings" pitchFamily="2" charset="2"/>
              <a:buChar char="Ø"/>
            </a:pPr>
            <a:r>
              <a:rPr lang="en-US" sz="2400" dirty="0" smtClean="0"/>
              <a:t>Focusing and deflection coils are together needed to force the electron beam to converge into a small spot as it strikes the screen otherwise electrons would repel each other, and the beam would spread out as it approaches the screen. </a:t>
            </a:r>
          </a:p>
          <a:p>
            <a:pPr marL="457200" indent="-457200">
              <a:buFont typeface="Wingdings" pitchFamily="2" charset="2"/>
              <a:buChar char="Ø"/>
            </a:pPr>
            <a:r>
              <a:rPr lang="en-US" sz="2400" dirty="0" smtClean="0"/>
              <a:t>Focusing is accomplished either by electric or magnetic field. </a:t>
            </a:r>
          </a:p>
          <a:p>
            <a:pPr marL="457200" indent="-457200">
              <a:buFont typeface="Wingdings" pitchFamily="2" charset="2"/>
              <a:buChar char="Ø"/>
            </a:pPr>
            <a:r>
              <a:rPr lang="en-US" sz="2400" dirty="0" smtClean="0"/>
              <a:t>Electrostatic focusing is generally used in television and computer graphics monitors.</a:t>
            </a:r>
          </a:p>
          <a:p>
            <a:pPr marL="457200" indent="-457200">
              <a:buFont typeface="Wingdings" pitchFamily="2" charset="2"/>
              <a:buChar char="Ø"/>
            </a:pPr>
            <a:r>
              <a:rPr lang="en-US" sz="2400" dirty="0" smtClean="0"/>
              <a:t>Deflecting coils produce extremely low frequency electromagnetic field that allows for constant adjustment of the direction of the electron beam.</a:t>
            </a:r>
          </a:p>
          <a:p>
            <a:pPr marL="457200" indent="-457200">
              <a:buFont typeface="Wingdings" pitchFamily="2" charset="2"/>
              <a:buChar char="Ø"/>
            </a:pPr>
            <a:r>
              <a:rPr lang="en-US" sz="2400" dirty="0" smtClean="0"/>
              <a:t>There are two sets of deflecting coils: horizontal and vertical.</a:t>
            </a:r>
          </a:p>
          <a:p>
            <a:pPr marL="457200" indent="-457200">
              <a:buFont typeface="Wingdings" pitchFamily="2" charset="2"/>
              <a:buChar char="Ø"/>
            </a:pPr>
            <a:r>
              <a:rPr lang="en-US" sz="2400" dirty="0" smtClean="0"/>
              <a:t>Horizontal  deflection plates controls the vertical deflection and vertical deflection plates control the horizontal deflection.</a:t>
            </a:r>
          </a:p>
          <a:p>
            <a:pPr marL="457200" indent="-457200">
              <a:buFont typeface="Wingdings" pitchFamily="2" charset="2"/>
              <a:buChar char="Ø"/>
            </a:pPr>
            <a:endParaRPr lang="en-US"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Output Devices</a:t>
            </a:r>
            <a:endParaRPr lang="en-US" sz="3200" b="1" dirty="0"/>
          </a:p>
        </p:txBody>
      </p:sp>
      <p:sp>
        <p:nvSpPr>
          <p:cNvPr id="3" name="TextBox 2"/>
          <p:cNvSpPr txBox="1"/>
          <p:nvPr/>
        </p:nvSpPr>
        <p:spPr>
          <a:xfrm>
            <a:off x="0" y="609600"/>
            <a:ext cx="8991600" cy="2308324"/>
          </a:xfrm>
          <a:prstGeom prst="rect">
            <a:avLst/>
          </a:prstGeom>
          <a:noFill/>
        </p:spPr>
        <p:txBody>
          <a:bodyPr wrap="square" rtlCol="0">
            <a:spAutoFit/>
          </a:bodyPr>
          <a:lstStyle/>
          <a:p>
            <a:pPr marL="457200" indent="-457200">
              <a:buAutoNum type="arabicPeriod"/>
            </a:pPr>
            <a:r>
              <a:rPr lang="en-US" sz="2400" b="1" dirty="0" smtClean="0"/>
              <a:t>CRT  (Cathode Ray Tube): </a:t>
            </a:r>
          </a:p>
          <a:p>
            <a:pPr marL="457200" indent="-457200">
              <a:buFont typeface="Wingdings" pitchFamily="2" charset="2"/>
              <a:buChar char="Ø"/>
            </a:pPr>
            <a:r>
              <a:rPr lang="en-US" sz="2400" dirty="0" smtClean="0"/>
              <a:t>When the electrons in the beam collide with phosphor coating they are stopped and their kinetic energy is absorbed by phosphor. Then part of beam energy s converted to light and heat and resulting in screen display.</a:t>
            </a:r>
          </a:p>
          <a:p>
            <a:pPr marL="457200" indent="-457200">
              <a:buFont typeface="Wingdings" pitchFamily="2" charset="2"/>
              <a:buChar char="Ø"/>
            </a:pPr>
            <a:endParaRPr lang="en-US" sz="2400" dirty="0" smtClean="0"/>
          </a:p>
        </p:txBody>
      </p:sp>
      <p:pic>
        <p:nvPicPr>
          <p:cNvPr id="2050" name="Picture 2" descr="https://cf.ppt-online.org/files/slide/9/90SDgKPkVa46oZtxny7eHAfubE8sCUjRiwQFqz/slide-2.jpg"/>
          <p:cNvPicPr>
            <a:picLocks noChangeAspect="1" noChangeArrowheads="1"/>
          </p:cNvPicPr>
          <p:nvPr/>
        </p:nvPicPr>
        <p:blipFill>
          <a:blip r:embed="rId2"/>
          <a:srcRect t="20000" b="8889"/>
          <a:stretch>
            <a:fillRect/>
          </a:stretch>
        </p:blipFill>
        <p:spPr bwMode="auto">
          <a:xfrm>
            <a:off x="1524000" y="3048000"/>
            <a:ext cx="5867400" cy="312928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Output Devices</a:t>
            </a:r>
            <a:endParaRPr lang="en-US" sz="3200" b="1" dirty="0"/>
          </a:p>
        </p:txBody>
      </p:sp>
      <p:sp>
        <p:nvSpPr>
          <p:cNvPr id="3" name="TextBox 2"/>
          <p:cNvSpPr txBox="1"/>
          <p:nvPr/>
        </p:nvSpPr>
        <p:spPr>
          <a:xfrm>
            <a:off x="0" y="609600"/>
            <a:ext cx="8991600" cy="461665"/>
          </a:xfrm>
          <a:prstGeom prst="rect">
            <a:avLst/>
          </a:prstGeom>
          <a:noFill/>
        </p:spPr>
        <p:txBody>
          <a:bodyPr wrap="square" rtlCol="0">
            <a:spAutoFit/>
          </a:bodyPr>
          <a:lstStyle/>
          <a:p>
            <a:pPr marL="457200" indent="-457200">
              <a:buAutoNum type="arabicPeriod"/>
            </a:pPr>
            <a:r>
              <a:rPr lang="en-US" sz="2400" b="1" dirty="0" smtClean="0"/>
              <a:t>CRT  (Cathode Ray Tube): </a:t>
            </a:r>
          </a:p>
        </p:txBody>
      </p:sp>
      <p:pic>
        <p:nvPicPr>
          <p:cNvPr id="25602" name="Picture 2" descr="http://cf.ppt-online.org/files/slide/9/90SDgKPkVa46oZtxny7eHAfubE8sCUjRiwQFqz/slide-3.jpg"/>
          <p:cNvPicPr>
            <a:picLocks noChangeAspect="1" noChangeArrowheads="1"/>
          </p:cNvPicPr>
          <p:nvPr/>
        </p:nvPicPr>
        <p:blipFill>
          <a:blip r:embed="rId2"/>
          <a:srcRect t="26054" b="15709"/>
          <a:stretch>
            <a:fillRect/>
          </a:stretch>
        </p:blipFill>
        <p:spPr bwMode="auto">
          <a:xfrm>
            <a:off x="761999" y="1524000"/>
            <a:ext cx="8025063" cy="3505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Output Devices</a:t>
            </a:r>
            <a:endParaRPr lang="en-US" sz="3200" b="1" dirty="0"/>
          </a:p>
        </p:txBody>
      </p:sp>
      <p:sp>
        <p:nvSpPr>
          <p:cNvPr id="3" name="TextBox 2"/>
          <p:cNvSpPr txBox="1"/>
          <p:nvPr/>
        </p:nvSpPr>
        <p:spPr>
          <a:xfrm>
            <a:off x="0" y="609600"/>
            <a:ext cx="8991600" cy="6370975"/>
          </a:xfrm>
          <a:prstGeom prst="rect">
            <a:avLst/>
          </a:prstGeom>
          <a:noFill/>
        </p:spPr>
        <p:txBody>
          <a:bodyPr wrap="square" rtlCol="0">
            <a:spAutoFit/>
          </a:bodyPr>
          <a:lstStyle/>
          <a:p>
            <a:pPr marL="457200" indent="-457200"/>
            <a:r>
              <a:rPr lang="en-US" sz="2400" b="1" dirty="0" smtClean="0"/>
              <a:t>Factors affecting on CRT</a:t>
            </a:r>
          </a:p>
          <a:p>
            <a:pPr marL="457200" indent="-457200">
              <a:buFont typeface="Wingdings" pitchFamily="2" charset="2"/>
              <a:buChar char="Ø"/>
            </a:pPr>
            <a:r>
              <a:rPr lang="en-US" sz="2400" b="1" dirty="0" smtClean="0"/>
              <a:t>Pixel or </a:t>
            </a:r>
            <a:r>
              <a:rPr lang="en-US" sz="2400" b="1" dirty="0" err="1" smtClean="0"/>
              <a:t>Pel</a:t>
            </a:r>
            <a:r>
              <a:rPr lang="en-US" sz="2400" b="1" dirty="0" smtClean="0"/>
              <a:t> or Picture Element: It is a smallest addressable screen element.</a:t>
            </a:r>
          </a:p>
          <a:p>
            <a:pPr marL="457200" indent="-457200">
              <a:buFont typeface="Wingdings" pitchFamily="2" charset="2"/>
              <a:buChar char="Ø"/>
            </a:pPr>
            <a:endParaRPr lang="en-US" sz="2400" b="1" dirty="0" smtClean="0"/>
          </a:p>
          <a:p>
            <a:pPr marL="457200" indent="-457200">
              <a:buFont typeface="Wingdings" pitchFamily="2" charset="2"/>
              <a:buChar char="Ø"/>
            </a:pPr>
            <a:endParaRPr lang="en-US" sz="2400" b="1" dirty="0" smtClean="0"/>
          </a:p>
          <a:p>
            <a:pPr marL="457200" indent="-457200">
              <a:buFont typeface="Wingdings" pitchFamily="2" charset="2"/>
              <a:buChar char="Ø"/>
            </a:pPr>
            <a:endParaRPr lang="en-US" sz="2400" b="1" dirty="0" smtClean="0"/>
          </a:p>
          <a:p>
            <a:pPr marL="457200" indent="-457200">
              <a:buFont typeface="Wingdings" pitchFamily="2" charset="2"/>
              <a:buChar char="Ø"/>
            </a:pPr>
            <a:endParaRPr lang="en-US" sz="2400" b="1" dirty="0" smtClean="0"/>
          </a:p>
          <a:p>
            <a:pPr marL="457200" indent="-457200">
              <a:buFont typeface="Wingdings" pitchFamily="2" charset="2"/>
              <a:buChar char="Ø"/>
            </a:pPr>
            <a:r>
              <a:rPr lang="en-US" sz="2400" b="1" dirty="0" smtClean="0"/>
              <a:t>Resolution: Number of pixels per inch that can be drawn horizontally and vertically. It is nothing but clarity and sharpness of the picture. High quality resolution is 1280x1024.</a:t>
            </a:r>
          </a:p>
          <a:p>
            <a:pPr marL="457200" indent="-457200">
              <a:buFont typeface="Wingdings" pitchFamily="2" charset="2"/>
              <a:buChar char="Ø"/>
            </a:pPr>
            <a:r>
              <a:rPr lang="en-US" sz="2400" b="1" dirty="0" smtClean="0"/>
              <a:t>Persistence: The time taken to emit light from the screen to decay to 1/10</a:t>
            </a:r>
            <a:r>
              <a:rPr lang="en-US" sz="2400" b="1" baseline="30000" dirty="0" smtClean="0"/>
              <a:t>th</a:t>
            </a:r>
            <a:r>
              <a:rPr lang="en-US" sz="2400" b="1" dirty="0" smtClean="0"/>
              <a:t> of its original intensity.</a:t>
            </a:r>
          </a:p>
          <a:p>
            <a:pPr marL="457200" indent="-457200">
              <a:buFont typeface="Wingdings" pitchFamily="2" charset="2"/>
              <a:buChar char="Ø"/>
            </a:pPr>
            <a:r>
              <a:rPr lang="en-US" sz="2400" b="1" dirty="0" smtClean="0"/>
              <a:t>Aspect ratio: It gives the ratio between vertical and horizontal points necessary to produce equal lines in both directions on the screen. The standard aspect ratio is 4:3 or 5:4.</a:t>
            </a:r>
          </a:p>
          <a:p>
            <a:pPr marL="457200" indent="-457200">
              <a:buFont typeface="Wingdings" pitchFamily="2" charset="2"/>
              <a:buChar char="Ø"/>
            </a:pPr>
            <a:r>
              <a:rPr lang="en-US" sz="2400" b="1" dirty="0" smtClean="0"/>
              <a:t>Addressability: It is a measure of spacing between centers of vertical and horizontal lines. </a:t>
            </a:r>
          </a:p>
        </p:txBody>
      </p:sp>
      <p:pic>
        <p:nvPicPr>
          <p:cNvPr id="1026" name="Picture 2" descr="http://artist.com/art-recognition-and-education/wp-content/themes/artist-blog/media-files/2016/05/pixel-5.jpg"/>
          <p:cNvPicPr>
            <a:picLocks noChangeAspect="1" noChangeArrowheads="1"/>
          </p:cNvPicPr>
          <p:nvPr/>
        </p:nvPicPr>
        <p:blipFill>
          <a:blip r:embed="rId2" cstate="print"/>
          <a:srcRect/>
          <a:stretch>
            <a:fillRect/>
          </a:stretch>
        </p:blipFill>
        <p:spPr bwMode="auto">
          <a:xfrm>
            <a:off x="3124200" y="1447800"/>
            <a:ext cx="1828800" cy="1828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Output Devices</a:t>
            </a:r>
            <a:endParaRPr lang="en-US" sz="3200" b="1" dirty="0"/>
          </a:p>
        </p:txBody>
      </p:sp>
      <p:sp>
        <p:nvSpPr>
          <p:cNvPr id="3" name="TextBox 2"/>
          <p:cNvSpPr txBox="1"/>
          <p:nvPr/>
        </p:nvSpPr>
        <p:spPr>
          <a:xfrm>
            <a:off x="0" y="609600"/>
            <a:ext cx="8991600" cy="4154984"/>
          </a:xfrm>
          <a:prstGeom prst="rect">
            <a:avLst/>
          </a:prstGeom>
          <a:noFill/>
        </p:spPr>
        <p:txBody>
          <a:bodyPr wrap="square" rtlCol="0">
            <a:spAutoFit/>
          </a:bodyPr>
          <a:lstStyle/>
          <a:p>
            <a:pPr marL="457200" indent="-457200"/>
            <a:r>
              <a:rPr lang="en-US" sz="2400" b="1" dirty="0" smtClean="0"/>
              <a:t>Factors affecting on CRT</a:t>
            </a:r>
          </a:p>
          <a:p>
            <a:pPr marL="457200" indent="-457200">
              <a:buFont typeface="Wingdings" pitchFamily="2" charset="2"/>
              <a:buChar char="Ø"/>
            </a:pPr>
            <a:r>
              <a:rPr lang="en-US" sz="2400" b="1" dirty="0" smtClean="0"/>
              <a:t>Refresh </a:t>
            </a:r>
            <a:r>
              <a:rPr lang="en-US" sz="2400" b="1" dirty="0" err="1" smtClean="0"/>
              <a:t>rate:</a:t>
            </a:r>
            <a:r>
              <a:rPr lang="en-US" sz="2400" dirty="0" err="1" smtClean="0"/>
              <a:t>Due</a:t>
            </a:r>
            <a:r>
              <a:rPr lang="en-US" sz="2400" dirty="0" smtClean="0"/>
              <a:t> to phosphorescence property of phosphor atom, the phosphor glows when electron beam strikes the certain part of the screen. After some time, the intensity of the glowing phosphor starts to reduce. In such, it is necessary to maintain the stable image, for this the electron beam must move horizontally and vertically and then return to redraw it a number of times per second. If the electron beam takes too long to refresh, it becomes visible as a flicker in the image. </a:t>
            </a:r>
            <a:r>
              <a:rPr lang="en-US" sz="2400" b="1" dirty="0" smtClean="0"/>
              <a:t>So refresh rate is the number of times per second the display is able to draw a new image. This is measured in Hz.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Two types of Refresh CRT’s</a:t>
            </a:r>
            <a:endParaRPr lang="en-US" sz="3200" b="1" dirty="0"/>
          </a:p>
        </p:txBody>
      </p:sp>
      <p:sp>
        <p:nvSpPr>
          <p:cNvPr id="3" name="TextBox 2"/>
          <p:cNvSpPr txBox="1"/>
          <p:nvPr/>
        </p:nvSpPr>
        <p:spPr>
          <a:xfrm>
            <a:off x="0" y="457200"/>
            <a:ext cx="8991600" cy="6463308"/>
          </a:xfrm>
          <a:prstGeom prst="rect">
            <a:avLst/>
          </a:prstGeom>
          <a:noFill/>
        </p:spPr>
        <p:txBody>
          <a:bodyPr wrap="square" rtlCol="0">
            <a:spAutoFit/>
          </a:bodyPr>
          <a:lstStyle/>
          <a:p>
            <a:pPr marL="457200" indent="-457200">
              <a:buFont typeface="Wingdings" pitchFamily="2" charset="2"/>
              <a:buChar char="Ø"/>
            </a:pPr>
            <a:r>
              <a:rPr lang="en-US" sz="2300" b="1" dirty="0" smtClean="0"/>
              <a:t>Raster Scan: </a:t>
            </a:r>
          </a:p>
          <a:p>
            <a:pPr marL="914400" lvl="1" indent="-457200">
              <a:buFont typeface="Wingdings" pitchFamily="2" charset="2"/>
              <a:buChar char="Ø"/>
            </a:pPr>
            <a:r>
              <a:rPr lang="en-US" sz="2300" dirty="0" smtClean="0"/>
              <a:t>Raster scan display is the most common method of drawing images on a CRT screen. In this, horizontal and vertical deflection signals are generated to move a beam all over the screen in a pattern for displaying an image.</a:t>
            </a:r>
          </a:p>
          <a:p>
            <a:pPr marL="914400" lvl="1" indent="-457200">
              <a:buFont typeface="Wingdings" pitchFamily="2" charset="2"/>
              <a:buChar char="Ø"/>
            </a:pPr>
            <a:r>
              <a:rPr lang="en-US" sz="2300" dirty="0" smtClean="0"/>
              <a:t>In this, the electron beam is swept across the screen one row at a time from top to bottom.</a:t>
            </a:r>
          </a:p>
          <a:p>
            <a:pPr marL="914400" lvl="1" indent="-457200">
              <a:buFont typeface="Wingdings" pitchFamily="2" charset="2"/>
              <a:buChar char="Ø"/>
            </a:pPr>
            <a:r>
              <a:rPr lang="en-US" sz="2300" dirty="0" smtClean="0"/>
              <a:t>The electron beam sweeps back and forth from left to right across the screen. The beam is on while it moves from left to right. The beam is off when it moves back from right to left. This process is called </a:t>
            </a:r>
            <a:r>
              <a:rPr lang="en-US" sz="2300" b="1" dirty="0" smtClean="0"/>
              <a:t>horizontal retrace</a:t>
            </a:r>
            <a:r>
              <a:rPr lang="en-US" sz="2300" dirty="0" smtClean="0"/>
              <a:t>. </a:t>
            </a:r>
          </a:p>
          <a:p>
            <a:pPr marL="914400" lvl="1" indent="-457200">
              <a:buFont typeface="Wingdings" pitchFamily="2" charset="2"/>
              <a:buChar char="Ø"/>
            </a:pPr>
            <a:r>
              <a:rPr lang="en-US" sz="2300" dirty="0" smtClean="0"/>
              <a:t>As soon as beam reaches the bottom of the screen, it turned off and rapid  move back to the top left to start again. This process is called </a:t>
            </a:r>
            <a:r>
              <a:rPr lang="en-US" sz="2300" b="1" dirty="0" smtClean="0"/>
              <a:t>vertical retrace</a:t>
            </a:r>
            <a:r>
              <a:rPr lang="en-US" sz="2300" dirty="0" smtClean="0"/>
              <a:t>. </a:t>
            </a:r>
          </a:p>
          <a:p>
            <a:pPr marL="914400" lvl="1" indent="-457200">
              <a:buFont typeface="Wingdings" pitchFamily="2" charset="2"/>
              <a:buChar char="Ø"/>
            </a:pPr>
            <a:r>
              <a:rPr lang="en-US" sz="2300" dirty="0" smtClean="0"/>
              <a:t>In raster scan display, it maintains the steady image on the screen by repeating scanning of the same image. This process is called refreshing of a screen. The refreshing on </a:t>
            </a:r>
            <a:r>
              <a:rPr lang="en-US" sz="2300" dirty="0" err="1" smtClean="0"/>
              <a:t>rsater</a:t>
            </a:r>
            <a:r>
              <a:rPr lang="en-US" sz="2300" dirty="0" smtClean="0"/>
              <a:t> scan is carried out at the rate of 60 to 80 frames per second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s://hemanthrajhemu.github.io/AnswerScript/WP/CSE6/62_CGV/M1/SS/5.1.jpg"/>
          <p:cNvPicPr>
            <a:picLocks noChangeAspect="1" noChangeArrowheads="1"/>
          </p:cNvPicPr>
          <p:nvPr/>
        </p:nvPicPr>
        <p:blipFill>
          <a:blip r:embed="rId2"/>
          <a:srcRect/>
          <a:stretch>
            <a:fillRect/>
          </a:stretch>
        </p:blipFill>
        <p:spPr bwMode="auto">
          <a:xfrm>
            <a:off x="4667250" y="838200"/>
            <a:ext cx="4476750" cy="3581400"/>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0" y="1066800"/>
            <a:ext cx="4422775" cy="246613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Introduction</a:t>
            </a:r>
            <a:endParaRPr lang="en-US" sz="3200" b="1" dirty="0"/>
          </a:p>
        </p:txBody>
      </p:sp>
      <p:sp>
        <p:nvSpPr>
          <p:cNvPr id="3" name="TextBox 2"/>
          <p:cNvSpPr txBox="1"/>
          <p:nvPr/>
        </p:nvSpPr>
        <p:spPr>
          <a:xfrm>
            <a:off x="0" y="609600"/>
            <a:ext cx="8991600" cy="2308324"/>
          </a:xfrm>
          <a:prstGeom prst="rect">
            <a:avLst/>
          </a:prstGeom>
          <a:noFill/>
        </p:spPr>
        <p:txBody>
          <a:bodyPr wrap="square" rtlCol="0">
            <a:spAutoFit/>
          </a:bodyPr>
          <a:lstStyle/>
          <a:p>
            <a:pPr marL="457200" indent="-457200">
              <a:buFont typeface="Wingdings" pitchFamily="2" charset="2"/>
              <a:buChar char="Ø"/>
            </a:pPr>
            <a:r>
              <a:rPr lang="en-US" sz="2400" dirty="0" smtClean="0"/>
              <a:t>In computer graphics objects are represented as a collection of discrete element called pixels (smallest screen element of an image).</a:t>
            </a:r>
          </a:p>
          <a:p>
            <a:pPr marL="457200" indent="-457200">
              <a:buFont typeface="Wingdings" pitchFamily="2" charset="2"/>
              <a:buChar char="Ø"/>
            </a:pPr>
            <a:r>
              <a:rPr lang="en-US" sz="2400" dirty="0" smtClean="0"/>
              <a:t>Users can edit graphic objects with the help of keyboard, mouse, touch sensitive panels on the screen So we can say Graphic devices are combination of input and output (display) devices.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29200" y="152400"/>
            <a:ext cx="3911498" cy="2947988"/>
          </a:xfrm>
          <a:prstGeom prst="rect">
            <a:avLst/>
          </a:prstGeom>
          <a:noFill/>
          <a:ln w="9525">
            <a:noFill/>
            <a:miter lim="800000"/>
            <a:headEnd/>
            <a:tailEnd/>
          </a:ln>
          <a:effectLst/>
        </p:spPr>
      </p:pic>
      <p:sp>
        <p:nvSpPr>
          <p:cNvPr id="5" name="Rectangle 4"/>
          <p:cNvSpPr/>
          <p:nvPr/>
        </p:nvSpPr>
        <p:spPr>
          <a:xfrm>
            <a:off x="0" y="0"/>
            <a:ext cx="5410200" cy="3416320"/>
          </a:xfrm>
          <a:prstGeom prst="rect">
            <a:avLst/>
          </a:prstGeom>
        </p:spPr>
        <p:txBody>
          <a:bodyPr wrap="square">
            <a:spAutoFit/>
          </a:bodyPr>
          <a:lstStyle/>
          <a:p>
            <a:pPr marL="342900" indent="-342900">
              <a:buFont typeface="Arial" pitchFamily="34" charset="0"/>
              <a:buChar char="•"/>
            </a:pPr>
            <a:r>
              <a:rPr lang="en-US" sz="2400" dirty="0" smtClean="0"/>
              <a:t>The </a:t>
            </a:r>
            <a:r>
              <a:rPr lang="en-US" sz="2400" b="1" dirty="0" smtClean="0"/>
              <a:t>architecture of</a:t>
            </a:r>
            <a:r>
              <a:rPr lang="en-US" sz="2400" dirty="0" smtClean="0"/>
              <a:t> </a:t>
            </a:r>
            <a:r>
              <a:rPr lang="en-US" sz="2400" b="1" dirty="0" smtClean="0"/>
              <a:t>Raster display</a:t>
            </a:r>
            <a:r>
              <a:rPr lang="en-US" sz="2400" dirty="0" smtClean="0"/>
              <a:t>. It consists of a display controller, CPU, video controller, refreshes buffer, keyboard, mouse, and CRT.</a:t>
            </a:r>
          </a:p>
          <a:p>
            <a:pPr marL="342900" indent="-342900">
              <a:buFont typeface="Arial" pitchFamily="34" charset="0"/>
              <a:buChar char="•"/>
            </a:pPr>
            <a:r>
              <a:rPr lang="en-US" sz="2400" dirty="0" smtClean="0"/>
              <a:t>The display image is stored in the form of 1’s and 0’s in the refresh buffer.</a:t>
            </a:r>
          </a:p>
          <a:p>
            <a:pPr marL="342900" indent="-342900">
              <a:buFont typeface="Arial" pitchFamily="34" charset="0"/>
              <a:buChar char="•"/>
            </a:pPr>
            <a:r>
              <a:rPr lang="en-US" sz="2400" dirty="0" smtClean="0"/>
              <a:t>The video controller reads this refresh buffer and produces the actual image on screen.</a:t>
            </a:r>
          </a:p>
        </p:txBody>
      </p:sp>
      <p:sp>
        <p:nvSpPr>
          <p:cNvPr id="6" name="Rectangle 5"/>
          <p:cNvSpPr/>
          <p:nvPr/>
        </p:nvSpPr>
        <p:spPr>
          <a:xfrm>
            <a:off x="0" y="3505200"/>
            <a:ext cx="8991600" cy="3785652"/>
          </a:xfrm>
          <a:prstGeom prst="rect">
            <a:avLst/>
          </a:prstGeom>
        </p:spPr>
        <p:txBody>
          <a:bodyPr wrap="square">
            <a:spAutoFit/>
          </a:bodyPr>
          <a:lstStyle/>
          <a:p>
            <a:pPr marL="342900" indent="-342900">
              <a:buFont typeface="Arial" pitchFamily="34" charset="0"/>
              <a:buChar char="•"/>
            </a:pPr>
            <a:r>
              <a:rPr lang="en-US" sz="2400" dirty="0" smtClean="0"/>
              <a:t>It will scan one line at a time from top to bottom &amp; then back to the top.</a:t>
            </a:r>
          </a:p>
          <a:p>
            <a:pPr marL="342900" indent="-342900">
              <a:buFont typeface="Arial" pitchFamily="34" charset="0"/>
              <a:buChar char="•"/>
            </a:pPr>
            <a:r>
              <a:rPr lang="en-US" sz="2400" dirty="0" smtClean="0"/>
              <a:t>The screen image is maintained by repeatedly scanning the same image. This process is known as Refreshing of Screen.</a:t>
            </a:r>
          </a:p>
          <a:p>
            <a:pPr marL="342900" indent="-342900">
              <a:buFont typeface="Arial" pitchFamily="34" charset="0"/>
              <a:buChar char="•"/>
            </a:pPr>
            <a:r>
              <a:rPr lang="en-US" sz="2400" dirty="0" smtClean="0"/>
              <a:t>In raster scan displays a special area of memory is dedicated to graphics This memory is called Frame Buffer.</a:t>
            </a:r>
          </a:p>
          <a:p>
            <a:pPr marL="342900" indent="-342900">
              <a:buFont typeface="Arial" pitchFamily="34" charset="0"/>
              <a:buChar char="•"/>
            </a:pPr>
            <a:r>
              <a:rPr lang="en-US" sz="2400" dirty="0" smtClean="0"/>
              <a:t>Frame buffer holds set of intensity values for all the screen points</a:t>
            </a:r>
          </a:p>
          <a:p>
            <a:pPr marL="342900" indent="-342900">
              <a:buFont typeface="Arial" pitchFamily="34" charset="0"/>
              <a:buChar char="•"/>
            </a:pPr>
            <a:r>
              <a:rPr lang="en-US" sz="2400" dirty="0" smtClean="0"/>
              <a:t>That intensity is retrieved from frame buffer and display on screen one row at a time.</a:t>
            </a:r>
          </a:p>
          <a:p>
            <a:pPr marL="342900" indent="-342900">
              <a:buFont typeface="Arial" pitchFamily="34" charset="0"/>
              <a:buChar char="•"/>
            </a:pP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Two types of Refresh CRT’s</a:t>
            </a:r>
            <a:endParaRPr lang="en-US" sz="3200" b="1" dirty="0"/>
          </a:p>
        </p:txBody>
      </p:sp>
      <p:sp>
        <p:nvSpPr>
          <p:cNvPr id="3" name="TextBox 2"/>
          <p:cNvSpPr txBox="1"/>
          <p:nvPr/>
        </p:nvSpPr>
        <p:spPr>
          <a:xfrm>
            <a:off x="0" y="457200"/>
            <a:ext cx="8991600" cy="5755422"/>
          </a:xfrm>
          <a:prstGeom prst="rect">
            <a:avLst/>
          </a:prstGeom>
          <a:noFill/>
        </p:spPr>
        <p:txBody>
          <a:bodyPr wrap="square" rtlCol="0">
            <a:spAutoFit/>
          </a:bodyPr>
          <a:lstStyle/>
          <a:p>
            <a:pPr marL="457200" indent="-457200">
              <a:buFont typeface="Wingdings" pitchFamily="2" charset="2"/>
              <a:buChar char="Ø"/>
            </a:pPr>
            <a:r>
              <a:rPr lang="en-US" sz="2300" b="1" dirty="0" smtClean="0"/>
              <a:t>Random Scan (Vector Scan): </a:t>
            </a:r>
          </a:p>
          <a:p>
            <a:pPr marL="914400" lvl="1" indent="-457200">
              <a:buFont typeface="Wingdings" pitchFamily="2" charset="2"/>
              <a:buChar char="Ø"/>
            </a:pPr>
            <a:r>
              <a:rPr lang="en-US" sz="2300" dirty="0" smtClean="0"/>
              <a:t>A CRT as a random scan display unit, has an electron beam directed only to the part of the screen where a picture is to be drawn rather than scanning from left to right and top to bottom as in raster scan. Random scan monitors draw a picture one line at a time. </a:t>
            </a:r>
          </a:p>
          <a:p>
            <a:pPr marL="914400" lvl="1" indent="-457200">
              <a:buFont typeface="Wingdings" pitchFamily="2" charset="2"/>
              <a:buChar char="Ø"/>
            </a:pPr>
            <a:endParaRPr lang="en-US" sz="2300" dirty="0" smtClean="0"/>
          </a:p>
          <a:p>
            <a:pPr marL="914400" lvl="1" indent="-457200">
              <a:buFont typeface="Wingdings" pitchFamily="2" charset="2"/>
              <a:buChar char="Ø"/>
            </a:pPr>
            <a:endParaRPr lang="en-US" sz="2300" dirty="0" smtClean="0"/>
          </a:p>
          <a:p>
            <a:pPr marL="914400" lvl="1" indent="-457200">
              <a:buFont typeface="Wingdings" pitchFamily="2" charset="2"/>
              <a:buChar char="Ø"/>
            </a:pPr>
            <a:endParaRPr lang="en-US" sz="2300" dirty="0" smtClean="0"/>
          </a:p>
          <a:p>
            <a:pPr marL="914400" lvl="1" indent="-457200">
              <a:buFont typeface="Wingdings" pitchFamily="2" charset="2"/>
              <a:buChar char="Ø"/>
            </a:pPr>
            <a:endParaRPr lang="en-US" sz="2300" dirty="0" smtClean="0"/>
          </a:p>
          <a:p>
            <a:pPr marL="914400" lvl="1" indent="-457200">
              <a:buFont typeface="Wingdings" pitchFamily="2" charset="2"/>
              <a:buChar char="Ø"/>
            </a:pPr>
            <a:endParaRPr lang="en-US" sz="2300" dirty="0" smtClean="0"/>
          </a:p>
          <a:p>
            <a:pPr marL="914400" lvl="1" indent="-457200">
              <a:buFont typeface="Wingdings" pitchFamily="2" charset="2"/>
              <a:buChar char="Ø"/>
            </a:pPr>
            <a:r>
              <a:rPr lang="en-US" sz="2300" dirty="0" smtClean="0"/>
              <a:t>These are also referred to as vector display or stroke writing or calligraphic displays. </a:t>
            </a:r>
          </a:p>
          <a:p>
            <a:pPr marL="914400" lvl="1" indent="-457200">
              <a:buFont typeface="Wingdings" pitchFamily="2" charset="2"/>
              <a:buChar char="Ø"/>
            </a:pPr>
            <a:r>
              <a:rPr lang="en-US" sz="2300" dirty="0" smtClean="0"/>
              <a:t>Each line segments is drawn on the screen by directing the beam to move from one point on the screen to the next, where its x and y coordinates defines each point. </a:t>
            </a:r>
          </a:p>
        </p:txBody>
      </p:sp>
      <p:pic>
        <p:nvPicPr>
          <p:cNvPr id="1026" name="Picture 2"/>
          <p:cNvPicPr>
            <a:picLocks noChangeAspect="1" noChangeArrowheads="1"/>
          </p:cNvPicPr>
          <p:nvPr/>
        </p:nvPicPr>
        <p:blipFill>
          <a:blip r:embed="rId2"/>
          <a:srcRect/>
          <a:stretch>
            <a:fillRect/>
          </a:stretch>
        </p:blipFill>
        <p:spPr bwMode="auto">
          <a:xfrm>
            <a:off x="3124200" y="2286000"/>
            <a:ext cx="3295650" cy="215746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Two types of Refresh CRT’s</a:t>
            </a:r>
            <a:endParaRPr lang="en-US" sz="3200" b="1" dirty="0"/>
          </a:p>
        </p:txBody>
      </p:sp>
      <p:sp>
        <p:nvSpPr>
          <p:cNvPr id="3" name="TextBox 2"/>
          <p:cNvSpPr txBox="1"/>
          <p:nvPr/>
        </p:nvSpPr>
        <p:spPr>
          <a:xfrm>
            <a:off x="0" y="457200"/>
            <a:ext cx="8991600" cy="3277820"/>
          </a:xfrm>
          <a:prstGeom prst="rect">
            <a:avLst/>
          </a:prstGeom>
          <a:noFill/>
        </p:spPr>
        <p:txBody>
          <a:bodyPr wrap="square" rtlCol="0">
            <a:spAutoFit/>
          </a:bodyPr>
          <a:lstStyle/>
          <a:p>
            <a:pPr marL="457200" indent="-457200">
              <a:buFont typeface="Wingdings" pitchFamily="2" charset="2"/>
              <a:buChar char="Ø"/>
            </a:pPr>
            <a:r>
              <a:rPr lang="en-US" sz="2300" b="1" dirty="0" smtClean="0"/>
              <a:t>Random Scan (Vector Scan): </a:t>
            </a:r>
          </a:p>
          <a:p>
            <a:pPr marL="914400" lvl="1" indent="-457200">
              <a:buFont typeface="Wingdings" pitchFamily="2" charset="2"/>
              <a:buChar char="Ø"/>
            </a:pPr>
            <a:r>
              <a:rPr lang="en-US" sz="2300" dirty="0" smtClean="0"/>
              <a:t>Picture definition is stored as a set of line drawing commands in an area of memory referred to as refresh display file. </a:t>
            </a:r>
          </a:p>
          <a:p>
            <a:pPr marL="914400" lvl="1" indent="-457200">
              <a:buFont typeface="Wingdings" pitchFamily="2" charset="2"/>
              <a:buChar char="Ø"/>
            </a:pPr>
            <a:r>
              <a:rPr lang="en-US" sz="2300" dirty="0" smtClean="0"/>
              <a:t>To display a specified picture, the system cycles through the set of commands in display file, drawing each component line in turn. </a:t>
            </a:r>
          </a:p>
          <a:p>
            <a:pPr marL="914400" lvl="1" indent="-457200">
              <a:buFont typeface="Wingdings" pitchFamily="2" charset="2"/>
              <a:buChar char="Ø"/>
            </a:pPr>
            <a:r>
              <a:rPr lang="en-US" sz="2300" dirty="0" smtClean="0"/>
              <a:t>After all line drawing commands are process, the system cycles back to the first line command in the first.</a:t>
            </a:r>
          </a:p>
          <a:p>
            <a:pPr marL="914400" lvl="1" indent="-457200">
              <a:buFont typeface="Wingdings" pitchFamily="2" charset="2"/>
              <a:buChar char="Ø"/>
            </a:pPr>
            <a:r>
              <a:rPr lang="en-US" sz="2300" dirty="0" smtClean="0"/>
              <a:t>Random scan displays are designed to draw all the component lines of picture 30 to 60 times each second.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Two types of Refresh CRT’s</a:t>
            </a:r>
            <a:endParaRPr lang="en-US" sz="3200" b="1" dirty="0"/>
          </a:p>
        </p:txBody>
      </p:sp>
      <p:sp>
        <p:nvSpPr>
          <p:cNvPr id="3" name="TextBox 2"/>
          <p:cNvSpPr txBox="1"/>
          <p:nvPr/>
        </p:nvSpPr>
        <p:spPr>
          <a:xfrm>
            <a:off x="0" y="457200"/>
            <a:ext cx="8991600" cy="446276"/>
          </a:xfrm>
          <a:prstGeom prst="rect">
            <a:avLst/>
          </a:prstGeom>
          <a:noFill/>
        </p:spPr>
        <p:txBody>
          <a:bodyPr wrap="square" rtlCol="0">
            <a:spAutoFit/>
          </a:bodyPr>
          <a:lstStyle/>
          <a:p>
            <a:pPr marL="457200" indent="-457200">
              <a:buFont typeface="Wingdings" pitchFamily="2" charset="2"/>
              <a:buChar char="Ø"/>
            </a:pPr>
            <a:r>
              <a:rPr lang="en-US" sz="2300" b="1" dirty="0" smtClean="0"/>
              <a:t>Random Scan (Vector Scan): </a:t>
            </a:r>
          </a:p>
        </p:txBody>
      </p:sp>
      <p:pic>
        <p:nvPicPr>
          <p:cNvPr id="3074" name="Picture 2"/>
          <p:cNvPicPr>
            <a:picLocks noChangeAspect="1" noChangeArrowheads="1"/>
          </p:cNvPicPr>
          <p:nvPr/>
        </p:nvPicPr>
        <p:blipFill>
          <a:blip r:embed="rId2"/>
          <a:srcRect/>
          <a:stretch>
            <a:fillRect/>
          </a:stretch>
        </p:blipFill>
        <p:spPr bwMode="auto">
          <a:xfrm>
            <a:off x="5553075" y="304800"/>
            <a:ext cx="3590925" cy="2838450"/>
          </a:xfrm>
          <a:prstGeom prst="rect">
            <a:avLst/>
          </a:prstGeom>
          <a:noFill/>
          <a:ln w="9525">
            <a:noFill/>
            <a:miter lim="800000"/>
            <a:headEnd/>
            <a:tailEnd/>
          </a:ln>
          <a:effectLst/>
        </p:spPr>
      </p:pic>
      <p:sp>
        <p:nvSpPr>
          <p:cNvPr id="5" name="Rectangle 4"/>
          <p:cNvSpPr/>
          <p:nvPr/>
        </p:nvSpPr>
        <p:spPr>
          <a:xfrm>
            <a:off x="0" y="914400"/>
            <a:ext cx="6019800" cy="2677656"/>
          </a:xfrm>
          <a:prstGeom prst="rect">
            <a:avLst/>
          </a:prstGeom>
        </p:spPr>
        <p:txBody>
          <a:bodyPr wrap="square">
            <a:spAutoFit/>
          </a:bodyPr>
          <a:lstStyle/>
          <a:p>
            <a:r>
              <a:rPr lang="en-US" sz="2400" dirty="0" smtClean="0"/>
              <a:t>Image shows the architecture of vector display. It consists of display controller, CPU, display buffer memory and CRT.</a:t>
            </a:r>
          </a:p>
          <a:p>
            <a:r>
              <a:rPr lang="en-US" sz="2400" dirty="0" smtClean="0"/>
              <a:t>Display controller is connected as an I/O peripheral to the CPU.</a:t>
            </a:r>
          </a:p>
          <a:p>
            <a:r>
              <a:rPr lang="en-US" sz="2400" dirty="0" smtClean="0"/>
              <a:t>Display buffer stores computer produced display list or display program.</a:t>
            </a:r>
          </a:p>
        </p:txBody>
      </p:sp>
      <p:sp>
        <p:nvSpPr>
          <p:cNvPr id="6" name="Rectangle 5"/>
          <p:cNvSpPr/>
          <p:nvPr/>
        </p:nvSpPr>
        <p:spPr>
          <a:xfrm>
            <a:off x="0" y="3505200"/>
            <a:ext cx="8991600" cy="3416320"/>
          </a:xfrm>
          <a:prstGeom prst="rect">
            <a:avLst/>
          </a:prstGeom>
        </p:spPr>
        <p:txBody>
          <a:bodyPr wrap="square">
            <a:spAutoFit/>
          </a:bodyPr>
          <a:lstStyle/>
          <a:p>
            <a:r>
              <a:rPr lang="en-US" sz="2400" dirty="0" smtClean="0"/>
              <a:t>The Program contains point &amp; line plotting commands with end point co-ordinates as well as character plotting commands.</a:t>
            </a:r>
          </a:p>
          <a:p>
            <a:r>
              <a:rPr lang="en-US" sz="2400" dirty="0" smtClean="0"/>
              <a:t>Display controller interprets command and sends digital and point co-ordinates to a vector generator.</a:t>
            </a:r>
          </a:p>
          <a:p>
            <a:r>
              <a:rPr lang="en-US" sz="2400" dirty="0" smtClean="0"/>
              <a:t>Vector generator then converts the digital co-ordinate value to analog voltages for beam deflection circuits that displace an electron beam which points on the CRT’s screen.</a:t>
            </a:r>
          </a:p>
          <a:p>
            <a:r>
              <a:rPr lang="en-US" sz="2400" dirty="0" smtClean="0"/>
              <a:t>In this technique beam is deflected from end point to end point hence this techniques is also called random scan.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Two types of Refresh CRT’s</a:t>
            </a:r>
            <a:endParaRPr lang="en-US" sz="3200" b="1" dirty="0"/>
          </a:p>
        </p:txBody>
      </p:sp>
      <p:sp>
        <p:nvSpPr>
          <p:cNvPr id="3" name="TextBox 2"/>
          <p:cNvSpPr txBox="1"/>
          <p:nvPr/>
        </p:nvSpPr>
        <p:spPr>
          <a:xfrm>
            <a:off x="0" y="457200"/>
            <a:ext cx="8991600" cy="446276"/>
          </a:xfrm>
          <a:prstGeom prst="rect">
            <a:avLst/>
          </a:prstGeom>
          <a:noFill/>
        </p:spPr>
        <p:txBody>
          <a:bodyPr wrap="square" rtlCol="0">
            <a:spAutoFit/>
          </a:bodyPr>
          <a:lstStyle/>
          <a:p>
            <a:pPr marL="457200" indent="-457200">
              <a:buFont typeface="Wingdings" pitchFamily="2" charset="2"/>
              <a:buChar char="Ø"/>
            </a:pPr>
            <a:r>
              <a:rPr lang="en-US" sz="2300" b="1" dirty="0" smtClean="0"/>
              <a:t>Random Scan (Vector Scan): </a:t>
            </a:r>
          </a:p>
        </p:txBody>
      </p:sp>
      <p:pic>
        <p:nvPicPr>
          <p:cNvPr id="3074" name="Picture 2"/>
          <p:cNvPicPr>
            <a:picLocks noChangeAspect="1" noChangeArrowheads="1"/>
          </p:cNvPicPr>
          <p:nvPr/>
        </p:nvPicPr>
        <p:blipFill>
          <a:blip r:embed="rId2"/>
          <a:srcRect/>
          <a:stretch>
            <a:fillRect/>
          </a:stretch>
        </p:blipFill>
        <p:spPr bwMode="auto">
          <a:xfrm>
            <a:off x="5553075" y="304800"/>
            <a:ext cx="3590925" cy="2838450"/>
          </a:xfrm>
          <a:prstGeom prst="rect">
            <a:avLst/>
          </a:prstGeom>
          <a:noFill/>
          <a:ln w="9525">
            <a:noFill/>
            <a:miter lim="800000"/>
            <a:headEnd/>
            <a:tailEnd/>
          </a:ln>
          <a:effectLst/>
        </p:spPr>
      </p:pic>
      <p:sp>
        <p:nvSpPr>
          <p:cNvPr id="5" name="Rectangle 4"/>
          <p:cNvSpPr/>
          <p:nvPr/>
        </p:nvSpPr>
        <p:spPr>
          <a:xfrm>
            <a:off x="0" y="914400"/>
            <a:ext cx="5867400" cy="2308324"/>
          </a:xfrm>
          <a:prstGeom prst="rect">
            <a:avLst/>
          </a:prstGeom>
        </p:spPr>
        <p:txBody>
          <a:bodyPr wrap="square">
            <a:spAutoFit/>
          </a:bodyPr>
          <a:lstStyle/>
          <a:p>
            <a:r>
              <a:rPr lang="en-US" sz="2400" dirty="0" smtClean="0"/>
              <a:t>We know as beam strikes phosphors coated screen it emits light but that light decays after few milliseconds and therefore it is necessary to repeat through the display list to refresh the screen at least 30 times per second to avoid flicker.</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1077218"/>
          </a:xfrm>
          <a:prstGeom prst="rect">
            <a:avLst/>
          </a:prstGeom>
          <a:noFill/>
        </p:spPr>
        <p:txBody>
          <a:bodyPr wrap="square" rtlCol="0">
            <a:spAutoFit/>
          </a:bodyPr>
          <a:lstStyle/>
          <a:p>
            <a:r>
              <a:rPr lang="en-US" sz="3200" b="1" dirty="0" smtClean="0"/>
              <a:t>Difference between Raster scan and Random scan display</a:t>
            </a:r>
            <a:endParaRPr lang="en-US" sz="3200" b="1" dirty="0"/>
          </a:p>
        </p:txBody>
      </p:sp>
      <p:graphicFrame>
        <p:nvGraphicFramePr>
          <p:cNvPr id="5" name="Table 4"/>
          <p:cNvGraphicFramePr>
            <a:graphicFrameLocks noGrp="1"/>
          </p:cNvGraphicFramePr>
          <p:nvPr/>
        </p:nvGraphicFramePr>
        <p:xfrm>
          <a:off x="304800" y="1219200"/>
          <a:ext cx="8610600" cy="5087557"/>
        </p:xfrm>
        <a:graphic>
          <a:graphicData uri="http://schemas.openxmlformats.org/drawingml/2006/table">
            <a:tbl>
              <a:tblPr/>
              <a:tblGrid>
                <a:gridCol w="4199097"/>
                <a:gridCol w="4411503"/>
              </a:tblGrid>
              <a:tr h="321733">
                <a:tc>
                  <a:txBody>
                    <a:bodyPr/>
                    <a:lstStyle/>
                    <a:p>
                      <a:pPr marL="0" marR="0">
                        <a:lnSpc>
                          <a:spcPct val="107000"/>
                        </a:lnSpc>
                        <a:spcBef>
                          <a:spcPts val="0"/>
                        </a:spcBef>
                        <a:spcAft>
                          <a:spcPts val="800"/>
                        </a:spcAft>
                      </a:pPr>
                      <a:r>
                        <a:rPr lang="en-US" sz="2400" b="1" dirty="0">
                          <a:latin typeface="Calibri"/>
                          <a:ea typeface="Calibri"/>
                          <a:cs typeface="Mangal"/>
                        </a:rPr>
                        <a:t>Raster scan</a:t>
                      </a:r>
                      <a:endParaRPr lang="en-US" sz="24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b="1">
                          <a:latin typeface="Calibri"/>
                          <a:ea typeface="Calibri"/>
                          <a:cs typeface="Mangal"/>
                        </a:rPr>
                        <a:t>Random scan</a:t>
                      </a:r>
                      <a:endParaRPr lang="en-US" sz="24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5199">
                <a:tc>
                  <a:txBody>
                    <a:bodyPr/>
                    <a:lstStyle/>
                    <a:p>
                      <a:pPr marL="0" marR="0">
                        <a:lnSpc>
                          <a:spcPct val="107000"/>
                        </a:lnSpc>
                        <a:spcBef>
                          <a:spcPts val="0"/>
                        </a:spcBef>
                        <a:spcAft>
                          <a:spcPts val="800"/>
                        </a:spcAft>
                      </a:pPr>
                      <a:r>
                        <a:rPr lang="en-US" sz="2400">
                          <a:latin typeface="Calibri"/>
                          <a:ea typeface="Calibri"/>
                          <a:cs typeface="Mangal"/>
                        </a:rPr>
                        <a:t>It draws the image by scanning one row at a 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a:latin typeface="Calibri"/>
                          <a:ea typeface="Calibri"/>
                          <a:cs typeface="Mangal"/>
                        </a:rPr>
                        <a:t>It draws the image by directing the electron beam directly to the part of the screen, where image is to be drawn.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3466">
                <a:tc>
                  <a:txBody>
                    <a:bodyPr/>
                    <a:lstStyle/>
                    <a:p>
                      <a:pPr marL="0" marR="0">
                        <a:lnSpc>
                          <a:spcPct val="107000"/>
                        </a:lnSpc>
                        <a:spcBef>
                          <a:spcPts val="0"/>
                        </a:spcBef>
                        <a:spcAft>
                          <a:spcPts val="800"/>
                        </a:spcAft>
                      </a:pPr>
                      <a:r>
                        <a:rPr lang="en-US" sz="2400">
                          <a:latin typeface="Calibri"/>
                          <a:ea typeface="Calibri"/>
                          <a:cs typeface="Mangal"/>
                        </a:rPr>
                        <a:t>They generally have resolution limited to pixel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a:latin typeface="Calibri"/>
                          <a:ea typeface="Calibri"/>
                          <a:cs typeface="Mangal"/>
                        </a:rPr>
                        <a:t>They have higher resolution than raster scan display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733">
                <a:tc>
                  <a:txBody>
                    <a:bodyPr/>
                    <a:lstStyle/>
                    <a:p>
                      <a:pPr marL="0" marR="0">
                        <a:lnSpc>
                          <a:spcPct val="107000"/>
                        </a:lnSpc>
                        <a:spcBef>
                          <a:spcPts val="0"/>
                        </a:spcBef>
                        <a:spcAft>
                          <a:spcPts val="800"/>
                        </a:spcAft>
                      </a:pPr>
                      <a:r>
                        <a:rPr lang="en-US" sz="2400">
                          <a:latin typeface="Calibri"/>
                          <a:ea typeface="Calibri"/>
                          <a:cs typeface="Mangal"/>
                        </a:rPr>
                        <a:t>Lines are jiggered, and curves are less smooth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a:latin typeface="Calibri"/>
                          <a:ea typeface="Calibri"/>
                          <a:cs typeface="Mangal"/>
                        </a:rPr>
                        <a:t>Linen plots are straight and curves are smooth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3466">
                <a:tc>
                  <a:txBody>
                    <a:bodyPr/>
                    <a:lstStyle/>
                    <a:p>
                      <a:pPr marL="0" marR="0">
                        <a:lnSpc>
                          <a:spcPct val="107000"/>
                        </a:lnSpc>
                        <a:spcBef>
                          <a:spcPts val="0"/>
                        </a:spcBef>
                        <a:spcAft>
                          <a:spcPts val="800"/>
                        </a:spcAft>
                      </a:pPr>
                      <a:r>
                        <a:rPr lang="en-US" sz="2400">
                          <a:latin typeface="Calibri"/>
                          <a:ea typeface="Calibri"/>
                          <a:cs typeface="Mangal"/>
                        </a:rPr>
                        <a:t>They are more suited to geometric area drawing applications eg. Monitors, TV,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dirty="0">
                          <a:latin typeface="Calibri"/>
                          <a:ea typeface="Calibri"/>
                          <a:cs typeface="Mangal"/>
                        </a:rPr>
                        <a:t>They are more suited to line drawing application </a:t>
                      </a:r>
                      <a:r>
                        <a:rPr lang="en-US" sz="2400" dirty="0" err="1">
                          <a:latin typeface="Calibri"/>
                          <a:ea typeface="Calibri"/>
                          <a:cs typeface="Mangal"/>
                        </a:rPr>
                        <a:t>eg</a:t>
                      </a:r>
                      <a:r>
                        <a:rPr lang="en-US" sz="2400" dirty="0">
                          <a:latin typeface="Calibri"/>
                          <a:ea typeface="Calibri"/>
                          <a:cs typeface="Mangal"/>
                        </a:rPr>
                        <a:t>. CRO and pen plotter.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1077218"/>
          </a:xfrm>
          <a:prstGeom prst="rect">
            <a:avLst/>
          </a:prstGeom>
          <a:noFill/>
        </p:spPr>
        <p:txBody>
          <a:bodyPr wrap="square" rtlCol="0">
            <a:spAutoFit/>
          </a:bodyPr>
          <a:lstStyle/>
          <a:p>
            <a:r>
              <a:rPr lang="en-US" sz="3200" b="1" dirty="0" smtClean="0"/>
              <a:t>Difference between Raster scan and Random scan display</a:t>
            </a:r>
            <a:endParaRPr lang="en-US" sz="3200" b="1" dirty="0"/>
          </a:p>
        </p:txBody>
      </p:sp>
      <p:graphicFrame>
        <p:nvGraphicFramePr>
          <p:cNvPr id="5" name="Table 4"/>
          <p:cNvGraphicFramePr>
            <a:graphicFrameLocks noGrp="1"/>
          </p:cNvGraphicFramePr>
          <p:nvPr/>
        </p:nvGraphicFramePr>
        <p:xfrm>
          <a:off x="304800" y="1219200"/>
          <a:ext cx="8610600" cy="2139251"/>
        </p:xfrm>
        <a:graphic>
          <a:graphicData uri="http://schemas.openxmlformats.org/drawingml/2006/table">
            <a:tbl>
              <a:tblPr/>
              <a:tblGrid>
                <a:gridCol w="4199097"/>
                <a:gridCol w="4411503"/>
              </a:tblGrid>
              <a:tr h="321733">
                <a:tc>
                  <a:txBody>
                    <a:bodyPr/>
                    <a:lstStyle/>
                    <a:p>
                      <a:pPr marL="0" marR="0">
                        <a:lnSpc>
                          <a:spcPct val="107000"/>
                        </a:lnSpc>
                        <a:spcBef>
                          <a:spcPts val="0"/>
                        </a:spcBef>
                        <a:spcAft>
                          <a:spcPts val="800"/>
                        </a:spcAft>
                      </a:pPr>
                      <a:r>
                        <a:rPr lang="en-US" sz="2400" b="1" dirty="0">
                          <a:latin typeface="Calibri"/>
                          <a:ea typeface="Calibri"/>
                          <a:cs typeface="Mangal"/>
                        </a:rPr>
                        <a:t>Raster scan</a:t>
                      </a:r>
                      <a:endParaRPr lang="en-US" sz="24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b="1">
                          <a:latin typeface="Calibri"/>
                          <a:ea typeface="Calibri"/>
                          <a:cs typeface="Mangal"/>
                        </a:rPr>
                        <a:t>Random scan</a:t>
                      </a:r>
                      <a:endParaRPr lang="en-US" sz="24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5199">
                <a:tc>
                  <a:txBody>
                    <a:bodyPr/>
                    <a:lstStyle/>
                    <a:p>
                      <a:pPr marL="0" marR="0">
                        <a:lnSpc>
                          <a:spcPct val="107000"/>
                        </a:lnSpc>
                        <a:spcBef>
                          <a:spcPts val="0"/>
                        </a:spcBef>
                        <a:spcAft>
                          <a:spcPts val="800"/>
                        </a:spcAft>
                      </a:pPr>
                      <a:r>
                        <a:rPr lang="en-US" sz="2400" dirty="0" smtClean="0">
                          <a:latin typeface="Calibri"/>
                          <a:ea typeface="Calibri"/>
                          <a:cs typeface="Mangal"/>
                        </a:rPr>
                        <a:t>Refresh rate is 60 to</a:t>
                      </a:r>
                      <a:r>
                        <a:rPr lang="en-US" sz="2400" baseline="0" dirty="0" smtClean="0">
                          <a:latin typeface="Calibri"/>
                          <a:ea typeface="Calibri"/>
                          <a:cs typeface="Mangal"/>
                        </a:rPr>
                        <a:t> 80 frame per seconds</a:t>
                      </a:r>
                      <a:endParaRPr lang="en-US" sz="24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dirty="0" smtClean="0">
                          <a:latin typeface="Calibri"/>
                          <a:ea typeface="Calibri"/>
                          <a:cs typeface="Mangal"/>
                        </a:rPr>
                        <a:t>Refresh rate is 30 to 60 frame per seconds</a:t>
                      </a:r>
                      <a:endParaRPr lang="en-US" sz="24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3466">
                <a:tc>
                  <a:txBody>
                    <a:bodyPr/>
                    <a:lstStyle/>
                    <a:p>
                      <a:pPr marL="0" marR="0">
                        <a:lnSpc>
                          <a:spcPct val="107000"/>
                        </a:lnSpc>
                        <a:spcBef>
                          <a:spcPts val="0"/>
                        </a:spcBef>
                        <a:spcAft>
                          <a:spcPts val="800"/>
                        </a:spcAft>
                      </a:pPr>
                      <a:r>
                        <a:rPr lang="en-US" sz="2400" dirty="0" smtClean="0">
                          <a:latin typeface="Calibri"/>
                          <a:ea typeface="Calibri"/>
                          <a:cs typeface="Mangal"/>
                        </a:rPr>
                        <a:t>Screen points/pixel are used to draw an</a:t>
                      </a:r>
                      <a:r>
                        <a:rPr lang="en-US" sz="2400" baseline="0" dirty="0" smtClean="0">
                          <a:latin typeface="Calibri"/>
                          <a:ea typeface="Calibri"/>
                          <a:cs typeface="Mangal"/>
                        </a:rPr>
                        <a:t> image</a:t>
                      </a:r>
                      <a:endParaRPr lang="en-US" sz="24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2400" dirty="0" smtClean="0">
                          <a:latin typeface="Calibri"/>
                          <a:ea typeface="Calibri"/>
                          <a:cs typeface="Mangal"/>
                        </a:rPr>
                        <a:t>Mathematical functions are used to draw an image.</a:t>
                      </a:r>
                      <a:endParaRPr lang="en-US" sz="24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CRT monitor</a:t>
            </a:r>
            <a:endParaRPr lang="en-US" sz="3200" b="1" dirty="0"/>
          </a:p>
        </p:txBody>
      </p:sp>
      <p:sp>
        <p:nvSpPr>
          <p:cNvPr id="6" name="TextBox 5"/>
          <p:cNvSpPr txBox="1"/>
          <p:nvPr/>
        </p:nvSpPr>
        <p:spPr>
          <a:xfrm>
            <a:off x="0" y="333137"/>
            <a:ext cx="8991600" cy="6524863"/>
          </a:xfrm>
          <a:prstGeom prst="rect">
            <a:avLst/>
          </a:prstGeom>
          <a:noFill/>
        </p:spPr>
        <p:txBody>
          <a:bodyPr wrap="square" rtlCol="0">
            <a:spAutoFit/>
          </a:bodyPr>
          <a:lstStyle/>
          <a:p>
            <a:r>
              <a:rPr lang="en-US" sz="2200" dirty="0" smtClean="0"/>
              <a:t>Color CRT monitor generates a range of colors by combining the emitted light from multilayered phosphor coated color CRT.</a:t>
            </a:r>
          </a:p>
          <a:p>
            <a:r>
              <a:rPr lang="en-US" sz="2200" dirty="0" smtClean="0"/>
              <a:t>There are two basic techniques used to produce color display: </a:t>
            </a:r>
          </a:p>
          <a:p>
            <a:pPr>
              <a:buFontTx/>
              <a:buChar char="-"/>
            </a:pPr>
            <a:r>
              <a:rPr lang="en-US" sz="2200" dirty="0" smtClean="0"/>
              <a:t>Beam penetration technique</a:t>
            </a:r>
          </a:p>
          <a:p>
            <a:pPr>
              <a:buFontTx/>
              <a:buChar char="-"/>
            </a:pPr>
            <a:r>
              <a:rPr lang="en-US" sz="2200" dirty="0" smtClean="0"/>
              <a:t>Shadow mask technique </a:t>
            </a:r>
          </a:p>
          <a:p>
            <a:r>
              <a:rPr lang="en-US" sz="2200" b="1" dirty="0" smtClean="0"/>
              <a:t>Beam penetration</a:t>
            </a:r>
            <a:r>
              <a:rPr lang="en-US" sz="2200" dirty="0" smtClean="0"/>
              <a:t> technique is used with Random scan display where CRT is coated with 2 layer of phosphor i.e. red and green.</a:t>
            </a:r>
          </a:p>
          <a:p>
            <a:r>
              <a:rPr lang="en-US" sz="2200" dirty="0" smtClean="0"/>
              <a:t>The outer layer is coated with red phosphor and inner layer is coated with green phosphor.</a:t>
            </a:r>
          </a:p>
          <a:p>
            <a:r>
              <a:rPr lang="en-US" sz="2200" dirty="0" smtClean="0"/>
              <a:t>The color depends how far electron beam penetrates into phosphor layers. When the speed of electron beam is low then electron beam strike only red phosphor and thus produce red traces on screen.</a:t>
            </a:r>
          </a:p>
          <a:p>
            <a:r>
              <a:rPr lang="en-US" sz="2200" dirty="0" smtClean="0"/>
              <a:t>When the speed of electron beam is high then electron beam penetrates into green phosphor and produce green traces.</a:t>
            </a:r>
          </a:p>
          <a:p>
            <a:r>
              <a:rPr lang="en-US" sz="2200" dirty="0" smtClean="0"/>
              <a:t>When the speed of electron beam is medium it produce the color of combination of red and green like orange and yellow.</a:t>
            </a:r>
          </a:p>
          <a:p>
            <a:r>
              <a:rPr lang="en-US" sz="2200" dirty="0" smtClean="0"/>
              <a:t>The advantages of beam penetration is that it is cost effective.</a:t>
            </a:r>
          </a:p>
          <a:p>
            <a:r>
              <a:rPr lang="en-US" sz="2200" dirty="0" smtClean="0"/>
              <a:t>The disadvantages is that only four color can be generated so the quality is not good.</a:t>
            </a:r>
            <a:endParaRPr lang="en-US" sz="2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CRT monitor</a:t>
            </a:r>
            <a:endParaRPr lang="en-US" sz="3200" b="1" dirty="0"/>
          </a:p>
        </p:txBody>
      </p:sp>
      <p:pic>
        <p:nvPicPr>
          <p:cNvPr id="2050" name="Picture 2" descr="https://image.slidesharecdn.com/cgcolg-101018083858-phpapp02/95/cg-colg-13-728.jpg?cb=1287391284"/>
          <p:cNvPicPr>
            <a:picLocks noChangeAspect="1" noChangeArrowheads="1"/>
          </p:cNvPicPr>
          <p:nvPr/>
        </p:nvPicPr>
        <p:blipFill>
          <a:blip r:embed="rId2"/>
          <a:srcRect t="42491" r="21978" b="19414"/>
          <a:stretch>
            <a:fillRect/>
          </a:stretch>
        </p:blipFill>
        <p:spPr bwMode="auto">
          <a:xfrm>
            <a:off x="99646" y="1524000"/>
            <a:ext cx="8739554" cy="3200400"/>
          </a:xfrm>
          <a:prstGeom prst="rect">
            <a:avLst/>
          </a:prstGeom>
          <a:noFill/>
        </p:spPr>
      </p:pic>
      <p:sp>
        <p:nvSpPr>
          <p:cNvPr id="5" name="TextBox 4"/>
          <p:cNvSpPr txBox="1"/>
          <p:nvPr/>
        </p:nvSpPr>
        <p:spPr>
          <a:xfrm>
            <a:off x="2667000" y="5105400"/>
            <a:ext cx="5257800" cy="523220"/>
          </a:xfrm>
          <a:prstGeom prst="rect">
            <a:avLst/>
          </a:prstGeom>
          <a:noFill/>
        </p:spPr>
        <p:txBody>
          <a:bodyPr wrap="square" rtlCol="0">
            <a:spAutoFit/>
          </a:bodyPr>
          <a:lstStyle/>
          <a:p>
            <a:r>
              <a:rPr lang="en-US" sz="2800" b="1" dirty="0" smtClean="0"/>
              <a:t>Beam Penetration Technique</a:t>
            </a:r>
            <a:endParaRPr lang="en-US"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CRT monitor</a:t>
            </a:r>
            <a:endParaRPr lang="en-US" sz="3200" b="1" dirty="0"/>
          </a:p>
        </p:txBody>
      </p:sp>
      <p:sp>
        <p:nvSpPr>
          <p:cNvPr id="6" name="TextBox 5"/>
          <p:cNvSpPr txBox="1"/>
          <p:nvPr/>
        </p:nvSpPr>
        <p:spPr>
          <a:xfrm>
            <a:off x="0" y="533400"/>
            <a:ext cx="8991600" cy="1938992"/>
          </a:xfrm>
          <a:prstGeom prst="rect">
            <a:avLst/>
          </a:prstGeom>
          <a:noFill/>
        </p:spPr>
        <p:txBody>
          <a:bodyPr wrap="square" rtlCol="0">
            <a:spAutoFit/>
          </a:bodyPr>
          <a:lstStyle/>
          <a:p>
            <a:r>
              <a:rPr lang="en-US" sz="2400" b="1" dirty="0" smtClean="0"/>
              <a:t>Shadow mask technique:</a:t>
            </a:r>
            <a:r>
              <a:rPr lang="en-US" sz="2400" dirty="0" smtClean="0"/>
              <a:t>  It is used with Raster scan display where CRT can produce a wide range of colors.</a:t>
            </a:r>
          </a:p>
          <a:p>
            <a:r>
              <a:rPr lang="en-US" sz="2400" dirty="0" smtClean="0"/>
              <a:t>Three phosphor color (red, green, blue) dots are </a:t>
            </a:r>
            <a:r>
              <a:rPr lang="en-US" sz="2400" dirty="0" err="1" smtClean="0"/>
              <a:t>usedat</a:t>
            </a:r>
            <a:r>
              <a:rPr lang="en-US" sz="2400" dirty="0" smtClean="0"/>
              <a:t> each pixel position and there is three electron gun are used one for each color dot.</a:t>
            </a:r>
          </a:p>
        </p:txBody>
      </p:sp>
      <p:pic>
        <p:nvPicPr>
          <p:cNvPr id="1026" name="Picture 2" descr="https://image.slidesharecdn.com/cgfinalyr-161128103824/95/computer-graphics-51-638.jpg?cb=1480329825"/>
          <p:cNvPicPr>
            <a:picLocks noChangeAspect="1" noChangeArrowheads="1"/>
          </p:cNvPicPr>
          <p:nvPr/>
        </p:nvPicPr>
        <p:blipFill>
          <a:blip r:embed="rId2"/>
          <a:srcRect l="2508" t="13152" r="3448" b="10021"/>
          <a:stretch>
            <a:fillRect/>
          </a:stretch>
        </p:blipFill>
        <p:spPr bwMode="auto">
          <a:xfrm>
            <a:off x="1524000" y="2286000"/>
            <a:ext cx="4267200" cy="2617216"/>
          </a:xfrm>
          <a:prstGeom prst="rect">
            <a:avLst/>
          </a:prstGeom>
          <a:noFill/>
        </p:spPr>
      </p:pic>
      <p:sp>
        <p:nvSpPr>
          <p:cNvPr id="5" name="TextBox 4"/>
          <p:cNvSpPr txBox="1"/>
          <p:nvPr/>
        </p:nvSpPr>
        <p:spPr>
          <a:xfrm>
            <a:off x="0" y="5029200"/>
            <a:ext cx="8915400" cy="1569660"/>
          </a:xfrm>
          <a:prstGeom prst="rect">
            <a:avLst/>
          </a:prstGeom>
          <a:noFill/>
        </p:spPr>
        <p:txBody>
          <a:bodyPr wrap="square" rtlCol="0">
            <a:spAutoFit/>
          </a:bodyPr>
          <a:lstStyle/>
          <a:p>
            <a:r>
              <a:rPr lang="en-US" sz="2400" dirty="0" smtClean="0"/>
              <a:t>A shadow mask grid used just behind the phosphor coated screen.</a:t>
            </a:r>
          </a:p>
          <a:p>
            <a:r>
              <a:rPr lang="en-US" sz="2400" dirty="0" smtClean="0"/>
              <a:t>The color dot pattern can be arranged in two </a:t>
            </a:r>
            <a:r>
              <a:rPr lang="en-US" sz="2400" dirty="0" err="1" smtClean="0"/>
              <a:t>mays</a:t>
            </a:r>
            <a:r>
              <a:rPr lang="en-US" sz="2400" dirty="0" smtClean="0"/>
              <a:t> one is </a:t>
            </a:r>
            <a:r>
              <a:rPr lang="en-US" sz="2400" b="1" dirty="0" smtClean="0"/>
              <a:t>triangular </a:t>
            </a:r>
            <a:r>
              <a:rPr lang="en-US" sz="2400" dirty="0" smtClean="0"/>
              <a:t>(delta) and other is </a:t>
            </a:r>
            <a:r>
              <a:rPr lang="en-US" sz="2400" b="1" dirty="0" smtClean="0"/>
              <a:t>in-line</a:t>
            </a:r>
            <a:r>
              <a:rPr lang="en-US" sz="2400" dirty="0" smtClean="0"/>
              <a:t> (high resolution color CRT).</a:t>
            </a:r>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Input Devices</a:t>
            </a:r>
            <a:endParaRPr lang="en-US" sz="3200" b="1" dirty="0"/>
          </a:p>
        </p:txBody>
      </p:sp>
      <p:sp>
        <p:nvSpPr>
          <p:cNvPr id="3" name="TextBox 2"/>
          <p:cNvSpPr txBox="1"/>
          <p:nvPr/>
        </p:nvSpPr>
        <p:spPr>
          <a:xfrm>
            <a:off x="0" y="609600"/>
            <a:ext cx="8991600" cy="4893647"/>
          </a:xfrm>
          <a:prstGeom prst="rect">
            <a:avLst/>
          </a:prstGeom>
          <a:noFill/>
        </p:spPr>
        <p:txBody>
          <a:bodyPr wrap="square" rtlCol="0">
            <a:spAutoFit/>
          </a:bodyPr>
          <a:lstStyle/>
          <a:p>
            <a:pPr marL="457200" indent="-457200">
              <a:buAutoNum type="arabicPeriod"/>
            </a:pPr>
            <a:r>
              <a:rPr lang="en-US" sz="2400" b="1" dirty="0" smtClean="0"/>
              <a:t>Keyboard: </a:t>
            </a:r>
          </a:p>
          <a:p>
            <a:pPr marL="457200" indent="-457200">
              <a:buFont typeface="Wingdings" pitchFamily="2" charset="2"/>
              <a:buChar char="Ø"/>
            </a:pPr>
            <a:r>
              <a:rPr lang="en-US" sz="2400" dirty="0" smtClean="0"/>
              <a:t>This device is mandatory peripheral for any computer. Its alphanumeric keys derived from traditional typewriter and are used to enter text strings, while additional keys such as arrow and function keys, performs special actions.</a:t>
            </a:r>
            <a:endParaRPr lang="en-US" sz="2400" dirty="0"/>
          </a:p>
          <a:p>
            <a:pPr marL="457200" indent="-457200">
              <a:buAutoNum type="arabicPeriod" startAt="2"/>
            </a:pPr>
            <a:r>
              <a:rPr lang="en-US" sz="2400" b="1" dirty="0" smtClean="0"/>
              <a:t>Mouse:</a:t>
            </a:r>
          </a:p>
          <a:p>
            <a:pPr marL="457200" indent="-457200">
              <a:buFont typeface="Wingdings" pitchFamily="2" charset="2"/>
              <a:buChar char="Ø"/>
            </a:pPr>
            <a:r>
              <a:rPr lang="en-US" sz="2400" dirty="0" smtClean="0"/>
              <a:t>This is an example of pointing devices which input spatial data to the computer. As mouse is moved by user’s hand on a flat surface, a mechanical ball or optical sensor at its base signals the amount of movement to the computer  which correspondingly moves a cursor on the screen. The user determines the location of the cursor. Mouse is  more than just a pointing device, it has buttons each of which can be clicked to give binary input.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CRT monitor</a:t>
            </a:r>
            <a:endParaRPr lang="en-US" sz="3200" b="1" dirty="0"/>
          </a:p>
        </p:txBody>
      </p:sp>
      <p:sp>
        <p:nvSpPr>
          <p:cNvPr id="6" name="TextBox 5"/>
          <p:cNvSpPr txBox="1"/>
          <p:nvPr/>
        </p:nvSpPr>
        <p:spPr>
          <a:xfrm>
            <a:off x="0" y="533400"/>
            <a:ext cx="8991600" cy="3416320"/>
          </a:xfrm>
          <a:prstGeom prst="rect">
            <a:avLst/>
          </a:prstGeom>
          <a:noFill/>
        </p:spPr>
        <p:txBody>
          <a:bodyPr wrap="square" rtlCol="0">
            <a:spAutoFit/>
          </a:bodyPr>
          <a:lstStyle/>
          <a:p>
            <a:r>
              <a:rPr lang="en-US" sz="2400" b="1" dirty="0" smtClean="0"/>
              <a:t>Shadow mask technique:</a:t>
            </a:r>
            <a:r>
              <a:rPr lang="en-US" sz="2400" dirty="0" smtClean="0"/>
              <a:t>  </a:t>
            </a:r>
          </a:p>
          <a:p>
            <a:r>
              <a:rPr lang="en-US" sz="2400" dirty="0" smtClean="0"/>
              <a:t>In older version of CRT monitor delta method is used. It can have 8 color maximum as for one electron gun we give 1 bit range then we have 3 bit, so we can set 8 color.</a:t>
            </a:r>
          </a:p>
          <a:p>
            <a:r>
              <a:rPr lang="en-US" sz="2400" dirty="0" smtClean="0"/>
              <a:t>We can enhance the color range. For this, we use 8 bit for each electron gun. Then for three electron gun we have total 24 bit. So 2</a:t>
            </a:r>
            <a:r>
              <a:rPr lang="en-US" sz="2400" baseline="30000" dirty="0" smtClean="0"/>
              <a:t>24</a:t>
            </a:r>
            <a:r>
              <a:rPr lang="en-US" sz="2400" dirty="0" smtClean="0"/>
              <a:t> means we can generate millions of colors. </a:t>
            </a:r>
          </a:p>
          <a:p>
            <a:r>
              <a:rPr lang="en-US" sz="2400" dirty="0" smtClean="0"/>
              <a:t>So, in enhance color range, 24 bits per pixel are used in the frame buffer and nearly 17 million color choice for each pixel. </a:t>
            </a:r>
          </a:p>
        </p:txBody>
      </p:sp>
      <p:pic>
        <p:nvPicPr>
          <p:cNvPr id="38914" name="Picture 2"/>
          <p:cNvPicPr>
            <a:picLocks noChangeAspect="1" noChangeArrowheads="1"/>
          </p:cNvPicPr>
          <p:nvPr/>
        </p:nvPicPr>
        <p:blipFill>
          <a:blip r:embed="rId2"/>
          <a:srcRect/>
          <a:stretch>
            <a:fillRect/>
          </a:stretch>
        </p:blipFill>
        <p:spPr bwMode="auto">
          <a:xfrm>
            <a:off x="1371600" y="4038600"/>
            <a:ext cx="6167438" cy="1905000"/>
          </a:xfrm>
          <a:prstGeom prst="rect">
            <a:avLst/>
          </a:prstGeom>
          <a:noFill/>
          <a:ln w="9525">
            <a:noFill/>
            <a:miter lim="800000"/>
            <a:headEnd/>
            <a:tailEnd/>
          </a:ln>
          <a:effectLst/>
        </p:spPr>
      </p:pic>
      <p:sp>
        <p:nvSpPr>
          <p:cNvPr id="7" name="TextBox 6"/>
          <p:cNvSpPr txBox="1"/>
          <p:nvPr/>
        </p:nvSpPr>
        <p:spPr>
          <a:xfrm>
            <a:off x="1295400" y="5867400"/>
            <a:ext cx="2433551" cy="830997"/>
          </a:xfrm>
          <a:prstGeom prst="rect">
            <a:avLst/>
          </a:prstGeom>
          <a:noFill/>
        </p:spPr>
        <p:txBody>
          <a:bodyPr wrap="none" rtlCol="0">
            <a:spAutoFit/>
          </a:bodyPr>
          <a:lstStyle/>
          <a:p>
            <a:r>
              <a:rPr lang="en-US" sz="2400" b="1" dirty="0" smtClean="0"/>
              <a:t>Delta Electron </a:t>
            </a:r>
          </a:p>
          <a:p>
            <a:r>
              <a:rPr lang="en-US" sz="2400" b="1" dirty="0" smtClean="0"/>
              <a:t>Gun arrangement</a:t>
            </a:r>
            <a:endParaRPr lang="en-US" sz="2400" b="1" dirty="0"/>
          </a:p>
        </p:txBody>
      </p:sp>
      <p:sp>
        <p:nvSpPr>
          <p:cNvPr id="8" name="TextBox 7"/>
          <p:cNvSpPr txBox="1"/>
          <p:nvPr/>
        </p:nvSpPr>
        <p:spPr>
          <a:xfrm>
            <a:off x="5388542" y="5874603"/>
            <a:ext cx="2383858" cy="830997"/>
          </a:xfrm>
          <a:prstGeom prst="rect">
            <a:avLst/>
          </a:prstGeom>
          <a:noFill/>
        </p:spPr>
        <p:txBody>
          <a:bodyPr wrap="none" rtlCol="0">
            <a:spAutoFit/>
          </a:bodyPr>
          <a:lstStyle/>
          <a:p>
            <a:r>
              <a:rPr lang="en-US" sz="2400" b="1" dirty="0" smtClean="0"/>
              <a:t>In-line Electron </a:t>
            </a:r>
          </a:p>
          <a:p>
            <a:r>
              <a:rPr lang="en-US" sz="2400" b="1" dirty="0" smtClean="0"/>
              <a:t>gun arrangement</a:t>
            </a:r>
            <a:endParaRPr lang="en-US" sz="2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Direct View Storage Tube (DVST)</a:t>
            </a:r>
            <a:endParaRPr lang="en-US" sz="3200" b="1" dirty="0"/>
          </a:p>
        </p:txBody>
      </p:sp>
      <p:sp>
        <p:nvSpPr>
          <p:cNvPr id="6" name="TextBox 5"/>
          <p:cNvSpPr txBox="1"/>
          <p:nvPr/>
        </p:nvSpPr>
        <p:spPr>
          <a:xfrm>
            <a:off x="0" y="533400"/>
            <a:ext cx="8991600" cy="6232475"/>
          </a:xfrm>
          <a:prstGeom prst="rect">
            <a:avLst/>
          </a:prstGeom>
          <a:noFill/>
        </p:spPr>
        <p:txBody>
          <a:bodyPr wrap="square" rtlCol="0">
            <a:spAutoFit/>
          </a:bodyPr>
          <a:lstStyle/>
          <a:p>
            <a:r>
              <a:rPr lang="en-US" sz="2100" dirty="0" smtClean="0"/>
              <a:t>It is CRT with a long persistence phosphor.</a:t>
            </a:r>
          </a:p>
          <a:p>
            <a:r>
              <a:rPr lang="en-US" sz="2100" dirty="0" smtClean="0"/>
              <a:t>It is the advance version of random scan system with high resolution.</a:t>
            </a:r>
          </a:p>
          <a:p>
            <a:r>
              <a:rPr lang="en-US" sz="2100" dirty="0" smtClean="0"/>
              <a:t>It uses the storage grid which stores the screen information as a charge distribution just behind the phosphor coated screen.</a:t>
            </a:r>
          </a:p>
          <a:p>
            <a:r>
              <a:rPr lang="en-US" sz="2100" dirty="0" smtClean="0"/>
              <a:t>It has two types of electron guns:</a:t>
            </a:r>
          </a:p>
          <a:p>
            <a:pPr marL="457200" indent="-457200">
              <a:buAutoNum type="arabicPeriod"/>
            </a:pPr>
            <a:r>
              <a:rPr lang="en-US" sz="2100" b="1" dirty="0" smtClean="0"/>
              <a:t>Primary gun or writing </a:t>
            </a:r>
            <a:r>
              <a:rPr lang="en-US" sz="2100" dirty="0" smtClean="0"/>
              <a:t>: It stores the picture pattern. It stores the picture from refresh buffer to the storage grid.</a:t>
            </a:r>
          </a:p>
          <a:p>
            <a:pPr marL="457200" indent="-457200">
              <a:buAutoNum type="arabicPeriod"/>
            </a:pPr>
            <a:r>
              <a:rPr lang="en-US" sz="2100" b="1" dirty="0" smtClean="0"/>
              <a:t>Flood gun</a:t>
            </a:r>
            <a:r>
              <a:rPr lang="en-US" sz="2100" dirty="0" smtClean="0"/>
              <a:t>: It maintain the picture display. It generates low speed electrons.</a:t>
            </a:r>
          </a:p>
          <a:p>
            <a:pPr marL="457200" indent="-457200"/>
            <a:endParaRPr lang="en-US" sz="2100" dirty="0" smtClean="0"/>
          </a:p>
          <a:p>
            <a:r>
              <a:rPr lang="en-US" sz="2100" dirty="0" smtClean="0"/>
              <a:t>The primary gun produce high speed electrons which strike on the storage grid also called mesh grid to draw the picture pattern. It contains the +</a:t>
            </a:r>
            <a:r>
              <a:rPr lang="en-US" sz="2100" dirty="0" err="1" smtClean="0"/>
              <a:t>ve</a:t>
            </a:r>
            <a:r>
              <a:rPr lang="en-US" sz="2100" dirty="0" smtClean="0"/>
              <a:t> charge particles which contains the picture information. When electron strikes on the storage grid then picture information is displayed on the screen.</a:t>
            </a:r>
          </a:p>
          <a:p>
            <a:r>
              <a:rPr lang="en-US" sz="2100" dirty="0" smtClean="0"/>
              <a:t>We also have collector which controls the acceleration speed of the electrons. Collector has negative charge particles so it helps to repel the electron which slow down the speed of the electron. After this electron beam strike the storage grid and picture is displayed in the screen.</a:t>
            </a:r>
          </a:p>
          <a:p>
            <a:r>
              <a:rPr lang="en-US" sz="2100" dirty="0" smtClean="0"/>
              <a:t>The low speed electrons then penetrate storage grid and strike the phosphor coating without affecting eh positive charge pattern on the storage grid.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Direct View Storage Tube (DVST)</a:t>
            </a:r>
            <a:endParaRPr lang="en-US" sz="3200" b="1" dirty="0"/>
          </a:p>
        </p:txBody>
      </p:sp>
      <p:pic>
        <p:nvPicPr>
          <p:cNvPr id="39939" name="Picture 3"/>
          <p:cNvPicPr>
            <a:picLocks noChangeAspect="1" noChangeArrowheads="1"/>
          </p:cNvPicPr>
          <p:nvPr/>
        </p:nvPicPr>
        <p:blipFill>
          <a:blip r:embed="rId2"/>
          <a:srcRect/>
          <a:stretch>
            <a:fillRect/>
          </a:stretch>
        </p:blipFill>
        <p:spPr bwMode="auto">
          <a:xfrm>
            <a:off x="1371600" y="2057400"/>
            <a:ext cx="6019800" cy="37656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model</a:t>
            </a:r>
            <a:endParaRPr lang="en-US" sz="3200" b="1" dirty="0"/>
          </a:p>
        </p:txBody>
      </p:sp>
      <p:sp>
        <p:nvSpPr>
          <p:cNvPr id="5" name="TextBox 4"/>
          <p:cNvSpPr txBox="1"/>
          <p:nvPr/>
        </p:nvSpPr>
        <p:spPr>
          <a:xfrm>
            <a:off x="0" y="609600"/>
            <a:ext cx="8991600" cy="5262979"/>
          </a:xfrm>
          <a:prstGeom prst="rect">
            <a:avLst/>
          </a:prstGeom>
          <a:noFill/>
        </p:spPr>
        <p:txBody>
          <a:bodyPr wrap="square" rtlCol="0">
            <a:spAutoFit/>
          </a:bodyPr>
          <a:lstStyle/>
          <a:p>
            <a:r>
              <a:rPr lang="en-US" sz="2400" dirty="0" smtClean="0"/>
              <a:t>A color model is a specification of a 3D color coordinate system and a visible subset in the coordinate system within which all colors in a particular color gamut lie. For example, RGB color model is the unit cube subset of 3D </a:t>
            </a:r>
            <a:r>
              <a:rPr lang="en-US" sz="2400" dirty="0" err="1" smtClean="0"/>
              <a:t>cartesian</a:t>
            </a:r>
            <a:r>
              <a:rPr lang="en-US" sz="2400" dirty="0" smtClean="0"/>
              <a:t> coordinate system. </a:t>
            </a:r>
          </a:p>
          <a:p>
            <a:r>
              <a:rPr lang="en-US" sz="2400" dirty="0" smtClean="0"/>
              <a:t>Color gamut is the full range of colors visible to the human eye. We usually use three colors called primary colors, to produce a range of colors called color gamut.</a:t>
            </a:r>
          </a:p>
          <a:p>
            <a:r>
              <a:rPr lang="en-US" sz="2400" dirty="0" smtClean="0"/>
              <a:t>Color model is an abstract mathematical model, describing the ways colors can be represented.</a:t>
            </a:r>
          </a:p>
          <a:p>
            <a:r>
              <a:rPr lang="en-US" sz="2400" dirty="0" smtClean="0"/>
              <a:t>In other word color model is a method for explaining the properties or behavior of color within some particular context.</a:t>
            </a:r>
          </a:p>
          <a:p>
            <a:r>
              <a:rPr lang="en-US" sz="2400" dirty="0" smtClean="0"/>
              <a:t>No single model can explain all aspects of color, so we make use of different models to help describe the different perceived characteristics of color.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model</a:t>
            </a:r>
            <a:endParaRPr lang="en-US" sz="3200" b="1" dirty="0"/>
          </a:p>
        </p:txBody>
      </p:sp>
      <p:sp>
        <p:nvSpPr>
          <p:cNvPr id="5" name="TextBox 4"/>
          <p:cNvSpPr txBox="1"/>
          <p:nvPr/>
        </p:nvSpPr>
        <p:spPr>
          <a:xfrm>
            <a:off x="0" y="609600"/>
            <a:ext cx="8991600" cy="2308324"/>
          </a:xfrm>
          <a:prstGeom prst="rect">
            <a:avLst/>
          </a:prstGeom>
          <a:noFill/>
        </p:spPr>
        <p:txBody>
          <a:bodyPr wrap="square" rtlCol="0">
            <a:spAutoFit/>
          </a:bodyPr>
          <a:lstStyle/>
          <a:p>
            <a:r>
              <a:rPr lang="en-US" sz="2400" dirty="0" smtClean="0"/>
              <a:t>There are different color models: RGB which is hardware oriented color models used with color CRT monitors, YIQ for the broadcast TV color system, CMY (Cyan, Magenta, Yellow) for some color printing devices. All these color models are hardware oriented so they are not easy to use.</a:t>
            </a:r>
          </a:p>
          <a:p>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Properties of light</a:t>
            </a:r>
            <a:endParaRPr lang="en-US" sz="3200" b="1" dirty="0"/>
          </a:p>
        </p:txBody>
      </p:sp>
      <p:sp>
        <p:nvSpPr>
          <p:cNvPr id="5" name="TextBox 4"/>
          <p:cNvSpPr txBox="1"/>
          <p:nvPr/>
        </p:nvSpPr>
        <p:spPr>
          <a:xfrm>
            <a:off x="0" y="390675"/>
            <a:ext cx="8991600" cy="6555641"/>
          </a:xfrm>
          <a:prstGeom prst="rect">
            <a:avLst/>
          </a:prstGeom>
          <a:noFill/>
        </p:spPr>
        <p:txBody>
          <a:bodyPr wrap="square" rtlCol="0">
            <a:spAutoFit/>
          </a:bodyPr>
          <a:lstStyle/>
          <a:p>
            <a:r>
              <a:rPr lang="en-US" sz="2100" dirty="0" smtClean="0"/>
              <a:t>What we perceive as light or different colors is a narrow frequency band within the electromagnetic spectrum. </a:t>
            </a:r>
          </a:p>
          <a:p>
            <a:r>
              <a:rPr lang="en-US" sz="2100" dirty="0" smtClean="0"/>
              <a:t>Each frequency value within the visible band corresponds to a distinct color. At low frequency end  is a red color (4.3×10</a:t>
            </a:r>
            <a:r>
              <a:rPr lang="en-US" sz="2100" baseline="30000" dirty="0" smtClean="0"/>
              <a:t>14</a:t>
            </a:r>
            <a:r>
              <a:rPr lang="en-US" sz="2100" dirty="0" smtClean="0"/>
              <a:t> hertz) and highest frequency we can see is a violet color (7.5 × 10</a:t>
            </a:r>
            <a:r>
              <a:rPr lang="en-US" sz="2100" baseline="30000" dirty="0" smtClean="0"/>
              <a:t>14</a:t>
            </a:r>
            <a:r>
              <a:rPr lang="en-US" sz="2100" dirty="0" smtClean="0"/>
              <a:t> hertz).</a:t>
            </a:r>
          </a:p>
          <a:p>
            <a:r>
              <a:rPr lang="en-US" sz="2100" dirty="0" smtClean="0"/>
              <a:t>Spectral color range from red through orange and yellow at the low frequency end to greens, blues and violet at the high end.</a:t>
            </a:r>
          </a:p>
          <a:p>
            <a:r>
              <a:rPr lang="en-US" sz="2100" dirty="0" smtClean="0"/>
              <a:t>As light is an electromagnetic wave we can </a:t>
            </a:r>
            <a:r>
              <a:rPr lang="en-US" sz="2100" dirty="0" err="1" smtClean="0"/>
              <a:t>describee</a:t>
            </a:r>
            <a:r>
              <a:rPr lang="en-US" sz="2100" dirty="0" smtClean="0"/>
              <a:t> various colors in terms of frequency f or wavelength </a:t>
            </a:r>
            <a:r>
              <a:rPr lang="el-GR" sz="2100" dirty="0" smtClean="0">
                <a:latin typeface="Tahoma"/>
                <a:ea typeface="Tahoma"/>
                <a:cs typeface="Tahoma"/>
              </a:rPr>
              <a:t>λ</a:t>
            </a:r>
            <a:r>
              <a:rPr lang="en-US" sz="2100" dirty="0" smtClean="0"/>
              <a:t> of the wave. </a:t>
            </a:r>
          </a:p>
          <a:p>
            <a:r>
              <a:rPr lang="en-US" sz="2100" dirty="0" smtClean="0"/>
              <a:t>Light at the red end of the spectrum has a </a:t>
            </a:r>
            <a:r>
              <a:rPr lang="en-US" sz="2100" dirty="0" err="1" smtClean="0"/>
              <a:t>wavlength</a:t>
            </a:r>
            <a:r>
              <a:rPr lang="en-US" sz="2100" dirty="0" smtClean="0"/>
              <a:t> of approximately 700 nanometers (nm) or </a:t>
            </a:r>
            <a:r>
              <a:rPr lang="en-US" sz="2100" dirty="0" err="1" smtClean="0"/>
              <a:t>millimicron</a:t>
            </a:r>
            <a:r>
              <a:rPr lang="en-US" sz="2100" dirty="0" smtClean="0"/>
              <a:t>. And wavelength of the violet light at the other end of spectrum is about 400 nm.</a:t>
            </a:r>
          </a:p>
          <a:p>
            <a:r>
              <a:rPr lang="en-US" sz="2100" dirty="0" smtClean="0"/>
              <a:t>When the light is incident on a surface, some wavelengths are absorbed and others are reflected. This give us the perception of color of an object. If low frequencies are predominant in the reflected light, the object is described as red.</a:t>
            </a:r>
          </a:p>
          <a:p>
            <a:r>
              <a:rPr lang="en-US" sz="2100" dirty="0" smtClean="0"/>
              <a:t>In this case, we say the perceived light has a dominant frequency or dominant wavelength at the red end of the spectrum.</a:t>
            </a:r>
          </a:p>
          <a:p>
            <a:r>
              <a:rPr lang="en-US" sz="2100" dirty="0" smtClean="0"/>
              <a:t>The dominant frequency is also called the hue or color of the light.</a:t>
            </a:r>
          </a:p>
          <a:p>
            <a:r>
              <a:rPr lang="en-US" sz="2100" dirty="0" smtClean="0"/>
              <a:t>We can combine light from two or more sources with different intensities to produce a range of colors.</a:t>
            </a:r>
            <a:endParaRPr lang="en-US" sz="21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Properties of light</a:t>
            </a:r>
            <a:endParaRPr lang="en-US" sz="3200" b="1" dirty="0"/>
          </a:p>
        </p:txBody>
      </p:sp>
      <p:pic>
        <p:nvPicPr>
          <p:cNvPr id="48130" name="Picture 2" descr="http://3.bp.blogspot.com/-K5Nqqzf8CCc/TwypzpMX46I/AAAAAAAAELI/SZt-NysPwpI/s1600/spectrum-visible.jpg"/>
          <p:cNvPicPr>
            <a:picLocks noChangeAspect="1" noChangeArrowheads="1"/>
          </p:cNvPicPr>
          <p:nvPr/>
        </p:nvPicPr>
        <p:blipFill>
          <a:blip r:embed="rId2"/>
          <a:srcRect/>
          <a:stretch>
            <a:fillRect/>
          </a:stretch>
        </p:blipFill>
        <p:spPr bwMode="auto">
          <a:xfrm>
            <a:off x="228600" y="685800"/>
            <a:ext cx="8776964" cy="41910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model : RGB color model</a:t>
            </a:r>
            <a:endParaRPr lang="en-US" sz="3200" b="1" dirty="0"/>
          </a:p>
        </p:txBody>
      </p:sp>
      <p:sp>
        <p:nvSpPr>
          <p:cNvPr id="5" name="TextBox 4"/>
          <p:cNvSpPr txBox="1"/>
          <p:nvPr/>
        </p:nvSpPr>
        <p:spPr>
          <a:xfrm>
            <a:off x="0" y="609600"/>
            <a:ext cx="8991600" cy="5632311"/>
          </a:xfrm>
          <a:prstGeom prst="rect">
            <a:avLst/>
          </a:prstGeom>
          <a:noFill/>
        </p:spPr>
        <p:txBody>
          <a:bodyPr wrap="square" rtlCol="0">
            <a:spAutoFit/>
          </a:bodyPr>
          <a:lstStyle/>
          <a:p>
            <a:r>
              <a:rPr lang="en-US" sz="2400" dirty="0" smtClean="0"/>
              <a:t>The red, green, blue (RGB) color model is used in color CRT monitors and raster graphics employs a Cartesian coordinate system. This model is the best for setting the electron guns for a CRT.</a:t>
            </a:r>
          </a:p>
          <a:p>
            <a:r>
              <a:rPr lang="en-US" sz="2400" dirty="0" smtClean="0"/>
              <a:t>This model is an additive color model in which red, green and blue light are added together in various ways to reproduce a broad array of colors. It uses light.</a:t>
            </a:r>
          </a:p>
          <a:p>
            <a:r>
              <a:rPr lang="en-US" sz="2400" dirty="0" smtClean="0"/>
              <a:t>The name of the model comes from initials of the three additive primary colors: red, green and blue. </a:t>
            </a:r>
          </a:p>
          <a:p>
            <a:r>
              <a:rPr lang="en-US" sz="2400" dirty="0" smtClean="0"/>
              <a:t>The main purpose of RGB color model is for sensing, representation and display of images in electronic systems, such as televisions and computers as well as conventional photography.</a:t>
            </a:r>
          </a:p>
          <a:p>
            <a:r>
              <a:rPr lang="en-US" sz="2400" dirty="0" smtClean="0"/>
              <a:t>This is an additive model since the phosphors are emitting light.</a:t>
            </a:r>
          </a:p>
          <a:p>
            <a:r>
              <a:rPr lang="en-US" sz="2400" dirty="0" smtClean="0"/>
              <a:t>The subtractive model would be the one in which color is the reflected light and it uses ink.</a:t>
            </a:r>
          </a:p>
          <a:p>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model : RGB color model</a:t>
            </a:r>
            <a:endParaRPr lang="en-US" sz="3200" b="1" dirty="0"/>
          </a:p>
        </p:txBody>
      </p:sp>
      <p:sp>
        <p:nvSpPr>
          <p:cNvPr id="5" name="TextBox 4"/>
          <p:cNvSpPr txBox="1"/>
          <p:nvPr/>
        </p:nvSpPr>
        <p:spPr>
          <a:xfrm>
            <a:off x="0" y="609600"/>
            <a:ext cx="8991600" cy="3785652"/>
          </a:xfrm>
          <a:prstGeom prst="rect">
            <a:avLst/>
          </a:prstGeom>
          <a:noFill/>
        </p:spPr>
        <p:txBody>
          <a:bodyPr wrap="square" rtlCol="0">
            <a:spAutoFit/>
          </a:bodyPr>
          <a:lstStyle/>
          <a:p>
            <a:r>
              <a:rPr lang="en-US" sz="2400" dirty="0" smtClean="0"/>
              <a:t>We can represent this model, with the unit cube defined on R, G and B axes.</a:t>
            </a:r>
          </a:p>
          <a:p>
            <a:r>
              <a:rPr lang="en-US" sz="2400" dirty="0" smtClean="0"/>
              <a:t>The origin represents black and the vertex with coordinates (1,1,1) is white. Vertices of the cube on the axes represent the primary colors and the remaining vertices represent the complementary color for each of the primary colors.</a:t>
            </a:r>
          </a:p>
          <a:p>
            <a:r>
              <a:rPr lang="en-US" sz="2400" dirty="0" smtClean="0"/>
              <a:t>The magenta vertex is obtained by adding red and blue to produce the triple (1,0,1). </a:t>
            </a:r>
          </a:p>
          <a:p>
            <a:r>
              <a:rPr lang="en-US" sz="2400" dirty="0" smtClean="0"/>
              <a:t>Shades of gray are represented along the main diagonal of the cube from the origin (black) to the white vertex.</a:t>
            </a:r>
          </a:p>
        </p:txBody>
      </p:sp>
      <p:pic>
        <p:nvPicPr>
          <p:cNvPr id="2050" name="Picture 2" descr="https://1.bp.blogspot.com/-EFC85HoBEko/XotPZXFWiCI/AAAAAAAAB9c/F4j-P0x_swwYJmg_13-lN3sfw-Yrj_46wCLcBGAsYHQ/s1600/Picture2.png"/>
          <p:cNvPicPr>
            <a:picLocks noChangeAspect="1" noChangeArrowheads="1"/>
          </p:cNvPicPr>
          <p:nvPr/>
        </p:nvPicPr>
        <p:blipFill>
          <a:blip r:embed="rId2"/>
          <a:srcRect/>
          <a:stretch>
            <a:fillRect/>
          </a:stretch>
        </p:blipFill>
        <p:spPr bwMode="auto">
          <a:xfrm>
            <a:off x="381000" y="4343400"/>
            <a:ext cx="2333625" cy="2438400"/>
          </a:xfrm>
          <a:prstGeom prst="rect">
            <a:avLst/>
          </a:prstGeom>
          <a:noFill/>
        </p:spPr>
      </p:pic>
      <p:pic>
        <p:nvPicPr>
          <p:cNvPr id="2052" name="Picture 4" descr="http://thumbs.dreamstime.com/z/rgb-additive-colors-model-illustration-53432489.jpg"/>
          <p:cNvPicPr>
            <a:picLocks noChangeAspect="1" noChangeArrowheads="1"/>
          </p:cNvPicPr>
          <p:nvPr/>
        </p:nvPicPr>
        <p:blipFill>
          <a:blip r:embed="rId3" cstate="print"/>
          <a:srcRect l="11138" t="16667" r="10897"/>
          <a:stretch>
            <a:fillRect/>
          </a:stretch>
        </p:blipFill>
        <p:spPr bwMode="auto">
          <a:xfrm>
            <a:off x="5181600" y="4419600"/>
            <a:ext cx="1981200" cy="2264229"/>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model : HSV color model</a:t>
            </a:r>
            <a:endParaRPr lang="en-US" sz="3200" b="1" dirty="0"/>
          </a:p>
        </p:txBody>
      </p:sp>
      <p:sp>
        <p:nvSpPr>
          <p:cNvPr id="5" name="TextBox 4"/>
          <p:cNvSpPr txBox="1"/>
          <p:nvPr/>
        </p:nvSpPr>
        <p:spPr>
          <a:xfrm>
            <a:off x="0" y="609600"/>
            <a:ext cx="8991600" cy="5632311"/>
          </a:xfrm>
          <a:prstGeom prst="rect">
            <a:avLst/>
          </a:prstGeom>
          <a:noFill/>
        </p:spPr>
        <p:txBody>
          <a:bodyPr wrap="square" rtlCol="0">
            <a:spAutoFit/>
          </a:bodyPr>
          <a:lstStyle/>
          <a:p>
            <a:r>
              <a:rPr lang="en-US" sz="2400" dirty="0" smtClean="0"/>
              <a:t>HSV  (Hue, Saturation, Value) also called HSB (Hue, Saturation, Brightness) model, defines a color space in terms of three constituent components: hue, saturation and value. </a:t>
            </a:r>
          </a:p>
          <a:p>
            <a:r>
              <a:rPr lang="en-US" sz="2400" dirty="0" smtClean="0"/>
              <a:t>HSV model is more intuitive than RGB color model. The user specifies a color (hue) and then adds white or black.</a:t>
            </a:r>
          </a:p>
          <a:p>
            <a:r>
              <a:rPr lang="en-US" sz="2400" dirty="0" smtClean="0"/>
              <a:t>Changing the saturation parameter corresponds to adding or subtracting white and changing the value parameter corresponds to adding or subtracting black.</a:t>
            </a:r>
          </a:p>
          <a:p>
            <a:r>
              <a:rPr lang="en-US" sz="2400" dirty="0" smtClean="0"/>
              <a:t>A 3D representation of HSV model is derived from RGB mode cube. If we look at RGB, the cube along the gray diagonal, we can see a hexagon that is HSV </a:t>
            </a:r>
            <a:r>
              <a:rPr lang="en-US" sz="2400" dirty="0" err="1" smtClean="0"/>
              <a:t>hexcone</a:t>
            </a:r>
            <a:r>
              <a:rPr lang="en-US" sz="2400" dirty="0" smtClean="0"/>
              <a:t>. </a:t>
            </a:r>
          </a:p>
          <a:p>
            <a:r>
              <a:rPr lang="en-US" sz="2400" b="1" dirty="0" smtClean="0"/>
              <a:t>Hue</a:t>
            </a:r>
            <a:r>
              <a:rPr lang="en-US" sz="2400" dirty="0" smtClean="0"/>
              <a:t> is represented as an angle about the vertical axis, ranging from 0</a:t>
            </a:r>
            <a:r>
              <a:rPr lang="en-US" sz="2400" baseline="30000" dirty="0" smtClean="0"/>
              <a:t>0</a:t>
            </a:r>
            <a:r>
              <a:rPr lang="en-US" sz="2400" dirty="0" smtClean="0"/>
              <a:t> at red through 360</a:t>
            </a:r>
            <a:r>
              <a:rPr lang="en-US" sz="2400" baseline="30000" dirty="0" smtClean="0"/>
              <a:t>0</a:t>
            </a:r>
            <a:r>
              <a:rPr lang="en-US" sz="2400" dirty="0" smtClean="0"/>
              <a:t>. Hue is given by an angle about the vertical axis with red at 0</a:t>
            </a:r>
            <a:r>
              <a:rPr lang="en-US" sz="2400" baseline="30000" dirty="0" smtClean="0"/>
              <a:t>0</a:t>
            </a:r>
            <a:r>
              <a:rPr lang="en-US" sz="2400" dirty="0" smtClean="0"/>
              <a:t>, yellow at 60</a:t>
            </a:r>
            <a:r>
              <a:rPr lang="en-US" sz="2400" baseline="30000" dirty="0" smtClean="0"/>
              <a:t>0</a:t>
            </a:r>
            <a:r>
              <a:rPr lang="en-US" sz="2400" dirty="0" smtClean="0"/>
              <a:t>, green at 120</a:t>
            </a:r>
            <a:r>
              <a:rPr lang="en-US" sz="2400" baseline="30000" dirty="0" smtClean="0"/>
              <a:t>0</a:t>
            </a:r>
            <a:r>
              <a:rPr lang="en-US" sz="2400" dirty="0" smtClean="0"/>
              <a:t>, cyan at 180</a:t>
            </a:r>
            <a:r>
              <a:rPr lang="en-US" sz="2400" baseline="30000" dirty="0" smtClean="0"/>
              <a:t>0</a:t>
            </a:r>
            <a:r>
              <a:rPr lang="en-US" sz="2400" dirty="0" smtClean="0"/>
              <a:t>, blue at 240</a:t>
            </a:r>
            <a:r>
              <a:rPr lang="en-US" sz="2400" baseline="30000" dirty="0" smtClean="0"/>
              <a:t>0</a:t>
            </a:r>
            <a:r>
              <a:rPr lang="en-US" sz="2400" dirty="0" smtClean="0"/>
              <a:t>, and magenta at 300</a:t>
            </a:r>
            <a:r>
              <a:rPr lang="en-US" sz="2400" baseline="30000" dirty="0" smtClean="0"/>
              <a:t>0</a:t>
            </a:r>
            <a:r>
              <a:rPr lang="en-US" sz="24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Input Devices</a:t>
            </a:r>
            <a:endParaRPr lang="en-US" sz="3200" b="1" dirty="0"/>
          </a:p>
        </p:txBody>
      </p:sp>
      <p:sp>
        <p:nvSpPr>
          <p:cNvPr id="3" name="TextBox 2"/>
          <p:cNvSpPr txBox="1"/>
          <p:nvPr/>
        </p:nvSpPr>
        <p:spPr>
          <a:xfrm>
            <a:off x="0" y="609600"/>
            <a:ext cx="8991600" cy="5632311"/>
          </a:xfrm>
          <a:prstGeom prst="rect">
            <a:avLst/>
          </a:prstGeom>
          <a:noFill/>
        </p:spPr>
        <p:txBody>
          <a:bodyPr wrap="square" rtlCol="0">
            <a:spAutoFit/>
          </a:bodyPr>
          <a:lstStyle/>
          <a:p>
            <a:pPr marL="457200" indent="-457200"/>
            <a:r>
              <a:rPr lang="en-US" sz="2400" b="1" dirty="0" smtClean="0"/>
              <a:t>3.	Touchpad: </a:t>
            </a:r>
          </a:p>
          <a:p>
            <a:pPr marL="457200" indent="-457200">
              <a:buFont typeface="Wingdings" pitchFamily="2" charset="2"/>
              <a:buChar char="Ø"/>
            </a:pPr>
            <a:r>
              <a:rPr lang="en-US" sz="2400" dirty="0" smtClean="0"/>
              <a:t>Another 2D point device, particularly common on portable computers, the touchpad is a small rectangular area embedded with electronic sensors to determine the position of a touching finger or stylus. Movement of the finger or stylus is echoed by movement of cursor.</a:t>
            </a:r>
          </a:p>
          <a:p>
            <a:pPr marL="457200" indent="-457200">
              <a:buAutoNum type="arabicPeriod" startAt="4"/>
            </a:pPr>
            <a:r>
              <a:rPr lang="en-US" sz="2400" b="1" dirty="0" smtClean="0"/>
              <a:t>Pointing stick:</a:t>
            </a:r>
          </a:p>
          <a:p>
            <a:pPr marL="457200" indent="-457200">
              <a:buFont typeface="Wingdings" pitchFamily="2" charset="2"/>
              <a:buChar char="Ø"/>
            </a:pPr>
            <a:r>
              <a:rPr lang="en-US" sz="2400" dirty="0" smtClean="0"/>
              <a:t>It is another 2D pointing device common on portable computers, the pointing stick is typically a rubber peg located between ‘G’, ‘H’ and  ‘B’ keys, which moves the cursor in response to pressure applied with a finger.</a:t>
            </a:r>
          </a:p>
          <a:p>
            <a:pPr marL="457200" indent="-457200">
              <a:buAutoNum type="arabicPeriod" startAt="5"/>
            </a:pPr>
            <a:r>
              <a:rPr lang="en-US" sz="2400" b="1" dirty="0" smtClean="0"/>
              <a:t>Trackball</a:t>
            </a:r>
          </a:p>
          <a:p>
            <a:pPr marL="457200" indent="-457200">
              <a:buFont typeface="Wingdings" pitchFamily="2" charset="2"/>
              <a:buChar char="Ø"/>
            </a:pPr>
            <a:r>
              <a:rPr lang="en-US" sz="2400" dirty="0" smtClean="0"/>
              <a:t>This is essentially an upside down mouse with a socket containing a ball which the user manipulates  with his hand to make the cursor move.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Color model : HSV or HSB color model</a:t>
            </a:r>
            <a:endParaRPr lang="en-US" sz="3200" b="1" dirty="0"/>
          </a:p>
        </p:txBody>
      </p:sp>
      <p:sp>
        <p:nvSpPr>
          <p:cNvPr id="5" name="TextBox 4"/>
          <p:cNvSpPr txBox="1"/>
          <p:nvPr/>
        </p:nvSpPr>
        <p:spPr>
          <a:xfrm>
            <a:off x="0" y="609600"/>
            <a:ext cx="8991600" cy="2677656"/>
          </a:xfrm>
          <a:prstGeom prst="rect">
            <a:avLst/>
          </a:prstGeom>
          <a:noFill/>
        </p:spPr>
        <p:txBody>
          <a:bodyPr wrap="square" rtlCol="0">
            <a:spAutoFit/>
          </a:bodyPr>
          <a:lstStyle/>
          <a:p>
            <a:r>
              <a:rPr lang="en-US" sz="2400" b="1" dirty="0" smtClean="0"/>
              <a:t>Saturation</a:t>
            </a:r>
            <a:r>
              <a:rPr lang="en-US" sz="2400" dirty="0" smtClean="0"/>
              <a:t> of the color rages from 0 to 100%. It is also sometimes called as purity. The lower the saturation of a color the more grayness is present and the more faded the color will appear. If 100%, it signifies the intense color presence.</a:t>
            </a:r>
          </a:p>
          <a:p>
            <a:r>
              <a:rPr lang="en-US" sz="2400" b="1" dirty="0" smtClean="0"/>
              <a:t>Value</a:t>
            </a:r>
            <a:r>
              <a:rPr lang="en-US" sz="2400" dirty="0" smtClean="0"/>
              <a:t>, also called as brightness of color ranges from 0 to 100%. It is a nonlinear transformation of RGB color space. 0 represents black and 100 represent the brightest.</a:t>
            </a:r>
          </a:p>
        </p:txBody>
      </p:sp>
      <p:pic>
        <p:nvPicPr>
          <p:cNvPr id="49154" name="Picture 2"/>
          <p:cNvPicPr>
            <a:picLocks noChangeAspect="1" noChangeArrowheads="1"/>
          </p:cNvPicPr>
          <p:nvPr/>
        </p:nvPicPr>
        <p:blipFill>
          <a:blip r:embed="rId2"/>
          <a:srcRect/>
          <a:stretch>
            <a:fillRect/>
          </a:stretch>
        </p:blipFill>
        <p:spPr bwMode="auto">
          <a:xfrm>
            <a:off x="5162550" y="3505200"/>
            <a:ext cx="3981450" cy="2771775"/>
          </a:xfrm>
          <a:prstGeom prst="rect">
            <a:avLst/>
          </a:prstGeom>
          <a:noFill/>
          <a:ln w="9525">
            <a:noFill/>
            <a:miter lim="800000"/>
            <a:headEnd/>
            <a:tailEnd/>
          </a:ln>
          <a:effectLst/>
        </p:spPr>
      </p:pic>
      <p:pic>
        <p:nvPicPr>
          <p:cNvPr id="49156" name="Picture 4" descr="https://upload.wikimedia.org/wikipedia/commons/thumb/4/4e/HSV_color_solid_cylinder.png/1200px-HSV_color_solid_cylinder.png"/>
          <p:cNvPicPr>
            <a:picLocks noChangeAspect="1" noChangeArrowheads="1"/>
          </p:cNvPicPr>
          <p:nvPr/>
        </p:nvPicPr>
        <p:blipFill>
          <a:blip r:embed="rId3"/>
          <a:srcRect/>
          <a:stretch>
            <a:fillRect/>
          </a:stretch>
        </p:blipFill>
        <p:spPr bwMode="auto">
          <a:xfrm>
            <a:off x="304800" y="3276600"/>
            <a:ext cx="4422775" cy="3317081"/>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Assignment</a:t>
            </a:r>
            <a:endParaRPr lang="en-US" sz="3200" b="1" dirty="0"/>
          </a:p>
        </p:txBody>
      </p:sp>
      <p:sp>
        <p:nvSpPr>
          <p:cNvPr id="5" name="TextBox 4"/>
          <p:cNvSpPr txBox="1"/>
          <p:nvPr/>
        </p:nvSpPr>
        <p:spPr>
          <a:xfrm>
            <a:off x="0" y="609600"/>
            <a:ext cx="8991600" cy="461665"/>
          </a:xfrm>
          <a:prstGeom prst="rect">
            <a:avLst/>
          </a:prstGeom>
          <a:noFill/>
        </p:spPr>
        <p:txBody>
          <a:bodyPr wrap="square" rtlCol="0">
            <a:spAutoFit/>
          </a:bodyPr>
          <a:lstStyle/>
          <a:p>
            <a:r>
              <a:rPr lang="en-US" sz="2400" b="1" dirty="0" smtClean="0"/>
              <a:t>Describe flat panel display (LED, LCD) and Plasma technology.</a:t>
            </a:r>
            <a:endParaRPr 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Software Standards</a:t>
            </a:r>
            <a:endParaRPr lang="en-US" sz="3200" b="1" dirty="0"/>
          </a:p>
        </p:txBody>
      </p:sp>
      <p:sp>
        <p:nvSpPr>
          <p:cNvPr id="5" name="TextBox 4"/>
          <p:cNvSpPr txBox="1"/>
          <p:nvPr/>
        </p:nvSpPr>
        <p:spPr>
          <a:xfrm>
            <a:off x="0" y="609600"/>
            <a:ext cx="8991600" cy="6370975"/>
          </a:xfrm>
          <a:prstGeom prst="rect">
            <a:avLst/>
          </a:prstGeom>
          <a:noFill/>
        </p:spPr>
        <p:txBody>
          <a:bodyPr wrap="square" rtlCol="0">
            <a:spAutoFit/>
          </a:bodyPr>
          <a:lstStyle/>
          <a:p>
            <a:r>
              <a:rPr lang="en-US" sz="2400" b="1" dirty="0" smtClean="0"/>
              <a:t>Software Standards</a:t>
            </a:r>
            <a:endParaRPr lang="en-US" sz="2400" dirty="0" smtClean="0"/>
          </a:p>
          <a:p>
            <a:r>
              <a:rPr lang="en-US" sz="2400" dirty="0" smtClean="0"/>
              <a:t>The primary goal of standardized graphics software is portability. When packages are designed with standard graphics functions, software can </a:t>
            </a:r>
            <a:r>
              <a:rPr lang="en-US" sz="2400" dirty="0" smtClean="0"/>
              <a:t>be </a:t>
            </a:r>
            <a:r>
              <a:rPr lang="en-US" sz="2400" dirty="0" smtClean="0"/>
              <a:t>moved easily from one hardware system to another and used in different implementations and applications. Without standards, programs designation for one hardware system often cannot be transferred to another system without extensive rewriting of the programs. </a:t>
            </a:r>
            <a:r>
              <a:rPr lang="en-US" sz="2400" b="1" dirty="0" smtClean="0"/>
              <a:t>So, software standards helps in  portability and machine independency.</a:t>
            </a:r>
          </a:p>
          <a:p>
            <a:r>
              <a:rPr lang="en-US" sz="2400" dirty="0" smtClean="0"/>
              <a:t>International and national standards planning organizations in many countries have cooperated in an effort to develop a generally accepted standard for computer graphics. After considerable effort, this work on standards led to the development of the Graphical Kernel System (GKS). This system was adopted as the first graphics software standard by the International Standards Organization (ISO) and by various; national standards organizations, including the </a:t>
            </a:r>
            <a:r>
              <a:rPr lang="en-US" sz="2400" b="1" dirty="0" smtClean="0"/>
              <a:t>American National Standards Institute (ANSI).</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Software Standards</a:t>
            </a:r>
            <a:endParaRPr lang="en-US" sz="3200" b="1" dirty="0"/>
          </a:p>
        </p:txBody>
      </p:sp>
      <p:sp>
        <p:nvSpPr>
          <p:cNvPr id="5" name="TextBox 4"/>
          <p:cNvSpPr txBox="1"/>
          <p:nvPr/>
        </p:nvSpPr>
        <p:spPr>
          <a:xfrm>
            <a:off x="0" y="609600"/>
            <a:ext cx="8991600" cy="3785652"/>
          </a:xfrm>
          <a:prstGeom prst="rect">
            <a:avLst/>
          </a:prstGeom>
          <a:noFill/>
        </p:spPr>
        <p:txBody>
          <a:bodyPr wrap="square" rtlCol="0">
            <a:spAutoFit/>
          </a:bodyPr>
          <a:lstStyle/>
          <a:p>
            <a:r>
              <a:rPr lang="en-US" sz="2400" dirty="0" smtClean="0"/>
              <a:t>Although GKS was originally designed as a two-dimensional graphics package, a three-dimensional GKS extension was subsequently developed. The second software standard to be developed and proved by the standards organizations was PHIGS (Programmer's Hierarchical Interactive Graphics standard), which is an extension of GKS having increased capabilities for object modeling, color specifications, surface rendering, and picture manipulations are provided in PHIGS. Subsequently, an extension of PHIGS, called PHIGS+ , was developed to provide three-dimensional surface-shading capabilities not available in PHIGS.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Software Standards</a:t>
            </a:r>
            <a:endParaRPr lang="en-US" sz="3200" b="1" dirty="0"/>
          </a:p>
        </p:txBody>
      </p:sp>
      <p:sp>
        <p:nvSpPr>
          <p:cNvPr id="5" name="TextBox 4"/>
          <p:cNvSpPr txBox="1"/>
          <p:nvPr/>
        </p:nvSpPr>
        <p:spPr>
          <a:xfrm>
            <a:off x="0" y="609600"/>
            <a:ext cx="8991600" cy="9325630"/>
          </a:xfrm>
          <a:prstGeom prst="rect">
            <a:avLst/>
          </a:prstGeom>
          <a:noFill/>
        </p:spPr>
        <p:txBody>
          <a:bodyPr wrap="square" rtlCol="0">
            <a:spAutoFit/>
          </a:bodyPr>
          <a:lstStyle/>
          <a:p>
            <a:r>
              <a:rPr lang="en-US" sz="2400" dirty="0" smtClean="0"/>
              <a:t>Standard graphics functions are defined as a set of specifications that is Independent of any programming language. A language binding is then defined for a particular high-level programming language. This binding gives the syntax tor accessing the various standard graphics functions from this language. For example, the general form of the PHIGS (and GKS) function for specifying a sequence of n - 1 connected two-dimensional straight Line segments is:</a:t>
            </a:r>
          </a:p>
          <a:p>
            <a:pPr algn="ctr"/>
            <a:r>
              <a:rPr lang="en-US" sz="2400" b="1" dirty="0" err="1" smtClean="0"/>
              <a:t>polyline</a:t>
            </a:r>
            <a:r>
              <a:rPr lang="en-US" sz="2400" b="1" dirty="0" smtClean="0"/>
              <a:t> (n, x, y)</a:t>
            </a:r>
            <a:endParaRPr lang="en-US" sz="2400" dirty="0" smtClean="0"/>
          </a:p>
          <a:p>
            <a:r>
              <a:rPr lang="en-US" sz="2400" dirty="0" smtClean="0"/>
              <a:t>In FORTRAN, this procedure is implemented as a subroutine with the name GPL. A graphics programmer, </a:t>
            </a:r>
            <a:r>
              <a:rPr lang="en-US" sz="2400" smtClean="0"/>
              <a:t>using </a:t>
            </a:r>
            <a:r>
              <a:rPr lang="en-US" sz="2400" smtClean="0"/>
              <a:t>FORTRAN</a:t>
            </a:r>
            <a:r>
              <a:rPr lang="en-US" sz="2400" dirty="0" smtClean="0"/>
              <a:t>, would invoke this procedure with the subroutine call statement CRLL GPL (N, X, Y), where X and Y are one dimensional arrays of coordinate values for the line endpoints. In C, the procedure would be invoked with </a:t>
            </a:r>
            <a:r>
              <a:rPr lang="en-US" sz="2400" dirty="0" err="1" smtClean="0"/>
              <a:t>ppclyline</a:t>
            </a:r>
            <a:r>
              <a:rPr lang="en-US" sz="2400" dirty="0" smtClean="0"/>
              <a:t>( n , pts ) , where points is the list of coordinate endpoint positions. Each language binding is defined to make best use of the corresponding language capabilities and to handle various syntax issues, such as data types, parameter passing, and errors.</a:t>
            </a:r>
          </a:p>
          <a:p>
            <a:r>
              <a:rPr lang="en-US" sz="2400" dirty="0" smtClean="0"/>
              <a:t>Although PHIGS presents a specification for basic graphics functions, it does not provide a standard methodology for a graphics interface to output d e vices. Nor does it specify methods for storing and transmitting pictures. Separate standards have been developed for these areas. Standardization for device interface methods is given in the </a:t>
            </a:r>
            <a:r>
              <a:rPr lang="en-US" sz="2400" b="1" dirty="0" smtClean="0"/>
              <a:t>Computer Graphics Interface (CGI) system</a:t>
            </a:r>
            <a:r>
              <a:rPr lang="en-US" sz="2400" dirty="0" smtClean="0"/>
              <a:t>. And the </a:t>
            </a:r>
            <a:r>
              <a:rPr lang="en-US" sz="2400" b="1" dirty="0" smtClean="0"/>
              <a:t>Computer Graphics Metafile (CGM)</a:t>
            </a:r>
            <a:r>
              <a:rPr lang="en-US" sz="2400" dirty="0" smtClean="0"/>
              <a:t> system specifies standards for archiving and transporting pictures.</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Software Standards</a:t>
            </a:r>
            <a:endParaRPr lang="en-US" sz="3200" b="1" dirty="0"/>
          </a:p>
        </p:txBody>
      </p:sp>
      <p:sp>
        <p:nvSpPr>
          <p:cNvPr id="5" name="TextBox 4"/>
          <p:cNvSpPr txBox="1"/>
          <p:nvPr/>
        </p:nvSpPr>
        <p:spPr>
          <a:xfrm>
            <a:off x="0" y="609600"/>
            <a:ext cx="8991600" cy="3046988"/>
          </a:xfrm>
          <a:prstGeom prst="rect">
            <a:avLst/>
          </a:prstGeom>
          <a:noFill/>
        </p:spPr>
        <p:txBody>
          <a:bodyPr wrap="square" rtlCol="0">
            <a:spAutoFit/>
          </a:bodyPr>
          <a:lstStyle/>
          <a:p>
            <a:r>
              <a:rPr lang="en-US" sz="2400" dirty="0" smtClean="0"/>
              <a:t>Although PHIGS presents a specification for basic graphics functions, it does not provide a standard methodology for a graphics interface to output d e vices. Nor does it specify methods for storing and transmitting pictures. Separate standards have been developed for these areas. Standardization for device interface methods is given in the </a:t>
            </a:r>
            <a:r>
              <a:rPr lang="en-US" sz="2400" b="1" dirty="0" smtClean="0"/>
              <a:t>Computer Graphics Interface (CGI) system</a:t>
            </a:r>
            <a:r>
              <a:rPr lang="en-US" sz="2400" dirty="0" smtClean="0"/>
              <a:t>. And the </a:t>
            </a:r>
            <a:r>
              <a:rPr lang="en-US" sz="2400" b="1" dirty="0" smtClean="0"/>
              <a:t>Computer Graphics Metafile (CGM)</a:t>
            </a:r>
            <a:r>
              <a:rPr lang="en-US" sz="2400" dirty="0" smtClean="0"/>
              <a:t> system specifies standards for archiving and transporting pictures.</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Input Devices</a:t>
            </a:r>
            <a:endParaRPr lang="en-US" sz="3200" b="1" dirty="0"/>
          </a:p>
        </p:txBody>
      </p:sp>
      <p:sp>
        <p:nvSpPr>
          <p:cNvPr id="3" name="TextBox 2"/>
          <p:cNvSpPr txBox="1"/>
          <p:nvPr/>
        </p:nvSpPr>
        <p:spPr>
          <a:xfrm>
            <a:off x="0" y="609600"/>
            <a:ext cx="8991600" cy="6370975"/>
          </a:xfrm>
          <a:prstGeom prst="rect">
            <a:avLst/>
          </a:prstGeom>
          <a:noFill/>
        </p:spPr>
        <p:txBody>
          <a:bodyPr wrap="square" rtlCol="0">
            <a:spAutoFit/>
          </a:bodyPr>
          <a:lstStyle/>
          <a:p>
            <a:pPr marL="457200" indent="-457200"/>
            <a:r>
              <a:rPr lang="en-US" sz="2400" b="1" dirty="0" smtClean="0"/>
              <a:t>6.	</a:t>
            </a:r>
            <a:r>
              <a:rPr lang="en-US" sz="2400" b="1" dirty="0" err="1" smtClean="0"/>
              <a:t>Spaceball</a:t>
            </a:r>
            <a:r>
              <a:rPr lang="en-US" sz="2400" b="1" dirty="0" smtClean="0"/>
              <a:t>: </a:t>
            </a:r>
          </a:p>
          <a:p>
            <a:pPr marL="457200" indent="-457200">
              <a:buFont typeface="Wingdings" pitchFamily="2" charset="2"/>
              <a:buChar char="Ø"/>
            </a:pPr>
            <a:r>
              <a:rPr lang="en-US" sz="2400" dirty="0" smtClean="0"/>
              <a:t>This is a pointing device with six degrees of freedom versus the two of an ordinary mouse. It is used in special applications such as manipulating a camera in a 3D scene: not only is the camera moved but also rotated, affording it multiple degrees of freedom, each of which the user controls. The </a:t>
            </a:r>
            <a:r>
              <a:rPr lang="en-US" sz="2400" dirty="0" err="1" smtClean="0"/>
              <a:t>spaceball</a:t>
            </a:r>
            <a:r>
              <a:rPr lang="en-US" sz="2400" dirty="0" smtClean="0"/>
              <a:t> itself consists of a pressure sensitive ball which can distinguish different kinds of forces, including backward/forward, lateral and twist, responding by moving and orienting the selected object.</a:t>
            </a:r>
          </a:p>
          <a:p>
            <a:pPr marL="457200" indent="-457200"/>
            <a:r>
              <a:rPr lang="en-US" sz="2400" b="1" dirty="0" smtClean="0"/>
              <a:t>7.	Tablet:</a:t>
            </a:r>
          </a:p>
          <a:p>
            <a:pPr marL="457200" indent="-457200">
              <a:buFont typeface="Wingdings" pitchFamily="2" charset="2"/>
              <a:buChar char="Ø"/>
            </a:pPr>
            <a:r>
              <a:rPr lang="en-US" sz="2400" dirty="0" smtClean="0"/>
              <a:t>This is a digitizing device which has a surface embedded with sensors to pick up the successive coordinates of a stylus head or fingertip as it travels over the surface (in effect converting physical motion into digital data). The user can write or draw on a tablet, just as on paper with pen, the output being displayed on the monitor. The monitor is usually separate but on devices like tablet PC, the display and sensing surface are the same.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Input Devices</a:t>
            </a:r>
            <a:endParaRPr lang="en-US" sz="3200" b="1" dirty="0"/>
          </a:p>
        </p:txBody>
      </p:sp>
      <p:sp>
        <p:nvSpPr>
          <p:cNvPr id="3" name="TextBox 2"/>
          <p:cNvSpPr txBox="1"/>
          <p:nvPr/>
        </p:nvSpPr>
        <p:spPr>
          <a:xfrm>
            <a:off x="0" y="609600"/>
            <a:ext cx="8991600" cy="6001643"/>
          </a:xfrm>
          <a:prstGeom prst="rect">
            <a:avLst/>
          </a:prstGeom>
          <a:noFill/>
        </p:spPr>
        <p:txBody>
          <a:bodyPr wrap="square" rtlCol="0">
            <a:spAutoFit/>
          </a:bodyPr>
          <a:lstStyle/>
          <a:p>
            <a:pPr marL="457200" indent="-457200"/>
            <a:r>
              <a:rPr lang="en-US" sz="2400" b="1" dirty="0" smtClean="0"/>
              <a:t>8.	</a:t>
            </a:r>
            <a:r>
              <a:rPr lang="en-US" sz="2400" b="1" dirty="0" err="1" smtClean="0"/>
              <a:t>Haptic</a:t>
            </a:r>
            <a:r>
              <a:rPr lang="en-US" sz="2400" b="1" dirty="0" smtClean="0"/>
              <a:t> device: </a:t>
            </a:r>
          </a:p>
          <a:p>
            <a:pPr marL="457200" indent="-457200">
              <a:buFont typeface="Wingdings" pitchFamily="2" charset="2"/>
              <a:buChar char="Ø"/>
            </a:pPr>
            <a:r>
              <a:rPr lang="en-US" sz="2400" dirty="0" smtClean="0"/>
              <a:t>This is a pointing device which gives physical feedback to the user based on the location of the cursor or possibly, that of an object being moved along with the cursor. The functioning of </a:t>
            </a:r>
            <a:r>
              <a:rPr lang="en-US" sz="2400" dirty="0" err="1" smtClean="0"/>
              <a:t>heptic</a:t>
            </a:r>
            <a:r>
              <a:rPr lang="en-US" sz="2400" dirty="0" smtClean="0"/>
              <a:t> device is like a mouse with a mechanical ball which is programmed to lock and stop rolling when cursor reaches the side of the screen. The reaction of user then has is of that cursor running into physical obstacles at the edge of the screen. The three link arm swiveling on a ball gives it six degree of freedom. </a:t>
            </a:r>
            <a:r>
              <a:rPr lang="en-US" sz="2400" dirty="0" err="1" smtClean="0"/>
              <a:t>Haptics</a:t>
            </a:r>
            <a:r>
              <a:rPr lang="en-US" sz="2400" dirty="0" smtClean="0"/>
              <a:t> can be used on </a:t>
            </a:r>
            <a:r>
              <a:rPr lang="en-US" sz="2400" dirty="0" err="1" smtClean="0"/>
              <a:t>teleoperation</a:t>
            </a:r>
            <a:r>
              <a:rPr lang="en-US" sz="2400" dirty="0" smtClean="0"/>
              <a:t> of robots and simulated surgery training in medicine</a:t>
            </a:r>
          </a:p>
          <a:p>
            <a:pPr marL="457200" indent="-457200"/>
            <a:r>
              <a:rPr lang="en-US" sz="2400" b="1" dirty="0" smtClean="0"/>
              <a:t>9.	Joystick</a:t>
            </a:r>
          </a:p>
          <a:p>
            <a:pPr marL="457200" indent="-457200">
              <a:buFont typeface="Wingdings" pitchFamily="2" charset="2"/>
              <a:buChar char="Ø"/>
            </a:pPr>
            <a:r>
              <a:rPr lang="en-US" sz="2400" dirty="0" smtClean="0"/>
              <a:t>This is an input device popular in video games and applications such as flight simulators. A joystick pivots around a fixed base, gaining thus two degrees of freedom. Usually it has buttons which can provide additional input. In a game or simulator setting joystick is typically used to control object traveling through space.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Input Devices</a:t>
            </a:r>
            <a:endParaRPr lang="en-US" sz="3200" b="1" dirty="0"/>
          </a:p>
        </p:txBody>
      </p:sp>
      <p:sp>
        <p:nvSpPr>
          <p:cNvPr id="3" name="TextBox 2"/>
          <p:cNvSpPr txBox="1"/>
          <p:nvPr/>
        </p:nvSpPr>
        <p:spPr>
          <a:xfrm>
            <a:off x="0" y="609600"/>
            <a:ext cx="8991600" cy="4893647"/>
          </a:xfrm>
          <a:prstGeom prst="rect">
            <a:avLst/>
          </a:prstGeom>
          <a:noFill/>
        </p:spPr>
        <p:txBody>
          <a:bodyPr wrap="square" rtlCol="0">
            <a:spAutoFit/>
          </a:bodyPr>
          <a:lstStyle/>
          <a:p>
            <a:pPr marL="457200" indent="-457200"/>
            <a:r>
              <a:rPr lang="en-US" sz="2400" b="1" dirty="0" smtClean="0"/>
              <a:t>10.	Wheel: </a:t>
            </a:r>
          </a:p>
          <a:p>
            <a:pPr marL="457200" indent="-457200">
              <a:buFont typeface="Wingdings" pitchFamily="2" charset="2"/>
              <a:buChar char="Ø"/>
            </a:pPr>
            <a:r>
              <a:rPr lang="en-US" sz="2400" dirty="0" smtClean="0"/>
              <a:t>This is also a input device for games and simulators obviously derived from car steering wheel and provides rotational input in an exactly similar manner generally to virtual automobile. </a:t>
            </a:r>
            <a:r>
              <a:rPr lang="en-US" sz="2400" dirty="0" err="1" smtClean="0"/>
              <a:t>Haptic</a:t>
            </a:r>
            <a:r>
              <a:rPr lang="en-US" sz="2400" dirty="0" smtClean="0"/>
              <a:t> feedback to give the user a sense of vehicle’s response and even of the terrain over which it is traveling, is becoming increasingly popular. </a:t>
            </a:r>
          </a:p>
          <a:p>
            <a:pPr marL="457200" indent="-457200"/>
            <a:r>
              <a:rPr lang="en-US" sz="2400" b="1" dirty="0" smtClean="0"/>
              <a:t>9.	Camera:</a:t>
            </a:r>
          </a:p>
          <a:p>
            <a:pPr marL="457200" indent="-457200">
              <a:buFont typeface="Wingdings" pitchFamily="2" charset="2"/>
              <a:buChar char="Ø"/>
            </a:pPr>
            <a:r>
              <a:rPr lang="en-US" sz="2400" dirty="0" smtClean="0"/>
              <a:t>This is a input device to capture images from surroundings. It also provided software to recognize faces, gestures and expressions.</a:t>
            </a:r>
          </a:p>
          <a:p>
            <a:pPr marL="457200" indent="-457200">
              <a:buAutoNum type="arabicPeriod" startAt="10"/>
            </a:pPr>
            <a:r>
              <a:rPr lang="en-US" sz="2400" dirty="0" smtClean="0"/>
              <a:t>Data gloves</a:t>
            </a:r>
          </a:p>
          <a:p>
            <a:pPr marL="457200" indent="-457200">
              <a:buAutoNum type="arabicPeriod" startAt="10"/>
            </a:pPr>
            <a:r>
              <a:rPr lang="en-US" sz="2400" dirty="0" err="1" smtClean="0"/>
              <a:t>Touchscreen</a:t>
            </a:r>
            <a:endParaRPr lang="en-US" sz="2400" dirty="0" smtClean="0"/>
          </a:p>
          <a:p>
            <a:pPr marL="457200" indent="-457200">
              <a:buAutoNum type="arabicPeriod" startAt="10"/>
            </a:pPr>
            <a:r>
              <a:rPr lang="en-US" sz="2400" dirty="0" smtClean="0"/>
              <a:t>Gamepad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Input Devices</a:t>
            </a:r>
            <a:endParaRPr lang="en-US" sz="3200" b="1" dirty="0"/>
          </a:p>
        </p:txBody>
      </p:sp>
      <p:sp>
        <p:nvSpPr>
          <p:cNvPr id="3" name="TextBox 2"/>
          <p:cNvSpPr txBox="1"/>
          <p:nvPr/>
        </p:nvSpPr>
        <p:spPr>
          <a:xfrm>
            <a:off x="0" y="609600"/>
            <a:ext cx="8991600" cy="4893647"/>
          </a:xfrm>
          <a:prstGeom prst="rect">
            <a:avLst/>
          </a:prstGeom>
          <a:noFill/>
        </p:spPr>
        <p:txBody>
          <a:bodyPr wrap="square" rtlCol="0">
            <a:spAutoFit/>
          </a:bodyPr>
          <a:lstStyle/>
          <a:p>
            <a:pPr marL="457200" indent="-457200"/>
            <a:r>
              <a:rPr lang="en-US" sz="2400" b="1" dirty="0" smtClean="0"/>
              <a:t>10.	Wheel: </a:t>
            </a:r>
          </a:p>
          <a:p>
            <a:pPr marL="457200" indent="-457200">
              <a:buFont typeface="Wingdings" pitchFamily="2" charset="2"/>
              <a:buChar char="Ø"/>
            </a:pPr>
            <a:r>
              <a:rPr lang="en-US" sz="2400" dirty="0" smtClean="0"/>
              <a:t>This is also a input device for games and simulators obviously derived from car steering wheel and provides rotational input in an exactly similar manner generally to virtual automobile. </a:t>
            </a:r>
            <a:r>
              <a:rPr lang="en-US" sz="2400" dirty="0" err="1" smtClean="0"/>
              <a:t>Haptic</a:t>
            </a:r>
            <a:r>
              <a:rPr lang="en-US" sz="2400" dirty="0" smtClean="0"/>
              <a:t> feedback to give the user a sense of vehicle’s response and even of the terrain over which it is traveling, is becoming increasingly popular. </a:t>
            </a:r>
          </a:p>
          <a:p>
            <a:pPr marL="457200" indent="-457200"/>
            <a:r>
              <a:rPr lang="en-US" sz="2400" b="1" dirty="0" smtClean="0"/>
              <a:t>9.	Camera:</a:t>
            </a:r>
          </a:p>
          <a:p>
            <a:pPr marL="457200" indent="-457200">
              <a:buFont typeface="Wingdings" pitchFamily="2" charset="2"/>
              <a:buChar char="Ø"/>
            </a:pPr>
            <a:r>
              <a:rPr lang="en-US" sz="2400" dirty="0" smtClean="0"/>
              <a:t>This is a input device to capture images from surroundings. It also provided software to recognize faces, gestures and expressions.</a:t>
            </a:r>
          </a:p>
          <a:p>
            <a:pPr marL="457200" indent="-457200">
              <a:buAutoNum type="arabicPeriod" startAt="10"/>
            </a:pPr>
            <a:r>
              <a:rPr lang="en-US" sz="2400" dirty="0" smtClean="0"/>
              <a:t>Data gloves</a:t>
            </a:r>
          </a:p>
          <a:p>
            <a:pPr marL="457200" indent="-457200">
              <a:buAutoNum type="arabicPeriod" startAt="10"/>
            </a:pPr>
            <a:r>
              <a:rPr lang="en-US" sz="2400" dirty="0" err="1" smtClean="0"/>
              <a:t>Touchscreen</a:t>
            </a:r>
            <a:endParaRPr lang="en-US" sz="2400" dirty="0" smtClean="0"/>
          </a:p>
          <a:p>
            <a:pPr marL="457200" indent="-457200">
              <a:buAutoNum type="arabicPeriod" startAt="10"/>
            </a:pPr>
            <a:r>
              <a:rPr lang="en-US" sz="2400" dirty="0" smtClean="0"/>
              <a:t>Gamepad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Input Devices</a:t>
            </a:r>
            <a:endParaRPr lang="en-US" sz="3200" b="1" dirty="0"/>
          </a:p>
        </p:txBody>
      </p:sp>
      <p:pic>
        <p:nvPicPr>
          <p:cNvPr id="1026" name="Picture 2"/>
          <p:cNvPicPr>
            <a:picLocks noChangeAspect="1" noChangeArrowheads="1"/>
          </p:cNvPicPr>
          <p:nvPr/>
        </p:nvPicPr>
        <p:blipFill>
          <a:blip r:embed="rId2"/>
          <a:srcRect/>
          <a:stretch>
            <a:fillRect/>
          </a:stretch>
        </p:blipFill>
        <p:spPr bwMode="auto">
          <a:xfrm>
            <a:off x="2582093" y="0"/>
            <a:ext cx="6104707" cy="68389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4052</Words>
  <Application>Microsoft Office PowerPoint</Application>
  <PresentationFormat>On-screen Show (4:3)</PresentationFormat>
  <Paragraphs>240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143</cp:revision>
  <dcterms:created xsi:type="dcterms:W3CDTF">2021-05-22T22:58:43Z</dcterms:created>
  <dcterms:modified xsi:type="dcterms:W3CDTF">2022-06-19T02:55:26Z</dcterms:modified>
</cp:coreProperties>
</file>