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6" roundtripDataSignature="AMtx7mi6kgUSWDmI9xkDeKk1M2wqJgBs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3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3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3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3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0"/>
          <p:cNvSpPr/>
          <p:nvPr>
            <p:ph idx="2" type="pic"/>
          </p:nvPr>
        </p:nvSpPr>
        <p:spPr>
          <a:xfrm>
            <a:off x="1792288" y="612775"/>
            <a:ext cx="5486400" cy="4114800"/>
          </a:xfrm>
          <a:prstGeom prst="rect">
            <a:avLst/>
          </a:prstGeom>
          <a:noFill/>
          <a:ln>
            <a:noFill/>
          </a:ln>
        </p:spPr>
      </p:sp>
      <p:sp>
        <p:nvSpPr>
          <p:cNvPr id="64" name="Google Shape;64;p4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0" y="2416076"/>
            <a:ext cx="8991600" cy="17543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600" u="none" cap="none" strike="noStrike">
                <a:solidFill>
                  <a:schemeClr val="dk1"/>
                </a:solidFill>
                <a:latin typeface="Calibri"/>
                <a:ea typeface="Calibri"/>
                <a:cs typeface="Calibri"/>
                <a:sym typeface="Calibri"/>
              </a:rPr>
              <a:t>Scanline Conversion Algorithm</a:t>
            </a:r>
            <a:endParaRPr/>
          </a:p>
          <a:p>
            <a:pPr indent="0" lvl="0" marL="0" marR="0" rtl="0" algn="ctr">
              <a:spcBef>
                <a:spcPts val="0"/>
              </a:spcBef>
              <a:spcAft>
                <a:spcPts val="0"/>
              </a:spcAft>
              <a:buNone/>
            </a:pPr>
            <a:r>
              <a:rPr b="1" i="0" lang="en-US" sz="3600" u="none" cap="none" strike="noStrike">
                <a:solidFill>
                  <a:schemeClr val="dk1"/>
                </a:solidFill>
                <a:latin typeface="Calibri"/>
                <a:ea typeface="Calibri"/>
                <a:cs typeface="Calibri"/>
                <a:sym typeface="Calibri"/>
              </a:rPr>
              <a:t>And </a:t>
            </a:r>
            <a:endParaRPr/>
          </a:p>
          <a:p>
            <a:pPr indent="0" lvl="0" marL="0" marR="0" rtl="0" algn="ctr">
              <a:spcBef>
                <a:spcPts val="0"/>
              </a:spcBef>
              <a:spcAft>
                <a:spcPts val="0"/>
              </a:spcAft>
              <a:buNone/>
            </a:pPr>
            <a:r>
              <a:rPr b="1" i="0" lang="en-US" sz="3600" u="none" cap="none" strike="noStrike">
                <a:solidFill>
                  <a:schemeClr val="dk1"/>
                </a:solidFill>
                <a:latin typeface="Calibri"/>
                <a:ea typeface="Calibri"/>
                <a:cs typeface="Calibri"/>
                <a:sym typeface="Calibri"/>
              </a:rPr>
              <a:t>Output primitives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nvSpPr>
        <p:spPr>
          <a:xfrm>
            <a:off x="0" y="0"/>
            <a:ext cx="899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Bresenham’s Line Drawing Algorithm: Derivation</a:t>
            </a:r>
            <a:endParaRPr b="1" sz="3200">
              <a:solidFill>
                <a:schemeClr val="dk1"/>
              </a:solidFill>
              <a:latin typeface="Calibri"/>
              <a:ea typeface="Calibri"/>
              <a:cs typeface="Calibri"/>
              <a:sym typeface="Calibri"/>
            </a:endParaRPr>
          </a:p>
        </p:txBody>
      </p:sp>
      <p:sp>
        <p:nvSpPr>
          <p:cNvPr id="142" name="Google Shape;142;p10"/>
          <p:cNvSpPr txBox="1"/>
          <p:nvPr/>
        </p:nvSpPr>
        <p:spPr>
          <a:xfrm>
            <a:off x="0" y="609600"/>
            <a:ext cx="8991600" cy="46166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43" name="Google Shape;143;p10"/>
          <p:cNvSpPr txBox="1"/>
          <p:nvPr/>
        </p:nvSpPr>
        <p:spPr>
          <a:xfrm>
            <a:off x="0" y="533400"/>
            <a:ext cx="8915400" cy="2123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Let us consider the scan conversion process for lines with a positive slope less than 1. Then we will increment X variable by 1 unit at each step and for Y-direction we will plot the pixel that is closet to the line path.</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Suppose we have just plotted the pixel at (X</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 Y</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 now  we have to decide which pixel to plot next. Then out choices are the pixels at position (X</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+1,Y</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 and (X</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+1,Y</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+1)</a:t>
            </a:r>
            <a:endParaRPr sz="2200">
              <a:solidFill>
                <a:schemeClr val="dk1"/>
              </a:solidFill>
              <a:latin typeface="Calibri"/>
              <a:ea typeface="Calibri"/>
              <a:cs typeface="Calibri"/>
              <a:sym typeface="Calibri"/>
            </a:endParaRPr>
          </a:p>
        </p:txBody>
      </p:sp>
      <p:sp>
        <p:nvSpPr>
          <p:cNvPr id="144" name="Google Shape;144;p10"/>
          <p:cNvSpPr txBox="1"/>
          <p:nvPr/>
        </p:nvSpPr>
        <p:spPr>
          <a:xfrm>
            <a:off x="0" y="2590800"/>
            <a:ext cx="9144000" cy="517064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The equation for a line is </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y=mx+c</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y=m(x</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+1)+c</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Now,</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d1=y – Y</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 m(X</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+1)+c – Y</a:t>
            </a:r>
            <a:r>
              <a:rPr baseline="-25000" lang="en-US" sz="2200">
                <a:solidFill>
                  <a:schemeClr val="dk1"/>
                </a:solidFill>
                <a:latin typeface="Calibri"/>
                <a:ea typeface="Calibri"/>
                <a:cs typeface="Calibri"/>
                <a:sym typeface="Calibri"/>
              </a:rPr>
              <a:t>K</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d2=Y</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+1-y=Y</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+1- m(X</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+1) - c</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Subtract d1-d2</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d1-d2=[m(X</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+1)+c – Y</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]–[Yk+1 - m(Xk+1) – c]</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 m(X</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+1)+c – Y</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]–Yk – 1 + m(Xk+1) + c</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 2m(Xk+1) – 2Yk + 2c – 1 </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Multiply both side by Δx</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p:txBody>
      </p:sp>
      <p:pic>
        <p:nvPicPr>
          <p:cNvPr descr="No description available." id="145" name="Google Shape;145;p10"/>
          <p:cNvPicPr preferRelativeResize="0"/>
          <p:nvPr/>
        </p:nvPicPr>
        <p:blipFill rotWithShape="1">
          <a:blip r:embed="rId3">
            <a:alphaModFix/>
          </a:blip>
          <a:srcRect b="35416" l="0" r="36110" t="0"/>
          <a:stretch/>
        </p:blipFill>
        <p:spPr>
          <a:xfrm rot="-5400000">
            <a:off x="6026425" y="1898375"/>
            <a:ext cx="2666999" cy="3594651"/>
          </a:xfrm>
          <a:prstGeom prst="rect">
            <a:avLst/>
          </a:prstGeom>
          <a:noFill/>
          <a:ln>
            <a:noFill/>
          </a:ln>
        </p:spPr>
      </p:pic>
      <p:sp>
        <p:nvSpPr>
          <p:cNvPr id="146" name="Google Shape;146;p1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1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8" name="Google Shape;148;p10"/>
          <p:cNvPicPr preferRelativeResize="0"/>
          <p:nvPr/>
        </p:nvPicPr>
        <p:blipFill rotWithShape="1">
          <a:blip r:embed="rId4">
            <a:alphaModFix/>
          </a:blip>
          <a:srcRect b="0" l="0" r="0" t="0"/>
          <a:stretch/>
        </p:blipFill>
        <p:spPr>
          <a:xfrm>
            <a:off x="1905000" y="6172200"/>
            <a:ext cx="5269699" cy="6397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nvSpPr>
        <p:spPr>
          <a:xfrm>
            <a:off x="0" y="0"/>
            <a:ext cx="899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Bresenham’s Line Drawing Algorithm: Derivation</a:t>
            </a:r>
            <a:endParaRPr b="1" sz="3200">
              <a:solidFill>
                <a:schemeClr val="dk1"/>
              </a:solidFill>
              <a:latin typeface="Calibri"/>
              <a:ea typeface="Calibri"/>
              <a:cs typeface="Calibri"/>
              <a:sym typeface="Calibri"/>
            </a:endParaRPr>
          </a:p>
        </p:txBody>
      </p:sp>
      <p:sp>
        <p:nvSpPr>
          <p:cNvPr id="154" name="Google Shape;154;p11"/>
          <p:cNvSpPr txBox="1"/>
          <p:nvPr/>
        </p:nvSpPr>
        <p:spPr>
          <a:xfrm>
            <a:off x="0" y="609600"/>
            <a:ext cx="8991600" cy="46166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55" name="Google Shape;155;p11"/>
          <p:cNvSpPr txBox="1"/>
          <p:nvPr/>
        </p:nvSpPr>
        <p:spPr>
          <a:xfrm>
            <a:off x="0" y="533400"/>
            <a:ext cx="8915400" cy="68634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P</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 = 2ΔyX</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 - 2ΔxY</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 + 2Δy+ 2Δxc - Δx </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P</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 Δx(d1-d2)  = 2ΔyX</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 - 2ΔxY</a:t>
            </a:r>
            <a:r>
              <a:rPr baseline="-25000" lang="en-US" sz="2200">
                <a:solidFill>
                  <a:schemeClr val="dk1"/>
                </a:solidFill>
                <a:latin typeface="Calibri"/>
                <a:ea typeface="Calibri"/>
                <a:cs typeface="Calibri"/>
                <a:sym typeface="Calibri"/>
              </a:rPr>
              <a:t>k</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P</a:t>
            </a:r>
            <a:r>
              <a:rPr baseline="-25000" lang="en-US" sz="2200">
                <a:solidFill>
                  <a:schemeClr val="dk1"/>
                </a:solidFill>
                <a:latin typeface="Calibri"/>
                <a:ea typeface="Calibri"/>
                <a:cs typeface="Calibri"/>
                <a:sym typeface="Calibri"/>
              </a:rPr>
              <a:t>next</a:t>
            </a:r>
            <a:r>
              <a:rPr lang="en-US" sz="2200">
                <a:solidFill>
                  <a:schemeClr val="dk1"/>
                </a:solidFill>
                <a:latin typeface="Calibri"/>
                <a:ea typeface="Calibri"/>
                <a:cs typeface="Calibri"/>
                <a:sym typeface="Calibri"/>
              </a:rPr>
              <a:t>= P</a:t>
            </a:r>
            <a:r>
              <a:rPr baseline="-25000" lang="en-US" sz="2200">
                <a:solidFill>
                  <a:schemeClr val="dk1"/>
                </a:solidFill>
                <a:latin typeface="Calibri"/>
                <a:ea typeface="Calibri"/>
                <a:cs typeface="Calibri"/>
                <a:sym typeface="Calibri"/>
              </a:rPr>
              <a:t>k+1</a:t>
            </a:r>
            <a:r>
              <a:rPr lang="en-US" sz="2200">
                <a:solidFill>
                  <a:schemeClr val="dk1"/>
                </a:solidFill>
                <a:latin typeface="Calibri"/>
                <a:ea typeface="Calibri"/>
                <a:cs typeface="Calibri"/>
                <a:sym typeface="Calibri"/>
              </a:rPr>
              <a:t>= 2ΔyX</a:t>
            </a:r>
            <a:r>
              <a:rPr baseline="-25000" lang="en-US" sz="2200">
                <a:solidFill>
                  <a:schemeClr val="dk1"/>
                </a:solidFill>
                <a:latin typeface="Calibri"/>
                <a:ea typeface="Calibri"/>
                <a:cs typeface="Calibri"/>
                <a:sym typeface="Calibri"/>
              </a:rPr>
              <a:t>next</a:t>
            </a:r>
            <a:r>
              <a:rPr lang="en-US" sz="2200">
                <a:solidFill>
                  <a:schemeClr val="dk1"/>
                </a:solidFill>
                <a:latin typeface="Calibri"/>
                <a:ea typeface="Calibri"/>
                <a:cs typeface="Calibri"/>
                <a:sym typeface="Calibri"/>
              </a:rPr>
              <a:t> - 2ΔxY</a:t>
            </a:r>
            <a:r>
              <a:rPr baseline="-25000" lang="en-US" sz="2200">
                <a:solidFill>
                  <a:schemeClr val="dk1"/>
                </a:solidFill>
                <a:latin typeface="Calibri"/>
                <a:ea typeface="Calibri"/>
                <a:cs typeface="Calibri"/>
                <a:sym typeface="Calibri"/>
              </a:rPr>
              <a:t>next</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Now subtract P</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 from P</a:t>
            </a:r>
            <a:r>
              <a:rPr baseline="-25000" lang="en-US" sz="2200">
                <a:solidFill>
                  <a:schemeClr val="dk1"/>
                </a:solidFill>
                <a:latin typeface="Calibri"/>
                <a:ea typeface="Calibri"/>
                <a:cs typeface="Calibri"/>
                <a:sym typeface="Calibri"/>
              </a:rPr>
              <a:t>next</a:t>
            </a:r>
            <a:endParaRPr baseline="-25000" sz="2200">
              <a:solidFill>
                <a:schemeClr val="dk1"/>
              </a:solidFill>
              <a:latin typeface="Calibri"/>
              <a:ea typeface="Calibri"/>
              <a:cs typeface="Calibri"/>
              <a:sym typeface="Calibri"/>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P</a:t>
            </a:r>
            <a:r>
              <a:rPr baseline="-25000" lang="en-US" sz="2200">
                <a:solidFill>
                  <a:schemeClr val="dk1"/>
                </a:solidFill>
                <a:latin typeface="Calibri"/>
                <a:ea typeface="Calibri"/>
                <a:cs typeface="Calibri"/>
                <a:sym typeface="Calibri"/>
              </a:rPr>
              <a:t>next</a:t>
            </a:r>
            <a:r>
              <a:rPr lang="en-US" sz="2200">
                <a:solidFill>
                  <a:schemeClr val="dk1"/>
                </a:solidFill>
                <a:latin typeface="Calibri"/>
                <a:ea typeface="Calibri"/>
                <a:cs typeface="Calibri"/>
                <a:sym typeface="Calibri"/>
              </a:rPr>
              <a:t> – P</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 [2ΔyX</a:t>
            </a:r>
            <a:r>
              <a:rPr baseline="-25000" lang="en-US" sz="2200">
                <a:solidFill>
                  <a:schemeClr val="dk1"/>
                </a:solidFill>
                <a:latin typeface="Calibri"/>
                <a:ea typeface="Calibri"/>
                <a:cs typeface="Calibri"/>
                <a:sym typeface="Calibri"/>
              </a:rPr>
              <a:t>next</a:t>
            </a:r>
            <a:r>
              <a:rPr lang="en-US" sz="2200">
                <a:solidFill>
                  <a:schemeClr val="dk1"/>
                </a:solidFill>
                <a:latin typeface="Calibri"/>
                <a:ea typeface="Calibri"/>
                <a:cs typeface="Calibri"/>
                <a:sym typeface="Calibri"/>
              </a:rPr>
              <a:t> - 2ΔxY</a:t>
            </a:r>
            <a:r>
              <a:rPr baseline="-25000" lang="en-US" sz="2200">
                <a:solidFill>
                  <a:schemeClr val="dk1"/>
                </a:solidFill>
                <a:latin typeface="Calibri"/>
                <a:ea typeface="Calibri"/>
                <a:cs typeface="Calibri"/>
                <a:sym typeface="Calibri"/>
              </a:rPr>
              <a:t>next</a:t>
            </a:r>
            <a:r>
              <a:rPr lang="en-US" sz="2200">
                <a:solidFill>
                  <a:schemeClr val="dk1"/>
                </a:solidFill>
                <a:latin typeface="Calibri"/>
                <a:ea typeface="Calibri"/>
                <a:cs typeface="Calibri"/>
                <a:sym typeface="Calibri"/>
              </a:rPr>
              <a:t>] – [2ΔyX</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 - 2ΔxY</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 2Δy[(X</a:t>
            </a:r>
            <a:r>
              <a:rPr baseline="-25000" lang="en-US" sz="2200">
                <a:solidFill>
                  <a:schemeClr val="dk1"/>
                </a:solidFill>
                <a:latin typeface="Calibri"/>
                <a:ea typeface="Calibri"/>
                <a:cs typeface="Calibri"/>
                <a:sym typeface="Calibri"/>
              </a:rPr>
              <a:t>next</a:t>
            </a:r>
            <a:r>
              <a:rPr lang="en-US" sz="2200">
                <a:solidFill>
                  <a:schemeClr val="dk1"/>
                </a:solidFill>
                <a:latin typeface="Calibri"/>
                <a:ea typeface="Calibri"/>
                <a:cs typeface="Calibri"/>
                <a:sym typeface="Calibri"/>
              </a:rPr>
              <a:t> – X</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 - 2Δx(Y</a:t>
            </a:r>
            <a:r>
              <a:rPr baseline="-25000" lang="en-US" sz="2200">
                <a:solidFill>
                  <a:schemeClr val="dk1"/>
                </a:solidFill>
                <a:latin typeface="Calibri"/>
                <a:ea typeface="Calibri"/>
                <a:cs typeface="Calibri"/>
                <a:sym typeface="Calibri"/>
              </a:rPr>
              <a:t>next</a:t>
            </a:r>
            <a:r>
              <a:rPr lang="en-US" sz="2200">
                <a:solidFill>
                  <a:schemeClr val="dk1"/>
                </a:solidFill>
                <a:latin typeface="Calibri"/>
                <a:ea typeface="Calibri"/>
                <a:cs typeface="Calibri"/>
                <a:sym typeface="Calibri"/>
              </a:rPr>
              <a:t> – Y</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if (P</a:t>
            </a:r>
            <a:r>
              <a:rPr baseline="-25000" lang="en-US" sz="2200">
                <a:solidFill>
                  <a:schemeClr val="dk1"/>
                </a:solidFill>
                <a:latin typeface="Calibri"/>
                <a:ea typeface="Calibri"/>
                <a:cs typeface="Calibri"/>
                <a:sym typeface="Calibri"/>
              </a:rPr>
              <a:t>next </a:t>
            </a:r>
            <a:r>
              <a:rPr lang="en-US" sz="2200">
                <a:solidFill>
                  <a:schemeClr val="dk1"/>
                </a:solidFill>
                <a:latin typeface="Calibri"/>
                <a:ea typeface="Calibri"/>
                <a:cs typeface="Calibri"/>
                <a:sym typeface="Calibri"/>
              </a:rPr>
              <a:t>– P</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 &lt;0)</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P</a:t>
            </a:r>
            <a:r>
              <a:rPr baseline="-25000" lang="en-US" sz="2200">
                <a:solidFill>
                  <a:schemeClr val="dk1"/>
                </a:solidFill>
                <a:latin typeface="Calibri"/>
                <a:ea typeface="Calibri"/>
                <a:cs typeface="Calibri"/>
                <a:sym typeface="Calibri"/>
              </a:rPr>
              <a:t>next</a:t>
            </a:r>
            <a:r>
              <a:rPr lang="en-US" sz="2200">
                <a:solidFill>
                  <a:schemeClr val="dk1"/>
                </a:solidFill>
                <a:latin typeface="Calibri"/>
                <a:ea typeface="Calibri"/>
                <a:cs typeface="Calibri"/>
                <a:sym typeface="Calibri"/>
              </a:rPr>
              <a:t>=P</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+ 2Δy[X</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+1 – X</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 - 2Δx [ Y</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 – Y</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if (P</a:t>
            </a:r>
            <a:r>
              <a:rPr baseline="-25000" lang="en-US" sz="2200">
                <a:solidFill>
                  <a:schemeClr val="dk1"/>
                </a:solidFill>
                <a:latin typeface="Calibri"/>
                <a:ea typeface="Calibri"/>
                <a:cs typeface="Calibri"/>
                <a:sym typeface="Calibri"/>
              </a:rPr>
              <a:t>next </a:t>
            </a:r>
            <a:r>
              <a:rPr lang="en-US" sz="2200">
                <a:solidFill>
                  <a:schemeClr val="dk1"/>
                </a:solidFill>
                <a:latin typeface="Calibri"/>
                <a:ea typeface="Calibri"/>
                <a:cs typeface="Calibri"/>
                <a:sym typeface="Calibri"/>
              </a:rPr>
              <a:t>– P</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 &gt;=0)</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P</a:t>
            </a:r>
            <a:r>
              <a:rPr baseline="-25000" lang="en-US" sz="2200">
                <a:solidFill>
                  <a:schemeClr val="dk1"/>
                </a:solidFill>
                <a:latin typeface="Calibri"/>
                <a:ea typeface="Calibri"/>
                <a:cs typeface="Calibri"/>
                <a:sym typeface="Calibri"/>
              </a:rPr>
              <a:t>next</a:t>
            </a:r>
            <a:r>
              <a:rPr lang="en-US" sz="2200">
                <a:solidFill>
                  <a:schemeClr val="dk1"/>
                </a:solidFill>
                <a:latin typeface="Calibri"/>
                <a:ea typeface="Calibri"/>
                <a:cs typeface="Calibri"/>
                <a:sym typeface="Calibri"/>
              </a:rPr>
              <a:t>=P</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+ 2Δy[X</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+1 – X</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 - 2Δx [ Y</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 + 1– Y</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=Pk+2 ΔyXk+2 Δy - 2 ΔyXk – 2 ΔxYk+2 Δx +2 ΔxYk</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=Pk+2 Δy+2 Δx</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Initial decision parameter</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P</a:t>
            </a:r>
            <a:r>
              <a:rPr baseline="-25000" lang="en-US" sz="2200">
                <a:solidFill>
                  <a:schemeClr val="dk1"/>
                </a:solidFill>
                <a:latin typeface="Calibri"/>
                <a:ea typeface="Calibri"/>
                <a:cs typeface="Calibri"/>
                <a:sym typeface="Calibri"/>
              </a:rPr>
              <a:t>0</a:t>
            </a:r>
            <a:r>
              <a:rPr lang="en-US" sz="2200">
                <a:solidFill>
                  <a:schemeClr val="dk1"/>
                </a:solidFill>
                <a:latin typeface="Calibri"/>
                <a:ea typeface="Calibri"/>
                <a:cs typeface="Calibri"/>
                <a:sym typeface="Calibri"/>
              </a:rPr>
              <a:t>=2 ΔyXk -2 ΔxYk+2 Δy+2 Δxc - Δx</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=2 ΔyXk-2 ΔxYk+2 Δy+2 Δx(y</a:t>
            </a:r>
            <a:r>
              <a:rPr baseline="-25000" lang="en-US" sz="2200">
                <a:solidFill>
                  <a:schemeClr val="dk1"/>
                </a:solidFill>
                <a:latin typeface="Calibri"/>
                <a:ea typeface="Calibri"/>
                <a:cs typeface="Calibri"/>
                <a:sym typeface="Calibri"/>
              </a:rPr>
              <a:t>0</a:t>
            </a:r>
            <a:r>
              <a:rPr lang="en-US" sz="2200">
                <a:solidFill>
                  <a:schemeClr val="dk1"/>
                </a:solidFill>
                <a:latin typeface="Calibri"/>
                <a:ea typeface="Calibri"/>
                <a:cs typeface="Calibri"/>
                <a:sym typeface="Calibri"/>
              </a:rPr>
              <a:t>- Δy/ Δx *x1)- Δx</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=2 Δy - Δx</a:t>
            </a:r>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p:txBody>
      </p:sp>
      <p:sp>
        <p:nvSpPr>
          <p:cNvPr id="156" name="Google Shape;156;p1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1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9" name="Google Shape;159;p11"/>
          <p:cNvPicPr preferRelativeResize="0"/>
          <p:nvPr/>
        </p:nvPicPr>
        <p:blipFill rotWithShape="1">
          <a:blip r:embed="rId3">
            <a:alphaModFix/>
          </a:blip>
          <a:srcRect b="0" l="0" r="0" t="0"/>
          <a:stretch/>
        </p:blipFill>
        <p:spPr>
          <a:xfrm>
            <a:off x="1676400" y="609600"/>
            <a:ext cx="5505797" cy="30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txBox="1"/>
          <p:nvPr/>
        </p:nvSpPr>
        <p:spPr>
          <a:xfrm>
            <a:off x="0" y="0"/>
            <a:ext cx="899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Bresenham’s Line Drawing Algorithm: Derivation</a:t>
            </a:r>
            <a:endParaRPr b="1" sz="3200">
              <a:solidFill>
                <a:schemeClr val="dk1"/>
              </a:solidFill>
              <a:latin typeface="Calibri"/>
              <a:ea typeface="Calibri"/>
              <a:cs typeface="Calibri"/>
              <a:sym typeface="Calibri"/>
            </a:endParaRPr>
          </a:p>
        </p:txBody>
      </p:sp>
      <p:sp>
        <p:nvSpPr>
          <p:cNvPr id="165" name="Google Shape;165;p12"/>
          <p:cNvSpPr txBox="1"/>
          <p:nvPr/>
        </p:nvSpPr>
        <p:spPr>
          <a:xfrm>
            <a:off x="0" y="609600"/>
            <a:ext cx="8991600" cy="46166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66" name="Google Shape;166;p1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1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1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bressenham.jpg" id="169" name="Google Shape;169;p12"/>
          <p:cNvPicPr preferRelativeResize="0"/>
          <p:nvPr/>
        </p:nvPicPr>
        <p:blipFill rotWithShape="1">
          <a:blip r:embed="rId3">
            <a:alphaModFix/>
          </a:blip>
          <a:srcRect b="19247" l="0" r="3086" t="15830"/>
          <a:stretch/>
        </p:blipFill>
        <p:spPr>
          <a:xfrm rot="-5400000">
            <a:off x="1517205" y="-768794"/>
            <a:ext cx="6096000" cy="885278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3"/>
          <p:cNvSpPr txBox="1"/>
          <p:nvPr/>
        </p:nvSpPr>
        <p:spPr>
          <a:xfrm>
            <a:off x="0" y="0"/>
            <a:ext cx="899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Circle drawing algorithm</a:t>
            </a:r>
            <a:endParaRPr b="1" sz="3200">
              <a:solidFill>
                <a:schemeClr val="dk1"/>
              </a:solidFill>
              <a:latin typeface="Calibri"/>
              <a:ea typeface="Calibri"/>
              <a:cs typeface="Calibri"/>
              <a:sym typeface="Calibri"/>
            </a:endParaRPr>
          </a:p>
        </p:txBody>
      </p:sp>
      <p:sp>
        <p:nvSpPr>
          <p:cNvPr id="175" name="Google Shape;175;p13"/>
          <p:cNvSpPr txBox="1"/>
          <p:nvPr/>
        </p:nvSpPr>
        <p:spPr>
          <a:xfrm>
            <a:off x="0" y="609600"/>
            <a:ext cx="8991600" cy="46166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76" name="Google Shape;176;p13"/>
          <p:cNvSpPr txBox="1"/>
          <p:nvPr/>
        </p:nvSpPr>
        <p:spPr>
          <a:xfrm>
            <a:off x="0" y="381000"/>
            <a:ext cx="8915400" cy="65248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Calibri"/>
                <a:ea typeface="Calibri"/>
                <a:cs typeface="Calibri"/>
                <a:sym typeface="Calibri"/>
              </a:rPr>
              <a:t>Properties of circle</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A circle is a set of points that are all at a given distance r from the center position (Xc,Yc). The general equation for circle is :</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(x-xc)</a:t>
            </a:r>
            <a:r>
              <a:rPr baseline="30000" lang="en-US" sz="2200">
                <a:solidFill>
                  <a:schemeClr val="dk1"/>
                </a:solidFill>
                <a:latin typeface="Calibri"/>
                <a:ea typeface="Calibri"/>
                <a:cs typeface="Calibri"/>
                <a:sym typeface="Calibri"/>
              </a:rPr>
              <a:t>2</a:t>
            </a:r>
            <a:r>
              <a:rPr lang="en-US" sz="2200">
                <a:solidFill>
                  <a:schemeClr val="dk1"/>
                </a:solidFill>
                <a:latin typeface="Calibri"/>
                <a:ea typeface="Calibri"/>
                <a:cs typeface="Calibri"/>
                <a:sym typeface="Calibri"/>
              </a:rPr>
              <a:t> + (y-yc)</a:t>
            </a:r>
            <a:r>
              <a:rPr baseline="30000" lang="en-US" sz="2200">
                <a:solidFill>
                  <a:schemeClr val="dk1"/>
                </a:solidFill>
                <a:latin typeface="Calibri"/>
                <a:ea typeface="Calibri"/>
                <a:cs typeface="Calibri"/>
                <a:sym typeface="Calibri"/>
              </a:rPr>
              <a:t>2</a:t>
            </a:r>
            <a:r>
              <a:rPr lang="en-US" sz="2200">
                <a:solidFill>
                  <a:schemeClr val="dk1"/>
                </a:solidFill>
                <a:latin typeface="Calibri"/>
                <a:ea typeface="Calibri"/>
                <a:cs typeface="Calibri"/>
                <a:sym typeface="Calibri"/>
              </a:rPr>
              <a:t> = r</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We can generate circle by two method: polynomial method and trignometric or polar coordinate method. In polynomial method we can generate circle by calculating  the corresponding value at each position as: </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y=yc ± </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However this method is not suitable for generating a circle as we have to perform a lot of computation at each step. And space between plotted pixel positions is not uniform. </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Another method is to eliminate the unequal spacing is to calculate the points along circular boundary using polar coordinates r and θ. While expressing circle equation for parametric polar form yields the pair of equals: </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x=xc+rcosθ</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y=yc+rsinθ</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In this method, circle with equally spaced points along the circumference is plotted. However we can reduced the computation by considering the symmetry of circles. </a:t>
            </a:r>
            <a:endParaRPr sz="2200">
              <a:solidFill>
                <a:schemeClr val="dk1"/>
              </a:solidFill>
              <a:latin typeface="Calibri"/>
              <a:ea typeface="Calibri"/>
              <a:cs typeface="Calibri"/>
              <a:sym typeface="Calibri"/>
            </a:endParaRPr>
          </a:p>
        </p:txBody>
      </p:sp>
      <p:sp>
        <p:nvSpPr>
          <p:cNvPr id="177" name="Google Shape;177;p1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1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1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1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1" name="Google Shape;181;p13"/>
          <p:cNvPicPr preferRelativeResize="0"/>
          <p:nvPr/>
        </p:nvPicPr>
        <p:blipFill rotWithShape="1">
          <a:blip r:embed="rId3">
            <a:alphaModFix/>
          </a:blip>
          <a:srcRect b="0" l="0" r="0" t="0"/>
          <a:stretch/>
        </p:blipFill>
        <p:spPr>
          <a:xfrm>
            <a:off x="1319175" y="2775700"/>
            <a:ext cx="1442113" cy="304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4"/>
          <p:cNvSpPr txBox="1"/>
          <p:nvPr/>
        </p:nvSpPr>
        <p:spPr>
          <a:xfrm>
            <a:off x="0" y="0"/>
            <a:ext cx="899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Circle drawing algorithm</a:t>
            </a:r>
            <a:endParaRPr b="1" sz="3200">
              <a:solidFill>
                <a:schemeClr val="dk1"/>
              </a:solidFill>
              <a:latin typeface="Calibri"/>
              <a:ea typeface="Calibri"/>
              <a:cs typeface="Calibri"/>
              <a:sym typeface="Calibri"/>
            </a:endParaRPr>
          </a:p>
        </p:txBody>
      </p:sp>
      <p:sp>
        <p:nvSpPr>
          <p:cNvPr id="187" name="Google Shape;187;p14"/>
          <p:cNvSpPr txBox="1"/>
          <p:nvPr/>
        </p:nvSpPr>
        <p:spPr>
          <a:xfrm>
            <a:off x="0" y="609600"/>
            <a:ext cx="8991600" cy="46166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88" name="Google Shape;188;p14"/>
          <p:cNvSpPr txBox="1"/>
          <p:nvPr/>
        </p:nvSpPr>
        <p:spPr>
          <a:xfrm>
            <a:off x="0" y="381000"/>
            <a:ext cx="8915400" cy="3477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Calibri"/>
                <a:ea typeface="Calibri"/>
                <a:cs typeface="Calibri"/>
                <a:sym typeface="Calibri"/>
              </a:rPr>
              <a:t>Properties of circle</a:t>
            </a:r>
            <a:endParaRPr/>
          </a:p>
          <a:p>
            <a:pPr indent="0" lvl="0" marL="0" marR="0" rtl="0" algn="l">
              <a:spcBef>
                <a:spcPts val="0"/>
              </a:spcBef>
              <a:spcAft>
                <a:spcPts val="0"/>
              </a:spcAft>
              <a:buNone/>
            </a:pPr>
            <a:r>
              <a:rPr b="1" lang="en-US" sz="2200">
                <a:solidFill>
                  <a:schemeClr val="dk1"/>
                </a:solidFill>
                <a:latin typeface="Calibri"/>
                <a:ea typeface="Calibri"/>
                <a:cs typeface="Calibri"/>
                <a:sym typeface="Calibri"/>
              </a:rPr>
              <a:t>Symmetry in quadrants: </a:t>
            </a:r>
            <a:r>
              <a:rPr lang="en-US" sz="2200">
                <a:solidFill>
                  <a:schemeClr val="dk1"/>
                </a:solidFill>
                <a:latin typeface="Calibri"/>
                <a:ea typeface="Calibri"/>
                <a:cs typeface="Calibri"/>
                <a:sym typeface="Calibri"/>
              </a:rPr>
              <a:t>The shape of the circle is similar in each quadrant. So we can calculate points in one quadrant we can calculate points in other three quadrants.</a:t>
            </a:r>
            <a:endParaRPr/>
          </a:p>
          <a:p>
            <a:pPr indent="0" lvl="0" marL="0" marR="0" rtl="0" algn="l">
              <a:spcBef>
                <a:spcPts val="0"/>
              </a:spcBef>
              <a:spcAft>
                <a:spcPts val="0"/>
              </a:spcAft>
              <a:buNone/>
            </a:pPr>
            <a:r>
              <a:t/>
            </a:r>
            <a:endParaRPr b="1" sz="22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200">
                <a:solidFill>
                  <a:schemeClr val="dk1"/>
                </a:solidFill>
                <a:latin typeface="Calibri"/>
                <a:ea typeface="Calibri"/>
                <a:cs typeface="Calibri"/>
                <a:sym typeface="Calibri"/>
              </a:rPr>
              <a:t>Symmetry in octants: </a:t>
            </a:r>
            <a:r>
              <a:rPr lang="en-US" sz="2200">
                <a:solidFill>
                  <a:schemeClr val="dk1"/>
                </a:solidFill>
                <a:latin typeface="Calibri"/>
                <a:ea typeface="Calibri"/>
                <a:cs typeface="Calibri"/>
                <a:sym typeface="Calibri"/>
              </a:rPr>
              <a:t>The shape of the circle is similar in each octant. So by calculating points in one octant we can calculate points in other seven octants. If the point (X,Y) is on the circle, we can trivially compute seven other points on the circle. So we have to compute only 45</a:t>
            </a:r>
            <a:r>
              <a:rPr baseline="30000" lang="en-US" sz="2200">
                <a:solidFill>
                  <a:schemeClr val="dk1"/>
                </a:solidFill>
                <a:latin typeface="Calibri"/>
                <a:ea typeface="Calibri"/>
                <a:cs typeface="Calibri"/>
                <a:sym typeface="Calibri"/>
              </a:rPr>
              <a:t>0</a:t>
            </a:r>
            <a:r>
              <a:rPr lang="en-US" sz="2200">
                <a:solidFill>
                  <a:schemeClr val="dk1"/>
                </a:solidFill>
                <a:latin typeface="Calibri"/>
                <a:ea typeface="Calibri"/>
                <a:cs typeface="Calibri"/>
                <a:sym typeface="Calibri"/>
              </a:rPr>
              <a:t> segment to determine circle.  </a:t>
            </a:r>
            <a:endParaRPr b="1" sz="2200">
              <a:solidFill>
                <a:schemeClr val="dk1"/>
              </a:solidFill>
              <a:latin typeface="Calibri"/>
              <a:ea typeface="Calibri"/>
              <a:cs typeface="Calibri"/>
              <a:sym typeface="Calibri"/>
            </a:endParaRPr>
          </a:p>
        </p:txBody>
      </p:sp>
      <p:sp>
        <p:nvSpPr>
          <p:cNvPr id="189" name="Google Shape;189;p1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1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1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3" name="Google Shape;193;p14"/>
          <p:cNvPicPr preferRelativeResize="0"/>
          <p:nvPr/>
        </p:nvPicPr>
        <p:blipFill rotWithShape="1">
          <a:blip r:embed="rId3">
            <a:alphaModFix/>
          </a:blip>
          <a:srcRect b="0" l="0" r="0" t="0"/>
          <a:stretch/>
        </p:blipFill>
        <p:spPr>
          <a:xfrm>
            <a:off x="2362200" y="4191000"/>
            <a:ext cx="3059458" cy="25574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5"/>
          <p:cNvSpPr txBox="1"/>
          <p:nvPr/>
        </p:nvSpPr>
        <p:spPr>
          <a:xfrm>
            <a:off x="0" y="0"/>
            <a:ext cx="8991600"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Circle drawing algorithm: Midpoint circle drawing algorithm</a:t>
            </a:r>
            <a:endParaRPr b="1" sz="3200">
              <a:solidFill>
                <a:schemeClr val="dk1"/>
              </a:solidFill>
              <a:latin typeface="Calibri"/>
              <a:ea typeface="Calibri"/>
              <a:cs typeface="Calibri"/>
              <a:sym typeface="Calibri"/>
            </a:endParaRPr>
          </a:p>
        </p:txBody>
      </p:sp>
      <p:sp>
        <p:nvSpPr>
          <p:cNvPr id="199" name="Google Shape;199;p15"/>
          <p:cNvSpPr txBox="1"/>
          <p:nvPr/>
        </p:nvSpPr>
        <p:spPr>
          <a:xfrm>
            <a:off x="0" y="609600"/>
            <a:ext cx="8991600" cy="46166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00" name="Google Shape;200;p15"/>
          <p:cNvSpPr txBox="1"/>
          <p:nvPr/>
        </p:nvSpPr>
        <p:spPr>
          <a:xfrm>
            <a:off x="0" y="914400"/>
            <a:ext cx="8915400"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In midpoint circle drawing algorithm, we can divide a circle into eight different octants. For the symmetry if we draw only one octant we can easily draw points on other seven octants using reflection procedure. </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Here we have to finds points for the first octant, when x≥y then it indicates the end of the octant 1. </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The first coordinate point is (0,r) to draw a circle, the x increasing as unit interval, the y decreasing along the values of x. </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The next point be either (x</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+1, y</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-1) or (x</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+1,y</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 so the mid point of these two points is (x</a:t>
            </a:r>
            <a:r>
              <a:rPr baseline="-25000" lang="en-US" sz="2200">
                <a:solidFill>
                  <a:schemeClr val="dk1"/>
                </a:solidFill>
                <a:latin typeface="Calibri"/>
                <a:ea typeface="Calibri"/>
                <a:cs typeface="Calibri"/>
                <a:sym typeface="Calibri"/>
              </a:rPr>
              <a:t>m</a:t>
            </a:r>
            <a:r>
              <a:rPr lang="en-US" sz="2200">
                <a:solidFill>
                  <a:schemeClr val="dk1"/>
                </a:solidFill>
                <a:latin typeface="Calibri"/>
                <a:ea typeface="Calibri"/>
                <a:cs typeface="Calibri"/>
                <a:sym typeface="Calibri"/>
              </a:rPr>
              <a:t>,y</a:t>
            </a:r>
            <a:r>
              <a:rPr baseline="-25000" lang="en-US" sz="2200">
                <a:solidFill>
                  <a:schemeClr val="dk1"/>
                </a:solidFill>
                <a:latin typeface="Calibri"/>
                <a:ea typeface="Calibri"/>
                <a:cs typeface="Calibri"/>
                <a:sym typeface="Calibri"/>
              </a:rPr>
              <a:t>m</a:t>
            </a:r>
            <a:r>
              <a:rPr lang="en-US" sz="2200">
                <a:solidFill>
                  <a:schemeClr val="dk1"/>
                </a:solidFill>
                <a:latin typeface="Calibri"/>
                <a:ea typeface="Calibri"/>
                <a:cs typeface="Calibri"/>
                <a:sym typeface="Calibri"/>
              </a:rPr>
              <a:t>), where</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x</a:t>
            </a:r>
            <a:r>
              <a:rPr baseline="-25000" lang="en-US" sz="2200">
                <a:solidFill>
                  <a:schemeClr val="dk1"/>
                </a:solidFill>
                <a:latin typeface="Calibri"/>
                <a:ea typeface="Calibri"/>
                <a:cs typeface="Calibri"/>
                <a:sym typeface="Calibri"/>
              </a:rPr>
              <a:t>m</a:t>
            </a:r>
            <a:r>
              <a:rPr lang="en-US" sz="2200">
                <a:solidFill>
                  <a:schemeClr val="dk1"/>
                </a:solidFill>
                <a:latin typeface="Calibri"/>
                <a:ea typeface="Calibri"/>
                <a:cs typeface="Calibri"/>
                <a:sym typeface="Calibri"/>
              </a:rPr>
              <a:t>=(x</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+1+x</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+1)/2</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y</a:t>
            </a:r>
            <a:r>
              <a:rPr baseline="-25000" lang="en-US" sz="2200">
                <a:solidFill>
                  <a:schemeClr val="dk1"/>
                </a:solidFill>
                <a:latin typeface="Calibri"/>
                <a:ea typeface="Calibri"/>
                <a:cs typeface="Calibri"/>
                <a:sym typeface="Calibri"/>
              </a:rPr>
              <a:t>m</a:t>
            </a:r>
            <a:r>
              <a:rPr lang="en-US" sz="2200">
                <a:solidFill>
                  <a:schemeClr val="dk1"/>
                </a:solidFill>
                <a:latin typeface="Calibri"/>
                <a:ea typeface="Calibri"/>
                <a:cs typeface="Calibri"/>
                <a:sym typeface="Calibri"/>
              </a:rPr>
              <a:t>=(y</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-1+y</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)/2</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(x</a:t>
            </a:r>
            <a:r>
              <a:rPr baseline="-25000" lang="en-US" sz="2200">
                <a:solidFill>
                  <a:schemeClr val="dk1"/>
                </a:solidFill>
                <a:latin typeface="Calibri"/>
                <a:ea typeface="Calibri"/>
                <a:cs typeface="Calibri"/>
                <a:sym typeface="Calibri"/>
              </a:rPr>
              <a:t>m</a:t>
            </a:r>
            <a:r>
              <a:rPr lang="en-US" sz="2200">
                <a:solidFill>
                  <a:schemeClr val="dk1"/>
                </a:solidFill>
                <a:latin typeface="Calibri"/>
                <a:ea typeface="Calibri"/>
                <a:cs typeface="Calibri"/>
                <a:sym typeface="Calibri"/>
              </a:rPr>
              <a:t>,y</a:t>
            </a:r>
            <a:r>
              <a:rPr baseline="-25000" lang="en-US" sz="2200">
                <a:solidFill>
                  <a:schemeClr val="dk1"/>
                </a:solidFill>
                <a:latin typeface="Calibri"/>
                <a:ea typeface="Calibri"/>
                <a:cs typeface="Calibri"/>
                <a:sym typeface="Calibri"/>
              </a:rPr>
              <a:t>m</a:t>
            </a:r>
            <a:r>
              <a:rPr lang="en-US" sz="2200">
                <a:solidFill>
                  <a:schemeClr val="dk1"/>
                </a:solidFill>
                <a:latin typeface="Calibri"/>
                <a:ea typeface="Calibri"/>
                <a:cs typeface="Calibri"/>
                <a:sym typeface="Calibri"/>
              </a:rPr>
              <a:t>)=(x</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+1,y</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-1/2)</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As we know the equation of circle is x</a:t>
            </a:r>
            <a:r>
              <a:rPr baseline="30000" lang="en-US" sz="2200">
                <a:solidFill>
                  <a:schemeClr val="dk1"/>
                </a:solidFill>
                <a:latin typeface="Calibri"/>
                <a:ea typeface="Calibri"/>
                <a:cs typeface="Calibri"/>
                <a:sym typeface="Calibri"/>
              </a:rPr>
              <a:t>2</a:t>
            </a:r>
            <a:r>
              <a:rPr lang="en-US" sz="2200">
                <a:solidFill>
                  <a:schemeClr val="dk1"/>
                </a:solidFill>
                <a:latin typeface="Calibri"/>
                <a:ea typeface="Calibri"/>
                <a:cs typeface="Calibri"/>
                <a:sym typeface="Calibri"/>
              </a:rPr>
              <a:t>+y</a:t>
            </a:r>
            <a:r>
              <a:rPr baseline="30000" lang="en-US" sz="2200">
                <a:solidFill>
                  <a:schemeClr val="dk1"/>
                </a:solidFill>
                <a:latin typeface="Calibri"/>
                <a:ea typeface="Calibri"/>
                <a:cs typeface="Calibri"/>
                <a:sym typeface="Calibri"/>
              </a:rPr>
              <a:t>2</a:t>
            </a:r>
            <a:r>
              <a:rPr lang="en-US" sz="2200">
                <a:solidFill>
                  <a:schemeClr val="dk1"/>
                </a:solidFill>
                <a:latin typeface="Calibri"/>
                <a:ea typeface="Calibri"/>
                <a:cs typeface="Calibri"/>
                <a:sym typeface="Calibri"/>
              </a:rPr>
              <a:t>=r</a:t>
            </a:r>
            <a:r>
              <a:rPr baseline="30000" lang="en-US" sz="2200">
                <a:solidFill>
                  <a:schemeClr val="dk1"/>
                </a:solidFill>
                <a:latin typeface="Calibri"/>
                <a:ea typeface="Calibri"/>
                <a:cs typeface="Calibri"/>
                <a:sym typeface="Calibri"/>
              </a:rPr>
              <a:t>2</a:t>
            </a:r>
            <a:r>
              <a:rPr lang="en-US" sz="2200">
                <a:solidFill>
                  <a:schemeClr val="dk1"/>
                </a:solidFill>
                <a:latin typeface="Calibri"/>
                <a:ea typeface="Calibri"/>
                <a:cs typeface="Calibri"/>
                <a:sym typeface="Calibri"/>
              </a:rPr>
              <a:t>, putting (x</a:t>
            </a:r>
            <a:r>
              <a:rPr baseline="-25000" lang="en-US" sz="2200">
                <a:solidFill>
                  <a:schemeClr val="dk1"/>
                </a:solidFill>
                <a:latin typeface="Calibri"/>
                <a:ea typeface="Calibri"/>
                <a:cs typeface="Calibri"/>
                <a:sym typeface="Calibri"/>
              </a:rPr>
              <a:t>m</a:t>
            </a:r>
            <a:r>
              <a:rPr lang="en-US" sz="2200">
                <a:solidFill>
                  <a:schemeClr val="dk1"/>
                </a:solidFill>
                <a:latin typeface="Calibri"/>
                <a:ea typeface="Calibri"/>
                <a:cs typeface="Calibri"/>
                <a:sym typeface="Calibri"/>
              </a:rPr>
              <a:t>, y</a:t>
            </a:r>
            <a:r>
              <a:rPr baseline="-25000" lang="en-US" sz="2200">
                <a:solidFill>
                  <a:schemeClr val="dk1"/>
                </a:solidFill>
                <a:latin typeface="Calibri"/>
                <a:ea typeface="Calibri"/>
                <a:cs typeface="Calibri"/>
                <a:sym typeface="Calibri"/>
              </a:rPr>
              <a:t>m</a:t>
            </a:r>
            <a:r>
              <a:rPr lang="en-US" sz="2200">
                <a:solidFill>
                  <a:schemeClr val="dk1"/>
                </a:solidFill>
                <a:latin typeface="Calibri"/>
                <a:ea typeface="Calibri"/>
                <a:cs typeface="Calibri"/>
                <a:sym typeface="Calibri"/>
              </a:rPr>
              <a:t>) in circle equation we get,</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decision parameter (P</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)=(x</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+1)</a:t>
            </a:r>
            <a:r>
              <a:rPr baseline="30000" lang="en-US" sz="2200">
                <a:solidFill>
                  <a:schemeClr val="dk1"/>
                </a:solidFill>
                <a:latin typeface="Calibri"/>
                <a:ea typeface="Calibri"/>
                <a:cs typeface="Calibri"/>
                <a:sym typeface="Calibri"/>
              </a:rPr>
              <a:t>2</a:t>
            </a:r>
            <a:r>
              <a:rPr lang="en-US" sz="2200">
                <a:solidFill>
                  <a:schemeClr val="dk1"/>
                </a:solidFill>
                <a:latin typeface="Calibri"/>
                <a:ea typeface="Calibri"/>
                <a:cs typeface="Calibri"/>
                <a:sym typeface="Calibri"/>
              </a:rPr>
              <a:t>+(y</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-1/2)</a:t>
            </a:r>
            <a:r>
              <a:rPr baseline="30000" lang="en-US" sz="2200">
                <a:solidFill>
                  <a:schemeClr val="dk1"/>
                </a:solidFill>
                <a:latin typeface="Calibri"/>
                <a:ea typeface="Calibri"/>
                <a:cs typeface="Calibri"/>
                <a:sym typeface="Calibri"/>
              </a:rPr>
              <a:t>2</a:t>
            </a:r>
            <a:r>
              <a:rPr lang="en-US" sz="2200">
                <a:solidFill>
                  <a:schemeClr val="dk1"/>
                </a:solidFill>
                <a:latin typeface="Calibri"/>
                <a:ea typeface="Calibri"/>
                <a:cs typeface="Calibri"/>
                <a:sym typeface="Calibri"/>
              </a:rPr>
              <a:t> – r</a:t>
            </a:r>
            <a:r>
              <a:rPr baseline="30000" lang="en-US" sz="2200">
                <a:solidFill>
                  <a:schemeClr val="dk1"/>
                </a:solidFill>
                <a:latin typeface="Calibri"/>
                <a:ea typeface="Calibri"/>
                <a:cs typeface="Calibri"/>
                <a:sym typeface="Calibri"/>
              </a:rPr>
              <a:t>2</a:t>
            </a:r>
            <a:r>
              <a:rPr lang="en-US" sz="2200">
                <a:solidFill>
                  <a:schemeClr val="dk1"/>
                </a:solidFill>
                <a:latin typeface="Calibri"/>
                <a:ea typeface="Calibri"/>
                <a:cs typeface="Calibri"/>
                <a:sym typeface="Calibri"/>
              </a:rPr>
              <a:t> and </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P</a:t>
            </a:r>
            <a:r>
              <a:rPr baseline="-25000" lang="en-US" sz="2200">
                <a:solidFill>
                  <a:schemeClr val="dk1"/>
                </a:solidFill>
                <a:latin typeface="Calibri"/>
                <a:ea typeface="Calibri"/>
                <a:cs typeface="Calibri"/>
                <a:sym typeface="Calibri"/>
              </a:rPr>
              <a:t>k+1</a:t>
            </a:r>
            <a:r>
              <a:rPr lang="en-US" sz="2200">
                <a:solidFill>
                  <a:schemeClr val="dk1"/>
                </a:solidFill>
                <a:latin typeface="Calibri"/>
                <a:ea typeface="Calibri"/>
                <a:cs typeface="Calibri"/>
                <a:sym typeface="Calibri"/>
              </a:rPr>
              <a:t>=(x</a:t>
            </a:r>
            <a:r>
              <a:rPr baseline="-25000" lang="en-US" sz="2200">
                <a:solidFill>
                  <a:schemeClr val="dk1"/>
                </a:solidFill>
                <a:latin typeface="Calibri"/>
                <a:ea typeface="Calibri"/>
                <a:cs typeface="Calibri"/>
                <a:sym typeface="Calibri"/>
              </a:rPr>
              <a:t>k+1</a:t>
            </a:r>
            <a:r>
              <a:rPr lang="en-US" sz="2200">
                <a:solidFill>
                  <a:schemeClr val="dk1"/>
                </a:solidFill>
                <a:latin typeface="Calibri"/>
                <a:ea typeface="Calibri"/>
                <a:cs typeface="Calibri"/>
                <a:sym typeface="Calibri"/>
              </a:rPr>
              <a:t>+1)</a:t>
            </a:r>
            <a:r>
              <a:rPr baseline="30000" lang="en-US" sz="2200">
                <a:solidFill>
                  <a:schemeClr val="dk1"/>
                </a:solidFill>
                <a:latin typeface="Calibri"/>
                <a:ea typeface="Calibri"/>
                <a:cs typeface="Calibri"/>
                <a:sym typeface="Calibri"/>
              </a:rPr>
              <a:t>2</a:t>
            </a:r>
            <a:r>
              <a:rPr lang="en-US" sz="2200">
                <a:solidFill>
                  <a:schemeClr val="dk1"/>
                </a:solidFill>
                <a:latin typeface="Calibri"/>
                <a:ea typeface="Calibri"/>
                <a:cs typeface="Calibri"/>
                <a:sym typeface="Calibri"/>
              </a:rPr>
              <a:t>+(y</a:t>
            </a:r>
            <a:r>
              <a:rPr baseline="-25000" lang="en-US" sz="2200">
                <a:solidFill>
                  <a:schemeClr val="dk1"/>
                </a:solidFill>
                <a:latin typeface="Calibri"/>
                <a:ea typeface="Calibri"/>
                <a:cs typeface="Calibri"/>
                <a:sym typeface="Calibri"/>
              </a:rPr>
              <a:t>k+1</a:t>
            </a:r>
            <a:r>
              <a:rPr lang="en-US" sz="2200">
                <a:solidFill>
                  <a:schemeClr val="dk1"/>
                </a:solidFill>
                <a:latin typeface="Calibri"/>
                <a:ea typeface="Calibri"/>
                <a:cs typeface="Calibri"/>
                <a:sym typeface="Calibri"/>
              </a:rPr>
              <a:t>-1/2)</a:t>
            </a:r>
            <a:r>
              <a:rPr baseline="30000" lang="en-US" sz="2200">
                <a:solidFill>
                  <a:schemeClr val="dk1"/>
                </a:solidFill>
                <a:latin typeface="Calibri"/>
                <a:ea typeface="Calibri"/>
                <a:cs typeface="Calibri"/>
                <a:sym typeface="Calibri"/>
              </a:rPr>
              <a:t>2</a:t>
            </a:r>
            <a:r>
              <a:rPr lang="en-US" sz="2200">
                <a:solidFill>
                  <a:schemeClr val="dk1"/>
                </a:solidFill>
                <a:latin typeface="Calibri"/>
                <a:ea typeface="Calibri"/>
                <a:cs typeface="Calibri"/>
                <a:sym typeface="Calibri"/>
              </a:rPr>
              <a:t> – r</a:t>
            </a:r>
            <a:r>
              <a:rPr baseline="30000" lang="en-US" sz="2200">
                <a:solidFill>
                  <a:schemeClr val="dk1"/>
                </a:solidFill>
                <a:latin typeface="Calibri"/>
                <a:ea typeface="Calibri"/>
                <a:cs typeface="Calibri"/>
                <a:sym typeface="Calibri"/>
              </a:rPr>
              <a:t>2</a:t>
            </a:r>
            <a:r>
              <a:rPr lang="en-US" sz="2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So, P</a:t>
            </a:r>
            <a:r>
              <a:rPr baseline="-25000" lang="en-US" sz="2200">
                <a:solidFill>
                  <a:schemeClr val="dk1"/>
                </a:solidFill>
                <a:latin typeface="Calibri"/>
                <a:ea typeface="Calibri"/>
                <a:cs typeface="Calibri"/>
                <a:sym typeface="Calibri"/>
              </a:rPr>
              <a:t>k+1 </a:t>
            </a:r>
            <a:r>
              <a:rPr lang="en-US" sz="2200">
                <a:solidFill>
                  <a:schemeClr val="dk1"/>
                </a:solidFill>
                <a:latin typeface="Calibri"/>
                <a:ea typeface="Calibri"/>
                <a:cs typeface="Calibri"/>
                <a:sym typeface="Calibri"/>
              </a:rPr>
              <a:t>- P</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=(x</a:t>
            </a:r>
            <a:r>
              <a:rPr baseline="-25000" lang="en-US" sz="2200">
                <a:solidFill>
                  <a:schemeClr val="dk1"/>
                </a:solidFill>
                <a:latin typeface="Calibri"/>
                <a:ea typeface="Calibri"/>
                <a:cs typeface="Calibri"/>
                <a:sym typeface="Calibri"/>
              </a:rPr>
              <a:t>k+1</a:t>
            </a:r>
            <a:r>
              <a:rPr lang="en-US" sz="2200">
                <a:solidFill>
                  <a:schemeClr val="dk1"/>
                </a:solidFill>
                <a:latin typeface="Calibri"/>
                <a:ea typeface="Calibri"/>
                <a:cs typeface="Calibri"/>
                <a:sym typeface="Calibri"/>
              </a:rPr>
              <a:t>+1)</a:t>
            </a:r>
            <a:r>
              <a:rPr baseline="30000" lang="en-US" sz="2200">
                <a:solidFill>
                  <a:schemeClr val="dk1"/>
                </a:solidFill>
                <a:latin typeface="Calibri"/>
                <a:ea typeface="Calibri"/>
                <a:cs typeface="Calibri"/>
                <a:sym typeface="Calibri"/>
              </a:rPr>
              <a:t>2</a:t>
            </a:r>
            <a:r>
              <a:rPr lang="en-US" sz="2200">
                <a:solidFill>
                  <a:schemeClr val="dk1"/>
                </a:solidFill>
                <a:latin typeface="Calibri"/>
                <a:ea typeface="Calibri"/>
                <a:cs typeface="Calibri"/>
                <a:sym typeface="Calibri"/>
              </a:rPr>
              <a:t>+(y</a:t>
            </a:r>
            <a:r>
              <a:rPr baseline="-25000" lang="en-US" sz="2200">
                <a:solidFill>
                  <a:schemeClr val="dk1"/>
                </a:solidFill>
                <a:latin typeface="Calibri"/>
                <a:ea typeface="Calibri"/>
                <a:cs typeface="Calibri"/>
                <a:sym typeface="Calibri"/>
              </a:rPr>
              <a:t>k+1</a:t>
            </a:r>
            <a:r>
              <a:rPr lang="en-US" sz="2200">
                <a:solidFill>
                  <a:schemeClr val="dk1"/>
                </a:solidFill>
                <a:latin typeface="Calibri"/>
                <a:ea typeface="Calibri"/>
                <a:cs typeface="Calibri"/>
                <a:sym typeface="Calibri"/>
              </a:rPr>
              <a:t>-1/2)</a:t>
            </a:r>
            <a:r>
              <a:rPr baseline="30000" lang="en-US" sz="2200">
                <a:solidFill>
                  <a:schemeClr val="dk1"/>
                </a:solidFill>
                <a:latin typeface="Calibri"/>
                <a:ea typeface="Calibri"/>
                <a:cs typeface="Calibri"/>
                <a:sym typeface="Calibri"/>
              </a:rPr>
              <a:t>2</a:t>
            </a:r>
            <a:r>
              <a:rPr lang="en-US" sz="2200">
                <a:solidFill>
                  <a:schemeClr val="dk1"/>
                </a:solidFill>
                <a:latin typeface="Calibri"/>
                <a:ea typeface="Calibri"/>
                <a:cs typeface="Calibri"/>
                <a:sym typeface="Calibri"/>
              </a:rPr>
              <a:t> – r</a:t>
            </a:r>
            <a:r>
              <a:rPr baseline="30000" lang="en-US" sz="2200">
                <a:solidFill>
                  <a:schemeClr val="dk1"/>
                </a:solidFill>
                <a:latin typeface="Calibri"/>
                <a:ea typeface="Calibri"/>
                <a:cs typeface="Calibri"/>
                <a:sym typeface="Calibri"/>
              </a:rPr>
              <a:t>2 </a:t>
            </a:r>
            <a:r>
              <a:rPr lang="en-US" sz="2200">
                <a:solidFill>
                  <a:schemeClr val="dk1"/>
                </a:solidFill>
                <a:latin typeface="Calibri"/>
                <a:ea typeface="Calibri"/>
                <a:cs typeface="Calibri"/>
                <a:sym typeface="Calibri"/>
              </a:rPr>
              <a:t>– [(x</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+1)</a:t>
            </a:r>
            <a:r>
              <a:rPr baseline="30000" lang="en-US" sz="2200">
                <a:solidFill>
                  <a:schemeClr val="dk1"/>
                </a:solidFill>
                <a:latin typeface="Calibri"/>
                <a:ea typeface="Calibri"/>
                <a:cs typeface="Calibri"/>
                <a:sym typeface="Calibri"/>
              </a:rPr>
              <a:t>2</a:t>
            </a:r>
            <a:r>
              <a:rPr lang="en-US" sz="2200">
                <a:solidFill>
                  <a:schemeClr val="dk1"/>
                </a:solidFill>
                <a:latin typeface="Calibri"/>
                <a:ea typeface="Calibri"/>
                <a:cs typeface="Calibri"/>
                <a:sym typeface="Calibri"/>
              </a:rPr>
              <a:t>+(y</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-1/2)</a:t>
            </a:r>
            <a:r>
              <a:rPr baseline="30000" lang="en-US" sz="2200">
                <a:solidFill>
                  <a:schemeClr val="dk1"/>
                </a:solidFill>
                <a:latin typeface="Calibri"/>
                <a:ea typeface="Calibri"/>
                <a:cs typeface="Calibri"/>
                <a:sym typeface="Calibri"/>
              </a:rPr>
              <a:t>2</a:t>
            </a:r>
            <a:r>
              <a:rPr lang="en-US" sz="2200">
                <a:solidFill>
                  <a:schemeClr val="dk1"/>
                </a:solidFill>
                <a:latin typeface="Calibri"/>
                <a:ea typeface="Calibri"/>
                <a:cs typeface="Calibri"/>
                <a:sym typeface="Calibri"/>
              </a:rPr>
              <a:t> – r</a:t>
            </a:r>
            <a:r>
              <a:rPr baseline="30000" lang="en-US" sz="2200">
                <a:solidFill>
                  <a:schemeClr val="dk1"/>
                </a:solidFill>
                <a:latin typeface="Calibri"/>
                <a:ea typeface="Calibri"/>
                <a:cs typeface="Calibri"/>
                <a:sym typeface="Calibri"/>
              </a:rPr>
              <a:t>2</a:t>
            </a:r>
            <a:r>
              <a:rPr lang="en-US" sz="22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p:txBody>
      </p:sp>
      <p:sp>
        <p:nvSpPr>
          <p:cNvPr id="201" name="Google Shape;201;p1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1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6"/>
          <p:cNvSpPr txBox="1"/>
          <p:nvPr/>
        </p:nvSpPr>
        <p:spPr>
          <a:xfrm>
            <a:off x="0" y="0"/>
            <a:ext cx="8991600"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Circle drawing algorithm: Midpoint circle drawing algorithm</a:t>
            </a:r>
            <a:endParaRPr b="1" sz="3200">
              <a:solidFill>
                <a:schemeClr val="dk1"/>
              </a:solidFill>
              <a:latin typeface="Calibri"/>
              <a:ea typeface="Calibri"/>
              <a:cs typeface="Calibri"/>
              <a:sym typeface="Calibri"/>
            </a:endParaRPr>
          </a:p>
        </p:txBody>
      </p:sp>
      <p:sp>
        <p:nvSpPr>
          <p:cNvPr id="210" name="Google Shape;210;p16"/>
          <p:cNvSpPr txBox="1"/>
          <p:nvPr/>
        </p:nvSpPr>
        <p:spPr>
          <a:xfrm>
            <a:off x="0" y="609600"/>
            <a:ext cx="8991600" cy="46166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11" name="Google Shape;211;p16"/>
          <p:cNvSpPr txBox="1"/>
          <p:nvPr/>
        </p:nvSpPr>
        <p:spPr>
          <a:xfrm>
            <a:off x="0" y="914400"/>
            <a:ext cx="8915400"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So, P</a:t>
            </a:r>
            <a:r>
              <a:rPr baseline="-25000" lang="en-US" sz="2200">
                <a:solidFill>
                  <a:schemeClr val="dk1"/>
                </a:solidFill>
                <a:latin typeface="Calibri"/>
                <a:ea typeface="Calibri"/>
                <a:cs typeface="Calibri"/>
                <a:sym typeface="Calibri"/>
              </a:rPr>
              <a:t>k+1 </a:t>
            </a:r>
            <a:r>
              <a:rPr lang="en-US" sz="2200">
                <a:solidFill>
                  <a:schemeClr val="dk1"/>
                </a:solidFill>
                <a:latin typeface="Calibri"/>
                <a:ea typeface="Calibri"/>
                <a:cs typeface="Calibri"/>
                <a:sym typeface="Calibri"/>
              </a:rPr>
              <a:t>- P</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=(x</a:t>
            </a:r>
            <a:r>
              <a:rPr baseline="-25000" lang="en-US" sz="2200">
                <a:solidFill>
                  <a:schemeClr val="dk1"/>
                </a:solidFill>
                <a:latin typeface="Calibri"/>
                <a:ea typeface="Calibri"/>
                <a:cs typeface="Calibri"/>
                <a:sym typeface="Calibri"/>
              </a:rPr>
              <a:t>k+1</a:t>
            </a:r>
            <a:r>
              <a:rPr lang="en-US" sz="2200">
                <a:solidFill>
                  <a:schemeClr val="dk1"/>
                </a:solidFill>
                <a:latin typeface="Calibri"/>
                <a:ea typeface="Calibri"/>
                <a:cs typeface="Calibri"/>
                <a:sym typeface="Calibri"/>
              </a:rPr>
              <a:t>+1)</a:t>
            </a:r>
            <a:r>
              <a:rPr baseline="30000" lang="en-US" sz="2200">
                <a:solidFill>
                  <a:schemeClr val="dk1"/>
                </a:solidFill>
                <a:latin typeface="Calibri"/>
                <a:ea typeface="Calibri"/>
                <a:cs typeface="Calibri"/>
                <a:sym typeface="Calibri"/>
              </a:rPr>
              <a:t>2</a:t>
            </a:r>
            <a:r>
              <a:rPr lang="en-US" sz="2200">
                <a:solidFill>
                  <a:schemeClr val="dk1"/>
                </a:solidFill>
                <a:latin typeface="Calibri"/>
                <a:ea typeface="Calibri"/>
                <a:cs typeface="Calibri"/>
                <a:sym typeface="Calibri"/>
              </a:rPr>
              <a:t>+(y</a:t>
            </a:r>
            <a:r>
              <a:rPr baseline="-25000" lang="en-US" sz="2200">
                <a:solidFill>
                  <a:schemeClr val="dk1"/>
                </a:solidFill>
                <a:latin typeface="Calibri"/>
                <a:ea typeface="Calibri"/>
                <a:cs typeface="Calibri"/>
                <a:sym typeface="Calibri"/>
              </a:rPr>
              <a:t>k+1</a:t>
            </a:r>
            <a:r>
              <a:rPr lang="en-US" sz="2200">
                <a:solidFill>
                  <a:schemeClr val="dk1"/>
                </a:solidFill>
                <a:latin typeface="Calibri"/>
                <a:ea typeface="Calibri"/>
                <a:cs typeface="Calibri"/>
                <a:sym typeface="Calibri"/>
              </a:rPr>
              <a:t>-1/2)</a:t>
            </a:r>
            <a:r>
              <a:rPr baseline="30000" lang="en-US" sz="2200">
                <a:solidFill>
                  <a:schemeClr val="dk1"/>
                </a:solidFill>
                <a:latin typeface="Calibri"/>
                <a:ea typeface="Calibri"/>
                <a:cs typeface="Calibri"/>
                <a:sym typeface="Calibri"/>
              </a:rPr>
              <a:t>2</a:t>
            </a:r>
            <a:r>
              <a:rPr lang="en-US" sz="2200">
                <a:solidFill>
                  <a:schemeClr val="dk1"/>
                </a:solidFill>
                <a:latin typeface="Calibri"/>
                <a:ea typeface="Calibri"/>
                <a:cs typeface="Calibri"/>
                <a:sym typeface="Calibri"/>
              </a:rPr>
              <a:t> – r</a:t>
            </a:r>
            <a:r>
              <a:rPr baseline="30000" lang="en-US" sz="2200">
                <a:solidFill>
                  <a:schemeClr val="dk1"/>
                </a:solidFill>
                <a:latin typeface="Calibri"/>
                <a:ea typeface="Calibri"/>
                <a:cs typeface="Calibri"/>
                <a:sym typeface="Calibri"/>
              </a:rPr>
              <a:t>2 </a:t>
            </a:r>
            <a:r>
              <a:rPr lang="en-US" sz="2200">
                <a:solidFill>
                  <a:schemeClr val="dk1"/>
                </a:solidFill>
                <a:latin typeface="Calibri"/>
                <a:ea typeface="Calibri"/>
                <a:cs typeface="Calibri"/>
                <a:sym typeface="Calibri"/>
              </a:rPr>
              <a:t>– (x</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+1)</a:t>
            </a:r>
            <a:r>
              <a:rPr baseline="30000" lang="en-US" sz="2200">
                <a:solidFill>
                  <a:schemeClr val="dk1"/>
                </a:solidFill>
                <a:latin typeface="Calibri"/>
                <a:ea typeface="Calibri"/>
                <a:cs typeface="Calibri"/>
                <a:sym typeface="Calibri"/>
              </a:rPr>
              <a:t>2</a:t>
            </a:r>
            <a:r>
              <a:rPr lang="en-US" sz="2200">
                <a:solidFill>
                  <a:schemeClr val="dk1"/>
                </a:solidFill>
                <a:latin typeface="Calibri"/>
                <a:ea typeface="Calibri"/>
                <a:cs typeface="Calibri"/>
                <a:sym typeface="Calibri"/>
              </a:rPr>
              <a:t> - (y</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-1/2)</a:t>
            </a:r>
            <a:r>
              <a:rPr baseline="30000" lang="en-US" sz="2200">
                <a:solidFill>
                  <a:schemeClr val="dk1"/>
                </a:solidFill>
                <a:latin typeface="Calibri"/>
                <a:ea typeface="Calibri"/>
                <a:cs typeface="Calibri"/>
                <a:sym typeface="Calibri"/>
              </a:rPr>
              <a:t>2</a:t>
            </a:r>
            <a:r>
              <a:rPr lang="en-US" sz="2200">
                <a:solidFill>
                  <a:schemeClr val="dk1"/>
                </a:solidFill>
                <a:latin typeface="Calibri"/>
                <a:ea typeface="Calibri"/>
                <a:cs typeface="Calibri"/>
                <a:sym typeface="Calibri"/>
              </a:rPr>
              <a:t> + r</a:t>
            </a:r>
            <a:r>
              <a:rPr baseline="30000" lang="en-US" sz="22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P</a:t>
            </a:r>
            <a:r>
              <a:rPr baseline="-25000" lang="en-US" sz="2200">
                <a:solidFill>
                  <a:schemeClr val="dk1"/>
                </a:solidFill>
                <a:latin typeface="Calibri"/>
                <a:ea typeface="Calibri"/>
                <a:cs typeface="Calibri"/>
                <a:sym typeface="Calibri"/>
              </a:rPr>
              <a:t>k+1 </a:t>
            </a:r>
            <a:r>
              <a:rPr lang="en-US" sz="2200">
                <a:solidFill>
                  <a:schemeClr val="dk1"/>
                </a:solidFill>
                <a:latin typeface="Calibri"/>
                <a:ea typeface="Calibri"/>
                <a:cs typeface="Calibri"/>
                <a:sym typeface="Calibri"/>
              </a:rPr>
              <a:t>- P</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=(x</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+1)+1)2+(y</a:t>
            </a:r>
            <a:r>
              <a:rPr baseline="-25000" lang="en-US" sz="2200">
                <a:solidFill>
                  <a:schemeClr val="dk1"/>
                </a:solidFill>
                <a:latin typeface="Calibri"/>
                <a:ea typeface="Calibri"/>
                <a:cs typeface="Calibri"/>
                <a:sym typeface="Calibri"/>
              </a:rPr>
              <a:t>k+1</a:t>
            </a:r>
            <a:r>
              <a:rPr lang="en-US" sz="2200">
                <a:solidFill>
                  <a:schemeClr val="dk1"/>
                </a:solidFill>
                <a:latin typeface="Calibri"/>
                <a:ea typeface="Calibri"/>
                <a:cs typeface="Calibri"/>
                <a:sym typeface="Calibri"/>
              </a:rPr>
              <a:t>-1/2)</a:t>
            </a:r>
            <a:r>
              <a:rPr baseline="30000" lang="en-US" sz="2200">
                <a:solidFill>
                  <a:schemeClr val="dk1"/>
                </a:solidFill>
                <a:latin typeface="Calibri"/>
                <a:ea typeface="Calibri"/>
                <a:cs typeface="Calibri"/>
                <a:sym typeface="Calibri"/>
              </a:rPr>
              <a:t>2</a:t>
            </a:r>
            <a:r>
              <a:rPr lang="en-US" sz="2200">
                <a:solidFill>
                  <a:schemeClr val="dk1"/>
                </a:solidFill>
                <a:latin typeface="Calibri"/>
                <a:ea typeface="Calibri"/>
                <a:cs typeface="Calibri"/>
                <a:sym typeface="Calibri"/>
              </a:rPr>
              <a:t> – [(x</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+1)</a:t>
            </a:r>
            <a:r>
              <a:rPr baseline="30000" lang="en-US" sz="2200">
                <a:solidFill>
                  <a:schemeClr val="dk1"/>
                </a:solidFill>
                <a:latin typeface="Calibri"/>
                <a:ea typeface="Calibri"/>
                <a:cs typeface="Calibri"/>
                <a:sym typeface="Calibri"/>
              </a:rPr>
              <a:t>2</a:t>
            </a:r>
            <a:r>
              <a:rPr lang="en-US" sz="2200">
                <a:solidFill>
                  <a:schemeClr val="dk1"/>
                </a:solidFill>
                <a:latin typeface="Calibri"/>
                <a:ea typeface="Calibri"/>
                <a:cs typeface="Calibri"/>
                <a:sym typeface="Calibri"/>
              </a:rPr>
              <a:t> –  (y</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-1/2)</a:t>
            </a:r>
            <a:r>
              <a:rPr baseline="30000" lang="en-US" sz="2200">
                <a:solidFill>
                  <a:schemeClr val="dk1"/>
                </a:solidFill>
                <a:latin typeface="Calibri"/>
                <a:ea typeface="Calibri"/>
                <a:cs typeface="Calibri"/>
                <a:sym typeface="Calibri"/>
              </a:rPr>
              <a:t>2</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P</a:t>
            </a:r>
            <a:r>
              <a:rPr baseline="-25000" lang="en-US" sz="2200">
                <a:solidFill>
                  <a:schemeClr val="dk1"/>
                </a:solidFill>
                <a:latin typeface="Calibri"/>
                <a:ea typeface="Calibri"/>
                <a:cs typeface="Calibri"/>
                <a:sym typeface="Calibri"/>
              </a:rPr>
              <a:t>k+1 </a:t>
            </a:r>
            <a:r>
              <a:rPr lang="en-US" sz="2200">
                <a:solidFill>
                  <a:schemeClr val="dk1"/>
                </a:solidFill>
                <a:latin typeface="Calibri"/>
                <a:ea typeface="Calibri"/>
                <a:cs typeface="Calibri"/>
                <a:sym typeface="Calibri"/>
              </a:rPr>
              <a:t>= P</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 + 2(x</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+1)+{(y</a:t>
            </a:r>
            <a:r>
              <a:rPr baseline="-25000" lang="en-US" sz="2200">
                <a:solidFill>
                  <a:schemeClr val="dk1"/>
                </a:solidFill>
                <a:latin typeface="Calibri"/>
                <a:ea typeface="Calibri"/>
                <a:cs typeface="Calibri"/>
                <a:sym typeface="Calibri"/>
              </a:rPr>
              <a:t>k+1</a:t>
            </a:r>
            <a:r>
              <a:rPr baseline="30000" lang="en-US" sz="2200">
                <a:solidFill>
                  <a:schemeClr val="dk1"/>
                </a:solidFill>
                <a:latin typeface="Calibri"/>
                <a:ea typeface="Calibri"/>
                <a:cs typeface="Calibri"/>
                <a:sym typeface="Calibri"/>
              </a:rPr>
              <a:t>2</a:t>
            </a:r>
            <a:r>
              <a:rPr lang="en-US" sz="2200">
                <a:solidFill>
                  <a:schemeClr val="dk1"/>
                </a:solidFill>
                <a:latin typeface="Calibri"/>
                <a:ea typeface="Calibri"/>
                <a:cs typeface="Calibri"/>
                <a:sym typeface="Calibri"/>
              </a:rPr>
              <a:t> – y</a:t>
            </a:r>
            <a:r>
              <a:rPr baseline="-25000" lang="en-US" sz="2200">
                <a:solidFill>
                  <a:schemeClr val="dk1"/>
                </a:solidFill>
                <a:latin typeface="Calibri"/>
                <a:ea typeface="Calibri"/>
                <a:cs typeface="Calibri"/>
                <a:sym typeface="Calibri"/>
              </a:rPr>
              <a:t>k</a:t>
            </a:r>
            <a:r>
              <a:rPr baseline="30000" lang="en-US" sz="2200">
                <a:solidFill>
                  <a:schemeClr val="dk1"/>
                </a:solidFill>
                <a:latin typeface="Calibri"/>
                <a:ea typeface="Calibri"/>
                <a:cs typeface="Calibri"/>
                <a:sym typeface="Calibri"/>
              </a:rPr>
              <a:t>2</a:t>
            </a:r>
            <a:r>
              <a:rPr lang="en-US" sz="2200">
                <a:solidFill>
                  <a:schemeClr val="dk1"/>
                </a:solidFill>
                <a:latin typeface="Calibri"/>
                <a:ea typeface="Calibri"/>
                <a:cs typeface="Calibri"/>
                <a:sym typeface="Calibri"/>
              </a:rPr>
              <a:t>}  – (y</a:t>
            </a:r>
            <a:r>
              <a:rPr baseline="-25000" lang="en-US" sz="2200">
                <a:solidFill>
                  <a:schemeClr val="dk1"/>
                </a:solidFill>
                <a:latin typeface="Calibri"/>
                <a:ea typeface="Calibri"/>
                <a:cs typeface="Calibri"/>
                <a:sym typeface="Calibri"/>
              </a:rPr>
              <a:t>k+1 </a:t>
            </a:r>
            <a:r>
              <a:rPr lang="en-US" sz="2200">
                <a:solidFill>
                  <a:schemeClr val="dk1"/>
                </a:solidFill>
                <a:latin typeface="Calibri"/>
                <a:ea typeface="Calibri"/>
                <a:cs typeface="Calibri"/>
                <a:sym typeface="Calibri"/>
              </a:rPr>
              <a:t>– y</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)+1 </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Now, the starting point is (0,r), so x</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=0 and y</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=r, for the initial decision paramter P</a:t>
            </a:r>
            <a:r>
              <a:rPr baseline="-25000" lang="en-US" sz="2200">
                <a:solidFill>
                  <a:schemeClr val="dk1"/>
                </a:solidFill>
                <a:latin typeface="Calibri"/>
                <a:ea typeface="Calibri"/>
                <a:cs typeface="Calibri"/>
                <a:sym typeface="Calibri"/>
              </a:rPr>
              <a:t>0</a:t>
            </a:r>
            <a:r>
              <a:rPr lang="en-US" sz="22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p</a:t>
            </a:r>
            <a:r>
              <a:rPr baseline="-25000" lang="en-US" sz="2200">
                <a:solidFill>
                  <a:schemeClr val="dk1"/>
                </a:solidFill>
                <a:latin typeface="Calibri"/>
                <a:ea typeface="Calibri"/>
                <a:cs typeface="Calibri"/>
                <a:sym typeface="Calibri"/>
              </a:rPr>
              <a:t>0</a:t>
            </a:r>
            <a:r>
              <a:rPr lang="en-US" sz="2200">
                <a:solidFill>
                  <a:schemeClr val="dk1"/>
                </a:solidFill>
                <a:latin typeface="Calibri"/>
                <a:ea typeface="Calibri"/>
                <a:cs typeface="Calibri"/>
                <a:sym typeface="Calibri"/>
              </a:rPr>
              <a:t>=(0+1)</a:t>
            </a:r>
            <a:r>
              <a:rPr baseline="30000" lang="en-US" sz="2200">
                <a:solidFill>
                  <a:schemeClr val="dk1"/>
                </a:solidFill>
                <a:latin typeface="Calibri"/>
                <a:ea typeface="Calibri"/>
                <a:cs typeface="Calibri"/>
                <a:sym typeface="Calibri"/>
              </a:rPr>
              <a:t>2</a:t>
            </a:r>
            <a:r>
              <a:rPr lang="en-US" sz="2200">
                <a:solidFill>
                  <a:schemeClr val="dk1"/>
                </a:solidFill>
                <a:latin typeface="Calibri"/>
                <a:ea typeface="Calibri"/>
                <a:cs typeface="Calibri"/>
                <a:sym typeface="Calibri"/>
              </a:rPr>
              <a:t>+(r – 1/2)</a:t>
            </a:r>
            <a:r>
              <a:rPr baseline="30000" lang="en-US" sz="2200">
                <a:solidFill>
                  <a:schemeClr val="dk1"/>
                </a:solidFill>
                <a:latin typeface="Calibri"/>
                <a:ea typeface="Calibri"/>
                <a:cs typeface="Calibri"/>
                <a:sym typeface="Calibri"/>
              </a:rPr>
              <a:t>2</a:t>
            </a:r>
            <a:r>
              <a:rPr lang="en-US" sz="2200">
                <a:solidFill>
                  <a:schemeClr val="dk1"/>
                </a:solidFill>
                <a:latin typeface="Calibri"/>
                <a:ea typeface="Calibri"/>
                <a:cs typeface="Calibri"/>
                <a:sym typeface="Calibri"/>
              </a:rPr>
              <a:t> – r</a:t>
            </a:r>
            <a:r>
              <a:rPr baseline="30000" lang="en-US" sz="2200">
                <a:solidFill>
                  <a:schemeClr val="dk1"/>
                </a:solidFill>
                <a:latin typeface="Calibri"/>
                <a:ea typeface="Calibri"/>
                <a:cs typeface="Calibri"/>
                <a:sym typeface="Calibri"/>
              </a:rPr>
              <a:t>2</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=1+r</a:t>
            </a:r>
            <a:r>
              <a:rPr baseline="30000" lang="en-US" sz="2200">
                <a:solidFill>
                  <a:schemeClr val="dk1"/>
                </a:solidFill>
                <a:latin typeface="Calibri"/>
                <a:ea typeface="Calibri"/>
                <a:cs typeface="Calibri"/>
                <a:sym typeface="Calibri"/>
              </a:rPr>
              <a:t>2</a:t>
            </a:r>
            <a:r>
              <a:rPr lang="en-US" sz="2200">
                <a:solidFill>
                  <a:schemeClr val="dk1"/>
                </a:solidFill>
                <a:latin typeface="Calibri"/>
                <a:ea typeface="Calibri"/>
                <a:cs typeface="Calibri"/>
                <a:sym typeface="Calibri"/>
              </a:rPr>
              <a:t>+1/4 – r – r</a:t>
            </a:r>
            <a:r>
              <a:rPr baseline="30000" lang="en-US" sz="2200">
                <a:solidFill>
                  <a:schemeClr val="dk1"/>
                </a:solidFill>
                <a:latin typeface="Calibri"/>
                <a:ea typeface="Calibri"/>
                <a:cs typeface="Calibri"/>
                <a:sym typeface="Calibri"/>
              </a:rPr>
              <a:t>2</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=5/4 – r </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P</a:t>
            </a:r>
            <a:r>
              <a:rPr baseline="-25000" lang="en-US" sz="2200">
                <a:solidFill>
                  <a:schemeClr val="dk1"/>
                </a:solidFill>
                <a:latin typeface="Calibri"/>
                <a:ea typeface="Calibri"/>
                <a:cs typeface="Calibri"/>
                <a:sym typeface="Calibri"/>
              </a:rPr>
              <a:t>0</a:t>
            </a:r>
            <a:r>
              <a:rPr lang="en-US" sz="2200">
                <a:solidFill>
                  <a:schemeClr val="dk1"/>
                </a:solidFill>
                <a:latin typeface="Calibri"/>
                <a:ea typeface="Calibri"/>
                <a:cs typeface="Calibri"/>
                <a:sym typeface="Calibri"/>
              </a:rPr>
              <a:t>=1-r [approximate to avoid fractional part]</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now, if P</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≥0 then,</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y</a:t>
            </a:r>
            <a:r>
              <a:rPr baseline="-25000" lang="en-US" sz="2200">
                <a:solidFill>
                  <a:schemeClr val="dk1"/>
                </a:solidFill>
                <a:latin typeface="Calibri"/>
                <a:ea typeface="Calibri"/>
                <a:cs typeface="Calibri"/>
                <a:sym typeface="Calibri"/>
              </a:rPr>
              <a:t>k+1</a:t>
            </a:r>
            <a:r>
              <a:rPr lang="en-US" sz="2200">
                <a:solidFill>
                  <a:schemeClr val="dk1"/>
                </a:solidFill>
                <a:latin typeface="Calibri"/>
                <a:ea typeface="Calibri"/>
                <a:cs typeface="Calibri"/>
                <a:sym typeface="Calibri"/>
              </a:rPr>
              <a:t>=y</a:t>
            </a:r>
            <a:r>
              <a:rPr baseline="-25000" lang="en-US" sz="2200">
                <a:solidFill>
                  <a:schemeClr val="dk1"/>
                </a:solidFill>
                <a:latin typeface="Calibri"/>
                <a:ea typeface="Calibri"/>
                <a:cs typeface="Calibri"/>
                <a:sym typeface="Calibri"/>
              </a:rPr>
              <a:t>k</a:t>
            </a:r>
            <a:r>
              <a:rPr lang="en-US" sz="2200">
                <a:solidFill>
                  <a:schemeClr val="dk1"/>
                </a:solidFill>
                <a:latin typeface="Calibri"/>
                <a:ea typeface="Calibri"/>
                <a:cs typeface="Calibri"/>
                <a:sym typeface="Calibri"/>
              </a:rPr>
              <a:t> – 1</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else</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                       y</a:t>
            </a:r>
            <a:r>
              <a:rPr baseline="-25000" lang="en-US" sz="2200">
                <a:solidFill>
                  <a:schemeClr val="dk1"/>
                </a:solidFill>
                <a:latin typeface="Calibri"/>
                <a:ea typeface="Calibri"/>
                <a:cs typeface="Calibri"/>
                <a:sym typeface="Calibri"/>
              </a:rPr>
              <a:t>k+1</a:t>
            </a:r>
            <a:r>
              <a:rPr lang="en-US" sz="2200">
                <a:solidFill>
                  <a:schemeClr val="dk1"/>
                </a:solidFill>
                <a:latin typeface="Calibri"/>
                <a:ea typeface="Calibri"/>
                <a:cs typeface="Calibri"/>
                <a:sym typeface="Calibri"/>
              </a:rPr>
              <a:t>=y</a:t>
            </a:r>
            <a:r>
              <a:rPr baseline="-25000" lang="en-US" sz="2200">
                <a:solidFill>
                  <a:schemeClr val="dk1"/>
                </a:solidFill>
                <a:latin typeface="Calibri"/>
                <a:ea typeface="Calibri"/>
                <a:cs typeface="Calibri"/>
                <a:sym typeface="Calibri"/>
              </a:rPr>
              <a:t>k</a:t>
            </a:r>
            <a:endParaRPr baseline="-25000"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p:txBody>
      </p:sp>
      <p:sp>
        <p:nvSpPr>
          <p:cNvPr id="212" name="Google Shape;212;p1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1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1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1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what-when-how.com/wp-content/uploads/2012/06/tmpc009138_thumb22_thumb1.png" id="216" name="Google Shape;216;p16"/>
          <p:cNvPicPr preferRelativeResize="0"/>
          <p:nvPr/>
        </p:nvPicPr>
        <p:blipFill rotWithShape="1">
          <a:blip r:embed="rId3">
            <a:alphaModFix/>
          </a:blip>
          <a:srcRect b="0" l="0" r="0" t="0"/>
          <a:stretch/>
        </p:blipFill>
        <p:spPr>
          <a:xfrm>
            <a:off x="4876800" y="4191000"/>
            <a:ext cx="2971800" cy="246366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7"/>
          <p:cNvSpPr txBox="1"/>
          <p:nvPr/>
        </p:nvSpPr>
        <p:spPr>
          <a:xfrm>
            <a:off x="0" y="0"/>
            <a:ext cx="899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Line attributes in computer graphics</a:t>
            </a:r>
            <a:endParaRPr b="1" sz="3200">
              <a:solidFill>
                <a:schemeClr val="dk1"/>
              </a:solidFill>
              <a:latin typeface="Calibri"/>
              <a:ea typeface="Calibri"/>
              <a:cs typeface="Calibri"/>
              <a:sym typeface="Calibri"/>
            </a:endParaRPr>
          </a:p>
        </p:txBody>
      </p:sp>
      <p:sp>
        <p:nvSpPr>
          <p:cNvPr id="222" name="Google Shape;222;p17"/>
          <p:cNvSpPr txBox="1"/>
          <p:nvPr/>
        </p:nvSpPr>
        <p:spPr>
          <a:xfrm>
            <a:off x="0" y="609600"/>
            <a:ext cx="8991600" cy="46166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23" name="Google Shape;223;p17"/>
          <p:cNvSpPr txBox="1"/>
          <p:nvPr/>
        </p:nvSpPr>
        <p:spPr>
          <a:xfrm>
            <a:off x="0" y="381000"/>
            <a:ext cx="8915400" cy="5262979"/>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Calibri"/>
              <a:buAutoNum type="arabicPeriod"/>
            </a:pPr>
            <a:r>
              <a:rPr b="1" lang="en-US" sz="2400">
                <a:solidFill>
                  <a:schemeClr val="dk1"/>
                </a:solidFill>
                <a:latin typeface="Calibri"/>
                <a:ea typeface="Calibri"/>
                <a:cs typeface="Calibri"/>
                <a:sym typeface="Calibri"/>
              </a:rPr>
              <a:t>Line Type:</a:t>
            </a:r>
            <a:endParaRPr sz="2400">
              <a:solidFill>
                <a:schemeClr val="dk1"/>
              </a:solidFill>
              <a:latin typeface="Calibri"/>
              <a:ea typeface="Calibri"/>
              <a:cs typeface="Calibri"/>
              <a:sym typeface="Calibri"/>
            </a:endParaRPr>
          </a:p>
          <a:p>
            <a:pPr indent="0" lvl="0" marL="463550" marR="0" rtl="0" algn="l">
              <a:spcBef>
                <a:spcPts val="0"/>
              </a:spcBef>
              <a:spcAft>
                <a:spcPts val="0"/>
              </a:spcAft>
              <a:buNone/>
            </a:pPr>
            <a:r>
              <a:rPr lang="en-US" sz="2400">
                <a:solidFill>
                  <a:schemeClr val="dk1"/>
                </a:solidFill>
                <a:latin typeface="Calibri"/>
                <a:ea typeface="Calibri"/>
                <a:cs typeface="Calibri"/>
                <a:sym typeface="Calibri"/>
              </a:rPr>
              <a:t>Type of Line: Solid lines, dashed lines, dotted line and dash dotted lines are the four line types. To generate such lines, we alter a line drawing algorithm by adjusting the length and spacing of displayed solid sections along the line path.</a:t>
            </a:r>
            <a:endParaRPr/>
          </a:p>
          <a:p>
            <a:pPr indent="0" lvl="0" marL="463550" marR="0" rtl="0" algn="l">
              <a:spcBef>
                <a:spcPts val="0"/>
              </a:spcBef>
              <a:spcAft>
                <a:spcPts val="0"/>
              </a:spcAft>
              <a:buNone/>
            </a:pPr>
            <a:r>
              <a:rPr lang="en-US" sz="2400">
                <a:solidFill>
                  <a:schemeClr val="dk1"/>
                </a:solidFill>
                <a:latin typeface="Calibri"/>
                <a:ea typeface="Calibri"/>
                <a:cs typeface="Calibri"/>
                <a:sym typeface="Calibri"/>
              </a:rPr>
              <a:t>An inter dash spacing equal to the length of the solid sections could be used to display a dashed line. The inter dash spacing and the length of the dashes are frequently specified as user options. To create a dotted line, create very short dashes with spacing equal to or greater than the dash size. Similar techniques are employed.</a:t>
            </a:r>
            <a:endParaRPr/>
          </a:p>
          <a:p>
            <a:pPr indent="0" lvl="0" marL="463550" marR="0" rtl="0" algn="l">
              <a:spcBef>
                <a:spcPts val="0"/>
              </a:spcBef>
              <a:spcAft>
                <a:spcPts val="0"/>
              </a:spcAft>
              <a:buNone/>
            </a:pPr>
            <a:r>
              <a:rPr lang="en-US" sz="2400">
                <a:solidFill>
                  <a:schemeClr val="dk1"/>
                </a:solidFill>
                <a:latin typeface="Calibri"/>
                <a:ea typeface="Calibri"/>
                <a:cs typeface="Calibri"/>
                <a:sym typeface="Calibri"/>
              </a:rPr>
              <a:t>To set line type attribute in PHIGS application:</a:t>
            </a:r>
            <a:endParaRPr/>
          </a:p>
          <a:p>
            <a:pPr indent="0" lvl="0" marL="463550" marR="0" rtl="0" algn="l">
              <a:spcBef>
                <a:spcPts val="0"/>
              </a:spcBef>
              <a:spcAft>
                <a:spcPts val="0"/>
              </a:spcAft>
              <a:buNone/>
            </a:pPr>
            <a:r>
              <a:rPr lang="en-US" sz="2400">
                <a:solidFill>
                  <a:schemeClr val="dk1"/>
                </a:solidFill>
                <a:latin typeface="Calibri"/>
                <a:ea typeface="Calibri"/>
                <a:cs typeface="Calibri"/>
                <a:sym typeface="Calibri"/>
              </a:rPr>
              <a:t>	setLineType(lt) can be used where lt can be : 1, 2, 3, 4</a:t>
            </a:r>
            <a:endParaRPr/>
          </a:p>
          <a:p>
            <a:pPr indent="0" lvl="0" marL="46355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24" name="Google Shape;224;p1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1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1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8"/>
          <p:cNvSpPr txBox="1"/>
          <p:nvPr/>
        </p:nvSpPr>
        <p:spPr>
          <a:xfrm>
            <a:off x="0" y="0"/>
            <a:ext cx="899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Line attributes in computer graphics</a:t>
            </a:r>
            <a:endParaRPr b="1" sz="3200">
              <a:solidFill>
                <a:schemeClr val="dk1"/>
              </a:solidFill>
              <a:latin typeface="Calibri"/>
              <a:ea typeface="Calibri"/>
              <a:cs typeface="Calibri"/>
              <a:sym typeface="Calibri"/>
            </a:endParaRPr>
          </a:p>
        </p:txBody>
      </p:sp>
      <p:sp>
        <p:nvSpPr>
          <p:cNvPr id="232" name="Google Shape;232;p18"/>
          <p:cNvSpPr txBox="1"/>
          <p:nvPr/>
        </p:nvSpPr>
        <p:spPr>
          <a:xfrm>
            <a:off x="0" y="609600"/>
            <a:ext cx="8991600" cy="46166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33" name="Google Shape;233;p18"/>
          <p:cNvSpPr txBox="1"/>
          <p:nvPr/>
        </p:nvSpPr>
        <p:spPr>
          <a:xfrm>
            <a:off x="0" y="381000"/>
            <a:ext cx="8915400" cy="4893647"/>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Calibri"/>
              <a:buAutoNum type="arabicPeriod" startAt="2"/>
            </a:pPr>
            <a:r>
              <a:rPr b="1" lang="en-US" sz="2400">
                <a:solidFill>
                  <a:schemeClr val="dk1"/>
                </a:solidFill>
                <a:latin typeface="Calibri"/>
                <a:ea typeface="Calibri"/>
                <a:cs typeface="Calibri"/>
                <a:sym typeface="Calibri"/>
              </a:rPr>
              <a:t>Line Width:</a:t>
            </a:r>
            <a:endParaRPr sz="2400">
              <a:solidFill>
                <a:schemeClr val="dk1"/>
              </a:solidFill>
              <a:latin typeface="Calibri"/>
              <a:ea typeface="Calibri"/>
              <a:cs typeface="Calibri"/>
              <a:sym typeface="Calibri"/>
            </a:endParaRPr>
          </a:p>
          <a:p>
            <a:pPr indent="0" lvl="0" marL="463550" marR="0" rtl="0" algn="l">
              <a:spcBef>
                <a:spcPts val="0"/>
              </a:spcBef>
              <a:spcAft>
                <a:spcPts val="0"/>
              </a:spcAft>
              <a:buNone/>
            </a:pPr>
            <a:r>
              <a:rPr lang="en-US" sz="2400">
                <a:solidFill>
                  <a:schemeClr val="dk1"/>
                </a:solidFill>
                <a:latin typeface="Calibri"/>
                <a:ea typeface="Calibri"/>
                <a:cs typeface="Calibri"/>
                <a:sym typeface="Calibri"/>
              </a:rPr>
              <a:t>We use the command to set the line-width attribute:</a:t>
            </a:r>
            <a:endParaRPr/>
          </a:p>
          <a:p>
            <a:pPr indent="0" lvl="0" marL="463550" marR="0" rtl="0" algn="l">
              <a:spcBef>
                <a:spcPts val="0"/>
              </a:spcBef>
              <a:spcAft>
                <a:spcPts val="0"/>
              </a:spcAft>
              <a:buNone/>
            </a:pPr>
            <a:r>
              <a:rPr lang="en-US" sz="2400">
                <a:solidFill>
                  <a:schemeClr val="dk1"/>
                </a:solidFill>
                <a:latin typeface="Calibri"/>
                <a:ea typeface="Calibri"/>
                <a:cs typeface="Calibri"/>
                <a:sym typeface="Calibri"/>
              </a:rPr>
              <a:t>A positive number is assigned to the line-width parameter or to indicate the relative width of the line to be displayed.</a:t>
            </a:r>
            <a:endParaRPr/>
          </a:p>
          <a:p>
            <a:pPr indent="0" lvl="0" marL="463550" marR="0" rtl="0" algn="l">
              <a:spcBef>
                <a:spcPts val="0"/>
              </a:spcBef>
              <a:spcAft>
                <a:spcPts val="0"/>
              </a:spcAft>
              <a:buNone/>
            </a:pPr>
            <a:r>
              <a:rPr lang="en-US" sz="2400">
                <a:solidFill>
                  <a:schemeClr val="dk1"/>
                </a:solidFill>
                <a:latin typeface="Calibri"/>
                <a:ea typeface="Calibri"/>
                <a:cs typeface="Calibri"/>
                <a:sym typeface="Calibri"/>
              </a:rPr>
              <a:t>Thicker line can be produced by:</a:t>
            </a:r>
            <a:endParaRPr/>
          </a:p>
          <a:p>
            <a:pPr indent="-152400" lvl="0" marL="46355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Adding extra pixel veritcally when |m|&lt;1.</a:t>
            </a:r>
            <a:endParaRPr/>
          </a:p>
          <a:p>
            <a:pPr indent="-152400" lvl="0" marL="463550" marR="0" rtl="0" algn="l">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Adding extra pixel horizontally when |m|&gt;1</a:t>
            </a:r>
            <a:endParaRPr/>
          </a:p>
          <a:p>
            <a:pPr indent="0" lvl="0" marL="463550" marR="0" rtl="0" algn="l">
              <a:spcBef>
                <a:spcPts val="0"/>
              </a:spcBef>
              <a:spcAft>
                <a:spcPts val="0"/>
              </a:spcAft>
              <a:buNone/>
            </a:pPr>
            <a:r>
              <a:rPr lang="en-US" sz="2400">
                <a:solidFill>
                  <a:schemeClr val="dk1"/>
                </a:solidFill>
                <a:latin typeface="Calibri"/>
                <a:ea typeface="Calibri"/>
                <a:cs typeface="Calibri"/>
                <a:sym typeface="Calibri"/>
              </a:rPr>
              <a:t>We can set the width of a line using setLineWidthScaleFactors(lw);</a:t>
            </a:r>
            <a:endParaRPr/>
          </a:p>
          <a:p>
            <a:pPr indent="0" lvl="0" marL="463550" marR="0" rtl="0" algn="l">
              <a:spcBef>
                <a:spcPts val="0"/>
              </a:spcBef>
              <a:spcAft>
                <a:spcPts val="0"/>
              </a:spcAft>
              <a:buNone/>
            </a:pPr>
            <a:r>
              <a:rPr lang="en-US" sz="2400">
                <a:solidFill>
                  <a:schemeClr val="dk1"/>
                </a:solidFill>
                <a:latin typeface="Calibri"/>
                <a:ea typeface="Calibri"/>
                <a:cs typeface="Calibri"/>
                <a:sym typeface="Calibri"/>
              </a:rPr>
              <a:t>where lw is assigned to a positive number.</a:t>
            </a:r>
            <a:endParaRPr/>
          </a:p>
          <a:p>
            <a:pPr indent="0" lvl="0" marL="463550" marR="0" rtl="0" algn="l">
              <a:spcBef>
                <a:spcPts val="0"/>
              </a:spcBef>
              <a:spcAft>
                <a:spcPts val="0"/>
              </a:spcAft>
              <a:buNone/>
            </a:pPr>
            <a:r>
              <a:rPr lang="en-US" sz="2400">
                <a:solidFill>
                  <a:schemeClr val="dk1"/>
                </a:solidFill>
                <a:latin typeface="Calibri"/>
                <a:ea typeface="Calibri"/>
                <a:cs typeface="Calibri"/>
                <a:sym typeface="Calibri"/>
              </a:rPr>
              <a:t>Issues related to Line Width:</a:t>
            </a:r>
            <a:endParaRPr/>
          </a:p>
          <a:p>
            <a:pPr indent="0" lvl="0" marL="463550" marR="0" rtl="0" algn="l">
              <a:spcBef>
                <a:spcPts val="0"/>
              </a:spcBef>
              <a:spcAft>
                <a:spcPts val="0"/>
              </a:spcAft>
              <a:buNone/>
            </a:pPr>
            <a:r>
              <a:rPr lang="en-US" sz="2400">
                <a:solidFill>
                  <a:schemeClr val="dk1"/>
                </a:solidFill>
                <a:latin typeface="Calibri"/>
                <a:ea typeface="Calibri"/>
                <a:cs typeface="Calibri"/>
                <a:sym typeface="Calibri"/>
              </a:rPr>
              <a:t>	Line have different thickness on the slope. </a:t>
            </a:r>
            <a:endParaRPr/>
          </a:p>
          <a:p>
            <a:pPr indent="0" lvl="0" marL="463550" marR="0" rtl="0" algn="l">
              <a:spcBef>
                <a:spcPts val="0"/>
              </a:spcBef>
              <a:spcAft>
                <a:spcPts val="0"/>
              </a:spcAft>
              <a:buNone/>
            </a:pPr>
            <a:r>
              <a:rPr lang="en-US" sz="2400">
                <a:solidFill>
                  <a:schemeClr val="dk1"/>
                </a:solidFill>
                <a:latin typeface="Calibri"/>
                <a:ea typeface="Calibri"/>
                <a:cs typeface="Calibri"/>
                <a:sym typeface="Calibri"/>
              </a:rPr>
              <a:t>	So, problem with end of the line (use line caps)</a:t>
            </a:r>
            <a:endParaRPr/>
          </a:p>
          <a:p>
            <a:pPr indent="0" lvl="0" marL="463550" marR="0" rtl="0" algn="l">
              <a:spcBef>
                <a:spcPts val="0"/>
              </a:spcBef>
              <a:spcAft>
                <a:spcPts val="0"/>
              </a:spcAft>
              <a:buNone/>
            </a:pPr>
            <a:r>
              <a:rPr lang="en-US" sz="2400">
                <a:solidFill>
                  <a:schemeClr val="dk1"/>
                </a:solidFill>
                <a:latin typeface="Calibri"/>
                <a:ea typeface="Calibri"/>
                <a:cs typeface="Calibri"/>
                <a:sym typeface="Calibri"/>
              </a:rPr>
              <a:t>	       problem with the two lines (polygon)</a:t>
            </a:r>
            <a:endParaRPr sz="2400">
              <a:solidFill>
                <a:schemeClr val="dk1"/>
              </a:solidFill>
              <a:latin typeface="Calibri"/>
              <a:ea typeface="Calibri"/>
              <a:cs typeface="Calibri"/>
              <a:sym typeface="Calibri"/>
            </a:endParaRPr>
          </a:p>
        </p:txBody>
      </p:sp>
      <p:sp>
        <p:nvSpPr>
          <p:cNvPr id="234" name="Google Shape;234;p1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1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1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37" name="Google Shape;237;p18"/>
          <p:cNvPicPr preferRelativeResize="0"/>
          <p:nvPr/>
        </p:nvPicPr>
        <p:blipFill rotWithShape="1">
          <a:blip r:embed="rId3">
            <a:alphaModFix/>
          </a:blip>
          <a:srcRect b="0" l="0" r="0" t="0"/>
          <a:stretch/>
        </p:blipFill>
        <p:spPr>
          <a:xfrm>
            <a:off x="1447800" y="5181600"/>
            <a:ext cx="2305050" cy="1551766"/>
          </a:xfrm>
          <a:prstGeom prst="rect">
            <a:avLst/>
          </a:prstGeom>
          <a:noFill/>
          <a:ln>
            <a:noFill/>
          </a:ln>
        </p:spPr>
      </p:pic>
      <p:pic>
        <p:nvPicPr>
          <p:cNvPr id="238" name="Google Shape;238;p18"/>
          <p:cNvPicPr preferRelativeResize="0"/>
          <p:nvPr/>
        </p:nvPicPr>
        <p:blipFill rotWithShape="1">
          <a:blip r:embed="rId4">
            <a:alphaModFix/>
          </a:blip>
          <a:srcRect b="0" l="0" r="0" t="0"/>
          <a:stretch/>
        </p:blipFill>
        <p:spPr>
          <a:xfrm>
            <a:off x="5334000" y="5224462"/>
            <a:ext cx="2199430" cy="155733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9"/>
          <p:cNvSpPr txBox="1"/>
          <p:nvPr/>
        </p:nvSpPr>
        <p:spPr>
          <a:xfrm>
            <a:off x="0" y="0"/>
            <a:ext cx="899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Line attributes in computer graphics</a:t>
            </a:r>
            <a:endParaRPr b="1" sz="3200">
              <a:solidFill>
                <a:schemeClr val="dk1"/>
              </a:solidFill>
              <a:latin typeface="Calibri"/>
              <a:ea typeface="Calibri"/>
              <a:cs typeface="Calibri"/>
              <a:sym typeface="Calibri"/>
            </a:endParaRPr>
          </a:p>
        </p:txBody>
      </p:sp>
      <p:sp>
        <p:nvSpPr>
          <p:cNvPr id="244" name="Google Shape;244;p19"/>
          <p:cNvSpPr txBox="1"/>
          <p:nvPr/>
        </p:nvSpPr>
        <p:spPr>
          <a:xfrm>
            <a:off x="0" y="609600"/>
            <a:ext cx="8991600" cy="46166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45" name="Google Shape;245;p19"/>
          <p:cNvSpPr txBox="1"/>
          <p:nvPr/>
        </p:nvSpPr>
        <p:spPr>
          <a:xfrm>
            <a:off x="0" y="381000"/>
            <a:ext cx="8915400" cy="5632311"/>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Calibri"/>
              <a:buAutoNum type="arabicPeriod" startAt="3"/>
            </a:pPr>
            <a:r>
              <a:rPr b="1" lang="en-US" sz="2400">
                <a:solidFill>
                  <a:schemeClr val="dk1"/>
                </a:solidFill>
                <a:latin typeface="Calibri"/>
                <a:ea typeface="Calibri"/>
                <a:cs typeface="Calibri"/>
                <a:sym typeface="Calibri"/>
              </a:rPr>
              <a:t>Line Color:</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When a system offers color (or intensity) options, a parameter indicating the current setting is included.</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The color index is one of the system-attribute values. A polyline routine displays a line in the current color by using the setpixel procedure to set the current color value in the framebuffer at pixel locations along the line path.</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The number of color options is determined by the number of bits per pixel available in the frame buffer. In PHIGS, we use the function to set the line color value.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Set the PolylineColorIndex(lc).</a:t>
            </a:r>
            <a:endParaRPr/>
          </a:p>
          <a:p>
            <a:pPr indent="-457200" lvl="0" marL="457200" marR="0" rtl="0" algn="l">
              <a:spcBef>
                <a:spcPts val="0"/>
              </a:spcBef>
              <a:spcAft>
                <a:spcPts val="0"/>
              </a:spcAft>
              <a:buClr>
                <a:schemeClr val="dk1"/>
              </a:buClr>
              <a:buSzPts val="2400"/>
              <a:buFont typeface="Calibri"/>
              <a:buAutoNum type="arabicPeriod" startAt="4"/>
            </a:pPr>
            <a:r>
              <a:rPr b="1" lang="en-US" sz="2400">
                <a:solidFill>
                  <a:schemeClr val="dk1"/>
                </a:solidFill>
                <a:latin typeface="Calibri"/>
                <a:ea typeface="Calibri"/>
                <a:cs typeface="Calibri"/>
                <a:sym typeface="Calibri"/>
              </a:rPr>
              <a:t>Pen and Brush options</a:t>
            </a:r>
            <a:endParaRPr/>
          </a:p>
          <a:p>
            <a:pPr indent="6350" lvl="0" marL="457200" marR="0" rtl="0" algn="l">
              <a:spcBef>
                <a:spcPts val="0"/>
              </a:spcBef>
              <a:spcAft>
                <a:spcPts val="0"/>
              </a:spcAft>
              <a:buNone/>
            </a:pPr>
            <a:r>
              <a:rPr lang="en-US" sz="2400">
                <a:solidFill>
                  <a:schemeClr val="dk1"/>
                </a:solidFill>
                <a:latin typeface="Calibri"/>
                <a:ea typeface="Calibri"/>
                <a:cs typeface="Calibri"/>
                <a:sym typeface="Calibri"/>
              </a:rPr>
              <a:t>The selected pen and brush determine the way a line will be drawn. Pens and brushes have size, shape, color and pattern attribute. Pixel mask is applied in both of them.</a:t>
            </a:r>
            <a:endParaRPr sz="2400">
              <a:solidFill>
                <a:schemeClr val="dk1"/>
              </a:solidFill>
              <a:latin typeface="Calibri"/>
              <a:ea typeface="Calibri"/>
              <a:cs typeface="Calibri"/>
              <a:sym typeface="Calibri"/>
            </a:endParaRPr>
          </a:p>
        </p:txBody>
      </p:sp>
      <p:sp>
        <p:nvSpPr>
          <p:cNvPr id="246" name="Google Shape;246;p1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1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1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nvSpPr>
        <p:spPr>
          <a:xfrm>
            <a:off x="0" y="0"/>
            <a:ext cx="899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chemeClr val="dk1"/>
                </a:solidFill>
                <a:latin typeface="Calibri"/>
                <a:ea typeface="Calibri"/>
                <a:cs typeface="Calibri"/>
                <a:sym typeface="Calibri"/>
              </a:rPr>
              <a:t>Introduction</a:t>
            </a:r>
            <a:endParaRPr b="1" sz="3200">
              <a:solidFill>
                <a:schemeClr val="dk1"/>
              </a:solidFill>
              <a:latin typeface="Calibri"/>
              <a:ea typeface="Calibri"/>
              <a:cs typeface="Calibri"/>
              <a:sym typeface="Calibri"/>
            </a:endParaRPr>
          </a:p>
        </p:txBody>
      </p:sp>
      <p:sp>
        <p:nvSpPr>
          <p:cNvPr id="90" name="Google Shape;90;p2"/>
          <p:cNvSpPr txBox="1"/>
          <p:nvPr/>
        </p:nvSpPr>
        <p:spPr>
          <a:xfrm>
            <a:off x="0" y="609600"/>
            <a:ext cx="8991600" cy="5632311"/>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All graphics terminals have distinct graphical output, which presents rapidly variable graphical effect as seen in real life.</a:t>
            </a:r>
            <a:endParaRPr/>
          </a:p>
          <a:p>
            <a:pPr indent="-457200" lvl="0" marL="4572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Any display can be either raster scan or random scan.</a:t>
            </a:r>
            <a:endParaRPr/>
          </a:p>
          <a:p>
            <a:pPr indent="-457200" lvl="0" marL="4572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The only real implementation constraint is that all geometric objects eventually need to be represented by a collection of points in 2D grid (a raster).</a:t>
            </a:r>
            <a:endParaRPr/>
          </a:p>
          <a:p>
            <a:pPr indent="-457200" lvl="0" marL="4572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A image can be imagined as a collection of points, lines, curve and polygons. These are the collection of visual points called pixel.</a:t>
            </a:r>
            <a:endParaRPr/>
          </a:p>
          <a:p>
            <a:pPr indent="-457200" lvl="0" marL="4572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Raster is a rectangular grid or an array off pixel positions which have X, Y coordinates. Usually Y points down.</a:t>
            </a:r>
            <a:endParaRPr/>
          </a:p>
          <a:p>
            <a:pPr indent="-457200" lvl="0" marL="4572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Scan conversion is a general term for drawing method, which create (digitize) raster images according to given picture primitives.  The term is mainly used for drawing methods for 2D picture elements or primitives like lines, polygon and text. </a:t>
            </a:r>
            <a:endParaRPr/>
          </a:p>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0"/>
          <p:cNvSpPr txBox="1"/>
          <p:nvPr/>
        </p:nvSpPr>
        <p:spPr>
          <a:xfrm>
            <a:off x="0" y="0"/>
            <a:ext cx="899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Curve attributes in computer graphics</a:t>
            </a:r>
            <a:endParaRPr b="1" sz="3200">
              <a:solidFill>
                <a:schemeClr val="dk1"/>
              </a:solidFill>
              <a:latin typeface="Calibri"/>
              <a:ea typeface="Calibri"/>
              <a:cs typeface="Calibri"/>
              <a:sym typeface="Calibri"/>
            </a:endParaRPr>
          </a:p>
        </p:txBody>
      </p:sp>
      <p:sp>
        <p:nvSpPr>
          <p:cNvPr id="254" name="Google Shape;254;p20"/>
          <p:cNvSpPr txBox="1"/>
          <p:nvPr/>
        </p:nvSpPr>
        <p:spPr>
          <a:xfrm>
            <a:off x="0" y="609600"/>
            <a:ext cx="8991600" cy="46166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55" name="Google Shape;255;p20"/>
          <p:cNvSpPr txBox="1"/>
          <p:nvPr/>
        </p:nvSpPr>
        <p:spPr>
          <a:xfrm>
            <a:off x="0" y="381000"/>
            <a:ext cx="8915400" cy="37548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CURVE ATTRIBUTES: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Curve attributes have the same set of parameters as line segments. Curves can be displayed in a variety of colors, widths, dot dash patterns, and pen or brush options.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Thicker curves can be produced by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1.	Plotting additional pixel</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2.	Filling the space between two concentric circles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3.	Using thicker pen or brush</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br>
              <a:rPr lang="en-US" sz="2400">
                <a:solidFill>
                  <a:schemeClr val="dk1"/>
                </a:solidFill>
                <a:latin typeface="Calibri"/>
                <a:ea typeface="Calibri"/>
                <a:cs typeface="Calibri"/>
                <a:sym typeface="Calibri"/>
              </a:rPr>
            </a:br>
            <a:endParaRPr sz="2200">
              <a:solidFill>
                <a:schemeClr val="dk1"/>
              </a:solidFill>
              <a:latin typeface="Calibri"/>
              <a:ea typeface="Calibri"/>
              <a:cs typeface="Calibri"/>
              <a:sym typeface="Calibri"/>
            </a:endParaRPr>
          </a:p>
        </p:txBody>
      </p:sp>
      <p:sp>
        <p:nvSpPr>
          <p:cNvPr id="256" name="Google Shape;256;p2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2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2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1"/>
          <p:cNvSpPr txBox="1"/>
          <p:nvPr/>
        </p:nvSpPr>
        <p:spPr>
          <a:xfrm>
            <a:off x="0" y="0"/>
            <a:ext cx="899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Text attributes in computer graphics</a:t>
            </a:r>
            <a:endParaRPr b="1" sz="3200">
              <a:solidFill>
                <a:schemeClr val="dk1"/>
              </a:solidFill>
              <a:latin typeface="Calibri"/>
              <a:ea typeface="Calibri"/>
              <a:cs typeface="Calibri"/>
              <a:sym typeface="Calibri"/>
            </a:endParaRPr>
          </a:p>
        </p:txBody>
      </p:sp>
      <p:sp>
        <p:nvSpPr>
          <p:cNvPr id="264" name="Google Shape;264;p21"/>
          <p:cNvSpPr txBox="1"/>
          <p:nvPr/>
        </p:nvSpPr>
        <p:spPr>
          <a:xfrm>
            <a:off x="0" y="609600"/>
            <a:ext cx="8991600" cy="46166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65" name="Google Shape;265;p21"/>
          <p:cNvSpPr txBox="1"/>
          <p:nvPr/>
        </p:nvSpPr>
        <p:spPr>
          <a:xfrm>
            <a:off x="0" y="381000"/>
            <a:ext cx="8915400" cy="64633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300">
                <a:solidFill>
                  <a:schemeClr val="dk1"/>
                </a:solidFill>
                <a:latin typeface="Calibri"/>
                <a:ea typeface="Calibri"/>
                <a:cs typeface="Calibri"/>
                <a:sym typeface="Calibri"/>
              </a:rPr>
              <a:t>There are many text options that can be made available to graphics programmers.</a:t>
            </a:r>
            <a:endParaRPr/>
          </a:p>
          <a:p>
            <a:pPr indent="0" lvl="0" marL="0" marR="0" rtl="0" algn="l">
              <a:spcBef>
                <a:spcPts val="0"/>
              </a:spcBef>
              <a:spcAft>
                <a:spcPts val="0"/>
              </a:spcAft>
              <a:buNone/>
            </a:pPr>
            <a:r>
              <a:rPr lang="en-US" sz="2300">
                <a:solidFill>
                  <a:schemeClr val="dk1"/>
                </a:solidFill>
                <a:latin typeface="Calibri"/>
                <a:ea typeface="Calibri"/>
                <a:cs typeface="Calibri"/>
                <a:sym typeface="Calibri"/>
              </a:rPr>
              <a:t>There is the choice of font (or typeface) which is a set of characters with particular design style like Courier, Helvetica, Times new roman, Arial, etc. </a:t>
            </a:r>
            <a:endParaRPr/>
          </a:p>
          <a:p>
            <a:pPr indent="0" lvl="0" marL="0" marR="0" rtl="0" algn="l">
              <a:spcBef>
                <a:spcPts val="0"/>
              </a:spcBef>
              <a:spcAft>
                <a:spcPts val="0"/>
              </a:spcAft>
              <a:buNone/>
            </a:pPr>
            <a:r>
              <a:rPr lang="en-US" sz="2300">
                <a:solidFill>
                  <a:schemeClr val="dk1"/>
                </a:solidFill>
                <a:latin typeface="Calibri"/>
                <a:ea typeface="Calibri"/>
                <a:cs typeface="Calibri"/>
                <a:sym typeface="Calibri"/>
              </a:rPr>
              <a:t>The width only of text can be set with function :</a:t>
            </a:r>
            <a:endParaRPr/>
          </a:p>
          <a:p>
            <a:pPr indent="0" lvl="0" marL="0" marR="0" rtl="0" algn="l">
              <a:spcBef>
                <a:spcPts val="0"/>
              </a:spcBef>
              <a:spcAft>
                <a:spcPts val="0"/>
              </a:spcAft>
              <a:buNone/>
            </a:pPr>
            <a:r>
              <a:rPr lang="en-US" sz="2300">
                <a:solidFill>
                  <a:schemeClr val="dk1"/>
                </a:solidFill>
                <a:latin typeface="Calibri"/>
                <a:ea typeface="Calibri"/>
                <a:cs typeface="Calibri"/>
                <a:sym typeface="Calibri"/>
              </a:rPr>
              <a:t>	setCharacterExpansionFactor(cw)</a:t>
            </a:r>
            <a:endParaRPr/>
          </a:p>
          <a:p>
            <a:pPr indent="0" lvl="0" marL="0" marR="0" rtl="0" algn="l">
              <a:spcBef>
                <a:spcPts val="0"/>
              </a:spcBef>
              <a:spcAft>
                <a:spcPts val="0"/>
              </a:spcAft>
              <a:buNone/>
            </a:pPr>
            <a:r>
              <a:rPr lang="en-US" sz="2300">
                <a:solidFill>
                  <a:schemeClr val="dk1"/>
                </a:solidFill>
                <a:latin typeface="Calibri"/>
                <a:ea typeface="Calibri"/>
                <a:cs typeface="Calibri"/>
                <a:sym typeface="Calibri"/>
              </a:rPr>
              <a:t>Where cw (character-width) parameter is set to a positive real value that scales the body width of characters.</a:t>
            </a:r>
            <a:endParaRPr/>
          </a:p>
          <a:p>
            <a:pPr indent="0" lvl="0" marL="0" marR="0" rtl="0" algn="l">
              <a:spcBef>
                <a:spcPts val="0"/>
              </a:spcBef>
              <a:spcAft>
                <a:spcPts val="0"/>
              </a:spcAft>
              <a:buNone/>
            </a:pPr>
            <a:r>
              <a:rPr lang="en-US" sz="2300">
                <a:solidFill>
                  <a:schemeClr val="dk1"/>
                </a:solidFill>
                <a:latin typeface="Calibri"/>
                <a:ea typeface="Calibri"/>
                <a:cs typeface="Calibri"/>
                <a:sym typeface="Calibri"/>
              </a:rPr>
              <a:t>Text height is unaffected by this attribute settings. </a:t>
            </a:r>
            <a:endParaRPr/>
          </a:p>
          <a:p>
            <a:pPr indent="0" lvl="0" marL="0" marR="0" rtl="0" algn="l">
              <a:spcBef>
                <a:spcPts val="0"/>
              </a:spcBef>
              <a:spcAft>
                <a:spcPts val="0"/>
              </a:spcAft>
              <a:buNone/>
            </a:pPr>
            <a:r>
              <a:rPr lang="en-US" sz="2300">
                <a:solidFill>
                  <a:schemeClr val="dk1"/>
                </a:solidFill>
                <a:latin typeface="Calibri"/>
                <a:ea typeface="Calibri"/>
                <a:cs typeface="Calibri"/>
                <a:sym typeface="Calibri"/>
              </a:rPr>
              <a:t>Spacing between characters is controlled by seprarately with: </a:t>
            </a:r>
            <a:endParaRPr/>
          </a:p>
          <a:p>
            <a:pPr indent="0" lvl="0" marL="0" marR="0" rtl="0" algn="l">
              <a:spcBef>
                <a:spcPts val="0"/>
              </a:spcBef>
              <a:spcAft>
                <a:spcPts val="0"/>
              </a:spcAft>
              <a:buNone/>
            </a:pPr>
            <a:r>
              <a:rPr lang="en-US" sz="2300">
                <a:solidFill>
                  <a:schemeClr val="dk1"/>
                </a:solidFill>
                <a:latin typeface="Calibri"/>
                <a:ea typeface="Calibri"/>
                <a:cs typeface="Calibri"/>
                <a:sym typeface="Calibri"/>
              </a:rPr>
              <a:t>	setCharacterSpacing(cs)</a:t>
            </a:r>
            <a:endParaRPr/>
          </a:p>
          <a:p>
            <a:pPr indent="0" lvl="0" marL="0" marR="0" rtl="0" algn="l">
              <a:spcBef>
                <a:spcPts val="0"/>
              </a:spcBef>
              <a:spcAft>
                <a:spcPts val="0"/>
              </a:spcAft>
              <a:buNone/>
            </a:pPr>
            <a:r>
              <a:rPr lang="en-US" sz="2300">
                <a:solidFill>
                  <a:schemeClr val="dk1"/>
                </a:solidFill>
                <a:latin typeface="Calibri"/>
                <a:ea typeface="Calibri"/>
                <a:cs typeface="Calibri"/>
                <a:sym typeface="Calibri"/>
              </a:rPr>
              <a:t>where cs (character-spacing) parameter can be assigned any real value. The value assigned to cs determines spacing between character bodies along print lines.</a:t>
            </a:r>
            <a:endParaRPr/>
          </a:p>
          <a:p>
            <a:pPr indent="0" lvl="0" marL="0" marR="0" rtl="0" algn="l">
              <a:spcBef>
                <a:spcPts val="0"/>
              </a:spcBef>
              <a:spcAft>
                <a:spcPts val="0"/>
              </a:spcAft>
              <a:buNone/>
            </a:pPr>
            <a:r>
              <a:rPr lang="en-US" sz="2300">
                <a:solidFill>
                  <a:schemeClr val="dk1"/>
                </a:solidFill>
                <a:latin typeface="Calibri"/>
                <a:ea typeface="Calibri"/>
                <a:cs typeface="Calibri"/>
                <a:sym typeface="Calibri"/>
              </a:rPr>
              <a:t>Negative values of cs overlap character bodies; positive values insert space to spread out the displayed characters. Assigning value 0 to cs causes text to be displayed with no space between character bodies. </a:t>
            </a:r>
            <a:endParaRPr sz="2300">
              <a:solidFill>
                <a:schemeClr val="dk1"/>
              </a:solidFill>
              <a:latin typeface="Calibri"/>
              <a:ea typeface="Calibri"/>
              <a:cs typeface="Calibri"/>
              <a:sym typeface="Calibri"/>
            </a:endParaRPr>
          </a:p>
        </p:txBody>
      </p:sp>
      <p:sp>
        <p:nvSpPr>
          <p:cNvPr id="266" name="Google Shape;266;p2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2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2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2"/>
          <p:cNvSpPr txBox="1"/>
          <p:nvPr/>
        </p:nvSpPr>
        <p:spPr>
          <a:xfrm>
            <a:off x="0" y="0"/>
            <a:ext cx="899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Area filling </a:t>
            </a:r>
            <a:endParaRPr b="1" sz="3200">
              <a:solidFill>
                <a:schemeClr val="dk1"/>
              </a:solidFill>
              <a:latin typeface="Calibri"/>
              <a:ea typeface="Calibri"/>
              <a:cs typeface="Calibri"/>
              <a:sym typeface="Calibri"/>
            </a:endParaRPr>
          </a:p>
        </p:txBody>
      </p:sp>
      <p:sp>
        <p:nvSpPr>
          <p:cNvPr id="274" name="Google Shape;274;p22"/>
          <p:cNvSpPr txBox="1"/>
          <p:nvPr/>
        </p:nvSpPr>
        <p:spPr>
          <a:xfrm>
            <a:off x="0" y="609600"/>
            <a:ext cx="8991600" cy="46166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75" name="Google Shape;275;p22"/>
          <p:cNvSpPr txBox="1"/>
          <p:nvPr/>
        </p:nvSpPr>
        <p:spPr>
          <a:xfrm>
            <a:off x="0" y="381000"/>
            <a:ext cx="8915400" cy="280076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There are two basic approaches of area filling on raster system</a:t>
            </a:r>
            <a:endParaRPr/>
          </a:p>
          <a:p>
            <a:pPr indent="-457200" lvl="0" marL="457200" marR="0" rtl="0" algn="l">
              <a:spcBef>
                <a:spcPts val="0"/>
              </a:spcBef>
              <a:spcAft>
                <a:spcPts val="0"/>
              </a:spcAft>
              <a:buClr>
                <a:schemeClr val="dk1"/>
              </a:buClr>
              <a:buSzPts val="2200"/>
              <a:buFont typeface="Calibri"/>
              <a:buAutoNum type="arabicPeriod"/>
            </a:pPr>
            <a:r>
              <a:rPr b="1" lang="en-US" sz="2200">
                <a:solidFill>
                  <a:schemeClr val="dk1"/>
                </a:solidFill>
                <a:latin typeface="Calibri"/>
                <a:ea typeface="Calibri"/>
                <a:cs typeface="Calibri"/>
                <a:sym typeface="Calibri"/>
              </a:rPr>
              <a:t>Interior defined</a:t>
            </a:r>
            <a:r>
              <a:rPr lang="en-US" sz="2200">
                <a:solidFill>
                  <a:schemeClr val="dk1"/>
                </a:solidFill>
                <a:latin typeface="Calibri"/>
                <a:ea typeface="Calibri"/>
                <a:cs typeface="Calibri"/>
                <a:sym typeface="Calibri"/>
              </a:rPr>
              <a:t>: An interior defined region is a collection or patch of same color contiguous pixels. Pixel exterior to the region have different colors. Flood fill algorithm are used to fill interior.</a:t>
            </a:r>
            <a:endParaRPr/>
          </a:p>
          <a:p>
            <a:pPr indent="-457200" lvl="0" marL="457200" marR="0" rtl="0" algn="l">
              <a:spcBef>
                <a:spcPts val="0"/>
              </a:spcBef>
              <a:spcAft>
                <a:spcPts val="0"/>
              </a:spcAft>
              <a:buClr>
                <a:schemeClr val="dk1"/>
              </a:buClr>
              <a:buSzPts val="2200"/>
              <a:buFont typeface="Calibri"/>
              <a:buAutoNum type="arabicPeriod"/>
            </a:pPr>
            <a:r>
              <a:rPr b="1" lang="en-US" sz="2200">
                <a:solidFill>
                  <a:schemeClr val="dk1"/>
                </a:solidFill>
                <a:latin typeface="Calibri"/>
                <a:ea typeface="Calibri"/>
                <a:cs typeface="Calibri"/>
                <a:sym typeface="Calibri"/>
              </a:rPr>
              <a:t>Boundary defined</a:t>
            </a:r>
            <a:r>
              <a:rPr lang="en-US" sz="2200">
                <a:solidFill>
                  <a:schemeClr val="dk1"/>
                </a:solidFill>
                <a:latin typeface="Calibri"/>
                <a:ea typeface="Calibri"/>
                <a:cs typeface="Calibri"/>
                <a:sym typeface="Calibri"/>
              </a:rPr>
              <a:t>: For boundary defined region pixels that mark the boundary or outline of the region have a unique color that is not same as the color of interior pixels. Boundary fill algorithm are used to fill boundary. </a:t>
            </a:r>
            <a:endParaRPr/>
          </a:p>
        </p:txBody>
      </p:sp>
      <p:sp>
        <p:nvSpPr>
          <p:cNvPr id="276" name="Google Shape;276;p2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2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2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descr="See the source image" id="283" name="Google Shape;283;p23"/>
          <p:cNvPicPr preferRelativeResize="0"/>
          <p:nvPr/>
        </p:nvPicPr>
        <p:blipFill rotWithShape="1">
          <a:blip r:embed="rId3">
            <a:alphaModFix/>
          </a:blip>
          <a:srcRect b="12499" l="21094" r="20311" t="11458"/>
          <a:stretch/>
        </p:blipFill>
        <p:spPr>
          <a:xfrm>
            <a:off x="7010400" y="2209800"/>
            <a:ext cx="2133600" cy="2076704"/>
          </a:xfrm>
          <a:prstGeom prst="rect">
            <a:avLst/>
          </a:prstGeom>
          <a:noFill/>
          <a:ln>
            <a:noFill/>
          </a:ln>
        </p:spPr>
      </p:pic>
      <p:sp>
        <p:nvSpPr>
          <p:cNvPr id="284" name="Google Shape;284;p23"/>
          <p:cNvSpPr txBox="1"/>
          <p:nvPr/>
        </p:nvSpPr>
        <p:spPr>
          <a:xfrm>
            <a:off x="0" y="0"/>
            <a:ext cx="899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Area filling : Scan line polygon filling algorithm</a:t>
            </a:r>
            <a:endParaRPr b="1" sz="3200">
              <a:solidFill>
                <a:schemeClr val="dk1"/>
              </a:solidFill>
              <a:latin typeface="Calibri"/>
              <a:ea typeface="Calibri"/>
              <a:cs typeface="Calibri"/>
              <a:sym typeface="Calibri"/>
            </a:endParaRPr>
          </a:p>
        </p:txBody>
      </p:sp>
      <p:sp>
        <p:nvSpPr>
          <p:cNvPr id="285" name="Google Shape;285;p23"/>
          <p:cNvSpPr txBox="1"/>
          <p:nvPr/>
        </p:nvSpPr>
        <p:spPr>
          <a:xfrm>
            <a:off x="0" y="609600"/>
            <a:ext cx="8991600" cy="46166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86" name="Google Shape;286;p23"/>
          <p:cNvSpPr txBox="1"/>
          <p:nvPr/>
        </p:nvSpPr>
        <p:spPr>
          <a:xfrm>
            <a:off x="0" y="228600"/>
            <a:ext cx="7620000" cy="429348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a:p>
            <a:pPr indent="0" lvl="0" marL="0" marR="0" rtl="0" algn="l">
              <a:spcBef>
                <a:spcPts val="0"/>
              </a:spcBef>
              <a:spcAft>
                <a:spcPts val="0"/>
              </a:spcAft>
              <a:buNone/>
            </a:pPr>
            <a:r>
              <a:rPr lang="en-US" sz="2100">
                <a:solidFill>
                  <a:schemeClr val="dk1"/>
                </a:solidFill>
                <a:latin typeface="Calibri"/>
                <a:ea typeface="Calibri"/>
                <a:cs typeface="Calibri"/>
                <a:sym typeface="Calibri"/>
              </a:rPr>
              <a:t>Then these intersection points are sorted from left to right and corresponding frame buffer positions between each intersection pair are set to the specified fill color. </a:t>
            </a:r>
            <a:endParaRPr/>
          </a:p>
          <a:p>
            <a:pPr indent="0" lvl="0" marL="0" marR="0" rtl="0" algn="l">
              <a:spcBef>
                <a:spcPts val="0"/>
              </a:spcBef>
              <a:spcAft>
                <a:spcPts val="0"/>
              </a:spcAft>
              <a:buNone/>
            </a:pPr>
            <a:r>
              <a:rPr lang="en-US" sz="2100">
                <a:solidFill>
                  <a:schemeClr val="dk1"/>
                </a:solidFill>
                <a:latin typeface="Calibri"/>
                <a:ea typeface="Calibri"/>
                <a:cs typeface="Calibri"/>
                <a:sym typeface="Calibri"/>
              </a:rPr>
              <a:t>In the given figure, four pixel intersections positions with polygon boundaries define two stretches of interior pixels to X=10 to Y=14 and X=18 to X=24.</a:t>
            </a:r>
            <a:endParaRPr/>
          </a:p>
          <a:p>
            <a:pPr indent="0" lvl="0" marL="0" marR="0" rtl="0" algn="l">
              <a:spcBef>
                <a:spcPts val="0"/>
              </a:spcBef>
              <a:spcAft>
                <a:spcPts val="0"/>
              </a:spcAft>
              <a:buNone/>
            </a:pPr>
            <a:r>
              <a:rPr lang="en-US" sz="2100">
                <a:solidFill>
                  <a:schemeClr val="dk1"/>
                </a:solidFill>
                <a:latin typeface="Calibri"/>
                <a:ea typeface="Calibri"/>
                <a:cs typeface="Calibri"/>
                <a:sym typeface="Calibri"/>
              </a:rPr>
              <a:t>Scan line fill algorithm of a region is performed as follows:</a:t>
            </a:r>
            <a:endParaRPr/>
          </a:p>
        </p:txBody>
      </p:sp>
      <p:sp>
        <p:nvSpPr>
          <p:cNvPr id="287" name="Google Shape;287;p2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 name="Google Shape;288;p2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2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23"/>
          <p:cNvSpPr txBox="1"/>
          <p:nvPr/>
        </p:nvSpPr>
        <p:spPr>
          <a:xfrm>
            <a:off x="0" y="4320250"/>
            <a:ext cx="9144000" cy="3000821"/>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100"/>
              <a:buFont typeface="Calibri"/>
              <a:buAutoNum type="arabicPeriod"/>
            </a:pPr>
            <a:r>
              <a:rPr lang="en-US" sz="2100">
                <a:solidFill>
                  <a:schemeClr val="dk1"/>
                </a:solidFill>
                <a:latin typeface="Calibri"/>
                <a:ea typeface="Calibri"/>
                <a:cs typeface="Calibri"/>
                <a:sym typeface="Calibri"/>
              </a:rPr>
              <a:t>Determine the intersection of the scan line with the edges of the polygon.</a:t>
            </a:r>
            <a:endParaRPr/>
          </a:p>
          <a:p>
            <a:pPr indent="-457200" lvl="0" marL="457200" marR="0" rtl="0" algn="l">
              <a:spcBef>
                <a:spcPts val="0"/>
              </a:spcBef>
              <a:spcAft>
                <a:spcPts val="0"/>
              </a:spcAft>
              <a:buClr>
                <a:schemeClr val="dk1"/>
              </a:buClr>
              <a:buSzPts val="2100"/>
              <a:buFont typeface="Calibri"/>
              <a:buAutoNum type="arabicPeriod"/>
            </a:pPr>
            <a:r>
              <a:rPr lang="en-US" sz="2100">
                <a:solidFill>
                  <a:schemeClr val="dk1"/>
                </a:solidFill>
                <a:latin typeface="Calibri"/>
                <a:ea typeface="Calibri"/>
                <a:cs typeface="Calibri"/>
                <a:sym typeface="Calibri"/>
              </a:rPr>
              <a:t>Sort the intersections by increasing X-coordinate value. </a:t>
            </a:r>
            <a:endParaRPr/>
          </a:p>
          <a:p>
            <a:pPr indent="-457200" lvl="0" marL="457200" marR="0" rtl="0" algn="l">
              <a:spcBef>
                <a:spcPts val="0"/>
              </a:spcBef>
              <a:spcAft>
                <a:spcPts val="0"/>
              </a:spcAft>
              <a:buClr>
                <a:schemeClr val="dk1"/>
              </a:buClr>
              <a:buSzPts val="2100"/>
              <a:buFont typeface="Calibri"/>
              <a:buAutoNum type="arabicPeriod"/>
            </a:pPr>
            <a:r>
              <a:rPr lang="en-US" sz="2100">
                <a:solidFill>
                  <a:schemeClr val="dk1"/>
                </a:solidFill>
                <a:latin typeface="Calibri"/>
                <a:ea typeface="Calibri"/>
                <a:cs typeface="Calibri"/>
                <a:sym typeface="Calibri"/>
              </a:rPr>
              <a:t>The fill colors are applied to each section of a scan line that lies within the interior of the fill region using odd-parity rule to determine that a point is inside the polygon or not.</a:t>
            </a:r>
            <a:endParaRPr/>
          </a:p>
          <a:p>
            <a:pPr indent="0" lvl="0" marL="0" marR="0" rtl="0" algn="l">
              <a:spcBef>
                <a:spcPts val="0"/>
              </a:spcBef>
              <a:spcAft>
                <a:spcPts val="0"/>
              </a:spcAft>
              <a:buNone/>
            </a:pPr>
            <a:r>
              <a:rPr lang="en-US" sz="2100">
                <a:solidFill>
                  <a:schemeClr val="dk1"/>
                </a:solidFill>
                <a:latin typeface="Calibri"/>
                <a:ea typeface="Calibri"/>
                <a:cs typeface="Calibri"/>
                <a:sym typeface="Calibri"/>
              </a:rPr>
              <a:t>So, in this algorithm each scan line intersection point with a polygon boundary is obtained by solving a pair of simultaneous linear equations where equation for scan line is simply y=constant.</a:t>
            </a:r>
            <a:endParaRPr/>
          </a:p>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291" name="Google Shape;291;p23"/>
          <p:cNvSpPr txBox="1"/>
          <p:nvPr/>
        </p:nvSpPr>
        <p:spPr>
          <a:xfrm>
            <a:off x="0" y="533400"/>
            <a:ext cx="91440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chemeClr val="dk1"/>
                </a:solidFill>
                <a:latin typeface="Calibri"/>
                <a:ea typeface="Calibri"/>
                <a:cs typeface="Calibri"/>
                <a:sym typeface="Calibri"/>
              </a:rPr>
              <a:t>Scan line polygon filling algorithm is used for solid color filling in polygons.</a:t>
            </a:r>
            <a:endParaRPr/>
          </a:p>
          <a:p>
            <a:pPr indent="0" lvl="0" marL="0" marR="0" rtl="0" algn="l">
              <a:spcBef>
                <a:spcPts val="0"/>
              </a:spcBef>
              <a:spcAft>
                <a:spcPts val="0"/>
              </a:spcAft>
              <a:buNone/>
            </a:pPr>
            <a:r>
              <a:rPr lang="en-US" sz="2100">
                <a:solidFill>
                  <a:schemeClr val="dk1"/>
                </a:solidFill>
                <a:latin typeface="Calibri"/>
                <a:ea typeface="Calibri"/>
                <a:cs typeface="Calibri"/>
                <a:sym typeface="Calibri"/>
              </a:rPr>
              <a:t>It involves the horizontal scanning of the polygon from its leftmost to its  rightmost vertex. </a:t>
            </a:r>
            <a:endParaRPr/>
          </a:p>
          <a:p>
            <a:pPr indent="0" lvl="0" marL="0" marR="0" rtl="0" algn="l">
              <a:spcBef>
                <a:spcPts val="0"/>
              </a:spcBef>
              <a:spcAft>
                <a:spcPts val="0"/>
              </a:spcAft>
              <a:buNone/>
            </a:pPr>
            <a:r>
              <a:rPr lang="en-US" sz="2100">
                <a:solidFill>
                  <a:schemeClr val="dk1"/>
                </a:solidFill>
                <a:latin typeface="Calibri"/>
                <a:ea typeface="Calibri"/>
                <a:cs typeface="Calibri"/>
                <a:sym typeface="Calibri"/>
              </a:rPr>
              <a:t>For each scan line crossing a polygon, the area fill algorithm locates the intersection points of the scan line with the polygon edges. </a:t>
            </a:r>
            <a:endParaRPr/>
          </a:p>
          <a:p>
            <a:pPr indent="0" lvl="0" marL="0" marR="0" rtl="0" algn="l">
              <a:spcBef>
                <a:spcPts val="0"/>
              </a:spcBef>
              <a:spcAft>
                <a:spcPts val="0"/>
              </a:spcAft>
              <a:buNone/>
            </a:pPr>
            <a:r>
              <a:t/>
            </a:r>
            <a:endParaRPr sz="21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4"/>
          <p:cNvSpPr txBox="1"/>
          <p:nvPr/>
        </p:nvSpPr>
        <p:spPr>
          <a:xfrm>
            <a:off x="0" y="0"/>
            <a:ext cx="899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Area filling : Scanline polygon filling algorithm</a:t>
            </a:r>
            <a:endParaRPr b="1" sz="3200">
              <a:solidFill>
                <a:schemeClr val="dk1"/>
              </a:solidFill>
              <a:latin typeface="Calibri"/>
              <a:ea typeface="Calibri"/>
              <a:cs typeface="Calibri"/>
              <a:sym typeface="Calibri"/>
            </a:endParaRPr>
          </a:p>
        </p:txBody>
      </p:sp>
      <p:sp>
        <p:nvSpPr>
          <p:cNvPr id="297" name="Google Shape;297;p24"/>
          <p:cNvSpPr txBox="1"/>
          <p:nvPr/>
        </p:nvSpPr>
        <p:spPr>
          <a:xfrm>
            <a:off x="0" y="609600"/>
            <a:ext cx="8991600" cy="46166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98" name="Google Shape;298;p24"/>
          <p:cNvSpPr txBox="1"/>
          <p:nvPr/>
        </p:nvSpPr>
        <p:spPr>
          <a:xfrm>
            <a:off x="0" y="381000"/>
            <a:ext cx="5943600" cy="33239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chemeClr val="dk1"/>
                </a:solidFill>
                <a:latin typeface="Calibri"/>
                <a:ea typeface="Calibri"/>
                <a:cs typeface="Calibri"/>
                <a:sym typeface="Calibri"/>
              </a:rPr>
              <a:t>In this polygon we have the vertex: P1, P2, P3, P4, P5 and edge list are (P1,P2), (P2,P3), (P3,P4), (P4,P5) and (P5,P1) then intersection of the scan line y=3 at edges are in order B(x=3), C(x=4), D(x=6 and A(x=1) and after sorting these intersections the sequence is A,B,C,D.</a:t>
            </a:r>
            <a:endParaRPr/>
          </a:p>
          <a:p>
            <a:pPr indent="0" lvl="0" marL="0" marR="0" rtl="0" algn="l">
              <a:spcBef>
                <a:spcPts val="0"/>
              </a:spcBef>
              <a:spcAft>
                <a:spcPts val="0"/>
              </a:spcAft>
              <a:buNone/>
            </a:pPr>
            <a:r>
              <a:rPr lang="en-US" sz="2100">
                <a:solidFill>
                  <a:schemeClr val="dk1"/>
                </a:solidFill>
                <a:latin typeface="Calibri"/>
                <a:ea typeface="Calibri"/>
                <a:cs typeface="Calibri"/>
                <a:sym typeface="Calibri"/>
              </a:rPr>
              <a:t>Now we start with default parity 0 (even) and for each intersection we inverts the parity.As a result the routine produces filled interior spans AB and CD and skips BC which lies outside the polygon.</a:t>
            </a:r>
            <a:endParaRPr/>
          </a:p>
        </p:txBody>
      </p:sp>
      <p:sp>
        <p:nvSpPr>
          <p:cNvPr id="299" name="Google Shape;299;p2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 name="Google Shape;300;p2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Google Shape;301;p2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02" name="Google Shape;302;p24"/>
          <p:cNvPicPr preferRelativeResize="0"/>
          <p:nvPr/>
        </p:nvPicPr>
        <p:blipFill rotWithShape="1">
          <a:blip r:embed="rId3">
            <a:alphaModFix/>
          </a:blip>
          <a:srcRect b="0" l="0" r="0" t="0"/>
          <a:stretch/>
        </p:blipFill>
        <p:spPr>
          <a:xfrm>
            <a:off x="5974172" y="838200"/>
            <a:ext cx="3169828" cy="2262188"/>
          </a:xfrm>
          <a:prstGeom prst="rect">
            <a:avLst/>
          </a:prstGeom>
          <a:noFill/>
          <a:ln>
            <a:noFill/>
          </a:ln>
        </p:spPr>
      </p:pic>
      <p:cxnSp>
        <p:nvCxnSpPr>
          <p:cNvPr id="303" name="Google Shape;303;p24"/>
          <p:cNvCxnSpPr/>
          <p:nvPr/>
        </p:nvCxnSpPr>
        <p:spPr>
          <a:xfrm>
            <a:off x="6172200" y="1752600"/>
            <a:ext cx="2514600" cy="76200"/>
          </a:xfrm>
          <a:prstGeom prst="straightConnector1">
            <a:avLst/>
          </a:prstGeom>
          <a:noFill/>
          <a:ln cap="flat" cmpd="sng" w="19050">
            <a:solidFill>
              <a:srgbClr val="205867"/>
            </a:solidFill>
            <a:prstDash val="dash"/>
            <a:round/>
            <a:headEnd len="sm" w="sm" type="none"/>
            <a:tailEnd len="sm" w="sm" type="none"/>
          </a:ln>
        </p:spPr>
      </p:cxnSp>
      <p:sp>
        <p:nvSpPr>
          <p:cNvPr id="304" name="Google Shape;304;p24"/>
          <p:cNvSpPr txBox="1"/>
          <p:nvPr/>
        </p:nvSpPr>
        <p:spPr>
          <a:xfrm>
            <a:off x="0" y="3657600"/>
            <a:ext cx="8991600" cy="2123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In the second first scan line, the scan line is intersecting with 3 different edges i.e. odd number and also passing through a vertex/endpoint. So, in this case we need to do some extra processing i.e. we need to check if 2 edges at the endpoint through which scan line is passing are they on opposite sides or on the same sides?</a:t>
            </a:r>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5"/>
          <p:cNvSpPr txBox="1"/>
          <p:nvPr/>
        </p:nvSpPr>
        <p:spPr>
          <a:xfrm>
            <a:off x="0" y="0"/>
            <a:ext cx="899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Area filling : Inside outside test</a:t>
            </a:r>
            <a:endParaRPr b="1" sz="3200">
              <a:solidFill>
                <a:schemeClr val="dk1"/>
              </a:solidFill>
              <a:latin typeface="Calibri"/>
              <a:ea typeface="Calibri"/>
              <a:cs typeface="Calibri"/>
              <a:sym typeface="Calibri"/>
            </a:endParaRPr>
          </a:p>
        </p:txBody>
      </p:sp>
      <p:sp>
        <p:nvSpPr>
          <p:cNvPr id="310" name="Google Shape;310;p25"/>
          <p:cNvSpPr txBox="1"/>
          <p:nvPr/>
        </p:nvSpPr>
        <p:spPr>
          <a:xfrm>
            <a:off x="0" y="609600"/>
            <a:ext cx="8991600" cy="46166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11" name="Google Shape;311;p25"/>
          <p:cNvSpPr txBox="1"/>
          <p:nvPr/>
        </p:nvSpPr>
        <p:spPr>
          <a:xfrm>
            <a:off x="0" y="381000"/>
            <a:ext cx="8991600" cy="48474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chemeClr val="dk1"/>
                </a:solidFill>
                <a:latin typeface="Calibri"/>
                <a:ea typeface="Calibri"/>
                <a:cs typeface="Calibri"/>
                <a:sym typeface="Calibri"/>
              </a:rPr>
              <a:t>A test used in computer graphics to determine if a point is inside or outside of a polygon while filling an object.  For this we have got two methods: </a:t>
            </a:r>
            <a:endParaRPr/>
          </a:p>
          <a:p>
            <a:pPr indent="-457200" lvl="0" marL="457200" marR="0" rtl="0" algn="l">
              <a:spcBef>
                <a:spcPts val="0"/>
              </a:spcBef>
              <a:spcAft>
                <a:spcPts val="0"/>
              </a:spcAft>
              <a:buClr>
                <a:schemeClr val="dk1"/>
              </a:buClr>
              <a:buSzPts val="2100"/>
              <a:buFont typeface="Calibri"/>
              <a:buAutoNum type="arabicPeriod"/>
            </a:pPr>
            <a:r>
              <a:rPr lang="en-US" sz="2100">
                <a:solidFill>
                  <a:schemeClr val="dk1"/>
                </a:solidFill>
                <a:latin typeface="Calibri"/>
                <a:ea typeface="Calibri"/>
                <a:cs typeface="Calibri"/>
                <a:sym typeface="Calibri"/>
              </a:rPr>
              <a:t>Even Odd rule or odd parity rule</a:t>
            </a:r>
            <a:endParaRPr/>
          </a:p>
          <a:p>
            <a:pPr indent="-457200" lvl="0" marL="457200" marR="0" rtl="0" algn="l">
              <a:spcBef>
                <a:spcPts val="0"/>
              </a:spcBef>
              <a:spcAft>
                <a:spcPts val="0"/>
              </a:spcAft>
              <a:buClr>
                <a:schemeClr val="dk1"/>
              </a:buClr>
              <a:buSzPts val="2100"/>
              <a:buFont typeface="Calibri"/>
              <a:buAutoNum type="arabicPeriod"/>
            </a:pPr>
            <a:r>
              <a:rPr lang="en-US" sz="2100">
                <a:solidFill>
                  <a:schemeClr val="dk1"/>
                </a:solidFill>
                <a:latin typeface="Calibri"/>
                <a:ea typeface="Calibri"/>
                <a:cs typeface="Calibri"/>
                <a:sym typeface="Calibri"/>
              </a:rPr>
              <a:t>Non-zero winding rule.</a:t>
            </a:r>
            <a:endParaRPr/>
          </a:p>
          <a:p>
            <a:pPr indent="-457200" lvl="0" marL="457200" marR="0" rtl="0" algn="l">
              <a:spcBef>
                <a:spcPts val="0"/>
              </a:spcBef>
              <a:spcAft>
                <a:spcPts val="0"/>
              </a:spcAft>
              <a:buNone/>
            </a:pPr>
            <a:r>
              <a:t/>
            </a:r>
            <a:endParaRPr sz="2100">
              <a:solidFill>
                <a:schemeClr val="dk1"/>
              </a:solidFill>
              <a:latin typeface="Calibri"/>
              <a:ea typeface="Calibri"/>
              <a:cs typeface="Calibri"/>
              <a:sym typeface="Calibri"/>
            </a:endParaRPr>
          </a:p>
          <a:p>
            <a:pPr indent="-457200" lvl="0" marL="457200" marR="0" rtl="0" algn="l">
              <a:spcBef>
                <a:spcPts val="0"/>
              </a:spcBef>
              <a:spcAft>
                <a:spcPts val="0"/>
              </a:spcAft>
              <a:buNone/>
            </a:pPr>
            <a:r>
              <a:rPr lang="en-US" sz="2400">
                <a:solidFill>
                  <a:schemeClr val="dk1"/>
                </a:solidFill>
                <a:latin typeface="Calibri"/>
                <a:ea typeface="Calibri"/>
                <a:cs typeface="Calibri"/>
                <a:sym typeface="Calibri"/>
              </a:rPr>
              <a:t>It is also known as crossing number and ray casting algorithm. The algorithm follows a basic observation that if a ray coming from infinity crosses through border of polygon, then it goes from outside to inside and outside to inside alternately. For every two crossings, point lies outside of polygon.</a:t>
            </a:r>
            <a:endParaRPr/>
          </a:p>
          <a:p>
            <a:pPr indent="-457200" lvl="0" marL="457200" marR="0" rtl="0" algn="l">
              <a:spcBef>
                <a:spcPts val="0"/>
              </a:spcBef>
              <a:spcAft>
                <a:spcPts val="0"/>
              </a:spcAft>
              <a:buNone/>
            </a:pPr>
            <a:r>
              <a:rPr lang="en-US" sz="2100">
                <a:solidFill>
                  <a:schemeClr val="dk1"/>
                </a:solidFill>
                <a:latin typeface="Calibri"/>
                <a:ea typeface="Calibri"/>
                <a:cs typeface="Calibri"/>
                <a:sym typeface="Calibri"/>
              </a:rPr>
              <a:t>In even odd rule we draw a line from any position P to a distinct point outside the coordinate extents of the object and count the number of edges crossings along the line. If the number of edges crossed by the line is odd then the point p is interior otherwise P is an exterior point. </a:t>
            </a:r>
            <a:endParaRPr/>
          </a:p>
        </p:txBody>
      </p:sp>
      <p:sp>
        <p:nvSpPr>
          <p:cNvPr id="312" name="Google Shape;312;p2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 name="Google Shape;313;p2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4" name="Google Shape;314;p2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6"/>
          <p:cNvSpPr txBox="1"/>
          <p:nvPr/>
        </p:nvSpPr>
        <p:spPr>
          <a:xfrm>
            <a:off x="0" y="0"/>
            <a:ext cx="899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Area filling : Inside outside test</a:t>
            </a:r>
            <a:endParaRPr b="1" sz="3200">
              <a:solidFill>
                <a:schemeClr val="dk1"/>
              </a:solidFill>
              <a:latin typeface="Calibri"/>
              <a:ea typeface="Calibri"/>
              <a:cs typeface="Calibri"/>
              <a:sym typeface="Calibri"/>
            </a:endParaRPr>
          </a:p>
        </p:txBody>
      </p:sp>
      <p:sp>
        <p:nvSpPr>
          <p:cNvPr id="320" name="Google Shape;320;p26"/>
          <p:cNvSpPr txBox="1"/>
          <p:nvPr/>
        </p:nvSpPr>
        <p:spPr>
          <a:xfrm>
            <a:off x="0" y="609600"/>
            <a:ext cx="8991600" cy="46166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21" name="Google Shape;321;p26"/>
          <p:cNvSpPr txBox="1"/>
          <p:nvPr/>
        </p:nvSpPr>
        <p:spPr>
          <a:xfrm>
            <a:off x="0" y="381000"/>
            <a:ext cx="8991600" cy="5309146"/>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rPr b="1" lang="en-US" sz="2100">
                <a:solidFill>
                  <a:schemeClr val="dk1"/>
                </a:solidFill>
                <a:latin typeface="Calibri"/>
                <a:ea typeface="Calibri"/>
                <a:cs typeface="Calibri"/>
                <a:sym typeface="Calibri"/>
              </a:rPr>
              <a:t>Non-zero winding rule.</a:t>
            </a:r>
            <a:endParaRPr/>
          </a:p>
          <a:p>
            <a:pPr indent="-457200" lvl="0" marL="457200" marR="0" rtl="0" algn="l">
              <a:spcBef>
                <a:spcPts val="0"/>
              </a:spcBef>
              <a:spcAft>
                <a:spcPts val="0"/>
              </a:spcAft>
              <a:buNone/>
            </a:pPr>
            <a:r>
              <a:rPr lang="en-US" sz="2400">
                <a:solidFill>
                  <a:schemeClr val="dk1"/>
                </a:solidFill>
                <a:latin typeface="Calibri"/>
                <a:ea typeface="Calibri"/>
                <a:cs typeface="Calibri"/>
                <a:sym typeface="Calibri"/>
              </a:rPr>
              <a:t>Alternative algorithm to perform test is Winding Number algorithm. A winding Number is calculated for given point with respect to polygon. If winding number is non-zero, then point lies inside the polygon. Else, it lies outside of polygon.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So to apply non-zero winding rule we follow the steps given below:</a:t>
            </a:r>
            <a:endParaRPr/>
          </a:p>
          <a:p>
            <a:pPr indent="-457200" lvl="0" marL="4572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Initialize the winding number to 0</a:t>
            </a:r>
            <a:endParaRPr/>
          </a:p>
          <a:p>
            <a:pPr indent="-457200" lvl="0" marL="4572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Then imagine a point, draw a line from point to outside the polygon which doesnot pass through any 	vertex.</a:t>
            </a:r>
            <a:endParaRPr/>
          </a:p>
          <a:p>
            <a:pPr indent="-457200" lvl="0" marL="457200" marR="0" rtl="0" algn="l">
              <a:spcBef>
                <a:spcPts val="0"/>
              </a:spcBef>
              <a:spcAft>
                <a:spcPts val="0"/>
              </a:spcAft>
              <a:buClr>
                <a:schemeClr val="dk1"/>
              </a:buClr>
              <a:buSzPts val="2100"/>
              <a:buFont typeface="Calibri"/>
              <a:buAutoNum type="arabicPeriod"/>
            </a:pPr>
            <a:r>
              <a:rPr lang="en-US" sz="2100">
                <a:solidFill>
                  <a:schemeClr val="dk1"/>
                </a:solidFill>
                <a:latin typeface="Calibri"/>
                <a:ea typeface="Calibri"/>
                <a:cs typeface="Calibri"/>
                <a:sym typeface="Calibri"/>
              </a:rPr>
              <a:t>Add 1 to the winding number every time, when a line intersect a polygon edge that crosses the line from right to left and subtract 1 every, when a line interesect an edge that crosses from left to right.</a:t>
            </a:r>
            <a:endParaRPr/>
          </a:p>
          <a:p>
            <a:pPr indent="-323850" lvl="0" marL="457200" marR="0" rtl="0" algn="l">
              <a:spcBef>
                <a:spcPts val="0"/>
              </a:spcBef>
              <a:spcAft>
                <a:spcPts val="0"/>
              </a:spcAft>
              <a:buClr>
                <a:schemeClr val="dk1"/>
              </a:buClr>
              <a:buSzPts val="2100"/>
              <a:buFont typeface="Calibri"/>
              <a:buNone/>
            </a:pPr>
            <a:r>
              <a:t/>
            </a:r>
            <a:endParaRPr sz="2100">
              <a:solidFill>
                <a:schemeClr val="dk1"/>
              </a:solidFill>
              <a:latin typeface="Calibri"/>
              <a:ea typeface="Calibri"/>
              <a:cs typeface="Calibri"/>
              <a:sym typeface="Calibri"/>
            </a:endParaRPr>
          </a:p>
          <a:p>
            <a:pPr indent="-457200" lvl="0" marL="457200" marR="0" rtl="0" algn="l">
              <a:spcBef>
                <a:spcPts val="0"/>
              </a:spcBef>
              <a:spcAft>
                <a:spcPts val="0"/>
              </a:spcAft>
              <a:buNone/>
            </a:pPr>
            <a:r>
              <a:rPr lang="en-US" sz="2100">
                <a:solidFill>
                  <a:schemeClr val="dk1"/>
                </a:solidFill>
                <a:latin typeface="Calibri"/>
                <a:ea typeface="Calibri"/>
                <a:cs typeface="Calibri"/>
                <a:sym typeface="Calibri"/>
              </a:rPr>
              <a:t>Interior points are that have a non-zero value for winding number.</a:t>
            </a:r>
            <a:endParaRPr/>
          </a:p>
          <a:p>
            <a:pPr indent="-457200" lvl="0" marL="457200" marR="0" rtl="0" algn="l">
              <a:spcBef>
                <a:spcPts val="0"/>
              </a:spcBef>
              <a:spcAft>
                <a:spcPts val="0"/>
              </a:spcAft>
              <a:buNone/>
            </a:pPr>
            <a:r>
              <a:rPr lang="en-US" sz="2100">
                <a:solidFill>
                  <a:schemeClr val="dk1"/>
                </a:solidFill>
                <a:latin typeface="Calibri"/>
                <a:ea typeface="Calibri"/>
                <a:cs typeface="Calibri"/>
                <a:sym typeface="Calibri"/>
              </a:rPr>
              <a:t>Exterior points are those whose value of the winding number is zero.</a:t>
            </a:r>
            <a:endParaRPr/>
          </a:p>
        </p:txBody>
      </p:sp>
      <p:sp>
        <p:nvSpPr>
          <p:cNvPr id="322" name="Google Shape;322;p2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 name="Google Shape;323;p2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 name="Google Shape;324;p2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7"/>
          <p:cNvSpPr txBox="1"/>
          <p:nvPr/>
        </p:nvSpPr>
        <p:spPr>
          <a:xfrm>
            <a:off x="0" y="0"/>
            <a:ext cx="899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Area filling : Boundary fill algorithm</a:t>
            </a:r>
            <a:endParaRPr b="1" sz="3200">
              <a:solidFill>
                <a:schemeClr val="dk1"/>
              </a:solidFill>
              <a:latin typeface="Calibri"/>
              <a:ea typeface="Calibri"/>
              <a:cs typeface="Calibri"/>
              <a:sym typeface="Calibri"/>
            </a:endParaRPr>
          </a:p>
        </p:txBody>
      </p:sp>
      <p:sp>
        <p:nvSpPr>
          <p:cNvPr id="330" name="Google Shape;330;p27"/>
          <p:cNvSpPr txBox="1"/>
          <p:nvPr/>
        </p:nvSpPr>
        <p:spPr>
          <a:xfrm>
            <a:off x="0" y="609600"/>
            <a:ext cx="8991600" cy="46166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31" name="Google Shape;331;p27"/>
          <p:cNvSpPr txBox="1"/>
          <p:nvPr/>
        </p:nvSpPr>
        <p:spPr>
          <a:xfrm>
            <a:off x="0" y="381000"/>
            <a:ext cx="8991600" cy="5216813"/>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rPr lang="en-US" sz="2400">
                <a:solidFill>
                  <a:schemeClr val="dk1"/>
                </a:solidFill>
                <a:latin typeface="Calibri"/>
                <a:ea typeface="Calibri"/>
                <a:cs typeface="Calibri"/>
                <a:sym typeface="Calibri"/>
              </a:rPr>
              <a:t>In this algorithm, we start by selecting a point inside a region which is also called as seed pixel and paint the interior outward the boundary. If boundary is specified in a single color the fill algorithm proceeds outward pixel by pixel until the boundary color is reached. This algorithm checks if the adjacent pixel is already filled or if it is border color, if so it does no thing otherwise it fill the interior color to that pixel. After filling the color, it goes for its neighbor pixels. The process continues until all pixels interior to the polygon has been tested. </a:t>
            </a:r>
            <a:endParaRPr/>
          </a:p>
          <a:p>
            <a:pPr indent="-457200" lvl="0" marL="457200" marR="0" rtl="0" algn="l">
              <a:spcBef>
                <a:spcPts val="0"/>
              </a:spcBef>
              <a:spcAft>
                <a:spcPts val="0"/>
              </a:spcAft>
              <a:buNone/>
            </a:pPr>
            <a:r>
              <a:rPr lang="en-US" sz="2400">
                <a:solidFill>
                  <a:schemeClr val="dk1"/>
                </a:solidFill>
                <a:latin typeface="Calibri"/>
                <a:ea typeface="Calibri"/>
                <a:cs typeface="Calibri"/>
                <a:sym typeface="Calibri"/>
              </a:rPr>
              <a:t>We can implement boundary fill algorithm by two method. </a:t>
            </a:r>
            <a:endParaRPr/>
          </a:p>
          <a:p>
            <a:pPr indent="-457200" lvl="0" marL="457200" marR="0" rtl="0" algn="l">
              <a:spcBef>
                <a:spcPts val="0"/>
              </a:spcBef>
              <a:spcAft>
                <a:spcPts val="0"/>
              </a:spcAft>
              <a:buNone/>
            </a:pPr>
            <a:r>
              <a:rPr lang="en-US" sz="2400">
                <a:solidFill>
                  <a:schemeClr val="dk1"/>
                </a:solidFill>
                <a:latin typeface="Calibri"/>
                <a:ea typeface="Calibri"/>
                <a:cs typeface="Calibri"/>
                <a:sym typeface="Calibri"/>
              </a:rPr>
              <a:t>	-	Four connected method</a:t>
            </a:r>
            <a:endParaRPr/>
          </a:p>
          <a:p>
            <a:pPr indent="-457200" lvl="0" marL="457200" marR="0" rtl="0" algn="l">
              <a:spcBef>
                <a:spcPts val="0"/>
              </a:spcBef>
              <a:spcAft>
                <a:spcPts val="0"/>
              </a:spcAft>
              <a:buNone/>
            </a:pPr>
            <a:r>
              <a:rPr lang="en-US" sz="2400">
                <a:solidFill>
                  <a:schemeClr val="dk1"/>
                </a:solidFill>
                <a:latin typeface="Calibri"/>
                <a:ea typeface="Calibri"/>
                <a:cs typeface="Calibri"/>
                <a:sym typeface="Calibri"/>
              </a:rPr>
              <a:t>	-	Eight connected method</a:t>
            </a:r>
            <a:endParaRPr/>
          </a:p>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a:p>
            <a:pPr indent="-457200" lvl="0" marL="457200" marR="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332" name="Google Shape;332;p2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 name="Google Shape;333;p2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 name="Google Shape;334;p2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8"/>
          <p:cNvSpPr txBox="1"/>
          <p:nvPr/>
        </p:nvSpPr>
        <p:spPr>
          <a:xfrm>
            <a:off x="0" y="0"/>
            <a:ext cx="899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Area filling : Boundary fill algorithm</a:t>
            </a:r>
            <a:endParaRPr b="1" sz="3200">
              <a:solidFill>
                <a:schemeClr val="dk1"/>
              </a:solidFill>
              <a:latin typeface="Calibri"/>
              <a:ea typeface="Calibri"/>
              <a:cs typeface="Calibri"/>
              <a:sym typeface="Calibri"/>
            </a:endParaRPr>
          </a:p>
        </p:txBody>
      </p:sp>
      <p:sp>
        <p:nvSpPr>
          <p:cNvPr id="340" name="Google Shape;340;p28"/>
          <p:cNvSpPr txBox="1"/>
          <p:nvPr/>
        </p:nvSpPr>
        <p:spPr>
          <a:xfrm>
            <a:off x="0" y="609600"/>
            <a:ext cx="8991600" cy="46166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41" name="Google Shape;341;p28"/>
          <p:cNvSpPr txBox="1"/>
          <p:nvPr/>
        </p:nvSpPr>
        <p:spPr>
          <a:xfrm>
            <a:off x="0" y="381000"/>
            <a:ext cx="8991600" cy="1107996"/>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rPr b="1" lang="en-US" sz="2400">
                <a:solidFill>
                  <a:schemeClr val="dk1"/>
                </a:solidFill>
                <a:latin typeface="Calibri"/>
                <a:ea typeface="Calibri"/>
                <a:cs typeface="Calibri"/>
                <a:sym typeface="Calibri"/>
              </a:rPr>
              <a:t>Four connected method: </a:t>
            </a:r>
            <a:endParaRPr/>
          </a:p>
          <a:p>
            <a:pPr indent="-457200" lvl="0" marL="457200" marR="0" rtl="0" algn="l">
              <a:spcBef>
                <a:spcPts val="0"/>
              </a:spcBef>
              <a:spcAft>
                <a:spcPts val="0"/>
              </a:spcAft>
              <a:buNone/>
            </a:pPr>
            <a:r>
              <a:rPr lang="en-US" sz="2100">
                <a:solidFill>
                  <a:schemeClr val="dk1"/>
                </a:solidFill>
                <a:latin typeface="Calibri"/>
                <a:ea typeface="Calibri"/>
                <a:cs typeface="Calibri"/>
                <a:sym typeface="Calibri"/>
              </a:rPr>
              <a:t>After painting a pixel, then it goes for selecting four neighboring pixels on its left, right, top and bottom. </a:t>
            </a:r>
            <a:endParaRPr/>
          </a:p>
        </p:txBody>
      </p:sp>
      <p:sp>
        <p:nvSpPr>
          <p:cNvPr id="342" name="Google Shape;342;p2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2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 name="Google Shape;344;p2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s://media.geeksforgeeks.org/wp-content/uploads/4pixels.png" id="345" name="Google Shape;345;p28"/>
          <p:cNvPicPr preferRelativeResize="0"/>
          <p:nvPr/>
        </p:nvPicPr>
        <p:blipFill rotWithShape="1">
          <a:blip r:embed="rId3">
            <a:alphaModFix/>
          </a:blip>
          <a:srcRect b="0" l="0" r="0" t="0"/>
          <a:stretch/>
        </p:blipFill>
        <p:spPr>
          <a:xfrm>
            <a:off x="2971800" y="1600200"/>
            <a:ext cx="2162175" cy="2162176"/>
          </a:xfrm>
          <a:prstGeom prst="rect">
            <a:avLst/>
          </a:prstGeom>
          <a:noFill/>
          <a:ln>
            <a:noFill/>
          </a:ln>
        </p:spPr>
      </p:pic>
      <p:sp>
        <p:nvSpPr>
          <p:cNvPr id="346" name="Google Shape;346;p28"/>
          <p:cNvSpPr/>
          <p:nvPr/>
        </p:nvSpPr>
        <p:spPr>
          <a:xfrm>
            <a:off x="251910" y="3733800"/>
            <a:ext cx="6453690" cy="3111088"/>
          </a:xfrm>
          <a:prstGeom prst="rect">
            <a:avLst/>
          </a:prstGeom>
          <a:noFill/>
          <a:ln>
            <a:noFill/>
          </a:ln>
        </p:spPr>
        <p:txBody>
          <a:bodyPr anchorCtr="0" anchor="ctr" bIns="63475" lIns="0" spcFirstLastPara="1" rIns="0" wrap="square" tIns="0">
            <a:spAutoFit/>
          </a:bodyPr>
          <a:lstStyle/>
          <a:p>
            <a:pPr indent="0" lvl="0" marL="0" marR="0" rtl="0" algn="l">
              <a:lnSpc>
                <a:spcPct val="100000"/>
              </a:lnSpc>
              <a:spcBef>
                <a:spcPts val="0"/>
              </a:spcBef>
              <a:spcAft>
                <a:spcPts val="0"/>
              </a:spcAft>
              <a:buClr>
                <a:srgbClr val="273239"/>
              </a:buClr>
              <a:buSzPts val="1800"/>
              <a:buFont typeface="Times New Roman"/>
              <a:buNone/>
            </a:pPr>
            <a:r>
              <a:rPr b="0" i="0" lang="en-US" sz="1800" u="none" cap="none" strike="noStrike">
                <a:solidFill>
                  <a:srgbClr val="273239"/>
                </a:solidFill>
                <a:latin typeface="Times New Roman"/>
                <a:ea typeface="Times New Roman"/>
                <a:cs typeface="Times New Roman"/>
                <a:sym typeface="Times New Roman"/>
              </a:rPr>
              <a:t>void boundaryFill4(int x, int y, int fill_color,int boundary_color) </a:t>
            </a:r>
            <a:endParaRPr/>
          </a:p>
          <a:p>
            <a:pPr indent="0" lvl="0" marL="0" marR="0" rtl="0" algn="l">
              <a:lnSpc>
                <a:spcPct val="100000"/>
              </a:lnSpc>
              <a:spcBef>
                <a:spcPts val="0"/>
              </a:spcBef>
              <a:spcAft>
                <a:spcPts val="0"/>
              </a:spcAft>
              <a:buClr>
                <a:srgbClr val="273239"/>
              </a:buClr>
              <a:buSzPts val="1800"/>
              <a:buFont typeface="Times New Roman"/>
              <a:buNone/>
            </a:pPr>
            <a:r>
              <a:rPr b="0" i="0" lang="en-US" sz="1800" u="none" cap="none" strike="noStrike">
                <a:solidFill>
                  <a:srgbClr val="273239"/>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273239"/>
              </a:buClr>
              <a:buSzPts val="1800"/>
              <a:buFont typeface="Times New Roman"/>
              <a:buNone/>
            </a:pPr>
            <a:r>
              <a:rPr b="0" i="0" lang="en-US" sz="1800" u="none" cap="none" strike="noStrike">
                <a:solidFill>
                  <a:srgbClr val="273239"/>
                </a:solidFill>
                <a:latin typeface="Times New Roman"/>
                <a:ea typeface="Times New Roman"/>
                <a:cs typeface="Times New Roman"/>
                <a:sym typeface="Times New Roman"/>
              </a:rPr>
              <a:t>   if(getpixel(x, y) != boundary_color &amp;&amp; getpixel(x, y) != fill_color) </a:t>
            </a:r>
            <a:endParaRPr/>
          </a:p>
          <a:p>
            <a:pPr indent="0" lvl="0" marL="0" marR="0" rtl="0" algn="l">
              <a:lnSpc>
                <a:spcPct val="100000"/>
              </a:lnSpc>
              <a:spcBef>
                <a:spcPts val="0"/>
              </a:spcBef>
              <a:spcAft>
                <a:spcPts val="0"/>
              </a:spcAft>
              <a:buClr>
                <a:srgbClr val="273239"/>
              </a:buClr>
              <a:buSzPts val="1800"/>
              <a:buFont typeface="Times New Roman"/>
              <a:buNone/>
            </a:pPr>
            <a:r>
              <a:rPr b="0" i="0" lang="en-US" sz="1800" u="none" cap="none" strike="noStrike">
                <a:solidFill>
                  <a:srgbClr val="273239"/>
                </a:solidFill>
                <a:latin typeface="Times New Roman"/>
                <a:ea typeface="Times New Roman"/>
                <a:cs typeface="Times New Roman"/>
                <a:sym typeface="Times New Roman"/>
              </a:rPr>
              <a:t>   { </a:t>
            </a:r>
            <a:endParaRPr/>
          </a:p>
          <a:p>
            <a:pPr indent="0" lvl="0" marL="0" marR="0" rtl="0" algn="l">
              <a:lnSpc>
                <a:spcPct val="100000"/>
              </a:lnSpc>
              <a:spcBef>
                <a:spcPts val="0"/>
              </a:spcBef>
              <a:spcAft>
                <a:spcPts val="0"/>
              </a:spcAft>
              <a:buClr>
                <a:srgbClr val="273239"/>
              </a:buClr>
              <a:buSzPts val="1800"/>
              <a:buFont typeface="Times New Roman"/>
              <a:buNone/>
            </a:pPr>
            <a:r>
              <a:rPr b="0" i="0" lang="en-US" sz="1800" u="none" cap="none" strike="noStrike">
                <a:solidFill>
                  <a:srgbClr val="273239"/>
                </a:solidFill>
                <a:latin typeface="Times New Roman"/>
                <a:ea typeface="Times New Roman"/>
                <a:cs typeface="Times New Roman"/>
                <a:sym typeface="Times New Roman"/>
              </a:rPr>
              <a:t>      putpixel(x, y, fill_color); </a:t>
            </a:r>
            <a:endParaRPr/>
          </a:p>
          <a:p>
            <a:pPr indent="0" lvl="0" marL="0" marR="0" rtl="0" algn="l">
              <a:lnSpc>
                <a:spcPct val="100000"/>
              </a:lnSpc>
              <a:spcBef>
                <a:spcPts val="0"/>
              </a:spcBef>
              <a:spcAft>
                <a:spcPts val="0"/>
              </a:spcAft>
              <a:buClr>
                <a:srgbClr val="273239"/>
              </a:buClr>
              <a:buSzPts val="1800"/>
              <a:buFont typeface="Times New Roman"/>
              <a:buNone/>
            </a:pPr>
            <a:r>
              <a:rPr b="0" i="0" lang="en-US" sz="1800" u="none" cap="none" strike="noStrike">
                <a:solidFill>
                  <a:srgbClr val="273239"/>
                </a:solidFill>
                <a:latin typeface="Times New Roman"/>
                <a:ea typeface="Times New Roman"/>
                <a:cs typeface="Times New Roman"/>
                <a:sym typeface="Times New Roman"/>
              </a:rPr>
              <a:t>      boundaryFill4(x + 1, y, fill_color, boundary_color); </a:t>
            </a:r>
            <a:endParaRPr/>
          </a:p>
          <a:p>
            <a:pPr indent="0" lvl="0" marL="0" marR="0" rtl="0" algn="l">
              <a:lnSpc>
                <a:spcPct val="100000"/>
              </a:lnSpc>
              <a:spcBef>
                <a:spcPts val="0"/>
              </a:spcBef>
              <a:spcAft>
                <a:spcPts val="0"/>
              </a:spcAft>
              <a:buClr>
                <a:srgbClr val="273239"/>
              </a:buClr>
              <a:buSzPts val="1800"/>
              <a:buFont typeface="Times New Roman"/>
              <a:buNone/>
            </a:pPr>
            <a:r>
              <a:rPr b="0" i="0" lang="en-US" sz="1800" u="none" cap="none" strike="noStrike">
                <a:solidFill>
                  <a:srgbClr val="273239"/>
                </a:solidFill>
                <a:latin typeface="Times New Roman"/>
                <a:ea typeface="Times New Roman"/>
                <a:cs typeface="Times New Roman"/>
                <a:sym typeface="Times New Roman"/>
              </a:rPr>
              <a:t>      boundaryFill4(x, y + 1, fill_color, boundary_color); </a:t>
            </a:r>
            <a:endParaRPr/>
          </a:p>
          <a:p>
            <a:pPr indent="0" lvl="0" marL="0" marR="0" rtl="0" algn="l">
              <a:lnSpc>
                <a:spcPct val="100000"/>
              </a:lnSpc>
              <a:spcBef>
                <a:spcPts val="0"/>
              </a:spcBef>
              <a:spcAft>
                <a:spcPts val="0"/>
              </a:spcAft>
              <a:buClr>
                <a:srgbClr val="273239"/>
              </a:buClr>
              <a:buSzPts val="1800"/>
              <a:buFont typeface="Times New Roman"/>
              <a:buNone/>
            </a:pPr>
            <a:r>
              <a:rPr b="0" i="0" lang="en-US" sz="1800" u="none" cap="none" strike="noStrike">
                <a:solidFill>
                  <a:srgbClr val="273239"/>
                </a:solidFill>
                <a:latin typeface="Times New Roman"/>
                <a:ea typeface="Times New Roman"/>
                <a:cs typeface="Times New Roman"/>
                <a:sym typeface="Times New Roman"/>
              </a:rPr>
              <a:t>      boundaryFill4(x - 1, y, fill_color, boundary_color); </a:t>
            </a:r>
            <a:endParaRPr/>
          </a:p>
          <a:p>
            <a:pPr indent="0" lvl="0" marL="0" marR="0" rtl="0" algn="l">
              <a:lnSpc>
                <a:spcPct val="100000"/>
              </a:lnSpc>
              <a:spcBef>
                <a:spcPts val="0"/>
              </a:spcBef>
              <a:spcAft>
                <a:spcPts val="0"/>
              </a:spcAft>
              <a:buClr>
                <a:srgbClr val="273239"/>
              </a:buClr>
              <a:buSzPts val="1800"/>
              <a:buFont typeface="Times New Roman"/>
              <a:buNone/>
            </a:pPr>
            <a:r>
              <a:rPr b="0" i="0" lang="en-US" sz="1800" u="none" cap="none" strike="noStrike">
                <a:solidFill>
                  <a:srgbClr val="273239"/>
                </a:solidFill>
                <a:latin typeface="Times New Roman"/>
                <a:ea typeface="Times New Roman"/>
                <a:cs typeface="Times New Roman"/>
                <a:sym typeface="Times New Roman"/>
              </a:rPr>
              <a:t>      boundaryFill4(x, y - 1, fill_color, boundary_color); </a:t>
            </a:r>
            <a:endParaRPr/>
          </a:p>
          <a:p>
            <a:pPr indent="0" lvl="0" marL="0" marR="0" rtl="0" algn="l">
              <a:lnSpc>
                <a:spcPct val="100000"/>
              </a:lnSpc>
              <a:spcBef>
                <a:spcPts val="0"/>
              </a:spcBef>
              <a:spcAft>
                <a:spcPts val="0"/>
              </a:spcAft>
              <a:buClr>
                <a:srgbClr val="273239"/>
              </a:buClr>
              <a:buSzPts val="1800"/>
              <a:buFont typeface="Times New Roman"/>
              <a:buNone/>
            </a:pPr>
            <a:r>
              <a:rPr lang="en-US" sz="1800">
                <a:solidFill>
                  <a:srgbClr val="273239"/>
                </a:solidFill>
                <a:latin typeface="Times New Roman"/>
                <a:ea typeface="Times New Roman"/>
                <a:cs typeface="Times New Roman"/>
                <a:sym typeface="Times New Roman"/>
              </a:rPr>
              <a:t>   </a:t>
            </a:r>
            <a:r>
              <a:rPr b="0" i="0" lang="en-US" sz="1800" u="none" cap="none" strike="noStrike">
                <a:solidFill>
                  <a:srgbClr val="273239"/>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273239"/>
              </a:buClr>
              <a:buSzPts val="1800"/>
              <a:buFont typeface="Times New Roman"/>
              <a:buNone/>
            </a:pPr>
            <a:r>
              <a:rPr b="0" i="0" lang="en-US" sz="1800" u="none" cap="none" strike="noStrike">
                <a:solidFill>
                  <a:srgbClr val="273239"/>
                </a:solidFill>
                <a:latin typeface="Times New Roman"/>
                <a:ea typeface="Times New Roman"/>
                <a:cs typeface="Times New Roman"/>
                <a:sym typeface="Times New Roman"/>
              </a:rPr>
              <a:t>}</a:t>
            </a:r>
            <a:r>
              <a:rPr b="0" i="0" lang="en-US" sz="900" u="none" cap="none" strike="noStrike">
                <a:solidFill>
                  <a:schemeClr val="dk1"/>
                </a:solidFill>
                <a:latin typeface="Times New Roman"/>
                <a:ea typeface="Times New Roman"/>
                <a:cs typeface="Times New Roman"/>
                <a:sym typeface="Times New Roman"/>
              </a:rPr>
              <a:t>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9"/>
          <p:cNvSpPr txBox="1"/>
          <p:nvPr/>
        </p:nvSpPr>
        <p:spPr>
          <a:xfrm>
            <a:off x="0" y="0"/>
            <a:ext cx="899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Area filling : Boundary fill algorithm</a:t>
            </a:r>
            <a:endParaRPr b="1" sz="3200">
              <a:solidFill>
                <a:schemeClr val="dk1"/>
              </a:solidFill>
              <a:latin typeface="Calibri"/>
              <a:ea typeface="Calibri"/>
              <a:cs typeface="Calibri"/>
              <a:sym typeface="Calibri"/>
            </a:endParaRPr>
          </a:p>
        </p:txBody>
      </p:sp>
      <p:sp>
        <p:nvSpPr>
          <p:cNvPr id="352" name="Google Shape;352;p29"/>
          <p:cNvSpPr txBox="1"/>
          <p:nvPr/>
        </p:nvSpPr>
        <p:spPr>
          <a:xfrm>
            <a:off x="0" y="609600"/>
            <a:ext cx="8991600" cy="46166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53" name="Google Shape;353;p29"/>
          <p:cNvSpPr txBox="1"/>
          <p:nvPr/>
        </p:nvSpPr>
        <p:spPr>
          <a:xfrm>
            <a:off x="0" y="381000"/>
            <a:ext cx="8991600" cy="1754326"/>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rPr b="1" lang="en-US" sz="2400">
                <a:solidFill>
                  <a:schemeClr val="dk1"/>
                </a:solidFill>
                <a:latin typeface="Calibri"/>
                <a:ea typeface="Calibri"/>
                <a:cs typeface="Calibri"/>
                <a:sym typeface="Calibri"/>
              </a:rPr>
              <a:t>Eight connected method: </a:t>
            </a:r>
            <a:endParaRPr/>
          </a:p>
          <a:p>
            <a:pPr indent="-457200" lvl="0" marL="457200" marR="0" rtl="0" algn="l">
              <a:spcBef>
                <a:spcPts val="0"/>
              </a:spcBef>
              <a:spcAft>
                <a:spcPts val="0"/>
              </a:spcAft>
              <a:buNone/>
            </a:pPr>
            <a:r>
              <a:rPr lang="en-US" sz="2100">
                <a:solidFill>
                  <a:schemeClr val="dk1"/>
                </a:solidFill>
                <a:latin typeface="Calibri"/>
                <a:ea typeface="Calibri"/>
                <a:cs typeface="Calibri"/>
                <a:sym typeface="Calibri"/>
              </a:rPr>
              <a:t>When we try to fill the color interior to the complex polygon it may failed, so to overcome this problem we can use eight connected method. The pixels to be tested are the neighbors of current pixel that comes on it left, right, top, bottom, top-left, top-right, bottom-left, bottom-right. </a:t>
            </a:r>
            <a:endParaRPr/>
          </a:p>
        </p:txBody>
      </p:sp>
      <p:sp>
        <p:nvSpPr>
          <p:cNvPr id="354" name="Google Shape;354;p2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Google Shape;355;p2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 name="Google Shape;356;p2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s://media.geeksforgeeks.org/wp-content/uploads/8pixels-1.png" id="357" name="Google Shape;357;p29"/>
          <p:cNvPicPr preferRelativeResize="0"/>
          <p:nvPr/>
        </p:nvPicPr>
        <p:blipFill rotWithShape="1">
          <a:blip r:embed="rId3">
            <a:alphaModFix/>
          </a:blip>
          <a:srcRect b="0" l="0" r="0" t="0"/>
          <a:stretch/>
        </p:blipFill>
        <p:spPr>
          <a:xfrm>
            <a:off x="3048000" y="2743200"/>
            <a:ext cx="2171700" cy="21621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nvSpPr>
        <p:spPr>
          <a:xfrm>
            <a:off x="0" y="0"/>
            <a:ext cx="899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Introduction</a:t>
            </a:r>
            <a:endParaRPr b="1" sz="3200">
              <a:solidFill>
                <a:schemeClr val="dk1"/>
              </a:solidFill>
              <a:latin typeface="Calibri"/>
              <a:ea typeface="Calibri"/>
              <a:cs typeface="Calibri"/>
              <a:sym typeface="Calibri"/>
            </a:endParaRPr>
          </a:p>
        </p:txBody>
      </p:sp>
      <p:sp>
        <p:nvSpPr>
          <p:cNvPr id="96" name="Google Shape;96;p3"/>
          <p:cNvSpPr txBox="1"/>
          <p:nvPr/>
        </p:nvSpPr>
        <p:spPr>
          <a:xfrm>
            <a:off x="0" y="609600"/>
            <a:ext cx="8991600" cy="304698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The raster scan graphics display requires special procedures for displaying graphics elements like lines, curves, circles. For this it is important to determine which pixel to be painted on the screen coordinates and with what intensity.</a:t>
            </a:r>
            <a:endParaRPr/>
          </a:p>
          <a:p>
            <a:pPr indent="-457200" lvl="0" marL="4572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The process by which a primitive is converted to a two dimensional image is called rasterization and when such procedure is combined with picture generation using scan line it is called scan line conversion.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0"/>
          <p:cNvSpPr txBox="1"/>
          <p:nvPr/>
        </p:nvSpPr>
        <p:spPr>
          <a:xfrm>
            <a:off x="0" y="0"/>
            <a:ext cx="899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Area filling : Boundary fill algorithm</a:t>
            </a:r>
            <a:endParaRPr b="1" sz="3200">
              <a:solidFill>
                <a:schemeClr val="dk1"/>
              </a:solidFill>
              <a:latin typeface="Calibri"/>
              <a:ea typeface="Calibri"/>
              <a:cs typeface="Calibri"/>
              <a:sym typeface="Calibri"/>
            </a:endParaRPr>
          </a:p>
        </p:txBody>
      </p:sp>
      <p:sp>
        <p:nvSpPr>
          <p:cNvPr id="363" name="Google Shape;363;p30"/>
          <p:cNvSpPr txBox="1"/>
          <p:nvPr/>
        </p:nvSpPr>
        <p:spPr>
          <a:xfrm>
            <a:off x="0" y="609600"/>
            <a:ext cx="8991600" cy="46166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64" name="Google Shape;364;p30"/>
          <p:cNvSpPr txBox="1"/>
          <p:nvPr/>
        </p:nvSpPr>
        <p:spPr>
          <a:xfrm>
            <a:off x="0" y="381000"/>
            <a:ext cx="8991600" cy="6001643"/>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rPr b="1" lang="en-US" sz="2400">
                <a:solidFill>
                  <a:schemeClr val="dk1"/>
                </a:solidFill>
                <a:latin typeface="Calibri"/>
                <a:ea typeface="Calibri"/>
                <a:cs typeface="Calibri"/>
                <a:sym typeface="Calibri"/>
              </a:rPr>
              <a:t>Eight connected method: </a:t>
            </a:r>
            <a:endParaRPr/>
          </a:p>
          <a:p>
            <a:pPr indent="0" lvl="0" marL="0" marR="0" rtl="0" algn="l">
              <a:spcBef>
                <a:spcPts val="0"/>
              </a:spcBef>
              <a:spcAft>
                <a:spcPts val="0"/>
              </a:spcAft>
              <a:buNone/>
            </a:pPr>
            <a:r>
              <a:rPr lang="en-US" sz="2400">
                <a:solidFill>
                  <a:srgbClr val="273239"/>
                </a:solidFill>
                <a:latin typeface="Times New Roman"/>
                <a:ea typeface="Times New Roman"/>
                <a:cs typeface="Times New Roman"/>
                <a:sym typeface="Times New Roman"/>
              </a:rPr>
              <a:t>void boundaryFill4(int x, int y, int fill_color,int boundary_color) </a:t>
            </a:r>
            <a:endParaRPr/>
          </a:p>
          <a:p>
            <a:pPr indent="0" lvl="0" marL="0" marR="0" rtl="0" algn="l">
              <a:spcBef>
                <a:spcPts val="0"/>
              </a:spcBef>
              <a:spcAft>
                <a:spcPts val="0"/>
              </a:spcAft>
              <a:buNone/>
            </a:pPr>
            <a:r>
              <a:rPr lang="en-US" sz="2400">
                <a:solidFill>
                  <a:srgbClr val="273239"/>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2400">
                <a:solidFill>
                  <a:srgbClr val="273239"/>
                </a:solidFill>
                <a:latin typeface="Times New Roman"/>
                <a:ea typeface="Times New Roman"/>
                <a:cs typeface="Times New Roman"/>
                <a:sym typeface="Times New Roman"/>
              </a:rPr>
              <a:t>   if(getpixel(x, y) != boundary_color &amp;&amp; getpixel(x, y) != fill_color) </a:t>
            </a:r>
            <a:endParaRPr/>
          </a:p>
          <a:p>
            <a:pPr indent="0" lvl="0" marL="0" marR="0" rtl="0" algn="l">
              <a:spcBef>
                <a:spcPts val="0"/>
              </a:spcBef>
              <a:spcAft>
                <a:spcPts val="0"/>
              </a:spcAft>
              <a:buNone/>
            </a:pPr>
            <a:r>
              <a:rPr lang="en-US" sz="2400">
                <a:solidFill>
                  <a:srgbClr val="273239"/>
                </a:solidFill>
                <a:latin typeface="Times New Roman"/>
                <a:ea typeface="Times New Roman"/>
                <a:cs typeface="Times New Roman"/>
                <a:sym typeface="Times New Roman"/>
              </a:rPr>
              <a:t>   { </a:t>
            </a:r>
            <a:endParaRPr/>
          </a:p>
          <a:p>
            <a:pPr indent="0" lvl="0" marL="0" marR="0" rtl="0" algn="l">
              <a:spcBef>
                <a:spcPts val="0"/>
              </a:spcBef>
              <a:spcAft>
                <a:spcPts val="0"/>
              </a:spcAft>
              <a:buNone/>
            </a:pPr>
            <a:r>
              <a:rPr lang="en-US" sz="2400">
                <a:solidFill>
                  <a:srgbClr val="273239"/>
                </a:solidFill>
                <a:latin typeface="Times New Roman"/>
                <a:ea typeface="Times New Roman"/>
                <a:cs typeface="Times New Roman"/>
                <a:sym typeface="Times New Roman"/>
              </a:rPr>
              <a:t>      putpixel(x, y, fill_color); </a:t>
            </a:r>
            <a:endParaRPr/>
          </a:p>
          <a:p>
            <a:pPr indent="0" lvl="0" marL="0" marR="0" rtl="0" algn="l">
              <a:spcBef>
                <a:spcPts val="0"/>
              </a:spcBef>
              <a:spcAft>
                <a:spcPts val="0"/>
              </a:spcAft>
              <a:buNone/>
            </a:pPr>
            <a:r>
              <a:rPr lang="en-US" sz="2400">
                <a:solidFill>
                  <a:srgbClr val="273239"/>
                </a:solidFill>
                <a:latin typeface="Times New Roman"/>
                <a:ea typeface="Times New Roman"/>
                <a:cs typeface="Times New Roman"/>
                <a:sym typeface="Times New Roman"/>
              </a:rPr>
              <a:t>      boundaryFill4(x + 1, y, fill_color, boundary_color); </a:t>
            </a:r>
            <a:endParaRPr/>
          </a:p>
          <a:p>
            <a:pPr indent="0" lvl="0" marL="0" marR="0" rtl="0" algn="l">
              <a:spcBef>
                <a:spcPts val="0"/>
              </a:spcBef>
              <a:spcAft>
                <a:spcPts val="0"/>
              </a:spcAft>
              <a:buNone/>
            </a:pPr>
            <a:r>
              <a:rPr lang="en-US" sz="2400">
                <a:solidFill>
                  <a:srgbClr val="273239"/>
                </a:solidFill>
                <a:latin typeface="Times New Roman"/>
                <a:ea typeface="Times New Roman"/>
                <a:cs typeface="Times New Roman"/>
                <a:sym typeface="Times New Roman"/>
              </a:rPr>
              <a:t>      boundaryFill4(x, y + 1, fill_color, boundary_color); </a:t>
            </a:r>
            <a:endParaRPr/>
          </a:p>
          <a:p>
            <a:pPr indent="0" lvl="0" marL="0" marR="0" rtl="0" algn="l">
              <a:spcBef>
                <a:spcPts val="0"/>
              </a:spcBef>
              <a:spcAft>
                <a:spcPts val="0"/>
              </a:spcAft>
              <a:buNone/>
            </a:pPr>
            <a:r>
              <a:rPr lang="en-US" sz="2400">
                <a:solidFill>
                  <a:srgbClr val="273239"/>
                </a:solidFill>
                <a:latin typeface="Times New Roman"/>
                <a:ea typeface="Times New Roman"/>
                <a:cs typeface="Times New Roman"/>
                <a:sym typeface="Times New Roman"/>
              </a:rPr>
              <a:t>      boundaryFill4(x + 1, y + 1, fill_color, boundary_color); </a:t>
            </a:r>
            <a:endParaRPr/>
          </a:p>
          <a:p>
            <a:pPr indent="0" lvl="0" marL="0" marR="0" rtl="0" algn="l">
              <a:spcBef>
                <a:spcPts val="0"/>
              </a:spcBef>
              <a:spcAft>
                <a:spcPts val="0"/>
              </a:spcAft>
              <a:buNone/>
            </a:pPr>
            <a:r>
              <a:rPr lang="en-US" sz="2400">
                <a:solidFill>
                  <a:srgbClr val="273239"/>
                </a:solidFill>
                <a:latin typeface="Times New Roman"/>
                <a:ea typeface="Times New Roman"/>
                <a:cs typeface="Times New Roman"/>
                <a:sym typeface="Times New Roman"/>
              </a:rPr>
              <a:t>      boundaryFill4(x - 1, y - 1, fill_color, boundary_color); </a:t>
            </a:r>
            <a:endParaRPr/>
          </a:p>
          <a:p>
            <a:pPr indent="0" lvl="0" marL="0" marR="0" rtl="0" algn="l">
              <a:spcBef>
                <a:spcPts val="0"/>
              </a:spcBef>
              <a:spcAft>
                <a:spcPts val="0"/>
              </a:spcAft>
              <a:buNone/>
            </a:pPr>
            <a:r>
              <a:rPr lang="en-US" sz="2400">
                <a:solidFill>
                  <a:srgbClr val="273239"/>
                </a:solidFill>
                <a:latin typeface="Times New Roman"/>
                <a:ea typeface="Times New Roman"/>
                <a:cs typeface="Times New Roman"/>
                <a:sym typeface="Times New Roman"/>
              </a:rPr>
              <a:t>      boundaryFill4(x - 1, y, fill_color, boundary_color); </a:t>
            </a:r>
            <a:endParaRPr/>
          </a:p>
          <a:p>
            <a:pPr indent="0" lvl="0" marL="0" marR="0" rtl="0" algn="l">
              <a:spcBef>
                <a:spcPts val="0"/>
              </a:spcBef>
              <a:spcAft>
                <a:spcPts val="0"/>
              </a:spcAft>
              <a:buNone/>
            </a:pPr>
            <a:r>
              <a:rPr lang="en-US" sz="2400">
                <a:solidFill>
                  <a:srgbClr val="273239"/>
                </a:solidFill>
                <a:latin typeface="Times New Roman"/>
                <a:ea typeface="Times New Roman"/>
                <a:cs typeface="Times New Roman"/>
                <a:sym typeface="Times New Roman"/>
              </a:rPr>
              <a:t>      boundaryFill4(x, y - 1, fill_color, boundary_color); </a:t>
            </a:r>
            <a:endParaRPr/>
          </a:p>
          <a:p>
            <a:pPr indent="0" lvl="0" marL="0" marR="0" rtl="0" algn="l">
              <a:spcBef>
                <a:spcPts val="0"/>
              </a:spcBef>
              <a:spcAft>
                <a:spcPts val="0"/>
              </a:spcAft>
              <a:buNone/>
            </a:pPr>
            <a:r>
              <a:rPr lang="en-US" sz="2400">
                <a:solidFill>
                  <a:srgbClr val="273239"/>
                </a:solidFill>
                <a:latin typeface="Times New Roman"/>
                <a:ea typeface="Times New Roman"/>
                <a:cs typeface="Times New Roman"/>
                <a:sym typeface="Times New Roman"/>
              </a:rPr>
              <a:t>      boundaryFill4(x - 1, y + 1, fill_color, boundary_color); </a:t>
            </a:r>
            <a:endParaRPr/>
          </a:p>
          <a:p>
            <a:pPr indent="0" lvl="0" marL="0" marR="0" rtl="0" algn="l">
              <a:spcBef>
                <a:spcPts val="0"/>
              </a:spcBef>
              <a:spcAft>
                <a:spcPts val="0"/>
              </a:spcAft>
              <a:buNone/>
            </a:pPr>
            <a:r>
              <a:rPr lang="en-US" sz="2400">
                <a:solidFill>
                  <a:srgbClr val="273239"/>
                </a:solidFill>
                <a:latin typeface="Times New Roman"/>
                <a:ea typeface="Times New Roman"/>
                <a:cs typeface="Times New Roman"/>
                <a:sym typeface="Times New Roman"/>
              </a:rPr>
              <a:t>      boundaryFill4(x +1, y - 1, fill_color, boundary_color); </a:t>
            </a:r>
            <a:endParaRPr/>
          </a:p>
          <a:p>
            <a:pPr indent="0" lvl="0" marL="0" marR="0" rtl="0" algn="l">
              <a:spcBef>
                <a:spcPts val="0"/>
              </a:spcBef>
              <a:spcAft>
                <a:spcPts val="0"/>
              </a:spcAft>
              <a:buNone/>
            </a:pPr>
            <a:r>
              <a:rPr lang="en-US" sz="2400">
                <a:solidFill>
                  <a:srgbClr val="273239"/>
                </a:solidFill>
                <a:latin typeface="Times New Roman"/>
                <a:ea typeface="Times New Roman"/>
                <a:cs typeface="Times New Roman"/>
                <a:sym typeface="Times New Roman"/>
              </a:rPr>
              <a:t>   } </a:t>
            </a:r>
            <a:endParaRPr/>
          </a:p>
          <a:p>
            <a:pPr indent="0" lvl="0" marL="0" marR="0" rtl="0" algn="l">
              <a:spcBef>
                <a:spcPts val="0"/>
              </a:spcBef>
              <a:spcAft>
                <a:spcPts val="0"/>
              </a:spcAft>
              <a:buNone/>
            </a:pPr>
            <a:r>
              <a:rPr lang="en-US" sz="2400">
                <a:solidFill>
                  <a:srgbClr val="273239"/>
                </a:solidFill>
                <a:latin typeface="Times New Roman"/>
                <a:ea typeface="Times New Roman"/>
                <a:cs typeface="Times New Roman"/>
                <a:sym typeface="Times New Roman"/>
              </a:rPr>
              <a:t>}</a:t>
            </a:r>
            <a:r>
              <a:rPr lang="en-US" sz="1050">
                <a:solidFill>
                  <a:schemeClr val="dk1"/>
                </a:solidFill>
                <a:latin typeface="Times New Roman"/>
                <a:ea typeface="Times New Roman"/>
                <a:cs typeface="Times New Roman"/>
                <a:sym typeface="Times New Roman"/>
              </a:rPr>
              <a:t> </a:t>
            </a:r>
            <a:endParaRPr sz="3600">
              <a:solidFill>
                <a:schemeClr val="dk1"/>
              </a:solidFill>
              <a:latin typeface="Times New Roman"/>
              <a:ea typeface="Times New Roman"/>
              <a:cs typeface="Times New Roman"/>
              <a:sym typeface="Times New Roman"/>
            </a:endParaRPr>
          </a:p>
        </p:txBody>
      </p:sp>
      <p:sp>
        <p:nvSpPr>
          <p:cNvPr id="365" name="Google Shape;365;p3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6" name="Google Shape;366;p3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3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Google Shape;368;p30"/>
          <p:cNvSpPr/>
          <p:nvPr/>
        </p:nvSpPr>
        <p:spPr>
          <a:xfrm>
            <a:off x="251910" y="3733800"/>
            <a:ext cx="65" cy="494987"/>
          </a:xfrm>
          <a:prstGeom prst="rect">
            <a:avLst/>
          </a:prstGeom>
          <a:noFill/>
          <a:ln>
            <a:noFill/>
          </a:ln>
        </p:spPr>
        <p:txBody>
          <a:bodyPr anchorCtr="0" anchor="ctr" bIns="63475" lIns="0" spcFirstLastPara="1" rIns="0" wrap="square" tIns="0">
            <a:spAutoFit/>
          </a:bodyPr>
          <a:lstStyle/>
          <a:p>
            <a:pPr indent="0" lvl="0" marL="0" marR="0" rtl="0" algn="l">
              <a:lnSpc>
                <a:spcPct val="100000"/>
              </a:lnSpc>
              <a:spcBef>
                <a:spcPts val="0"/>
              </a:spcBef>
              <a:spcAft>
                <a:spcPts val="0"/>
              </a:spcAft>
              <a:buClr>
                <a:schemeClr val="dk1"/>
              </a:buClr>
              <a:buSzPts val="2800"/>
              <a:buFont typeface="Calibri"/>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nvSpPr>
        <p:spPr>
          <a:xfrm>
            <a:off x="0" y="0"/>
            <a:ext cx="899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Scan conversion of a point</a:t>
            </a:r>
            <a:endParaRPr b="1" sz="3200">
              <a:solidFill>
                <a:schemeClr val="dk1"/>
              </a:solidFill>
              <a:latin typeface="Calibri"/>
              <a:ea typeface="Calibri"/>
              <a:cs typeface="Calibri"/>
              <a:sym typeface="Calibri"/>
            </a:endParaRPr>
          </a:p>
        </p:txBody>
      </p:sp>
      <p:sp>
        <p:nvSpPr>
          <p:cNvPr id="102" name="Google Shape;102;p4"/>
          <p:cNvSpPr txBox="1"/>
          <p:nvPr/>
        </p:nvSpPr>
        <p:spPr>
          <a:xfrm>
            <a:off x="0" y="609600"/>
            <a:ext cx="8991600" cy="4154984"/>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A point is a geometric element that has a position but no extension. A point is defined by it coordinates.</a:t>
            </a:r>
            <a:endParaRPr/>
          </a:p>
          <a:p>
            <a:pPr indent="-457200" lvl="0" marL="4572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Mathematically, a point in space has coordinates x and y represented by P(x,y).</a:t>
            </a:r>
            <a:endParaRPr/>
          </a:p>
          <a:p>
            <a:pPr indent="-457200" lvl="0" marL="4572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A point coordinates have integral value in order to display it on the screen coordinates, as a display system requires no floating point coordinates.</a:t>
            </a:r>
            <a:endParaRPr/>
          </a:p>
          <a:p>
            <a:pPr indent="-457200" lvl="0" marL="4572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If one generates such coordinates then it must be converted to its nearest integer part. For example point with coordinates P(1.3,4.2) has to be converted to P(1,4) for display using suitable functions in any programming environment.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nvSpPr>
        <p:spPr>
          <a:xfrm>
            <a:off x="0" y="0"/>
            <a:ext cx="899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Scan Conversion of a line: DDA Algorithm</a:t>
            </a:r>
            <a:endParaRPr b="1" sz="3200">
              <a:solidFill>
                <a:schemeClr val="dk1"/>
              </a:solidFill>
              <a:latin typeface="Calibri"/>
              <a:ea typeface="Calibri"/>
              <a:cs typeface="Calibri"/>
              <a:sym typeface="Calibri"/>
            </a:endParaRPr>
          </a:p>
        </p:txBody>
      </p:sp>
      <p:sp>
        <p:nvSpPr>
          <p:cNvPr id="108" name="Google Shape;108;p5"/>
          <p:cNvSpPr txBox="1"/>
          <p:nvPr/>
        </p:nvSpPr>
        <p:spPr>
          <a:xfrm>
            <a:off x="0" y="609600"/>
            <a:ext cx="8991600" cy="5262979"/>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It stands for </a:t>
            </a:r>
            <a:r>
              <a:rPr b="1" lang="en-US" sz="2400">
                <a:solidFill>
                  <a:schemeClr val="dk1"/>
                </a:solidFill>
                <a:latin typeface="Calibri"/>
                <a:ea typeface="Calibri"/>
                <a:cs typeface="Calibri"/>
                <a:sym typeface="Calibri"/>
              </a:rPr>
              <a:t>Digital Differential Analyzer</a:t>
            </a:r>
            <a:endParaRPr sz="24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A line connects two points. It is the basic element in graphics.</a:t>
            </a:r>
            <a:endParaRPr/>
          </a:p>
          <a:p>
            <a:pPr indent="-457200" lvl="0" marL="4572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To draw a line, you need two points between which you can draw a line.</a:t>
            </a:r>
            <a:endParaRPr/>
          </a:p>
          <a:p>
            <a:pPr indent="-457200" lvl="0" marL="4572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Line is the collection of points in a common path. The path can be defined by using line equation. The common line equation is y=mx+c where m is the slope of the line and c is intercepting point in y-axis, x and y are the coordinates of the points that satisfy the function and so lie on the straight line.</a:t>
            </a:r>
            <a:endParaRPr/>
          </a:p>
          <a:p>
            <a:pPr indent="-457200" lvl="0" marL="4572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When you have slope and y-intercept then you can compute any point in the line.</a:t>
            </a:r>
            <a:endParaRPr/>
          </a:p>
          <a:p>
            <a:pPr indent="-457200" lvl="0" marL="4572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DDA algorithm is an incremental method of scan conversion of line. In this method, calculation is performed at each step but by using results of previous steps.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nvSpPr>
        <p:spPr>
          <a:xfrm>
            <a:off x="0" y="0"/>
            <a:ext cx="899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Scan Conversion of a line: DDA Algorithm</a:t>
            </a:r>
            <a:endParaRPr b="1" sz="3200">
              <a:solidFill>
                <a:schemeClr val="dk1"/>
              </a:solidFill>
              <a:latin typeface="Calibri"/>
              <a:ea typeface="Calibri"/>
              <a:cs typeface="Calibri"/>
              <a:sym typeface="Calibri"/>
            </a:endParaRPr>
          </a:p>
        </p:txBody>
      </p:sp>
      <p:sp>
        <p:nvSpPr>
          <p:cNvPr id="114" name="Google Shape;114;p6"/>
          <p:cNvSpPr txBox="1"/>
          <p:nvPr/>
        </p:nvSpPr>
        <p:spPr>
          <a:xfrm>
            <a:off x="0" y="419100"/>
            <a:ext cx="8991600" cy="6524863"/>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Step-1: Get the input of two end points (X</a:t>
            </a:r>
            <a:r>
              <a:rPr baseline="-25000" lang="en-US" sz="2200">
                <a:solidFill>
                  <a:schemeClr val="dk1"/>
                </a:solidFill>
                <a:latin typeface="Calibri"/>
                <a:ea typeface="Calibri"/>
                <a:cs typeface="Calibri"/>
                <a:sym typeface="Calibri"/>
              </a:rPr>
              <a:t>0</a:t>
            </a:r>
            <a:r>
              <a:rPr lang="en-US" sz="2200">
                <a:solidFill>
                  <a:schemeClr val="dk1"/>
                </a:solidFill>
                <a:latin typeface="Calibri"/>
                <a:ea typeface="Calibri"/>
                <a:cs typeface="Calibri"/>
                <a:sym typeface="Calibri"/>
              </a:rPr>
              <a:t>,Y</a:t>
            </a:r>
            <a:r>
              <a:rPr baseline="-25000" lang="en-US" sz="2200">
                <a:solidFill>
                  <a:schemeClr val="dk1"/>
                </a:solidFill>
                <a:latin typeface="Calibri"/>
                <a:ea typeface="Calibri"/>
                <a:cs typeface="Calibri"/>
                <a:sym typeface="Calibri"/>
              </a:rPr>
              <a:t>0</a:t>
            </a:r>
            <a:r>
              <a:rPr lang="en-US" sz="2200">
                <a:solidFill>
                  <a:schemeClr val="dk1"/>
                </a:solidFill>
                <a:latin typeface="Calibri"/>
                <a:ea typeface="Calibri"/>
                <a:cs typeface="Calibri"/>
                <a:sym typeface="Calibri"/>
              </a:rPr>
              <a:t>) and (X</a:t>
            </a:r>
            <a:r>
              <a:rPr baseline="-25000" lang="en-US" sz="2200">
                <a:solidFill>
                  <a:schemeClr val="dk1"/>
                </a:solidFill>
                <a:latin typeface="Calibri"/>
                <a:ea typeface="Calibri"/>
                <a:cs typeface="Calibri"/>
                <a:sym typeface="Calibri"/>
              </a:rPr>
              <a:t>1</a:t>
            </a:r>
            <a:r>
              <a:rPr lang="en-US" sz="2200">
                <a:solidFill>
                  <a:schemeClr val="dk1"/>
                </a:solidFill>
                <a:latin typeface="Calibri"/>
                <a:ea typeface="Calibri"/>
                <a:cs typeface="Calibri"/>
                <a:sym typeface="Calibri"/>
              </a:rPr>
              <a:t>,Y</a:t>
            </a:r>
            <a:r>
              <a:rPr baseline="-25000" lang="en-US" sz="2200">
                <a:solidFill>
                  <a:schemeClr val="dk1"/>
                </a:solidFill>
                <a:latin typeface="Calibri"/>
                <a:ea typeface="Calibri"/>
                <a:cs typeface="Calibri"/>
                <a:sym typeface="Calibri"/>
              </a:rPr>
              <a:t>1</a:t>
            </a:r>
            <a:r>
              <a:rPr lang="en-US" sz="2200">
                <a:solidFill>
                  <a:schemeClr val="dk1"/>
                </a:solidFill>
                <a:latin typeface="Calibri"/>
                <a:ea typeface="Calibri"/>
                <a:cs typeface="Calibri"/>
                <a:sym typeface="Calibri"/>
              </a:rPr>
              <a:t>)</a:t>
            </a:r>
            <a:endParaRPr/>
          </a:p>
          <a:p>
            <a:pPr indent="-457200" lvl="0" marL="457200" marR="0" rtl="0" algn="l">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Step-2:Calculate the difference between two end points</a:t>
            </a:r>
            <a:endParaRPr/>
          </a:p>
          <a:p>
            <a:pPr indent="-457200" lvl="0" marL="457200" marR="0" rtl="0" algn="l">
              <a:spcBef>
                <a:spcPts val="0"/>
              </a:spcBef>
              <a:spcAft>
                <a:spcPts val="0"/>
              </a:spcAft>
              <a:buNone/>
            </a:pPr>
            <a:r>
              <a:rPr lang="en-US" sz="2200">
                <a:solidFill>
                  <a:schemeClr val="dk1"/>
                </a:solidFill>
                <a:latin typeface="Calibri"/>
                <a:ea typeface="Calibri"/>
                <a:cs typeface="Calibri"/>
                <a:sym typeface="Calibri"/>
              </a:rPr>
              <a:t>			dx=X</a:t>
            </a:r>
            <a:r>
              <a:rPr baseline="-25000" lang="en-US" sz="2200">
                <a:solidFill>
                  <a:schemeClr val="dk1"/>
                </a:solidFill>
                <a:latin typeface="Calibri"/>
                <a:ea typeface="Calibri"/>
                <a:cs typeface="Calibri"/>
                <a:sym typeface="Calibri"/>
              </a:rPr>
              <a:t>1</a:t>
            </a:r>
            <a:r>
              <a:rPr lang="en-US" sz="2200">
                <a:solidFill>
                  <a:schemeClr val="dk1"/>
                </a:solidFill>
                <a:latin typeface="Calibri"/>
                <a:ea typeface="Calibri"/>
                <a:cs typeface="Calibri"/>
                <a:sym typeface="Calibri"/>
              </a:rPr>
              <a:t>-X</a:t>
            </a:r>
            <a:r>
              <a:rPr baseline="-25000" lang="en-US" sz="2200">
                <a:solidFill>
                  <a:schemeClr val="dk1"/>
                </a:solidFill>
                <a:latin typeface="Calibri"/>
                <a:ea typeface="Calibri"/>
                <a:cs typeface="Calibri"/>
                <a:sym typeface="Calibri"/>
              </a:rPr>
              <a:t>0</a:t>
            </a:r>
            <a:r>
              <a:rPr lang="en-US" sz="2200">
                <a:solidFill>
                  <a:schemeClr val="dk1"/>
                </a:solidFill>
                <a:latin typeface="Calibri"/>
                <a:ea typeface="Calibri"/>
                <a:cs typeface="Calibri"/>
                <a:sym typeface="Calibri"/>
              </a:rPr>
              <a:t>, dy=Y</a:t>
            </a:r>
            <a:r>
              <a:rPr baseline="-25000" lang="en-US" sz="2200">
                <a:solidFill>
                  <a:schemeClr val="dk1"/>
                </a:solidFill>
                <a:latin typeface="Calibri"/>
                <a:ea typeface="Calibri"/>
                <a:cs typeface="Calibri"/>
                <a:sym typeface="Calibri"/>
              </a:rPr>
              <a:t>1</a:t>
            </a:r>
            <a:r>
              <a:rPr lang="en-US" sz="2200">
                <a:solidFill>
                  <a:schemeClr val="dk1"/>
                </a:solidFill>
                <a:latin typeface="Calibri"/>
                <a:ea typeface="Calibri"/>
                <a:cs typeface="Calibri"/>
                <a:sym typeface="Calibri"/>
              </a:rPr>
              <a:t>-Y</a:t>
            </a:r>
            <a:r>
              <a:rPr baseline="-25000" lang="en-US" sz="2200">
                <a:solidFill>
                  <a:schemeClr val="dk1"/>
                </a:solidFill>
                <a:latin typeface="Calibri"/>
                <a:ea typeface="Calibri"/>
                <a:cs typeface="Calibri"/>
                <a:sym typeface="Calibri"/>
              </a:rPr>
              <a:t>0</a:t>
            </a:r>
            <a:endParaRPr/>
          </a:p>
          <a:p>
            <a:pPr indent="-457200" lvl="0" marL="457200" marR="0" rtl="0" algn="l">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Step-3: If (abs(dx)&gt;abs(dy))</a:t>
            </a:r>
            <a:endParaRPr/>
          </a:p>
          <a:p>
            <a:pPr indent="-457200" lvl="0" marL="457200" marR="0" rtl="0" algn="l">
              <a:spcBef>
                <a:spcPts val="0"/>
              </a:spcBef>
              <a:spcAft>
                <a:spcPts val="0"/>
              </a:spcAft>
              <a:buNone/>
            </a:pPr>
            <a:r>
              <a:rPr lang="en-US" sz="2200">
                <a:solidFill>
                  <a:schemeClr val="dk1"/>
                </a:solidFill>
                <a:latin typeface="Calibri"/>
                <a:ea typeface="Calibri"/>
                <a:cs typeface="Calibri"/>
                <a:sym typeface="Calibri"/>
              </a:rPr>
              <a:t>			steps=abs(dx);</a:t>
            </a:r>
            <a:endParaRPr/>
          </a:p>
          <a:p>
            <a:pPr indent="-457200" lvl="0" marL="457200" marR="0" rtl="0" algn="l">
              <a:spcBef>
                <a:spcPts val="0"/>
              </a:spcBef>
              <a:spcAft>
                <a:spcPts val="0"/>
              </a:spcAft>
              <a:buNone/>
            </a:pPr>
            <a:r>
              <a:rPr lang="en-US" sz="2200">
                <a:solidFill>
                  <a:schemeClr val="dk1"/>
                </a:solidFill>
                <a:latin typeface="Calibri"/>
                <a:ea typeface="Calibri"/>
                <a:cs typeface="Calibri"/>
                <a:sym typeface="Calibri"/>
              </a:rPr>
              <a:t>		        else</a:t>
            </a:r>
            <a:endParaRPr/>
          </a:p>
          <a:p>
            <a:pPr indent="-457200" lvl="0" marL="457200" marR="0" rtl="0" algn="l">
              <a:spcBef>
                <a:spcPts val="0"/>
              </a:spcBef>
              <a:spcAft>
                <a:spcPts val="0"/>
              </a:spcAft>
              <a:buNone/>
            </a:pPr>
            <a:r>
              <a:rPr lang="en-US" sz="2200">
                <a:solidFill>
                  <a:schemeClr val="dk1"/>
                </a:solidFill>
                <a:latin typeface="Calibri"/>
                <a:ea typeface="Calibri"/>
                <a:cs typeface="Calibri"/>
                <a:sym typeface="Calibri"/>
              </a:rPr>
              <a:t>			step=abs(dy);</a:t>
            </a:r>
            <a:endParaRPr/>
          </a:p>
          <a:p>
            <a:pPr indent="-457200" lvl="0" marL="457200" marR="0" rtl="0" algn="l">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Step-4: Calculate the increment factor in X and Y coordinate</a:t>
            </a:r>
            <a:endParaRPr/>
          </a:p>
          <a:p>
            <a:pPr indent="-457200" lvl="0" marL="457200" marR="0" rtl="0" algn="l">
              <a:spcBef>
                <a:spcPts val="0"/>
              </a:spcBef>
              <a:spcAft>
                <a:spcPts val="0"/>
              </a:spcAft>
              <a:buNone/>
            </a:pPr>
            <a:r>
              <a:rPr lang="en-US" sz="2200">
                <a:solidFill>
                  <a:schemeClr val="dk1"/>
                </a:solidFill>
                <a:latin typeface="Calibri"/>
                <a:ea typeface="Calibri"/>
                <a:cs typeface="Calibri"/>
                <a:sym typeface="Calibri"/>
              </a:rPr>
              <a:t>			Xincrement=dx/(float)steps;</a:t>
            </a:r>
            <a:endParaRPr/>
          </a:p>
          <a:p>
            <a:pPr indent="-457200" lvl="0" marL="457200" marR="0" rtl="0" algn="l">
              <a:spcBef>
                <a:spcPts val="0"/>
              </a:spcBef>
              <a:spcAft>
                <a:spcPts val="0"/>
              </a:spcAft>
              <a:buNone/>
            </a:pPr>
            <a:r>
              <a:rPr lang="en-US" sz="2200">
                <a:solidFill>
                  <a:schemeClr val="dk1"/>
                </a:solidFill>
                <a:latin typeface="Calibri"/>
                <a:ea typeface="Calibri"/>
                <a:cs typeface="Calibri"/>
                <a:sym typeface="Calibri"/>
              </a:rPr>
              <a:t>			Yincrement=dy/(float)steps;</a:t>
            </a:r>
            <a:endParaRPr/>
          </a:p>
          <a:p>
            <a:pPr indent="-457200" lvl="0" marL="457200" marR="0" rtl="0" algn="l">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Step-5: x=X</a:t>
            </a:r>
            <a:r>
              <a:rPr baseline="-25000" lang="en-US" sz="2200">
                <a:solidFill>
                  <a:schemeClr val="dk1"/>
                </a:solidFill>
                <a:latin typeface="Calibri"/>
                <a:ea typeface="Calibri"/>
                <a:cs typeface="Calibri"/>
                <a:sym typeface="Calibri"/>
              </a:rPr>
              <a:t>0</a:t>
            </a:r>
            <a:r>
              <a:rPr lang="en-US" sz="2200">
                <a:solidFill>
                  <a:schemeClr val="dk1"/>
                </a:solidFill>
                <a:latin typeface="Calibri"/>
                <a:ea typeface="Calibri"/>
                <a:cs typeface="Calibri"/>
                <a:sym typeface="Calibri"/>
              </a:rPr>
              <a:t>, y=Y</a:t>
            </a:r>
            <a:r>
              <a:rPr baseline="-25000" lang="en-US" sz="2200">
                <a:solidFill>
                  <a:schemeClr val="dk1"/>
                </a:solidFill>
                <a:latin typeface="Calibri"/>
                <a:ea typeface="Calibri"/>
                <a:cs typeface="Calibri"/>
                <a:sym typeface="Calibri"/>
              </a:rPr>
              <a:t>0</a:t>
            </a:r>
            <a:endParaRPr/>
          </a:p>
          <a:p>
            <a:pPr indent="-457200" lvl="0" marL="457200" marR="0" rtl="0" algn="l">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Step-6: Put the pixel by successfully incrementing x and y coordinates accordingly and draw a line.</a:t>
            </a:r>
            <a:endParaRPr/>
          </a:p>
          <a:p>
            <a:pPr indent="-457200" lvl="0" marL="457200" marR="0" rtl="0" algn="l">
              <a:spcBef>
                <a:spcPts val="0"/>
              </a:spcBef>
              <a:spcAft>
                <a:spcPts val="0"/>
              </a:spcAft>
              <a:buNone/>
            </a:pPr>
            <a:r>
              <a:rPr lang="en-US" sz="2200">
                <a:solidFill>
                  <a:schemeClr val="dk1"/>
                </a:solidFill>
                <a:latin typeface="Calibri"/>
                <a:ea typeface="Calibri"/>
                <a:cs typeface="Calibri"/>
                <a:sym typeface="Calibri"/>
              </a:rPr>
              <a:t>			for(int i=0;i&lt;steps;i++)</a:t>
            </a:r>
            <a:endParaRPr/>
          </a:p>
          <a:p>
            <a:pPr indent="-457200" lvl="0" marL="457200" marR="0" rtl="0" algn="l">
              <a:spcBef>
                <a:spcPts val="0"/>
              </a:spcBef>
              <a:spcAft>
                <a:spcPts val="0"/>
              </a:spcAft>
              <a:buNone/>
            </a:pPr>
            <a:r>
              <a:rPr lang="en-US" sz="2200">
                <a:solidFill>
                  <a:schemeClr val="dk1"/>
                </a:solidFill>
                <a:latin typeface="Calibri"/>
                <a:ea typeface="Calibri"/>
                <a:cs typeface="Calibri"/>
                <a:sym typeface="Calibri"/>
              </a:rPr>
              <a:t>			{</a:t>
            </a:r>
            <a:endParaRPr/>
          </a:p>
          <a:p>
            <a:pPr indent="-457200" lvl="0" marL="457200" marR="0" rtl="0" algn="l">
              <a:spcBef>
                <a:spcPts val="0"/>
              </a:spcBef>
              <a:spcAft>
                <a:spcPts val="0"/>
              </a:spcAft>
              <a:buNone/>
            </a:pPr>
            <a:r>
              <a:rPr lang="en-US" sz="2200">
                <a:solidFill>
                  <a:schemeClr val="dk1"/>
                </a:solidFill>
                <a:latin typeface="Calibri"/>
                <a:ea typeface="Calibri"/>
                <a:cs typeface="Calibri"/>
                <a:sym typeface="Calibri"/>
              </a:rPr>
              <a:t>				putpixel(Round(x),Round(y));</a:t>
            </a:r>
            <a:endParaRPr/>
          </a:p>
          <a:p>
            <a:pPr indent="-457200" lvl="0" marL="457200" marR="0" rtl="0" algn="l">
              <a:spcBef>
                <a:spcPts val="0"/>
              </a:spcBef>
              <a:spcAft>
                <a:spcPts val="0"/>
              </a:spcAft>
              <a:buNone/>
            </a:pPr>
            <a:r>
              <a:rPr lang="en-US" sz="2200">
                <a:solidFill>
                  <a:schemeClr val="dk1"/>
                </a:solidFill>
                <a:latin typeface="Calibri"/>
                <a:ea typeface="Calibri"/>
                <a:cs typeface="Calibri"/>
                <a:sym typeface="Calibri"/>
              </a:rPr>
              <a:t>  				x=x+Xincrement;</a:t>
            </a:r>
            <a:endParaRPr/>
          </a:p>
          <a:p>
            <a:pPr indent="-457200" lvl="0" marL="457200" marR="0" rtl="0" algn="l">
              <a:spcBef>
                <a:spcPts val="0"/>
              </a:spcBef>
              <a:spcAft>
                <a:spcPts val="0"/>
              </a:spcAft>
              <a:buNone/>
            </a:pPr>
            <a:r>
              <a:rPr lang="en-US" sz="2200">
                <a:solidFill>
                  <a:schemeClr val="dk1"/>
                </a:solidFill>
                <a:latin typeface="Calibri"/>
                <a:ea typeface="Calibri"/>
                <a:cs typeface="Calibri"/>
                <a:sym typeface="Calibri"/>
              </a:rPr>
              <a:t>				y=y+Yincrement;</a:t>
            </a:r>
            <a:endParaRPr/>
          </a:p>
          <a:p>
            <a:pPr indent="-457200" lvl="0" marL="457200" marR="0" rtl="0" algn="l">
              <a:spcBef>
                <a:spcPts val="0"/>
              </a:spcBef>
              <a:spcAft>
                <a:spcPts val="0"/>
              </a:spcAft>
              <a:buNone/>
            </a:pPr>
            <a:r>
              <a:rPr lang="en-US" sz="2200">
                <a:solidFill>
                  <a:schemeClr val="dk1"/>
                </a:solidFill>
                <a:latin typeface="Calibri"/>
                <a:ea typeface="Calibri"/>
                <a:cs typeface="Calibri"/>
                <a:sym typeface="Calibri"/>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txBox="1"/>
          <p:nvPr/>
        </p:nvSpPr>
        <p:spPr>
          <a:xfrm>
            <a:off x="0" y="0"/>
            <a:ext cx="899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DDA line drawing Algorithm</a:t>
            </a:r>
            <a:endParaRPr b="1" sz="3200">
              <a:solidFill>
                <a:schemeClr val="dk1"/>
              </a:solidFill>
              <a:latin typeface="Calibri"/>
              <a:ea typeface="Calibri"/>
              <a:cs typeface="Calibri"/>
              <a:sym typeface="Calibri"/>
            </a:endParaRPr>
          </a:p>
        </p:txBody>
      </p:sp>
      <p:sp>
        <p:nvSpPr>
          <p:cNvPr id="120" name="Google Shape;120;p7"/>
          <p:cNvSpPr txBox="1"/>
          <p:nvPr/>
        </p:nvSpPr>
        <p:spPr>
          <a:xfrm>
            <a:off x="0" y="609600"/>
            <a:ext cx="8991600" cy="156966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Calibri"/>
              <a:buAutoNum type="arabicPeriod"/>
            </a:pPr>
            <a:r>
              <a:rPr b="1" lang="en-US" sz="2400">
                <a:solidFill>
                  <a:schemeClr val="dk1"/>
                </a:solidFill>
                <a:latin typeface="Calibri"/>
                <a:ea typeface="Calibri"/>
                <a:cs typeface="Calibri"/>
                <a:sym typeface="Calibri"/>
              </a:rPr>
              <a:t>Draw a line using DDA line drawing algorithm or incremental method whose end points are (5,6) and (10,12).</a:t>
            </a:r>
            <a:endParaRPr/>
          </a:p>
          <a:p>
            <a:pPr indent="-457200" lvl="0" marL="457200" marR="0" rtl="0" algn="l">
              <a:spcBef>
                <a:spcPts val="0"/>
              </a:spcBef>
              <a:spcAft>
                <a:spcPts val="0"/>
              </a:spcAft>
              <a:buClr>
                <a:schemeClr val="dk1"/>
              </a:buClr>
              <a:buSzPts val="2400"/>
              <a:buFont typeface="Calibri"/>
              <a:buAutoNum type="arabicPeriod"/>
            </a:pPr>
            <a:r>
              <a:rPr b="1" lang="en-US" sz="2400">
                <a:solidFill>
                  <a:schemeClr val="dk1"/>
                </a:solidFill>
                <a:latin typeface="Calibri"/>
                <a:ea typeface="Calibri"/>
                <a:cs typeface="Calibri"/>
                <a:sym typeface="Calibri"/>
              </a:rPr>
              <a:t>Draw a line using DDA line drawing algorithm whose end points are (20,10) and (12,15). </a:t>
            </a:r>
            <a:endParaRPr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8"/>
          <p:cNvSpPr txBox="1"/>
          <p:nvPr/>
        </p:nvSpPr>
        <p:spPr>
          <a:xfrm>
            <a:off x="0" y="0"/>
            <a:ext cx="899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Bresenham’s Line Drawing Algorithm</a:t>
            </a:r>
            <a:endParaRPr b="1" sz="3200">
              <a:solidFill>
                <a:schemeClr val="dk1"/>
              </a:solidFill>
              <a:latin typeface="Calibri"/>
              <a:ea typeface="Calibri"/>
              <a:cs typeface="Calibri"/>
              <a:sym typeface="Calibri"/>
            </a:endParaRPr>
          </a:p>
        </p:txBody>
      </p:sp>
      <p:sp>
        <p:nvSpPr>
          <p:cNvPr id="126" name="Google Shape;126;p8"/>
          <p:cNvSpPr txBox="1"/>
          <p:nvPr/>
        </p:nvSpPr>
        <p:spPr>
          <a:xfrm>
            <a:off x="0" y="609600"/>
            <a:ext cx="8991600" cy="46166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27" name="Google Shape;127;p8"/>
          <p:cNvSpPr txBox="1"/>
          <p:nvPr/>
        </p:nvSpPr>
        <p:spPr>
          <a:xfrm>
            <a:off x="0" y="533400"/>
            <a:ext cx="8915400"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This algorithm is used for scan converting a line. It was developed by Elton Bresenham in 1962. It is also called as midpoint line drawing algorithm</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In DDA line drawing algorithm, it uses float data type for calculation which makes it complex and time consuming.</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But bresenham line drawing algorithm is an efficient method as it involves only integer addition, subtractions and multiplication operations. So, line generation will be faster in comparison to DDA line drawing algorithm.</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nvSpPr>
        <p:spPr>
          <a:xfrm>
            <a:off x="0" y="0"/>
            <a:ext cx="8991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alibri"/>
                <a:ea typeface="Calibri"/>
                <a:cs typeface="Calibri"/>
                <a:sym typeface="Calibri"/>
              </a:rPr>
              <a:t>Bresenham’s Line Drawing Algorithm</a:t>
            </a:r>
            <a:endParaRPr b="1" sz="3200">
              <a:solidFill>
                <a:schemeClr val="dk1"/>
              </a:solidFill>
              <a:latin typeface="Calibri"/>
              <a:ea typeface="Calibri"/>
              <a:cs typeface="Calibri"/>
              <a:sym typeface="Calibri"/>
            </a:endParaRPr>
          </a:p>
        </p:txBody>
      </p:sp>
      <p:sp>
        <p:nvSpPr>
          <p:cNvPr id="133" name="Google Shape;133;p9"/>
          <p:cNvSpPr txBox="1"/>
          <p:nvPr/>
        </p:nvSpPr>
        <p:spPr>
          <a:xfrm>
            <a:off x="0" y="609600"/>
            <a:ext cx="8991600" cy="46166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t/>
            </a:r>
            <a:endParaRPr sz="2400">
              <a:solidFill>
                <a:schemeClr val="dk1"/>
              </a:solidFill>
              <a:latin typeface="Calibri"/>
              <a:ea typeface="Calibri"/>
              <a:cs typeface="Calibri"/>
              <a:sym typeface="Calibri"/>
            </a:endParaRPr>
          </a:p>
        </p:txBody>
      </p:sp>
      <p:pic>
        <p:nvPicPr>
          <p:cNvPr descr="https://image.slidesharecdn.com/rasmippt-190617061148/95/bresenhams-line-drawing-algorithm-5-638.jpg?cb=1560751956" id="134" name="Google Shape;134;p9"/>
          <p:cNvPicPr preferRelativeResize="0"/>
          <p:nvPr/>
        </p:nvPicPr>
        <p:blipFill rotWithShape="1">
          <a:blip r:embed="rId3">
            <a:alphaModFix/>
          </a:blip>
          <a:srcRect b="34863" l="25079" r="31033" t="11691"/>
          <a:stretch/>
        </p:blipFill>
        <p:spPr>
          <a:xfrm>
            <a:off x="6172200" y="1447800"/>
            <a:ext cx="2667000" cy="2438400"/>
          </a:xfrm>
          <a:prstGeom prst="rect">
            <a:avLst/>
          </a:prstGeom>
          <a:noFill/>
          <a:ln>
            <a:noFill/>
          </a:ln>
        </p:spPr>
      </p:pic>
      <p:sp>
        <p:nvSpPr>
          <p:cNvPr id="135" name="Google Shape;135;p9"/>
          <p:cNvSpPr txBox="1"/>
          <p:nvPr/>
        </p:nvSpPr>
        <p:spPr>
          <a:xfrm>
            <a:off x="0" y="990600"/>
            <a:ext cx="609600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In this algorithm, we select the next pixel position in order to plot a point based on the nearest pixel position the path of the line.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For this, we use decision parameter.</a:t>
            </a:r>
            <a:endParaRPr sz="2400">
              <a:solidFill>
                <a:schemeClr val="dk1"/>
              </a:solidFill>
              <a:latin typeface="Calibri"/>
              <a:ea typeface="Calibri"/>
              <a:cs typeface="Calibri"/>
              <a:sym typeface="Calibri"/>
            </a:endParaRPr>
          </a:p>
        </p:txBody>
      </p:sp>
      <p:sp>
        <p:nvSpPr>
          <p:cNvPr id="136" name="Google Shape;136;p9"/>
          <p:cNvSpPr txBox="1"/>
          <p:nvPr/>
        </p:nvSpPr>
        <p:spPr>
          <a:xfrm>
            <a:off x="0" y="4114800"/>
            <a:ext cx="899160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While drawing a line we have three cases: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Case1: slope(m)&lt;1</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Case2: slope(m)&gt;1</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Case3: slope(m)=1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2021-05-22T22:58:43Z</dcterms:created>
  <dc:creator>ASUS</dc:creator>
</cp:coreProperties>
</file>