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64" r:id="rId5"/>
    <p:sldId id="268" r:id="rId6"/>
    <p:sldId id="263" r:id="rId7"/>
    <p:sldId id="259" r:id="rId8"/>
    <p:sldId id="266" r:id="rId9"/>
    <p:sldId id="267" r:id="rId10"/>
    <p:sldId id="265" r:id="rId11"/>
    <p:sldId id="260" r:id="rId12"/>
    <p:sldId id="261"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1" d="100"/>
          <a:sy n="51" d="100"/>
        </p:scale>
        <p:origin x="-643"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214524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141753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300921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1150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375335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217186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308666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891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195448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334353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1F644D-0858-4DF2-8680-F508444BAC45}"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216927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F644D-0858-4DF2-8680-F508444BAC45}" type="datetimeFigureOut">
              <a:rPr lang="en-US" smtClean="0"/>
              <a:pPr/>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66852-23D7-42A4-B9A1-B722C7A8A18E}" type="slidenum">
              <a:rPr lang="en-US" smtClean="0"/>
              <a:pPr/>
              <a:t>‹#›</a:t>
            </a:fld>
            <a:endParaRPr lang="en-US"/>
          </a:p>
        </p:txBody>
      </p:sp>
    </p:spTree>
    <p:extLst>
      <p:ext uri="{BB962C8B-B14F-4D97-AF65-F5344CB8AC3E}">
        <p14:creationId xmlns:p14="http://schemas.microsoft.com/office/powerpoint/2010/main" xmlns="" val="55202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126" y="1"/>
            <a:ext cx="12192000" cy="5016758"/>
          </a:xfrm>
          <a:prstGeom prst="rect">
            <a:avLst/>
          </a:prstGeom>
          <a:noFill/>
        </p:spPr>
        <p:txBody>
          <a:bodyPr wrap="square" rtlCol="0">
            <a:spAutoFit/>
          </a:bodyPr>
          <a:lstStyle/>
          <a:p>
            <a:r>
              <a:rPr lang="en-US" sz="2800" b="1" dirty="0" smtClean="0"/>
              <a:t>Light source</a:t>
            </a:r>
          </a:p>
          <a:p>
            <a:pPr marL="457200" indent="-457200">
              <a:buFont typeface="Wingdings" pitchFamily="2" charset="2"/>
              <a:buChar char="§"/>
            </a:pPr>
            <a:r>
              <a:rPr lang="en-US" sz="2400" dirty="0" smtClean="0"/>
              <a:t>Light source means an object that is emitting radian energy for example sun, light bulb, etc.</a:t>
            </a:r>
          </a:p>
          <a:p>
            <a:pPr marL="457200" indent="-457200">
              <a:buFont typeface="Wingdings" pitchFamily="2" charset="2"/>
              <a:buChar char="§"/>
            </a:pPr>
            <a:r>
              <a:rPr lang="en-US" sz="2400" dirty="0" smtClean="0"/>
              <a:t>When we view an opaque nonluminous object, it reflect light from the surfaces of the object. </a:t>
            </a:r>
          </a:p>
          <a:p>
            <a:pPr marL="457200" indent="-457200">
              <a:buFont typeface="Wingdings" pitchFamily="2" charset="2"/>
              <a:buChar char="§"/>
            </a:pPr>
            <a:r>
              <a:rPr lang="en-US" sz="2400" dirty="0" smtClean="0"/>
              <a:t>The total light is the sum of the contribution from light sources and other reflecting surfaces in the scene. Thus the object that is not directly exposed to the light source may still be visible if nearby object are illuminated.</a:t>
            </a:r>
          </a:p>
          <a:p>
            <a:pPr marL="457200" indent="-457200">
              <a:buFont typeface="Wingdings" pitchFamily="2" charset="2"/>
              <a:buChar char="§"/>
            </a:pPr>
            <a:r>
              <a:rPr lang="en-US" sz="2400" dirty="0" smtClean="0">
                <a:solidFill>
                  <a:srgbClr val="FF0000"/>
                </a:solidFill>
              </a:rPr>
              <a:t>Some times, light sources are referred  to as light emitting source or reflecting surface.</a:t>
            </a:r>
          </a:p>
          <a:p>
            <a:pPr marL="457200" indent="-457200">
              <a:buFont typeface="Wingdings" pitchFamily="2" charset="2"/>
              <a:buChar char="§"/>
            </a:pPr>
            <a:r>
              <a:rPr lang="en-US" sz="2400" dirty="0" smtClean="0"/>
              <a:t>A luminous object can be both light source and light reflector.</a:t>
            </a:r>
          </a:p>
          <a:p>
            <a:pPr marL="457200" indent="-457200">
              <a:buFont typeface="Wingdings" pitchFamily="2" charset="2"/>
              <a:buChar char="§"/>
            </a:pPr>
            <a:r>
              <a:rPr lang="en-US" sz="2400" dirty="0" smtClean="0"/>
              <a:t>For example: a plastic globe with a light bulb inside both emits and reflects light from the surface of the globe. Emitted light from the globe may then illuminated other object in the vicinity.</a:t>
            </a:r>
          </a:p>
          <a:p>
            <a:pPr marL="457200" indent="-457200">
              <a:buFont typeface="Wingdings" pitchFamily="2" charset="2"/>
              <a:buChar char="§"/>
            </a:pPr>
            <a:r>
              <a:rPr lang="en-US" sz="2400" dirty="0" smtClean="0"/>
              <a:t>The amount of a light reflect depend on the type of the material. Shiny materials reflect more of the incident light, and dull surface absorbed more of the incident light.</a:t>
            </a:r>
          </a:p>
        </p:txBody>
      </p:sp>
    </p:spTree>
    <p:extLst>
      <p:ext uri="{BB962C8B-B14F-4D97-AF65-F5344CB8AC3E}">
        <p14:creationId xmlns:p14="http://schemas.microsoft.com/office/powerpoint/2010/main" xmlns="" val="2261138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111" y="205954"/>
            <a:ext cx="11839069" cy="2785378"/>
          </a:xfrm>
          <a:prstGeom prst="rect">
            <a:avLst/>
          </a:prstGeom>
        </p:spPr>
        <p:txBody>
          <a:bodyPr wrap="square">
            <a:spAutoFit/>
          </a:bodyPr>
          <a:lstStyle/>
          <a:p>
            <a:pPr lvl="0"/>
            <a:r>
              <a:rPr lang="en-US" altLang="en-US" sz="2800" b="1" u="sng" dirty="0" smtClean="0">
                <a:latin typeface="Times New Roman" panose="02020603050405020304" pitchFamily="18" charset="0"/>
                <a:cs typeface="Times New Roman" panose="02020603050405020304" pitchFamily="18" charset="0"/>
              </a:rPr>
              <a:t>2.Ambient light….</a:t>
            </a:r>
            <a:endParaRPr lang="en-US" sz="2800" u="sng" dirty="0" smtClean="0"/>
          </a:p>
          <a:p>
            <a:r>
              <a:rPr lang="en-US" sz="2800" dirty="0" smtClean="0"/>
              <a:t>The </a:t>
            </a:r>
            <a:r>
              <a:rPr lang="en-US" sz="2800" dirty="0"/>
              <a:t>reflected intensity I</a:t>
            </a:r>
            <a:r>
              <a:rPr lang="en-US" sz="2800" baseline="-25000" dirty="0"/>
              <a:t>amb</a:t>
            </a:r>
            <a:r>
              <a:rPr lang="en-US" sz="2800" dirty="0"/>
              <a:t> of any point on the surface is</a:t>
            </a:r>
            <a:r>
              <a:rPr lang="en-US" sz="2800" dirty="0" smtClean="0"/>
              <a:t>:</a:t>
            </a:r>
          </a:p>
          <a:p>
            <a:r>
              <a:rPr lang="en-US" sz="2800" dirty="0"/>
              <a:t>	</a:t>
            </a:r>
            <a:r>
              <a:rPr lang="en-US" sz="2800" dirty="0" smtClean="0"/>
              <a:t>	</a:t>
            </a:r>
            <a:r>
              <a:rPr lang="en-US" sz="3500" dirty="0" smtClean="0"/>
              <a:t>l</a:t>
            </a:r>
            <a:r>
              <a:rPr lang="en-US" sz="3500" baseline="-25000" dirty="0" smtClean="0"/>
              <a:t>amb</a:t>
            </a:r>
            <a:r>
              <a:rPr lang="en-US" sz="3500" dirty="0" smtClean="0"/>
              <a:t>=K</a:t>
            </a:r>
            <a:r>
              <a:rPr lang="en-US" sz="3500" baseline="-25000" dirty="0" smtClean="0"/>
              <a:t>a</a:t>
            </a:r>
            <a:r>
              <a:rPr lang="en-US" sz="3500" dirty="0" smtClean="0"/>
              <a:t>l</a:t>
            </a:r>
            <a:r>
              <a:rPr lang="en-US" sz="3500" baseline="-25000" dirty="0" smtClean="0"/>
              <a:t>a</a:t>
            </a:r>
          </a:p>
          <a:p>
            <a:pPr marL="962025"/>
            <a:r>
              <a:rPr lang="en-US" sz="2800" dirty="0" smtClean="0"/>
              <a:t> </a:t>
            </a:r>
            <a:r>
              <a:rPr lang="en-US" sz="2800" dirty="0" err="1"/>
              <a:t>I</a:t>
            </a:r>
            <a:r>
              <a:rPr lang="en-US" sz="2800" baseline="-25000" dirty="0" err="1"/>
              <a:t>a</a:t>
            </a:r>
            <a:r>
              <a:rPr lang="en-US" sz="2800" dirty="0"/>
              <a:t> - ambient light </a:t>
            </a:r>
            <a:r>
              <a:rPr lang="en-US" sz="2800" dirty="0" smtClean="0"/>
              <a:t>intensity</a:t>
            </a:r>
          </a:p>
          <a:p>
            <a:pPr marL="962025"/>
            <a:r>
              <a:rPr lang="en-US" sz="2800" dirty="0" smtClean="0"/>
              <a:t> </a:t>
            </a:r>
            <a:r>
              <a:rPr lang="en-US" sz="2800" dirty="0" err="1"/>
              <a:t>K</a:t>
            </a:r>
            <a:r>
              <a:rPr lang="en-US" sz="2800" baseline="-25000" dirty="0" err="1"/>
              <a:t>a</a:t>
            </a:r>
            <a:r>
              <a:rPr lang="en-US" sz="2800" baseline="-25000" dirty="0"/>
              <a:t> </a:t>
            </a:r>
            <a:r>
              <a:rPr lang="en-US" sz="2800" dirty="0"/>
              <a:t>∈ [0,1] - surface ambient reflectivity </a:t>
            </a:r>
            <a:endParaRPr lang="en-US" sz="2800" dirty="0" smtClean="0"/>
          </a:p>
          <a:p>
            <a:r>
              <a:rPr lang="en-US" sz="2800" dirty="0" smtClean="0"/>
              <a:t> </a:t>
            </a:r>
            <a:r>
              <a:rPr lang="en-US" sz="2800" dirty="0"/>
              <a:t>In principle I</a:t>
            </a:r>
            <a:r>
              <a:rPr lang="en-US" sz="2800" baseline="-25000" dirty="0"/>
              <a:t> a </a:t>
            </a:r>
            <a:r>
              <a:rPr lang="en-US" sz="2800" dirty="0"/>
              <a:t>and </a:t>
            </a:r>
            <a:r>
              <a:rPr lang="en-US" sz="2800" dirty="0" err="1"/>
              <a:t>K</a:t>
            </a:r>
            <a:r>
              <a:rPr lang="en-US" sz="2800" baseline="-25000" dirty="0" err="1"/>
              <a:t>a</a:t>
            </a:r>
            <a:r>
              <a:rPr lang="en-US" sz="2800" baseline="-25000" dirty="0"/>
              <a:t> </a:t>
            </a:r>
            <a:r>
              <a:rPr lang="en-US" sz="2800" dirty="0"/>
              <a:t>are functions of color, so we have </a:t>
            </a:r>
            <a:r>
              <a:rPr lang="en-US" sz="2800" dirty="0" smtClean="0"/>
              <a:t>I</a:t>
            </a:r>
            <a:r>
              <a:rPr lang="en-US" sz="2800" baseline="30000" dirty="0" smtClean="0"/>
              <a:t>R</a:t>
            </a:r>
            <a:r>
              <a:rPr lang="en-US" sz="2800" dirty="0" smtClean="0"/>
              <a:t> </a:t>
            </a:r>
            <a:r>
              <a:rPr lang="en-US" sz="2800" baseline="-25000" dirty="0" err="1"/>
              <a:t>amb</a:t>
            </a:r>
            <a:r>
              <a:rPr lang="en-US" sz="2800" dirty="0"/>
              <a:t>, </a:t>
            </a:r>
            <a:r>
              <a:rPr lang="en-US" sz="2800" dirty="0" smtClean="0"/>
              <a:t>I</a:t>
            </a:r>
            <a:r>
              <a:rPr lang="en-US" sz="2800" baseline="30000" dirty="0" smtClean="0"/>
              <a:t>G</a:t>
            </a:r>
            <a:r>
              <a:rPr lang="en-US" sz="2800" dirty="0" smtClean="0"/>
              <a:t> </a:t>
            </a:r>
            <a:r>
              <a:rPr lang="en-US" sz="2800" baseline="-25000" dirty="0" err="1"/>
              <a:t>amb</a:t>
            </a:r>
            <a:r>
              <a:rPr lang="en-US" sz="2800" dirty="0"/>
              <a:t> and </a:t>
            </a:r>
            <a:r>
              <a:rPr lang="en-US" sz="2800" dirty="0" err="1" smtClean="0"/>
              <a:t>I</a:t>
            </a:r>
            <a:r>
              <a:rPr lang="en-US" sz="2800" baseline="30000" dirty="0" err="1" smtClean="0"/>
              <a:t>B</a:t>
            </a:r>
            <a:r>
              <a:rPr lang="en-US" sz="2800" baseline="-25000" dirty="0" err="1" smtClean="0"/>
              <a:t>amb</a:t>
            </a:r>
            <a:endParaRPr lang="en-US" sz="2800" baseline="-25000" dirty="0"/>
          </a:p>
        </p:txBody>
      </p:sp>
    </p:spTree>
    <p:extLst>
      <p:ext uri="{BB962C8B-B14F-4D97-AF65-F5344CB8AC3E}">
        <p14:creationId xmlns:p14="http://schemas.microsoft.com/office/powerpoint/2010/main" xmlns="" val="419976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58708"/>
            <a:ext cx="12192000" cy="4832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b="1" u="sng" dirty="0" smtClean="0">
                <a:latin typeface="+mj-lt"/>
              </a:rPr>
              <a:t>3.</a:t>
            </a:r>
            <a:r>
              <a:rPr lang="en-US" altLang="en-US" sz="2800" b="1" u="sng" dirty="0"/>
              <a:t>Specular reflection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In Specular reflection it may possible that some portion of surface generated more light or may produce bright spot. This is called specular reflection.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Example</a:t>
            </a:r>
          </a:p>
          <a:p>
            <a:pPr marL="1203325" indent="-457200" eaLnBrk="0" fontAlgn="base" hangingPunct="0">
              <a:spcBef>
                <a:spcPct val="0"/>
              </a:spcBef>
              <a:spcAft>
                <a:spcPct val="0"/>
              </a:spcAft>
              <a:buFont typeface="Wingdings" panose="05000000000000000000" pitchFamily="2" charset="2"/>
              <a:buChar char="§"/>
            </a:pPr>
            <a:r>
              <a:rPr lang="en-US" altLang="en-US" sz="2800" dirty="0"/>
              <a:t>Metal surfaces </a:t>
            </a:r>
          </a:p>
          <a:p>
            <a:pPr marL="1203325" indent="-457200" eaLnBrk="0" fontAlgn="base" hangingPunct="0">
              <a:spcBef>
                <a:spcPct val="0"/>
              </a:spcBef>
              <a:spcAft>
                <a:spcPct val="0"/>
              </a:spcAft>
              <a:buFont typeface="Wingdings" panose="05000000000000000000" pitchFamily="2" charset="2"/>
              <a:buChar char="§"/>
            </a:pPr>
            <a:r>
              <a:rPr lang="en-US" altLang="en-US" sz="2800" dirty="0"/>
              <a:t>Mirror</a:t>
            </a:r>
          </a:p>
          <a:p>
            <a:pPr marL="1203325" indent="-457200" eaLnBrk="0" fontAlgn="base" hangingPunct="0">
              <a:spcBef>
                <a:spcPct val="0"/>
              </a:spcBef>
              <a:spcAft>
                <a:spcPct val="0"/>
              </a:spcAft>
              <a:buFont typeface="Wingdings" panose="05000000000000000000" pitchFamily="2" charset="2"/>
              <a:buChar char="§"/>
            </a:pPr>
            <a:r>
              <a:rPr lang="en-US" altLang="en-US" sz="2800" dirty="0"/>
              <a:t>Shiny plastic </a:t>
            </a:r>
          </a:p>
          <a:p>
            <a:pPr marL="1203325" indent="-457200" eaLnBrk="0" fontAlgn="base" hangingPunct="0">
              <a:spcBef>
                <a:spcPct val="0"/>
              </a:spcBef>
              <a:spcAft>
                <a:spcPct val="0"/>
              </a:spcAft>
              <a:buFont typeface="Wingdings" panose="05000000000000000000" pitchFamily="2" charset="2"/>
              <a:buChar char="§"/>
            </a:pPr>
            <a:r>
              <a:rPr lang="en-US" altLang="en-US" sz="2800" dirty="0"/>
              <a:t>Gold and silver coated surfaces </a:t>
            </a:r>
          </a:p>
          <a:p>
            <a:pPr marL="1203325" indent="-457200" eaLnBrk="0" fontAlgn="base" hangingPunct="0">
              <a:spcBef>
                <a:spcPct val="0"/>
              </a:spcBef>
              <a:spcAft>
                <a:spcPct val="0"/>
              </a:spcAft>
              <a:buFont typeface="Wingdings" panose="05000000000000000000" pitchFamily="2" charset="2"/>
              <a:buChar char="§"/>
            </a:pPr>
            <a:r>
              <a:rPr lang="en-US" altLang="en-US" sz="2800" dirty="0"/>
              <a:t>Shiny apple surface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Tree>
    <p:extLst>
      <p:ext uri="{BB962C8B-B14F-4D97-AF65-F5344CB8AC3E}">
        <p14:creationId xmlns:p14="http://schemas.microsoft.com/office/powerpoint/2010/main" xmlns="" val="334752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7204" y="887080"/>
            <a:ext cx="7738060" cy="5409272"/>
          </a:xfrm>
          <a:prstGeom prst="rect">
            <a:avLst/>
          </a:prstGeom>
        </p:spPr>
      </p:pic>
    </p:spTree>
    <p:extLst>
      <p:ext uri="{BB962C8B-B14F-4D97-AF65-F5344CB8AC3E}">
        <p14:creationId xmlns:p14="http://schemas.microsoft.com/office/powerpoint/2010/main" xmlns="" val="64481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58708"/>
            <a:ext cx="12192000"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b="1" u="sng" dirty="0" smtClean="0">
                <a:latin typeface="+mj-lt"/>
              </a:rPr>
              <a:t>Flat shading</a:t>
            </a:r>
            <a:endParaRPr lang="en-US" altLang="en-US" sz="2800" b="1" u="sng"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It is also called as constant shading or faceted shading.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smtClean="0"/>
              <a:t>It is most simple and fast method to color for an object.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This model compute the single intensity for each </a:t>
            </a:r>
            <a:r>
              <a:rPr lang="en-US" altLang="en-US" sz="2800" dirty="0" err="1" smtClean="0"/>
              <a:t>polycolor</a:t>
            </a:r>
            <a:r>
              <a:rPr lang="en-US" altLang="en-US" sz="2800" dirty="0" smtClean="0"/>
              <a:t> at the middle of polygon surface. Then all pixels in the same polygon are colored by the same intensity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It is suitable for objects really made of flat faces.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It is useful for quick display of curved surface. It is suitable for planar object not for round object.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It suffers from Mach band effect (discontinuity of colors can be observed in different faces of surface.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pic>
        <p:nvPicPr>
          <p:cNvPr id="1026" name="Picture 2"/>
          <p:cNvPicPr>
            <a:picLocks noChangeAspect="1" noChangeArrowheads="1"/>
          </p:cNvPicPr>
          <p:nvPr/>
        </p:nvPicPr>
        <p:blipFill>
          <a:blip r:embed="rId2"/>
          <a:srcRect/>
          <a:stretch>
            <a:fillRect/>
          </a:stretch>
        </p:blipFill>
        <p:spPr bwMode="auto">
          <a:xfrm>
            <a:off x="7159625" y="4378998"/>
            <a:ext cx="5032375" cy="247900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57426" y="4865944"/>
            <a:ext cx="1276350" cy="1419225"/>
          </a:xfrm>
          <a:prstGeom prst="rect">
            <a:avLst/>
          </a:prstGeom>
          <a:noFill/>
          <a:ln w="9525">
            <a:noFill/>
            <a:miter lim="800000"/>
            <a:headEnd/>
            <a:tailEnd/>
          </a:ln>
          <a:effectLst/>
        </p:spPr>
      </p:pic>
      <p:sp>
        <p:nvSpPr>
          <p:cNvPr id="5" name="TextBox 4"/>
          <p:cNvSpPr txBox="1"/>
          <p:nvPr/>
        </p:nvSpPr>
        <p:spPr>
          <a:xfrm>
            <a:off x="1828800" y="6146804"/>
            <a:ext cx="2368469" cy="461665"/>
          </a:xfrm>
          <a:prstGeom prst="rect">
            <a:avLst/>
          </a:prstGeom>
          <a:noFill/>
        </p:spPr>
        <p:txBody>
          <a:bodyPr wrap="none" rtlCol="0">
            <a:spAutoFit/>
          </a:bodyPr>
          <a:lstStyle/>
          <a:p>
            <a:r>
              <a:rPr lang="en-US" sz="2400" dirty="0" smtClean="0"/>
              <a:t>Mach Band Effect</a:t>
            </a:r>
            <a:endParaRPr lang="en-US" sz="2400" dirty="0"/>
          </a:p>
        </p:txBody>
      </p:sp>
    </p:spTree>
    <p:extLst>
      <p:ext uri="{BB962C8B-B14F-4D97-AF65-F5344CB8AC3E}">
        <p14:creationId xmlns:p14="http://schemas.microsoft.com/office/powerpoint/2010/main" xmlns="" val="334752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58708"/>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2" name="Picture 2"/>
          <p:cNvPicPr>
            <a:picLocks noChangeAspect="1" noChangeArrowheads="1"/>
          </p:cNvPicPr>
          <p:nvPr/>
        </p:nvPicPr>
        <p:blipFill>
          <a:blip r:embed="rId2"/>
          <a:srcRect/>
          <a:stretch>
            <a:fillRect/>
          </a:stretch>
        </p:blipFill>
        <p:spPr bwMode="auto">
          <a:xfrm>
            <a:off x="67732" y="708998"/>
            <a:ext cx="9431868" cy="6119811"/>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58708"/>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2050" name="Picture 2"/>
          <p:cNvPicPr>
            <a:picLocks noChangeAspect="1" noChangeArrowheads="1"/>
          </p:cNvPicPr>
          <p:nvPr/>
        </p:nvPicPr>
        <p:blipFill>
          <a:blip r:embed="rId2"/>
          <a:srcRect/>
          <a:stretch>
            <a:fillRect/>
          </a:stretch>
        </p:blipFill>
        <p:spPr bwMode="auto">
          <a:xfrm>
            <a:off x="0" y="848985"/>
            <a:ext cx="9093200" cy="5856859"/>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3074" name="Picture 2"/>
          <p:cNvPicPr>
            <a:picLocks noChangeAspect="1" noChangeArrowheads="1"/>
          </p:cNvPicPr>
          <p:nvPr/>
        </p:nvPicPr>
        <p:blipFill>
          <a:blip r:embed="rId2"/>
          <a:srcRect/>
          <a:stretch>
            <a:fillRect/>
          </a:stretch>
        </p:blipFill>
        <p:spPr bwMode="auto">
          <a:xfrm>
            <a:off x="16954" y="588902"/>
            <a:ext cx="8415845" cy="6297571"/>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4098" name="Picture 2"/>
          <p:cNvPicPr>
            <a:picLocks noChangeAspect="1" noChangeArrowheads="1"/>
          </p:cNvPicPr>
          <p:nvPr/>
        </p:nvPicPr>
        <p:blipFill>
          <a:blip r:embed="rId2"/>
          <a:srcRect/>
          <a:stretch>
            <a:fillRect/>
          </a:stretch>
        </p:blipFill>
        <p:spPr bwMode="auto">
          <a:xfrm>
            <a:off x="0" y="558657"/>
            <a:ext cx="9513577" cy="5774410"/>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5122" name="Picture 2"/>
          <p:cNvPicPr>
            <a:picLocks noChangeAspect="1" noChangeArrowheads="1"/>
          </p:cNvPicPr>
          <p:nvPr/>
        </p:nvPicPr>
        <p:blipFill>
          <a:blip r:embed="rId2"/>
          <a:srcRect/>
          <a:stretch>
            <a:fillRect/>
          </a:stretch>
        </p:blipFill>
        <p:spPr bwMode="auto">
          <a:xfrm>
            <a:off x="-1" y="568989"/>
            <a:ext cx="8856133" cy="6224427"/>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6146" name="Picture 2"/>
          <p:cNvPicPr>
            <a:picLocks noChangeAspect="1" noChangeArrowheads="1"/>
          </p:cNvPicPr>
          <p:nvPr/>
        </p:nvPicPr>
        <p:blipFill>
          <a:blip r:embed="rId2"/>
          <a:srcRect/>
          <a:stretch>
            <a:fillRect/>
          </a:stretch>
        </p:blipFill>
        <p:spPr bwMode="auto">
          <a:xfrm>
            <a:off x="-1" y="513747"/>
            <a:ext cx="8677031" cy="6039453"/>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3236" r="9767"/>
          <a:stretch/>
        </p:blipFill>
        <p:spPr>
          <a:xfrm>
            <a:off x="6561245" y="4013200"/>
            <a:ext cx="5181576" cy="2904717"/>
          </a:xfrm>
          <a:prstGeom prst="rect">
            <a:avLst/>
          </a:prstGeom>
        </p:spPr>
      </p:pic>
      <p:sp>
        <p:nvSpPr>
          <p:cNvPr id="4" name="Rectangle 3"/>
          <p:cNvSpPr/>
          <p:nvPr/>
        </p:nvSpPr>
        <p:spPr>
          <a:xfrm>
            <a:off x="0" y="31088"/>
            <a:ext cx="12192000" cy="4832092"/>
          </a:xfrm>
          <a:prstGeom prst="rect">
            <a:avLst/>
          </a:prstGeom>
        </p:spPr>
        <p:txBody>
          <a:bodyPr wrap="square">
            <a:spAutoFit/>
          </a:bodyPr>
          <a:lstStyle/>
          <a:p>
            <a:r>
              <a:rPr lang="en-US" sz="2800" b="1" u="sng" dirty="0" smtClean="0"/>
              <a:t>Light Source Models</a:t>
            </a:r>
          </a:p>
          <a:p>
            <a:pPr marL="285750" indent="-285750">
              <a:buFont typeface="Wingdings" panose="05000000000000000000" pitchFamily="2" charset="2"/>
              <a:buChar char="§"/>
            </a:pPr>
            <a:r>
              <a:rPr lang="en-US" sz="2800" b="1" dirty="0" smtClean="0"/>
              <a:t>Point Source(a)</a:t>
            </a:r>
            <a:r>
              <a:rPr lang="en-US" sz="2800" dirty="0" smtClean="0"/>
              <a:t>: </a:t>
            </a:r>
            <a:r>
              <a:rPr lang="en-US" sz="2800" dirty="0" smtClean="0">
                <a:solidFill>
                  <a:srgbClr val="C00000"/>
                </a:solidFill>
              </a:rPr>
              <a:t>Point </a:t>
            </a:r>
            <a:r>
              <a:rPr lang="en-US" sz="2800" dirty="0">
                <a:solidFill>
                  <a:srgbClr val="C00000"/>
                </a:solidFill>
              </a:rPr>
              <a:t>sources emit light from a single point in all directions, with the intensity of the light decreasing with </a:t>
            </a:r>
            <a:r>
              <a:rPr lang="en-US" sz="2800" dirty="0" smtClean="0">
                <a:solidFill>
                  <a:srgbClr val="C00000"/>
                </a:solidFill>
              </a:rPr>
              <a:t>distance. </a:t>
            </a:r>
            <a:r>
              <a:rPr lang="en-US" sz="2800" dirty="0">
                <a:solidFill>
                  <a:srgbClr val="C00000"/>
                </a:solidFill>
              </a:rPr>
              <a:t>An example of a point source is a standalone light bulb</a:t>
            </a:r>
            <a:r>
              <a:rPr lang="en-US" sz="2800" dirty="0" smtClean="0"/>
              <a:t> All light rays originate at a point and radially diverge. A reasonable approximation for sources whose dimensions are small compared to the object size</a:t>
            </a:r>
          </a:p>
          <a:p>
            <a:pPr marL="285750" indent="-285750">
              <a:buFont typeface="Wingdings" panose="05000000000000000000" pitchFamily="2" charset="2"/>
              <a:buChar char="§"/>
            </a:pPr>
            <a:r>
              <a:rPr lang="en-US" sz="2800" b="1" dirty="0" smtClean="0"/>
              <a:t> Parallel source(b) </a:t>
            </a:r>
            <a:r>
              <a:rPr lang="en-US" sz="2800" dirty="0" smtClean="0"/>
              <a:t>: Light rays are all parallel. May be modeled as a point source at infinite distance (the sun)</a:t>
            </a:r>
          </a:p>
          <a:p>
            <a:pPr marL="285750" indent="-285750">
              <a:buFont typeface="Wingdings" panose="05000000000000000000" pitchFamily="2" charset="2"/>
              <a:buChar char="§"/>
            </a:pPr>
            <a:r>
              <a:rPr lang="en-US" sz="2800" b="1" dirty="0" smtClean="0"/>
              <a:t>Distributed source(c) </a:t>
            </a:r>
            <a:r>
              <a:rPr lang="en-US" sz="2800" dirty="0" smtClean="0"/>
              <a:t>: All light rays originate at a finite area in space. It models a nearby source, such as a fluorescent light. The surface of light source is greater than the surface of an object.</a:t>
            </a:r>
            <a:endParaRPr lang="en-US" sz="2800" dirty="0"/>
          </a:p>
        </p:txBody>
      </p:sp>
    </p:spTree>
    <p:extLst>
      <p:ext uri="{BB962C8B-B14F-4D97-AF65-F5344CB8AC3E}">
        <p14:creationId xmlns:p14="http://schemas.microsoft.com/office/powerpoint/2010/main" xmlns="" val="385191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Gouroud</a:t>
            </a:r>
            <a:r>
              <a:rPr lang="en-US" altLang="en-US" sz="3600" b="1" u="sng" dirty="0" smtClean="0">
                <a:latin typeface="+mj-lt"/>
              </a:rPr>
              <a:t> shading</a:t>
            </a:r>
            <a:endParaRPr lang="en-US" altLang="en-US" sz="3600" b="1" u="sng" dirty="0"/>
          </a:p>
        </p:txBody>
      </p:sp>
      <p:pic>
        <p:nvPicPr>
          <p:cNvPr id="7170" name="Picture 2"/>
          <p:cNvPicPr>
            <a:picLocks noChangeAspect="1" noChangeArrowheads="1"/>
          </p:cNvPicPr>
          <p:nvPr/>
        </p:nvPicPr>
        <p:blipFill>
          <a:blip r:embed="rId2"/>
          <a:srcRect/>
          <a:stretch>
            <a:fillRect/>
          </a:stretch>
        </p:blipFill>
        <p:spPr bwMode="auto">
          <a:xfrm>
            <a:off x="-16927" y="594796"/>
            <a:ext cx="10211743" cy="6263203"/>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Phong</a:t>
            </a:r>
            <a:r>
              <a:rPr lang="en-US" altLang="en-US" sz="3600" b="1" u="sng" dirty="0" smtClean="0">
                <a:latin typeface="+mj-lt"/>
              </a:rPr>
              <a:t> shading</a:t>
            </a:r>
            <a:endParaRPr lang="en-US" altLang="en-US" sz="3600" b="1" u="sng" dirty="0"/>
          </a:p>
        </p:txBody>
      </p:sp>
      <p:sp>
        <p:nvSpPr>
          <p:cNvPr id="5" name="TextBox 4"/>
          <p:cNvSpPr txBox="1"/>
          <p:nvPr/>
        </p:nvSpPr>
        <p:spPr>
          <a:xfrm>
            <a:off x="0" y="575733"/>
            <a:ext cx="11954933" cy="4524315"/>
          </a:xfrm>
          <a:prstGeom prst="rect">
            <a:avLst/>
          </a:prstGeom>
          <a:noFill/>
        </p:spPr>
        <p:txBody>
          <a:bodyPr wrap="square" rtlCol="0">
            <a:spAutoFit/>
          </a:bodyPr>
          <a:lstStyle/>
          <a:p>
            <a:r>
              <a:rPr lang="en-US" sz="2400" dirty="0" smtClean="0"/>
              <a:t>It is a more accurate method for rendering a polygon surface is to interpolate normal vectors and then apply the illumination model to each surface point. </a:t>
            </a:r>
          </a:p>
          <a:p>
            <a:r>
              <a:rPr lang="en-US" sz="2400" dirty="0" smtClean="0"/>
              <a:t>It is developed by </a:t>
            </a:r>
            <a:r>
              <a:rPr lang="en-US" sz="2400" dirty="0" err="1" smtClean="0"/>
              <a:t>Phong</a:t>
            </a:r>
            <a:r>
              <a:rPr lang="en-US" sz="2400" dirty="0" smtClean="0"/>
              <a:t> Bui </a:t>
            </a:r>
            <a:r>
              <a:rPr lang="en-US" sz="2400" dirty="0" err="1" smtClean="0"/>
              <a:t>Tuong</a:t>
            </a:r>
            <a:r>
              <a:rPr lang="en-US" sz="2400" dirty="0" smtClean="0"/>
              <a:t>.</a:t>
            </a:r>
          </a:p>
          <a:p>
            <a:r>
              <a:rPr lang="en-US" sz="2400" dirty="0" smtClean="0"/>
              <a:t>It is also called as normal vector interpolation shading. </a:t>
            </a:r>
          </a:p>
          <a:p>
            <a:r>
              <a:rPr lang="en-US" sz="2400" dirty="0" smtClean="0"/>
              <a:t>It helps to displays more realistic highlights on a surface and greatly reduces the mach band effect.</a:t>
            </a:r>
          </a:p>
          <a:p>
            <a:r>
              <a:rPr lang="en-US" sz="2400" dirty="0" smtClean="0"/>
              <a:t>Steps: </a:t>
            </a:r>
          </a:p>
          <a:p>
            <a:pPr marL="457200" indent="-457200">
              <a:buAutoNum type="arabicPeriod"/>
            </a:pPr>
            <a:r>
              <a:rPr lang="en-US" sz="2400" dirty="0" smtClean="0"/>
              <a:t>Determine the average unit normal vector at each polygon vertex</a:t>
            </a:r>
          </a:p>
          <a:p>
            <a:pPr marL="457200" indent="-457200">
              <a:buAutoNum type="arabicPeriod"/>
            </a:pPr>
            <a:r>
              <a:rPr lang="en-US" sz="2400" dirty="0" smtClean="0"/>
              <a:t>Linearly interpolate the vertex </a:t>
            </a:r>
            <a:r>
              <a:rPr lang="en-US" sz="2400" dirty="0" err="1" smtClean="0"/>
              <a:t>normals</a:t>
            </a:r>
            <a:r>
              <a:rPr lang="en-US" sz="2400" dirty="0" smtClean="0"/>
              <a:t> over the surface of the polygon</a:t>
            </a:r>
          </a:p>
          <a:p>
            <a:pPr marL="457200" indent="-457200">
              <a:buAutoNum type="arabicPeriod"/>
            </a:pPr>
            <a:r>
              <a:rPr lang="en-US" sz="2400" dirty="0" smtClean="0"/>
              <a:t>Apply illumination model along each scan line to calculate projected pixel intensities for the surface points.  </a:t>
            </a:r>
          </a:p>
          <a:p>
            <a:endParaRPr lang="en-US" sz="2400" dirty="0"/>
          </a:p>
        </p:txBody>
      </p:sp>
    </p:spTree>
    <p:extLst>
      <p:ext uri="{BB962C8B-B14F-4D97-AF65-F5344CB8AC3E}">
        <p14:creationId xmlns:p14="http://schemas.microsoft.com/office/powerpoint/2010/main" xmlns="" val="334752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Phong</a:t>
            </a:r>
            <a:r>
              <a:rPr lang="en-US" altLang="en-US" sz="3600" b="1" u="sng" dirty="0" smtClean="0">
                <a:latin typeface="+mj-lt"/>
              </a:rPr>
              <a:t> shading</a:t>
            </a:r>
            <a:endParaRPr lang="en-US" altLang="en-US" sz="3600" b="1" u="sng" dirty="0"/>
          </a:p>
        </p:txBody>
      </p:sp>
      <p:sp>
        <p:nvSpPr>
          <p:cNvPr id="5" name="TextBox 4"/>
          <p:cNvSpPr txBox="1"/>
          <p:nvPr/>
        </p:nvSpPr>
        <p:spPr>
          <a:xfrm>
            <a:off x="0" y="575733"/>
            <a:ext cx="11954933" cy="5632311"/>
          </a:xfrm>
          <a:prstGeom prst="rect">
            <a:avLst/>
          </a:prstGeom>
          <a:noFill/>
        </p:spPr>
        <p:txBody>
          <a:bodyPr wrap="square" rtlCol="0">
            <a:spAutoFit/>
          </a:bodyPr>
          <a:lstStyle/>
          <a:p>
            <a:r>
              <a:rPr lang="en-US" sz="2400" dirty="0" smtClean="0"/>
              <a:t>Interpolation of surface </a:t>
            </a:r>
            <a:r>
              <a:rPr lang="en-US" sz="2400" dirty="0" err="1" smtClean="0"/>
              <a:t>normals</a:t>
            </a:r>
            <a:r>
              <a:rPr lang="en-US" sz="2400" dirty="0" smtClean="0"/>
              <a:t> for the scan line intersection point along the edge between vertices can be obtained by vertically interpolating between edge endpoint </a:t>
            </a:r>
            <a:r>
              <a:rPr lang="en-US" sz="2400" dirty="0" err="1" smtClean="0"/>
              <a:t>normals</a:t>
            </a:r>
            <a:r>
              <a:rPr lang="en-US" sz="2400" dirty="0" smtClean="0"/>
              <a:t>.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Incremental methods are used to evaluate </a:t>
            </a:r>
            <a:r>
              <a:rPr lang="en-US" sz="2400" dirty="0" err="1" smtClean="0"/>
              <a:t>normals</a:t>
            </a:r>
            <a:r>
              <a:rPr lang="en-US" sz="2400" dirty="0" smtClean="0"/>
              <a:t> between scan lines and along each individual scan line.</a:t>
            </a:r>
          </a:p>
          <a:p>
            <a:r>
              <a:rPr lang="en-US" sz="2400" dirty="0" smtClean="0"/>
              <a:t>Intensity calculations using an approximated normal vector at each point along the scan line produce more accurate results than the direct interpolation of intensities as in </a:t>
            </a:r>
            <a:r>
              <a:rPr lang="en-US" sz="2400" dirty="0" err="1" smtClean="0"/>
              <a:t>Gouraud</a:t>
            </a:r>
            <a:r>
              <a:rPr lang="en-US" sz="2400" dirty="0" smtClean="0"/>
              <a:t> shading. </a:t>
            </a:r>
          </a:p>
          <a:p>
            <a:r>
              <a:rPr lang="en-US" sz="2400" dirty="0" smtClean="0"/>
              <a:t>However it requires more calculations. </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7688791" y="1401762"/>
            <a:ext cx="3181350" cy="2428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84288" y="2083858"/>
            <a:ext cx="5521682" cy="1201208"/>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err="1" smtClean="0">
                <a:latin typeface="+mj-lt"/>
              </a:rPr>
              <a:t>Phong</a:t>
            </a:r>
            <a:r>
              <a:rPr lang="en-US" altLang="en-US" sz="3600" b="1" u="sng" dirty="0" smtClean="0">
                <a:latin typeface="+mj-lt"/>
              </a:rPr>
              <a:t> shading</a:t>
            </a:r>
            <a:endParaRPr lang="en-US" altLang="en-US" sz="3600" b="1" u="sng" dirty="0"/>
          </a:p>
        </p:txBody>
      </p:sp>
      <p:pic>
        <p:nvPicPr>
          <p:cNvPr id="2050" name="Picture 2" descr="See the source image"/>
          <p:cNvPicPr>
            <a:picLocks noChangeAspect="1" noChangeArrowheads="1"/>
          </p:cNvPicPr>
          <p:nvPr/>
        </p:nvPicPr>
        <p:blipFill>
          <a:blip r:embed="rId2"/>
          <a:srcRect/>
          <a:stretch>
            <a:fillRect/>
          </a:stretch>
        </p:blipFill>
        <p:spPr bwMode="auto">
          <a:xfrm>
            <a:off x="815975" y="1463145"/>
            <a:ext cx="9919758" cy="3593159"/>
          </a:xfrm>
          <a:prstGeom prst="rect">
            <a:avLst/>
          </a:prstGeom>
          <a:noFill/>
        </p:spPr>
      </p:pic>
    </p:spTree>
    <p:extLst>
      <p:ext uri="{BB962C8B-B14F-4D97-AF65-F5344CB8AC3E}">
        <p14:creationId xmlns:p14="http://schemas.microsoft.com/office/powerpoint/2010/main" xmlns="" val="334752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smtClean="0">
                <a:latin typeface="+mj-lt"/>
              </a:rPr>
              <a:t>Transparency</a:t>
            </a:r>
            <a:endParaRPr lang="en-US" altLang="en-US" sz="3600" b="1" u="sng" dirty="0"/>
          </a:p>
        </p:txBody>
      </p:sp>
      <p:sp>
        <p:nvSpPr>
          <p:cNvPr id="5" name="TextBox 4"/>
          <p:cNvSpPr txBox="1"/>
          <p:nvPr/>
        </p:nvSpPr>
        <p:spPr>
          <a:xfrm>
            <a:off x="0" y="575733"/>
            <a:ext cx="11954933" cy="7571303"/>
          </a:xfrm>
          <a:prstGeom prst="rect">
            <a:avLst/>
          </a:prstGeom>
          <a:noFill/>
        </p:spPr>
        <p:txBody>
          <a:bodyPr wrap="square" rtlCol="0">
            <a:spAutoFit/>
          </a:bodyPr>
          <a:lstStyle/>
          <a:p>
            <a:r>
              <a:rPr lang="en-US" sz="2400" dirty="0" smtClean="0"/>
              <a:t>Transparent surfaces reflect a part of light but object behind them can also be seen.  </a:t>
            </a:r>
          </a:p>
          <a:p>
            <a:r>
              <a:rPr lang="en-US" sz="2400" dirty="0" smtClean="0"/>
              <a:t>A transparent surface, produce both reflected light as well as transmitted light.</a:t>
            </a:r>
          </a:p>
          <a:p>
            <a:r>
              <a:rPr lang="en-US" sz="2400" dirty="0" smtClean="0"/>
              <a:t>How much light will be reflected and how much will be transmitted is decided by the transparency level of the surface. </a:t>
            </a:r>
          </a:p>
          <a:p>
            <a:endParaRPr lang="en-US" sz="2400" dirty="0" smtClean="0"/>
          </a:p>
          <a:p>
            <a:endParaRPr lang="en-US" sz="2400" dirty="0" smtClean="0"/>
          </a:p>
          <a:p>
            <a:r>
              <a:rPr lang="en-US" sz="3000" b="1" dirty="0" smtClean="0"/>
              <a:t>Shadow</a:t>
            </a:r>
          </a:p>
          <a:p>
            <a:r>
              <a:rPr lang="en-US" sz="2400" dirty="0" smtClean="0"/>
              <a:t>Shadow helps to create realism. Without it, a cup for example on a table may look as if the cup is floating in the air above the table. </a:t>
            </a:r>
          </a:p>
          <a:p>
            <a:r>
              <a:rPr lang="en-US" sz="2400" dirty="0" smtClean="0"/>
              <a:t>By applying hidden surface methods with pretending that the position of a light source is the viewing </a:t>
            </a:r>
            <a:r>
              <a:rPr lang="en-US" sz="2400" dirty="0" err="1" smtClean="0"/>
              <a:t>postion</a:t>
            </a:r>
            <a:r>
              <a:rPr lang="en-US" sz="2400" dirty="0" smtClean="0"/>
              <a:t>, we can find which surface sections cannot be “seen” from the light source i.e. shadow areas.</a:t>
            </a:r>
          </a:p>
          <a:p>
            <a:r>
              <a:rPr lang="en-US" sz="2400" dirty="0" smtClean="0"/>
              <a:t>We usually display shadow areas with ambient light intensity only.</a:t>
            </a:r>
          </a:p>
          <a:p>
            <a:r>
              <a:rPr lang="en-US" sz="2400" dirty="0" smtClean="0"/>
              <a:t>A shadowed object is one where light is blocked from reaching i.e. the object which is hidden with respect to light source.</a:t>
            </a:r>
          </a:p>
          <a:p>
            <a:r>
              <a:rPr lang="en-US" sz="2400" dirty="0" smtClean="0"/>
              <a:t>However shadowed are seen only when observer’s position is not coincident with the light source.</a:t>
            </a:r>
          </a:p>
          <a:p>
            <a:r>
              <a:rPr lang="en-US" sz="2400" dirty="0" smtClean="0"/>
              <a:t>The shadow areas are not visible from the light source position but are visible from observer’s position.</a:t>
            </a:r>
          </a:p>
          <a:p>
            <a:endParaRPr lang="en-US" sz="2400" dirty="0"/>
          </a:p>
        </p:txBody>
      </p:sp>
    </p:spTree>
    <p:extLst>
      <p:ext uri="{BB962C8B-B14F-4D97-AF65-F5344CB8AC3E}">
        <p14:creationId xmlns:p14="http://schemas.microsoft.com/office/powerpoint/2010/main" xmlns="" val="3347525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22"/>
            <a:ext cx="12192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600" b="1" u="sng" dirty="0" smtClean="0">
                <a:latin typeface="+mj-lt"/>
              </a:rPr>
              <a:t>Shadow</a:t>
            </a:r>
            <a:endParaRPr lang="en-US" altLang="en-US" sz="3600" b="1" u="sng" dirty="0"/>
          </a:p>
        </p:txBody>
      </p:sp>
      <p:sp>
        <p:nvSpPr>
          <p:cNvPr id="5" name="TextBox 4"/>
          <p:cNvSpPr txBox="1"/>
          <p:nvPr/>
        </p:nvSpPr>
        <p:spPr>
          <a:xfrm>
            <a:off x="0" y="575733"/>
            <a:ext cx="11954933" cy="1938992"/>
          </a:xfrm>
          <a:prstGeom prst="rect">
            <a:avLst/>
          </a:prstGeom>
          <a:noFill/>
        </p:spPr>
        <p:txBody>
          <a:bodyPr wrap="square" rtlCol="0">
            <a:spAutoFit/>
          </a:bodyPr>
          <a:lstStyle/>
          <a:p>
            <a:r>
              <a:rPr lang="en-US" sz="2400" dirty="0" smtClean="0"/>
              <a:t>There are two types of shadow: </a:t>
            </a:r>
          </a:p>
          <a:p>
            <a:pPr marL="457200" indent="-457200">
              <a:buAutoNum type="arabicPeriod"/>
            </a:pPr>
            <a:r>
              <a:rPr lang="en-US" sz="2400" dirty="0" smtClean="0"/>
              <a:t>Shelf shadow: Shelf shadow are created on some of the object planes when the object itself obstructs light from illuminating those planes.</a:t>
            </a:r>
          </a:p>
          <a:p>
            <a:pPr marL="457200" indent="-457200">
              <a:buAutoNum type="arabicPeriod"/>
            </a:pPr>
            <a:r>
              <a:rPr lang="en-US" sz="2400" dirty="0" smtClean="0"/>
              <a:t>Projected shadow: Projected shadows results on a surface when an intervening object blocks light from reaching the surface.</a:t>
            </a:r>
            <a:endParaRPr lang="en-US" sz="2400" dirty="0"/>
          </a:p>
        </p:txBody>
      </p:sp>
      <p:pic>
        <p:nvPicPr>
          <p:cNvPr id="36866" name="Picture 2"/>
          <p:cNvPicPr>
            <a:picLocks noChangeAspect="1" noChangeArrowheads="1"/>
          </p:cNvPicPr>
          <p:nvPr/>
        </p:nvPicPr>
        <p:blipFill>
          <a:blip r:embed="rId2"/>
          <a:srcRect/>
          <a:stretch>
            <a:fillRect/>
          </a:stretch>
        </p:blipFill>
        <p:spPr bwMode="auto">
          <a:xfrm>
            <a:off x="2435224" y="2909888"/>
            <a:ext cx="5880117" cy="2322512"/>
          </a:xfrm>
          <a:prstGeom prst="rect">
            <a:avLst/>
          </a:prstGeom>
          <a:noFill/>
          <a:ln w="9525">
            <a:noFill/>
            <a:miter lim="800000"/>
            <a:headEnd/>
            <a:tailEnd/>
          </a:ln>
          <a:effectLst/>
        </p:spPr>
      </p:pic>
    </p:spTree>
    <p:extLst>
      <p:ext uri="{BB962C8B-B14F-4D97-AF65-F5344CB8AC3E}">
        <p14:creationId xmlns:p14="http://schemas.microsoft.com/office/powerpoint/2010/main" xmlns="" val="334752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2801"/>
            <a:ext cx="12192000" cy="5693866"/>
          </a:xfrm>
          <a:prstGeom prst="rect">
            <a:avLst/>
          </a:prstGeom>
        </p:spPr>
        <p:txBody>
          <a:bodyPr wrap="square">
            <a:spAutoFit/>
          </a:bodyPr>
          <a:lstStyle/>
          <a:p>
            <a:r>
              <a:rPr lang="en-US" sz="2800" b="1" dirty="0" smtClean="0"/>
              <a:t>An illumination/lighting model/shading model</a:t>
            </a:r>
            <a:r>
              <a:rPr lang="en-US" sz="2800" dirty="0" smtClean="0"/>
              <a:t> is used to calculate the intensity of the light that is reflected at a given point on a surface</a:t>
            </a:r>
          </a:p>
          <a:p>
            <a:r>
              <a:rPr lang="en-US" sz="2800" dirty="0" smtClean="0"/>
              <a:t> A </a:t>
            </a:r>
            <a:r>
              <a:rPr lang="en-US" sz="2800" b="1" dirty="0" smtClean="0"/>
              <a:t>rendering method </a:t>
            </a:r>
            <a:r>
              <a:rPr lang="en-US" sz="2800" dirty="0" smtClean="0"/>
              <a:t>uses intensity calculations from the illumination model to determine the light intensity at all pixels in the image.</a:t>
            </a:r>
          </a:p>
          <a:p>
            <a:r>
              <a:rPr lang="en-US" sz="2800" dirty="0" smtClean="0"/>
              <a:t>Illumination model can be expressed by an illumination equation in variables associated with point on the object being shaded. The illumination equation that expresses this simple model is</a:t>
            </a:r>
          </a:p>
          <a:p>
            <a:r>
              <a:rPr lang="en-US" sz="2800" dirty="0" smtClean="0"/>
              <a:t>	I=</a:t>
            </a:r>
            <a:r>
              <a:rPr lang="en-US" sz="2800" dirty="0" err="1" smtClean="0"/>
              <a:t>k</a:t>
            </a:r>
            <a:r>
              <a:rPr lang="en-US" sz="2800" baseline="-25000" dirty="0" err="1" smtClean="0"/>
              <a:t>i</a:t>
            </a:r>
            <a:endParaRPr lang="en-US" sz="2800" baseline="-25000" dirty="0" smtClean="0"/>
          </a:p>
          <a:p>
            <a:r>
              <a:rPr lang="en-US" sz="2800" dirty="0" smtClean="0"/>
              <a:t>where I is the resulting intensity and the coefficient </a:t>
            </a:r>
          </a:p>
          <a:p>
            <a:r>
              <a:rPr lang="en-US" sz="2800" dirty="0" err="1" smtClean="0"/>
              <a:t>K</a:t>
            </a:r>
            <a:r>
              <a:rPr lang="en-US" sz="2800" baseline="-25000" dirty="0" err="1" smtClean="0"/>
              <a:t>i</a:t>
            </a:r>
            <a:r>
              <a:rPr lang="en-US" sz="2800" dirty="0" smtClean="0"/>
              <a:t> is the object’s intrinsic intensity.</a:t>
            </a:r>
          </a:p>
          <a:p>
            <a:r>
              <a:rPr lang="en-US" sz="2800" dirty="0" smtClean="0"/>
              <a:t>The process of evaluating the illumination equation </a:t>
            </a:r>
            <a:br>
              <a:rPr lang="en-US" sz="2800" dirty="0" smtClean="0"/>
            </a:br>
            <a:r>
              <a:rPr lang="en-US" sz="2800" dirty="0" smtClean="0"/>
              <a:t>at one or more points on an object is often termed</a:t>
            </a:r>
            <a:br>
              <a:rPr lang="en-US" sz="2800" dirty="0" smtClean="0"/>
            </a:br>
            <a:r>
              <a:rPr lang="en-US" sz="2800" dirty="0" smtClean="0"/>
              <a:t>as lighting to the object.</a:t>
            </a:r>
            <a:endParaRPr lang="en-US" sz="2800" dirty="0"/>
          </a:p>
        </p:txBody>
      </p:sp>
      <p:pic>
        <p:nvPicPr>
          <p:cNvPr id="5" name="Picture 4"/>
          <p:cNvPicPr>
            <a:picLocks noChangeAspect="1"/>
          </p:cNvPicPr>
          <p:nvPr/>
        </p:nvPicPr>
        <p:blipFill>
          <a:blip r:embed="rId2"/>
          <a:stretch>
            <a:fillRect/>
          </a:stretch>
        </p:blipFill>
        <p:spPr>
          <a:xfrm>
            <a:off x="7727075" y="3034213"/>
            <a:ext cx="4414126" cy="3823787"/>
          </a:xfrm>
          <a:prstGeom prst="rect">
            <a:avLst/>
          </a:prstGeom>
        </p:spPr>
      </p:pic>
    </p:spTree>
    <p:extLst>
      <p:ext uri="{BB962C8B-B14F-4D97-AF65-F5344CB8AC3E}">
        <p14:creationId xmlns:p14="http://schemas.microsoft.com/office/powerpoint/2010/main" xmlns="" val="3259783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70" y="103280"/>
            <a:ext cx="11077074" cy="6555641"/>
          </a:xfrm>
          <a:prstGeom prst="rect">
            <a:avLst/>
          </a:prstGeom>
        </p:spPr>
        <p:txBody>
          <a:bodyPr wrap="square">
            <a:spAutoFit/>
          </a:bodyPr>
          <a:lstStyle/>
          <a:p>
            <a:r>
              <a:rPr lang="en-US" sz="2800" b="1" dirty="0"/>
              <a:t>illumination/lighting model</a:t>
            </a:r>
            <a:r>
              <a:rPr lang="en-US" sz="2800" dirty="0"/>
              <a:t> ……</a:t>
            </a:r>
          </a:p>
          <a:p>
            <a:r>
              <a:rPr lang="en-US" sz="2800" dirty="0" smtClean="0">
                <a:solidFill>
                  <a:srgbClr val="FF0000"/>
                </a:solidFill>
              </a:rPr>
              <a:t>Lighting </a:t>
            </a:r>
            <a:r>
              <a:rPr lang="en-US" sz="2800" dirty="0">
                <a:solidFill>
                  <a:srgbClr val="FF0000"/>
                </a:solidFill>
              </a:rPr>
              <a:t>effects are described with models that consider the interaction of light sources with object surfaces</a:t>
            </a:r>
            <a:r>
              <a:rPr lang="en-US" sz="2800" dirty="0" smtClean="0">
                <a:solidFill>
                  <a:srgbClr val="FF0000"/>
                </a:solidFill>
              </a:rPr>
              <a:t>.</a:t>
            </a:r>
            <a:endParaRPr lang="en-US" sz="2800" dirty="0" smtClean="0"/>
          </a:p>
          <a:p>
            <a:r>
              <a:rPr lang="en-US" sz="2800" dirty="0" smtClean="0"/>
              <a:t>The </a:t>
            </a:r>
            <a:r>
              <a:rPr lang="en-US" sz="2800" dirty="0"/>
              <a:t>factors determining the lighting effects are: – </a:t>
            </a:r>
            <a:endParaRPr lang="en-US" sz="2800" dirty="0" smtClean="0"/>
          </a:p>
          <a:p>
            <a:pPr marL="457200"/>
            <a:r>
              <a:rPr lang="en-US" sz="2800" dirty="0" smtClean="0"/>
              <a:t>The </a:t>
            </a:r>
            <a:r>
              <a:rPr lang="en-US" sz="2800" dirty="0"/>
              <a:t>light source parameters</a:t>
            </a:r>
            <a:r>
              <a:rPr lang="en-US" sz="2800" dirty="0" smtClean="0"/>
              <a:t>:</a:t>
            </a:r>
          </a:p>
          <a:p>
            <a:pPr marL="1035050"/>
            <a:r>
              <a:rPr lang="en-US" sz="2800" dirty="0" smtClean="0"/>
              <a:t>• </a:t>
            </a:r>
            <a:r>
              <a:rPr lang="en-US" sz="2800" dirty="0"/>
              <a:t>Positions </a:t>
            </a:r>
            <a:endParaRPr lang="en-US" sz="2800" dirty="0" smtClean="0"/>
          </a:p>
          <a:p>
            <a:pPr marL="1035050"/>
            <a:r>
              <a:rPr lang="en-US" sz="2800" dirty="0" smtClean="0"/>
              <a:t>• </a:t>
            </a:r>
            <a:r>
              <a:rPr lang="en-US" sz="2800" dirty="0"/>
              <a:t>Electromagnetic Spectrum </a:t>
            </a:r>
            <a:endParaRPr lang="en-US" sz="2800" dirty="0" smtClean="0"/>
          </a:p>
          <a:p>
            <a:pPr marL="1035050"/>
            <a:r>
              <a:rPr lang="en-US" sz="2800" dirty="0" smtClean="0"/>
              <a:t>• </a:t>
            </a:r>
            <a:r>
              <a:rPr lang="en-US" sz="2800" dirty="0"/>
              <a:t>Shape </a:t>
            </a:r>
          </a:p>
          <a:p>
            <a:pPr marL="457200"/>
            <a:r>
              <a:rPr lang="en-US" sz="2800" dirty="0" smtClean="0"/>
              <a:t>The </a:t>
            </a:r>
            <a:r>
              <a:rPr lang="en-US" sz="2800" dirty="0"/>
              <a:t>surface parameters </a:t>
            </a:r>
            <a:endParaRPr lang="en-US" sz="2800" dirty="0" smtClean="0"/>
          </a:p>
          <a:p>
            <a:pPr marL="1082675"/>
            <a:r>
              <a:rPr lang="en-US" sz="2800" dirty="0" smtClean="0"/>
              <a:t>• </a:t>
            </a:r>
            <a:r>
              <a:rPr lang="en-US" sz="2800" dirty="0"/>
              <a:t>Position </a:t>
            </a:r>
            <a:endParaRPr lang="en-US" sz="2800" dirty="0" smtClean="0"/>
          </a:p>
          <a:p>
            <a:pPr marL="1082675"/>
            <a:r>
              <a:rPr lang="en-US" sz="2800" dirty="0" smtClean="0"/>
              <a:t>• </a:t>
            </a:r>
            <a:r>
              <a:rPr lang="en-US" sz="2800" dirty="0"/>
              <a:t>Reflectance properties </a:t>
            </a:r>
            <a:endParaRPr lang="en-US" sz="2800" dirty="0" smtClean="0"/>
          </a:p>
          <a:p>
            <a:pPr marL="1082675"/>
            <a:r>
              <a:rPr lang="en-US" sz="2800" dirty="0" smtClean="0"/>
              <a:t>• </a:t>
            </a:r>
            <a:r>
              <a:rPr lang="en-US" sz="2800" dirty="0"/>
              <a:t>Position of nearby </a:t>
            </a:r>
            <a:r>
              <a:rPr lang="en-US" sz="2800" dirty="0" smtClean="0"/>
              <a:t>surfaces</a:t>
            </a:r>
          </a:p>
          <a:p>
            <a:pPr marL="457200"/>
            <a:r>
              <a:rPr lang="en-US" sz="2800" dirty="0" smtClean="0"/>
              <a:t>The </a:t>
            </a:r>
            <a:r>
              <a:rPr lang="en-US" sz="2800" dirty="0"/>
              <a:t>eye (camera) parameters </a:t>
            </a:r>
            <a:endParaRPr lang="en-US" sz="2800" dirty="0" smtClean="0"/>
          </a:p>
          <a:p>
            <a:pPr marL="1035050"/>
            <a:r>
              <a:rPr lang="en-US" sz="2800" dirty="0" smtClean="0"/>
              <a:t>• </a:t>
            </a:r>
            <a:r>
              <a:rPr lang="en-US" sz="2800" dirty="0"/>
              <a:t>Position </a:t>
            </a:r>
            <a:endParaRPr lang="en-US" sz="2800" dirty="0" smtClean="0"/>
          </a:p>
          <a:p>
            <a:pPr marL="1035050"/>
            <a:r>
              <a:rPr lang="en-US" sz="2800" dirty="0" smtClean="0"/>
              <a:t>• </a:t>
            </a:r>
            <a:r>
              <a:rPr lang="en-US" sz="2800" dirty="0"/>
              <a:t>Sensor spectrum sensitivities</a:t>
            </a:r>
          </a:p>
        </p:txBody>
      </p:sp>
    </p:spTree>
    <p:extLst>
      <p:ext uri="{BB962C8B-B14F-4D97-AF65-F5344CB8AC3E}">
        <p14:creationId xmlns:p14="http://schemas.microsoft.com/office/powerpoint/2010/main" xmlns="" val="426634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126" y="1"/>
            <a:ext cx="12192000" cy="4216539"/>
          </a:xfrm>
          <a:prstGeom prst="rect">
            <a:avLst/>
          </a:prstGeom>
          <a:noFill/>
        </p:spPr>
        <p:txBody>
          <a:bodyPr wrap="square" rtlCol="0">
            <a:spAutoFit/>
          </a:bodyPr>
          <a:lstStyle/>
          <a:p>
            <a:r>
              <a:rPr lang="en-US" sz="2800" b="1" dirty="0" smtClean="0"/>
              <a:t>Diffuse illumination</a:t>
            </a:r>
            <a:endParaRPr lang="en-US" sz="2800" dirty="0" smtClean="0"/>
          </a:p>
          <a:p>
            <a:pPr marL="457200" indent="-457200">
              <a:buFont typeface="Wingdings" panose="05000000000000000000" pitchFamily="2" charset="2"/>
              <a:buChar char="§"/>
            </a:pPr>
            <a:r>
              <a:rPr lang="en-US" sz="2400" dirty="0" smtClean="0"/>
              <a:t>We must also have a clear concept of diffuse illumination.</a:t>
            </a:r>
          </a:p>
          <a:p>
            <a:pPr marL="457200" indent="-457200">
              <a:buFont typeface="Wingdings" panose="05000000000000000000" pitchFamily="2" charset="2"/>
              <a:buChar char="§"/>
            </a:pPr>
            <a:r>
              <a:rPr lang="en-US" sz="2400" b="1" dirty="0" smtClean="0"/>
              <a:t>Diffuse illumination is the light reflected from the surface. It is also termed as ambient light. If ambient light disperse equally on all surfaces from all directions then our illumination equation becomes</a:t>
            </a:r>
          </a:p>
          <a:p>
            <a:pPr marL="457200" indent="-457200"/>
            <a:r>
              <a:rPr lang="en-US" sz="2400" b="1" dirty="0" smtClean="0"/>
              <a:t>		</a:t>
            </a:r>
            <a:r>
              <a:rPr lang="en-US" sz="2400" b="1" dirty="0" err="1" smtClean="0"/>
              <a:t>I</a:t>
            </a:r>
            <a:r>
              <a:rPr lang="en-US" sz="2400" b="1" baseline="-25000" dirty="0" err="1" smtClean="0"/>
              <a:t>adiff</a:t>
            </a:r>
            <a:r>
              <a:rPr lang="en-US" sz="2400" b="1" dirty="0" smtClean="0"/>
              <a:t> =</a:t>
            </a:r>
            <a:r>
              <a:rPr lang="en-US" sz="2400" b="1" dirty="0" err="1" smtClean="0"/>
              <a:t>I</a:t>
            </a:r>
            <a:r>
              <a:rPr lang="en-US" sz="2400" b="1" baseline="-25000" dirty="0" err="1" smtClean="0"/>
              <a:t>a</a:t>
            </a:r>
            <a:r>
              <a:rPr lang="en-US" sz="2400" b="1" dirty="0" err="1" smtClean="0"/>
              <a:t>K</a:t>
            </a:r>
            <a:r>
              <a:rPr lang="en-US" sz="2400" b="1" baseline="-25000" dirty="0" err="1" smtClean="0"/>
              <a:t>a</a:t>
            </a:r>
            <a:endParaRPr lang="en-US" sz="2400" b="1" baseline="-25000" dirty="0" smtClean="0"/>
          </a:p>
          <a:p>
            <a:pPr marL="457200" indent="-457200">
              <a:buFont typeface="Wingdings" panose="05000000000000000000" pitchFamily="2" charset="2"/>
              <a:buChar char="§"/>
            </a:pPr>
            <a:r>
              <a:rPr lang="en-US" sz="2400" b="1" dirty="0" err="1" smtClean="0"/>
              <a:t>I</a:t>
            </a:r>
            <a:r>
              <a:rPr lang="en-US" sz="2400" b="1" baseline="-25000" dirty="0" err="1" smtClean="0"/>
              <a:t>a</a:t>
            </a:r>
            <a:r>
              <a:rPr lang="en-US" sz="2400" b="1" dirty="0" smtClean="0"/>
              <a:t> is intensity of ambient light, assumed to be constant for all objects. Ka is ambient reflection coefficient  also called as coefficient of reflection or reflexivity ranges from 0 to 1.</a:t>
            </a:r>
          </a:p>
          <a:p>
            <a:pPr marL="457200" indent="-457200">
              <a:buFont typeface="Wingdings" panose="05000000000000000000" pitchFamily="2" charset="2"/>
              <a:buChar char="§"/>
            </a:pPr>
            <a:r>
              <a:rPr lang="en-US" sz="2400" b="1" dirty="0" smtClean="0"/>
              <a:t>Ka can be computed by </a:t>
            </a:r>
          </a:p>
          <a:p>
            <a:pPr marL="457200" indent="-457200"/>
            <a:r>
              <a:rPr lang="en-US" sz="2400" b="1" dirty="0" smtClean="0"/>
              <a:t>		Ka=I</a:t>
            </a:r>
            <a:r>
              <a:rPr lang="en-US" sz="2400" b="1" baseline="-25000" dirty="0" smtClean="0"/>
              <a:t>R</a:t>
            </a:r>
            <a:r>
              <a:rPr lang="en-US" sz="2400" b="1" dirty="0" smtClean="0"/>
              <a:t>/I</a:t>
            </a:r>
            <a:r>
              <a:rPr lang="en-US" sz="2400" b="1" baseline="-25000" dirty="0" smtClean="0"/>
              <a:t>S</a:t>
            </a:r>
          </a:p>
          <a:p>
            <a:pPr marL="457200" indent="-457200">
              <a:buFont typeface="Wingdings" panose="05000000000000000000" pitchFamily="2" charset="2"/>
              <a:buChar char="§"/>
            </a:pPr>
            <a:r>
              <a:rPr lang="en-US" sz="2400" b="1" dirty="0" smtClean="0"/>
              <a:t>where I</a:t>
            </a:r>
            <a:r>
              <a:rPr lang="en-US" sz="2400" b="1" baseline="-25000" dirty="0" smtClean="0"/>
              <a:t>S</a:t>
            </a:r>
            <a:r>
              <a:rPr lang="en-US" sz="2400" b="1" dirty="0" smtClean="0"/>
              <a:t> </a:t>
            </a:r>
            <a:r>
              <a:rPr lang="en-US" sz="2400" b="1" dirty="0" err="1" smtClean="0"/>
              <a:t>is</a:t>
            </a:r>
            <a:r>
              <a:rPr lang="en-US" sz="2400" b="1" dirty="0" smtClean="0"/>
              <a:t> the light source and I</a:t>
            </a:r>
            <a:r>
              <a:rPr lang="en-US" sz="2400" b="1" baseline="-25000" dirty="0" smtClean="0"/>
              <a:t>R </a:t>
            </a:r>
            <a:r>
              <a:rPr lang="en-US" sz="2400" b="1" dirty="0" smtClean="0"/>
              <a:t>is the intensity of ambient light.</a:t>
            </a:r>
          </a:p>
        </p:txBody>
      </p:sp>
    </p:spTree>
    <p:extLst>
      <p:ext uri="{BB962C8B-B14F-4D97-AF65-F5344CB8AC3E}">
        <p14:creationId xmlns:p14="http://schemas.microsoft.com/office/powerpoint/2010/main" xmlns="" val="2261138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60" y="-28251"/>
            <a:ext cx="12204760" cy="1815882"/>
          </a:xfrm>
          <a:prstGeom prst="rect">
            <a:avLst/>
          </a:prstGeom>
        </p:spPr>
        <p:txBody>
          <a:bodyPr wrap="square">
            <a:spAutoFit/>
          </a:bodyPr>
          <a:lstStyle/>
          <a:p>
            <a:r>
              <a:rPr lang="en-US" sz="2800" b="1" dirty="0" smtClean="0"/>
              <a:t>Illumination Models</a:t>
            </a:r>
          </a:p>
          <a:p>
            <a:pPr marL="866775" indent="-457200">
              <a:buFont typeface="Wingdings" panose="05000000000000000000" pitchFamily="2" charset="2"/>
              <a:buChar char="§"/>
            </a:pPr>
            <a:r>
              <a:rPr lang="en-US" sz="2800" dirty="0" smtClean="0"/>
              <a:t>Diffuse model</a:t>
            </a:r>
          </a:p>
          <a:p>
            <a:pPr marL="866775" indent="-457200">
              <a:buFont typeface="Wingdings" panose="05000000000000000000" pitchFamily="2" charset="2"/>
              <a:buChar char="§"/>
            </a:pPr>
            <a:r>
              <a:rPr lang="en-US" sz="2800" dirty="0" smtClean="0"/>
              <a:t>Ambient Illumination</a:t>
            </a:r>
          </a:p>
          <a:p>
            <a:pPr marL="866775" indent="-457200">
              <a:buFont typeface="Wingdings" panose="05000000000000000000" pitchFamily="2" charset="2"/>
              <a:buChar char="§"/>
            </a:pPr>
            <a:r>
              <a:rPr lang="en-US" sz="2800" dirty="0" smtClean="0"/>
              <a:t>Specular Reflection</a:t>
            </a:r>
            <a:endParaRPr lang="en-US" sz="2800" dirty="0"/>
          </a:p>
        </p:txBody>
      </p:sp>
    </p:spTree>
    <p:extLst>
      <p:ext uri="{BB962C8B-B14F-4D97-AF65-F5344CB8AC3E}">
        <p14:creationId xmlns:p14="http://schemas.microsoft.com/office/powerpoint/2010/main" xmlns="" val="249578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3767"/>
            <a:ext cx="12192000" cy="3108543"/>
          </a:xfrm>
          <a:prstGeom prst="rect">
            <a:avLst/>
          </a:prstGeom>
        </p:spPr>
        <p:txBody>
          <a:bodyPr wrap="square">
            <a:spAutoFit/>
          </a:bodyPr>
          <a:lstStyle/>
          <a:p>
            <a:r>
              <a:rPr lang="en-US" sz="2800" b="1" u="sng" dirty="0" smtClean="0"/>
              <a:t>1.Diffuse Reflection </a:t>
            </a:r>
          </a:p>
          <a:p>
            <a:pPr marL="866775" indent="-457200">
              <a:buFont typeface="Wingdings" panose="05000000000000000000" pitchFamily="2" charset="2"/>
              <a:buChar char="§"/>
            </a:pPr>
            <a:r>
              <a:rPr lang="en-US" sz="2800" dirty="0" smtClean="0"/>
              <a:t>Diffuse (</a:t>
            </a:r>
            <a:r>
              <a:rPr lang="en-US" sz="2800" dirty="0" err="1" smtClean="0"/>
              <a:t>Lambertian</a:t>
            </a:r>
            <a:r>
              <a:rPr lang="en-US" sz="2800" dirty="0" smtClean="0"/>
              <a:t>) surfaces are rough or grainy, like clay, soil, fabric tend to reflect light in all direction. </a:t>
            </a:r>
          </a:p>
          <a:p>
            <a:pPr marL="866775" indent="-457200">
              <a:buFont typeface="Wingdings" panose="05000000000000000000" pitchFamily="2" charset="2"/>
              <a:buChar char="§"/>
            </a:pPr>
            <a:r>
              <a:rPr lang="en-US" sz="2800" dirty="0" smtClean="0"/>
              <a:t>Surface that reflect incident light with equal intensity in all direction called </a:t>
            </a:r>
            <a:r>
              <a:rPr lang="en-US" sz="2800" b="1" dirty="0" smtClean="0"/>
              <a:t>perfect  diffusion reflection</a:t>
            </a:r>
            <a:r>
              <a:rPr lang="en-US" sz="2800" dirty="0" smtClean="0"/>
              <a:t>. </a:t>
            </a:r>
          </a:p>
          <a:p>
            <a:pPr marL="866775" indent="-457200">
              <a:buFont typeface="Wingdings" panose="05000000000000000000" pitchFamily="2" charset="2"/>
              <a:buChar char="§"/>
            </a:pPr>
            <a:r>
              <a:rPr lang="en-US" sz="2800" dirty="0" smtClean="0"/>
              <a:t> The surface appears equally bright from all viewing directions </a:t>
            </a:r>
          </a:p>
          <a:p>
            <a:pPr marL="866775" indent="-457200">
              <a:buFont typeface="Wingdings" panose="05000000000000000000" pitchFamily="2" charset="2"/>
              <a:buChar char="§"/>
            </a:pPr>
            <a:r>
              <a:rPr lang="en-US" sz="2800" dirty="0" smtClean="0"/>
              <a:t>The brightness at each point is proportional to cos( θ )</a:t>
            </a:r>
            <a:endParaRPr lang="en-US" sz="2800" dirty="0"/>
          </a:p>
        </p:txBody>
      </p:sp>
      <p:pic>
        <p:nvPicPr>
          <p:cNvPr id="5" name="Picture 4"/>
          <p:cNvPicPr>
            <a:picLocks noChangeAspect="1"/>
          </p:cNvPicPr>
          <p:nvPr/>
        </p:nvPicPr>
        <p:blipFill rotWithShape="1">
          <a:blip r:embed="rId2"/>
          <a:srcRect l="6312" t="2597" r="5157" b="11688"/>
          <a:stretch/>
        </p:blipFill>
        <p:spPr>
          <a:xfrm>
            <a:off x="5197642" y="3657599"/>
            <a:ext cx="5101390" cy="3176337"/>
          </a:xfrm>
          <a:prstGeom prst="rect">
            <a:avLst/>
          </a:prstGeom>
        </p:spPr>
      </p:pic>
    </p:spTree>
    <p:extLst>
      <p:ext uri="{BB962C8B-B14F-4D97-AF65-F5344CB8AC3E}">
        <p14:creationId xmlns:p14="http://schemas.microsoft.com/office/powerpoint/2010/main" xmlns="" val="420636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631"/>
            <a:ext cx="11935326" cy="4832092"/>
          </a:xfrm>
          <a:prstGeom prst="rect">
            <a:avLst/>
          </a:prstGeom>
        </p:spPr>
        <p:txBody>
          <a:bodyPr wrap="square">
            <a:spAutoFit/>
          </a:bodyPr>
          <a:lstStyle/>
          <a:p>
            <a:r>
              <a:rPr lang="en-US" sz="2800" b="1" u="sng" dirty="0" smtClean="0"/>
              <a:t>1.Diffuse </a:t>
            </a:r>
            <a:r>
              <a:rPr lang="en-US" sz="2800" b="1" u="sng" dirty="0"/>
              <a:t>Reflection </a:t>
            </a:r>
            <a:r>
              <a:rPr lang="en-US" sz="2800" b="1" u="sng" dirty="0" smtClean="0"/>
              <a:t>….</a:t>
            </a:r>
            <a:endParaRPr lang="en-US" sz="2800" u="sng" dirty="0" smtClean="0"/>
          </a:p>
          <a:p>
            <a:pPr marL="457200" indent="-457200">
              <a:buFont typeface="Wingdings" panose="05000000000000000000" pitchFamily="2" charset="2"/>
              <a:buChar char="§"/>
            </a:pPr>
            <a:r>
              <a:rPr lang="en-US" sz="2800" dirty="0" smtClean="0"/>
              <a:t>Brightness </a:t>
            </a:r>
            <a:r>
              <a:rPr lang="en-US" sz="2800" dirty="0"/>
              <a:t>is proportional to cos( θ) because a surface </a:t>
            </a:r>
            <a:r>
              <a:rPr lang="en-US" sz="2800" dirty="0" smtClean="0"/>
              <a:t>perpendicular </a:t>
            </a:r>
            <a:r>
              <a:rPr lang="en-US" sz="2800" dirty="0"/>
              <a:t>to the light direction is more illuminated than a surface </a:t>
            </a:r>
            <a:r>
              <a:rPr lang="en-US" sz="2800" dirty="0" smtClean="0"/>
              <a:t>at </a:t>
            </a:r>
            <a:r>
              <a:rPr lang="en-US" sz="2800" dirty="0"/>
              <a:t>an oblique </a:t>
            </a:r>
            <a:r>
              <a:rPr lang="en-US" sz="2800" dirty="0" smtClean="0"/>
              <a:t>angle.</a:t>
            </a:r>
          </a:p>
          <a:p>
            <a:pPr marL="457200" indent="-457200">
              <a:buFont typeface="Wingdings" panose="05000000000000000000" pitchFamily="2" charset="2"/>
              <a:buChar char="§"/>
            </a:pPr>
            <a:r>
              <a:rPr lang="en-US" sz="2800" dirty="0"/>
              <a:t>The reflected intensity </a:t>
            </a:r>
            <a:r>
              <a:rPr lang="en-US" sz="2800" dirty="0" err="1"/>
              <a:t>I</a:t>
            </a:r>
            <a:r>
              <a:rPr lang="en-US" sz="2800" baseline="-25000" dirty="0" err="1"/>
              <a:t>diff</a:t>
            </a:r>
            <a:r>
              <a:rPr lang="en-US" sz="2800" dirty="0"/>
              <a:t> of a point on the surface is: </a:t>
            </a:r>
            <a:endParaRPr lang="en-US" sz="2800" dirty="0" smtClean="0"/>
          </a:p>
          <a:p>
            <a:pPr lvl="3"/>
            <a:r>
              <a:rPr lang="en-US" sz="2800" dirty="0" err="1" smtClean="0"/>
              <a:t>L</a:t>
            </a:r>
            <a:r>
              <a:rPr lang="en-US" sz="2800" baseline="-25000" dirty="0" err="1" smtClean="0"/>
              <a:t>diff</a:t>
            </a:r>
            <a:r>
              <a:rPr lang="en-US" sz="2800" dirty="0" smtClean="0"/>
              <a:t>=</a:t>
            </a:r>
            <a:r>
              <a:rPr lang="en-US" sz="2800" dirty="0" err="1" smtClean="0"/>
              <a:t>K</a:t>
            </a:r>
            <a:r>
              <a:rPr lang="en-US" sz="2800" baseline="-25000" dirty="0" err="1" smtClean="0"/>
              <a:t>d</a:t>
            </a:r>
            <a:r>
              <a:rPr lang="en-US" sz="2800" dirty="0" err="1" smtClean="0"/>
              <a:t>l</a:t>
            </a:r>
            <a:r>
              <a:rPr lang="en-US" sz="2800" baseline="-25000" dirty="0" err="1" smtClean="0"/>
              <a:t>p</a:t>
            </a:r>
            <a:r>
              <a:rPr lang="en-US" sz="2800" dirty="0" err="1" smtClean="0"/>
              <a:t>cos</a:t>
            </a:r>
            <a:r>
              <a:rPr lang="en-US" sz="2800" dirty="0" smtClean="0"/>
              <a:t>(θ)=</a:t>
            </a:r>
            <a:r>
              <a:rPr lang="en-US" sz="2800" dirty="0" err="1" smtClean="0"/>
              <a:t>K</a:t>
            </a:r>
            <a:r>
              <a:rPr lang="en-US" sz="2800" baseline="-25000" dirty="0" err="1" smtClean="0"/>
              <a:t>d</a:t>
            </a:r>
            <a:r>
              <a:rPr lang="en-US" sz="2800" dirty="0" err="1" smtClean="0"/>
              <a:t>l</a:t>
            </a:r>
            <a:r>
              <a:rPr lang="en-US" sz="2800" baseline="-25000" dirty="0" err="1" smtClean="0"/>
              <a:t>p</a:t>
            </a:r>
            <a:r>
              <a:rPr lang="en-US" sz="2800" dirty="0" smtClean="0"/>
              <a:t>(N</a:t>
            </a:r>
            <a:r>
              <a:rPr lang="en-US" sz="2800" dirty="0"/>
              <a:t>⋅ L </a:t>
            </a:r>
            <a:r>
              <a:rPr lang="en-US" sz="2800" dirty="0" smtClean="0"/>
              <a:t>)</a:t>
            </a:r>
          </a:p>
          <a:p>
            <a:pPr marL="1371600"/>
            <a:r>
              <a:rPr lang="en-US" sz="2800" dirty="0" err="1" smtClean="0"/>
              <a:t>I</a:t>
            </a:r>
            <a:r>
              <a:rPr lang="en-US" sz="2800" baseline="-25000" dirty="0" err="1" smtClean="0"/>
              <a:t>p</a:t>
            </a:r>
            <a:r>
              <a:rPr lang="en-US" sz="2800" dirty="0" smtClean="0"/>
              <a:t> </a:t>
            </a:r>
            <a:r>
              <a:rPr lang="en-US" sz="2800" dirty="0"/>
              <a:t>- the point light intensity. May appear as attenuated source </a:t>
            </a:r>
            <a:r>
              <a:rPr lang="en-US" sz="2800" dirty="0" err="1"/>
              <a:t>f</a:t>
            </a:r>
            <a:r>
              <a:rPr lang="en-US" sz="2800" baseline="-25000" dirty="0" err="1"/>
              <a:t>att</a:t>
            </a:r>
            <a:r>
              <a:rPr lang="en-US" sz="2800" dirty="0"/>
              <a:t>(r)I</a:t>
            </a:r>
            <a:r>
              <a:rPr lang="en-US" sz="2800" baseline="-25000" dirty="0"/>
              <a:t>P</a:t>
            </a:r>
            <a:r>
              <a:rPr lang="en-US" sz="2800" dirty="0"/>
              <a:t> </a:t>
            </a:r>
          </a:p>
          <a:p>
            <a:pPr marL="1323975"/>
            <a:r>
              <a:rPr lang="en-US" sz="2800" dirty="0" err="1"/>
              <a:t>K</a:t>
            </a:r>
            <a:r>
              <a:rPr lang="en-US" sz="2800" baseline="-25000" dirty="0" err="1"/>
              <a:t>d</a:t>
            </a:r>
            <a:r>
              <a:rPr lang="en-US" sz="2800" baseline="-25000" dirty="0"/>
              <a:t> </a:t>
            </a:r>
            <a:r>
              <a:rPr lang="en-US" sz="2800" dirty="0"/>
              <a:t>∈ [0,1] - the surface diffuse reflectivity </a:t>
            </a:r>
          </a:p>
          <a:p>
            <a:pPr marL="1323975"/>
            <a:r>
              <a:rPr lang="en-US" sz="2800" dirty="0"/>
              <a:t>N - the surface normal </a:t>
            </a:r>
          </a:p>
          <a:p>
            <a:pPr marL="1323975"/>
            <a:r>
              <a:rPr lang="en-US" sz="2800" dirty="0"/>
              <a:t>L - the light direction </a:t>
            </a:r>
          </a:p>
          <a:p>
            <a:pPr marL="1323975"/>
            <a:r>
              <a:rPr lang="en-US" sz="2800" dirty="0"/>
              <a:t>NOTE: If N and L have unitary length: cos( θ) = N ⋅ L </a:t>
            </a:r>
          </a:p>
          <a:p>
            <a:endParaRPr lang="en-US" sz="2800" dirty="0"/>
          </a:p>
        </p:txBody>
      </p:sp>
    </p:spTree>
    <p:extLst>
      <p:ext uri="{BB962C8B-B14F-4D97-AF65-F5344CB8AC3E}">
        <p14:creationId xmlns:p14="http://schemas.microsoft.com/office/powerpoint/2010/main" xmlns="" val="332405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36052"/>
            <a:ext cx="12192000"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2.Ambient light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surface that is not exposed to direct light may still be lit up by reflections </a:t>
            </a:r>
            <a:b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from other nearby objects</a:t>
            </a:r>
            <a:r>
              <a:rPr kumimoji="0" lang="en-US" altLang="en-US" sz="2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ambient</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light/ background</a:t>
            </a:r>
            <a:r>
              <a:rPr kumimoji="0" lang="en-US" altLang="en-US" sz="2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light</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a:t>
            </a:r>
            <a:r>
              <a:rPr kumimoji="0" lang="en-US" altLang="en-US" sz="2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has no spatial or directional characteristics.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800" baseline="0" dirty="0" smtClean="0">
                <a:latin typeface="Times New Roman" panose="02020603050405020304" pitchFamily="18" charset="0"/>
                <a:cs typeface="Times New Roman" panose="02020603050405020304" pitchFamily="18" charset="0"/>
              </a:rPr>
              <a:t>The</a:t>
            </a:r>
            <a:r>
              <a:rPr lang="en-US" altLang="en-US" sz="2800" dirty="0" smtClean="0">
                <a:latin typeface="Times New Roman" panose="02020603050405020304" pitchFamily="18" charset="0"/>
                <a:cs typeface="Times New Roman" panose="02020603050405020304" pitchFamily="18" charset="0"/>
              </a:rPr>
              <a:t> amount of ambient light incident on each object is a constant for all surface and over all direction.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But</a:t>
            </a:r>
            <a:r>
              <a:rPr kumimoji="0" lang="en-US" altLang="en-US" sz="2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the intensity of reflected light for each surface depend on the optical properties of the surface i.e. how much of the incident energy is to be reflected and how much absorbed.</a:t>
            </a:r>
            <a:endPar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t="6004"/>
          <a:stretch/>
        </p:blipFill>
        <p:spPr>
          <a:xfrm>
            <a:off x="5904202" y="3441027"/>
            <a:ext cx="3451963" cy="3416974"/>
          </a:xfrm>
          <a:prstGeom prst="rect">
            <a:avLst/>
          </a:prstGeom>
        </p:spPr>
      </p:pic>
    </p:spTree>
    <p:extLst>
      <p:ext uri="{BB962C8B-B14F-4D97-AF65-F5344CB8AC3E}">
        <p14:creationId xmlns:p14="http://schemas.microsoft.com/office/powerpoint/2010/main" xmlns="" val="4059273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1300</Words>
  <Application>Microsoft Office PowerPoint</Application>
  <PresentationFormat>Custom</PresentationFormat>
  <Paragraphs>132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ASUS</cp:lastModifiedBy>
  <cp:revision>79</cp:revision>
  <dcterms:created xsi:type="dcterms:W3CDTF">2020-02-16T14:42:15Z</dcterms:created>
  <dcterms:modified xsi:type="dcterms:W3CDTF">2021-11-18T01:29:32Z</dcterms:modified>
</cp:coreProperties>
</file>