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hlnjKdb9ZQxp0gLlmir334VNUV8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135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6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6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6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6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1"/>
          <p:cNvSpPr>
            <a:spLocks noGrp="1"/>
          </p:cNvSpPr>
          <p:nvPr>
            <p:ph type="pic" idx="2"/>
          </p:nvPr>
        </p:nvSpPr>
        <p:spPr>
          <a:xfrm>
            <a:off x="1792288" y="612775"/>
            <a:ext cx="5486400" cy="4114800"/>
          </a:xfrm>
          <a:prstGeom prst="rect">
            <a:avLst/>
          </a:prstGeom>
          <a:noFill/>
          <a:ln>
            <a:noFill/>
          </a:ln>
        </p:spPr>
      </p:sp>
      <p:sp>
        <p:nvSpPr>
          <p:cNvPr id="64" name="Google Shape;64;p6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36.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0" y="3048000"/>
            <a:ext cx="891540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dk1"/>
                </a:solidFill>
                <a:latin typeface="Calibri"/>
                <a:ea typeface="Calibri"/>
                <a:cs typeface="Calibri"/>
                <a:sym typeface="Calibri"/>
              </a:rPr>
              <a:t>Unit-3</a:t>
            </a:r>
            <a:endParaRPr/>
          </a:p>
          <a:p>
            <a:pPr marL="0" marR="0" lvl="0" indent="0" algn="ctr" rtl="0">
              <a:spcBef>
                <a:spcPts val="0"/>
              </a:spcBef>
              <a:spcAft>
                <a:spcPts val="0"/>
              </a:spcAft>
              <a:buNone/>
            </a:pPr>
            <a:r>
              <a:rPr lang="en-US" sz="3200" b="1" i="0" u="none" strike="noStrike" cap="none">
                <a:solidFill>
                  <a:schemeClr val="dk1"/>
                </a:solidFill>
                <a:latin typeface="Calibri"/>
                <a:ea typeface="Calibri"/>
                <a:cs typeface="Calibri"/>
                <a:sym typeface="Calibri"/>
              </a:rPr>
              <a:t>2D transformation</a:t>
            </a:r>
            <a:endParaRPr sz="3200" b="1"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General Pivot Point rotation</a:t>
            </a:r>
            <a:endParaRPr/>
          </a:p>
        </p:txBody>
      </p:sp>
      <p:sp>
        <p:nvSpPr>
          <p:cNvPr id="193" name="Google Shape;193;p10"/>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4" name="Google Shape;194;p10" descr="https://image.slidesharecdn.com/2dtransformationsbyamitkumarmaimt-110929052806-phpapp01/95/2-d-transformations-by-amit-kumar-maimt-16-728.jpg?cb=1317275105"/>
          <p:cNvPicPr preferRelativeResize="0"/>
          <p:nvPr/>
        </p:nvPicPr>
        <p:blipFill rotWithShape="1">
          <a:blip r:embed="rId3">
            <a:alphaModFix/>
          </a:blip>
          <a:srcRect l="10989" t="26374"/>
          <a:stretch/>
        </p:blipFill>
        <p:spPr>
          <a:xfrm>
            <a:off x="152400" y="533400"/>
            <a:ext cx="8686800" cy="53890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p:nvPr/>
        </p:nvSpPr>
        <p:spPr>
          <a:xfrm>
            <a:off x="0" y="0"/>
            <a:ext cx="89154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Homogeneous Coordinate and Matrix representation of 2D transformation</a:t>
            </a:r>
            <a:endParaRPr/>
          </a:p>
        </p:txBody>
      </p:sp>
      <p:sp>
        <p:nvSpPr>
          <p:cNvPr id="200" name="Google Shape;200;p11"/>
          <p:cNvSpPr txBox="1"/>
          <p:nvPr/>
        </p:nvSpPr>
        <p:spPr>
          <a:xfrm>
            <a:off x="0" y="821115"/>
            <a:ext cx="8915400"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matrix representation for translation, scaling and rotation are respectively: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P’=P+T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P’=P.R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So, translation is treated differently (as an addition) from scaling and rotation (as multiplications).  We cannot perform all these transformation at once. In order to do so, we have to use homogeneous coordinate. For a 2D space 3D vector are used. The three components are called homogeneous coordinates.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homogeneous coordinates, we add a third coordinate to a point.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homogeneous coordinates all three transformation can be treated as multiplication as we can represent translation as matrix multiplication.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help of homogeneous coordinate it is possible to perform composite transformation.</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1"/>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Window to viewport Transformation</a:t>
            </a:r>
            <a:endParaRPr/>
          </a:p>
        </p:txBody>
      </p:sp>
      <p:sp>
        <p:nvSpPr>
          <p:cNvPr id="207" name="Google Shape;207;p12"/>
          <p:cNvSpPr txBox="1"/>
          <p:nvPr/>
        </p:nvSpPr>
        <p:spPr>
          <a:xfrm>
            <a:off x="0" y="457200"/>
            <a:ext cx="8915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When we model an image in world coordinate system, we are not interested in the entire world but only a portion of it. So, we define the portion of interest that is a polygonal area generally rectangle specified in world coordinate system called window..</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window enclose the object for display.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user may want to create images on different parts off the screen so we define a viewport inn normalized device coordinates.</a:t>
            </a:r>
            <a:endParaRPr/>
          </a:p>
        </p:txBody>
      </p:sp>
      <p:sp>
        <p:nvSpPr>
          <p:cNvPr id="208" name="Google Shape;208;p12"/>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Window to viewport Transformation</a:t>
            </a:r>
            <a:endParaRPr/>
          </a:p>
        </p:txBody>
      </p:sp>
      <p:sp>
        <p:nvSpPr>
          <p:cNvPr id="214" name="Google Shape;214;p13"/>
          <p:cNvSpPr txBox="1"/>
          <p:nvPr/>
        </p:nvSpPr>
        <p:spPr>
          <a:xfrm>
            <a:off x="0" y="457200"/>
            <a:ext cx="89154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world coordinate area selected for display is called a window.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CG, window is a graphical control element.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Window defines a rectangular area in world coordinates.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An area on a display device to which a window is mapped is called viewport.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Viewport is a polygon viewing region in computer graphics.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Window defines what is to be viewed and viewport defines where it is to be displayed.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While window selects a part of the scene, viewport display the selected part at desired location on the display area.</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Mapping of a part of world coordinate scene to device coordinates is referred to as a viewing transformation also know as window-to-viewport transformation or windowing transformation.</a:t>
            </a:r>
            <a:endParaRPr/>
          </a:p>
        </p:txBody>
      </p:sp>
      <p:sp>
        <p:nvSpPr>
          <p:cNvPr id="215" name="Google Shape;215;p13"/>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Window to viewport Transformation</a:t>
            </a:r>
            <a:endParaRPr/>
          </a:p>
        </p:txBody>
      </p:sp>
      <p:sp>
        <p:nvSpPr>
          <p:cNvPr id="221" name="Google Shape;221;p14"/>
          <p:cNvSpPr txBox="1"/>
          <p:nvPr/>
        </p:nvSpPr>
        <p:spPr>
          <a:xfrm>
            <a:off x="0" y="457200"/>
            <a:ext cx="89154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While mapping mages from model coordinate to device coordinate we have to follow the following steps:</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Construct a world coordinate scene using model coordinate transformation.</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Convert world coordinates to viewing cooridnates (clipping window)</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Transform viewing coordinates to normalized coordinates</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Map normalized coordinates to device coordinates.</a:t>
            </a:r>
            <a:endParaRPr/>
          </a:p>
          <a:p>
            <a:pPr marL="457200" marR="0" lvl="0" indent="-45720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None/>
            </a:pPr>
            <a:r>
              <a:rPr lang="en-US" sz="2400">
                <a:solidFill>
                  <a:schemeClr val="dk1"/>
                </a:solidFill>
                <a:latin typeface="Calibri"/>
                <a:ea typeface="Calibri"/>
                <a:cs typeface="Calibri"/>
                <a:sym typeface="Calibri"/>
              </a:rPr>
              <a:t>Using normalized device coordinate allows for output device independence.</a:t>
            </a:r>
            <a:endParaRPr/>
          </a:p>
          <a:p>
            <a:pPr marL="457200" marR="0" lvl="0" indent="-457200" algn="l" rtl="0">
              <a:spcBef>
                <a:spcPts val="0"/>
              </a:spcBef>
              <a:spcAft>
                <a:spcPts val="0"/>
              </a:spcAft>
              <a:buNone/>
            </a:pPr>
            <a:endParaRPr sz="2400">
              <a:solidFill>
                <a:schemeClr val="dk1"/>
              </a:solidFill>
              <a:latin typeface="Calibri"/>
              <a:ea typeface="Calibri"/>
              <a:cs typeface="Calibri"/>
              <a:sym typeface="Calibri"/>
            </a:endParaRPr>
          </a:p>
        </p:txBody>
      </p:sp>
      <p:sp>
        <p:nvSpPr>
          <p:cNvPr id="222" name="Google Shape;222;p14"/>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3" name="Google Shape;223;p14"/>
          <p:cNvPicPr preferRelativeResize="0"/>
          <p:nvPr/>
        </p:nvPicPr>
        <p:blipFill rotWithShape="1">
          <a:blip r:embed="rId3">
            <a:alphaModFix/>
          </a:blip>
          <a:srcRect/>
          <a:stretch/>
        </p:blipFill>
        <p:spPr>
          <a:xfrm>
            <a:off x="457200" y="4572000"/>
            <a:ext cx="8289758"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Window to viewport Transformation</a:t>
            </a:r>
            <a:endParaRPr/>
          </a:p>
        </p:txBody>
      </p:sp>
      <p:sp>
        <p:nvSpPr>
          <p:cNvPr id="229" name="Google Shape;229;p15"/>
          <p:cNvSpPr txBox="1"/>
          <p:nvPr/>
        </p:nvSpPr>
        <p:spPr>
          <a:xfrm>
            <a:off x="0" y="457200"/>
            <a:ext cx="89154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Mapping clipping window into normalized coordinates involves the following steps:</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Viewport is defined with normalized coordinate values between 0 and 1</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Object descriptions are transferred to this normalized spacce.</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The transformation used maintain the same relative placement of a point in the viewport as in clipping window.</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Relative proportions are only mainted if the aspect ratio of viewport is same as clipping window.</a:t>
            </a:r>
            <a:endParaRPr/>
          </a:p>
        </p:txBody>
      </p:sp>
      <p:sp>
        <p:nvSpPr>
          <p:cNvPr id="230" name="Google Shape;230;p15"/>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Window to viewport Transformation</a:t>
            </a:r>
            <a:endParaRPr/>
          </a:p>
        </p:txBody>
      </p:sp>
      <p:sp>
        <p:nvSpPr>
          <p:cNvPr id="236" name="Google Shape;236;p16"/>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6"/>
          <p:cNvSpPr txBox="1"/>
          <p:nvPr/>
        </p:nvSpPr>
        <p:spPr>
          <a:xfrm>
            <a:off x="0" y="2971800"/>
            <a:ext cx="8991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To maintain the same relative placement of the image in clipping  window in the viewport as in the window, the ratio must be same.</a:t>
            </a:r>
            <a:endParaRPr/>
          </a:p>
        </p:txBody>
      </p:sp>
      <p:pic>
        <p:nvPicPr>
          <p:cNvPr id="238" name="Google Shape;238;p16"/>
          <p:cNvPicPr preferRelativeResize="0"/>
          <p:nvPr/>
        </p:nvPicPr>
        <p:blipFill rotWithShape="1">
          <a:blip r:embed="rId3">
            <a:alphaModFix/>
          </a:blip>
          <a:srcRect/>
          <a:stretch/>
        </p:blipFill>
        <p:spPr>
          <a:xfrm>
            <a:off x="1600200" y="3886200"/>
            <a:ext cx="3657600" cy="1523106"/>
          </a:xfrm>
          <a:prstGeom prst="rect">
            <a:avLst/>
          </a:prstGeom>
          <a:noFill/>
          <a:ln>
            <a:noFill/>
          </a:ln>
        </p:spPr>
      </p:pic>
      <p:pic>
        <p:nvPicPr>
          <p:cNvPr id="239" name="Google Shape;239;p16"/>
          <p:cNvPicPr preferRelativeResize="0"/>
          <p:nvPr/>
        </p:nvPicPr>
        <p:blipFill rotWithShape="1">
          <a:blip r:embed="rId4">
            <a:alphaModFix/>
          </a:blip>
          <a:srcRect/>
          <a:stretch/>
        </p:blipFill>
        <p:spPr>
          <a:xfrm>
            <a:off x="914400" y="533400"/>
            <a:ext cx="6019800" cy="2282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Window to viewport Transformation</a:t>
            </a:r>
            <a:endParaRPr/>
          </a:p>
        </p:txBody>
      </p:sp>
      <p:sp>
        <p:nvSpPr>
          <p:cNvPr id="245" name="Google Shape;245;p17"/>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7"/>
          <p:cNvSpPr txBox="1"/>
          <p:nvPr/>
        </p:nvSpPr>
        <p:spPr>
          <a:xfrm>
            <a:off x="0" y="609600"/>
            <a:ext cx="89916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Solving the above expression for viewport position (xv,yv), we have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Where the scaling factors are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Relative proportions of object are maintained if the scaling factors are same (sx=sy) otherwise world objects will be stretched or contracted in either x or y direction when displayed on the output device.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247" name="Google Shape;247;p17"/>
          <p:cNvPicPr preferRelativeResize="0"/>
          <p:nvPr/>
        </p:nvPicPr>
        <p:blipFill rotWithShape="1">
          <a:blip r:embed="rId3">
            <a:alphaModFix/>
          </a:blip>
          <a:srcRect/>
          <a:stretch/>
        </p:blipFill>
        <p:spPr>
          <a:xfrm>
            <a:off x="1828800" y="1066800"/>
            <a:ext cx="3614738" cy="1007386"/>
          </a:xfrm>
          <a:prstGeom prst="rect">
            <a:avLst/>
          </a:prstGeom>
          <a:noFill/>
          <a:ln>
            <a:noFill/>
          </a:ln>
        </p:spPr>
      </p:pic>
      <p:pic>
        <p:nvPicPr>
          <p:cNvPr id="248" name="Google Shape;248;p17"/>
          <p:cNvPicPr preferRelativeResize="0"/>
          <p:nvPr/>
        </p:nvPicPr>
        <p:blipFill rotWithShape="1">
          <a:blip r:embed="rId4">
            <a:alphaModFix/>
          </a:blip>
          <a:srcRect/>
          <a:stretch/>
        </p:blipFill>
        <p:spPr>
          <a:xfrm>
            <a:off x="2819400" y="2509264"/>
            <a:ext cx="2386013" cy="14531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Clipping</a:t>
            </a:r>
            <a:endParaRPr/>
          </a:p>
        </p:txBody>
      </p:sp>
      <p:sp>
        <p:nvSpPr>
          <p:cNvPr id="254" name="Google Shape;254;p18"/>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18"/>
          <p:cNvSpPr txBox="1"/>
          <p:nvPr/>
        </p:nvSpPr>
        <p:spPr>
          <a:xfrm>
            <a:off x="0" y="609600"/>
            <a:ext cx="8991600" cy="4154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Any procedure that identifies those portions of a picture that are either inside or outside of a specified region of space is referred to as a clipping algorithm or clipping.</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region against which an object is clipped is called a clip window.</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There primitive types of clipping algorithm, they are:</a:t>
            </a:r>
            <a:endParaRPr dirty="0"/>
          </a:p>
          <a:p>
            <a:pPr marL="0" marR="0" lvl="0" indent="-15240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Point clipping</a:t>
            </a:r>
            <a:endParaRPr dirty="0"/>
          </a:p>
          <a:p>
            <a:pPr marL="0" marR="0" lvl="0" indent="-15240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Line clipping</a:t>
            </a:r>
            <a:endParaRPr dirty="0"/>
          </a:p>
          <a:p>
            <a:pPr marL="0" marR="0" lvl="0" indent="-15240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Area clipping</a:t>
            </a:r>
            <a:endParaRPr dirty="0"/>
          </a:p>
          <a:p>
            <a:pPr marL="0" marR="0" lvl="0" indent="-15240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Curve clipping</a:t>
            </a:r>
            <a:endParaRPr dirty="0"/>
          </a:p>
          <a:p>
            <a:pPr marL="0" marR="0" lvl="0" indent="-15240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Text clipping</a:t>
            </a:r>
          </a:p>
          <a:p>
            <a:pPr marL="0" marR="0" lvl="0" indent="-152400" algn="l" rtl="0">
              <a:spcBef>
                <a:spcPts val="0"/>
              </a:spcBef>
              <a:spcAft>
                <a:spcPts val="0"/>
              </a:spcAft>
              <a:buClr>
                <a:schemeClr val="dk1"/>
              </a:buClr>
              <a:buSzPts val="2400"/>
              <a:buFont typeface="Calibri"/>
              <a:buChar char="-"/>
            </a:pPr>
            <a:r>
              <a:rPr lang="en-US" sz="2400" dirty="0">
                <a:solidFill>
                  <a:schemeClr val="dk1"/>
                </a:solidFill>
                <a:latin typeface="Calibri"/>
                <a:cs typeface="Calibri"/>
                <a:sym typeface="Calibri"/>
              </a:rPr>
              <a:t>Polygon clipping</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Point Clipping</a:t>
            </a:r>
            <a:endParaRPr/>
          </a:p>
        </p:txBody>
      </p:sp>
      <p:sp>
        <p:nvSpPr>
          <p:cNvPr id="261" name="Google Shape;261;p19"/>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9"/>
          <p:cNvSpPr txBox="1"/>
          <p:nvPr/>
        </p:nvSpPr>
        <p:spPr>
          <a:xfrm>
            <a:off x="0" y="609600"/>
            <a:ext cx="8991600"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A point clipping algorithm finds all the points that are interior to a clipping window. Any point (</a:t>
            </a:r>
            <a:r>
              <a:rPr lang="en-US" sz="2400" dirty="0" err="1">
                <a:solidFill>
                  <a:schemeClr val="dk1"/>
                </a:solidFill>
                <a:latin typeface="Calibri"/>
                <a:ea typeface="Calibri"/>
                <a:cs typeface="Calibri"/>
                <a:sym typeface="Calibri"/>
              </a:rPr>
              <a:t>x,y</a:t>
            </a:r>
            <a:r>
              <a:rPr lang="en-US" sz="2400" dirty="0">
                <a:solidFill>
                  <a:schemeClr val="dk1"/>
                </a:solidFill>
                <a:latin typeface="Calibri"/>
                <a:ea typeface="Calibri"/>
                <a:cs typeface="Calibri"/>
                <a:sym typeface="Calibri"/>
              </a:rPr>
              <a:t>) is said to be interior to clipping window if it satisfies the point visibility test given by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x≥x</a:t>
            </a:r>
            <a:r>
              <a:rPr lang="en-US" sz="2400" baseline="-25000" dirty="0" err="1">
                <a:solidFill>
                  <a:schemeClr val="dk1"/>
                </a:solidFill>
                <a:latin typeface="Calibri"/>
                <a:ea typeface="Calibri"/>
                <a:cs typeface="Calibri"/>
                <a:sym typeface="Calibri"/>
              </a:rPr>
              <a:t>left</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x≤x</a:t>
            </a:r>
            <a:r>
              <a:rPr lang="en-US" sz="2400" baseline="-25000" dirty="0" err="1">
                <a:solidFill>
                  <a:schemeClr val="dk1"/>
                </a:solidFill>
                <a:latin typeface="Calibri"/>
                <a:ea typeface="Calibri"/>
                <a:cs typeface="Calibri"/>
                <a:sym typeface="Calibri"/>
              </a:rPr>
              <a:t>right</a:t>
            </a:r>
            <a:endParaRPr sz="2400" baseline="-25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y≥y</a:t>
            </a:r>
            <a:r>
              <a:rPr lang="en-US" sz="2400" baseline="-25000" dirty="0" err="1">
                <a:solidFill>
                  <a:schemeClr val="dk1"/>
                </a:solidFill>
                <a:latin typeface="Calibri"/>
                <a:ea typeface="Calibri"/>
                <a:cs typeface="Calibri"/>
                <a:sym typeface="Calibri"/>
              </a:rPr>
              <a:t>bottom</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y≤y</a:t>
            </a:r>
            <a:r>
              <a:rPr lang="en-US" sz="2400" baseline="-25000" dirty="0" err="1">
                <a:solidFill>
                  <a:schemeClr val="dk1"/>
                </a:solidFill>
                <a:latin typeface="Calibri"/>
                <a:ea typeface="Calibri"/>
                <a:cs typeface="Calibri"/>
                <a:sym typeface="Calibri"/>
              </a:rPr>
              <a:t>top</a:t>
            </a:r>
            <a:endParaRPr lang="en-US" sz="2400" baseline="-25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aseline="-25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dk1"/>
                </a:solidFill>
                <a:latin typeface="Calibri"/>
                <a:ea typeface="Calibri"/>
                <a:cs typeface="Calibri"/>
                <a:sym typeface="Calibri"/>
              </a:rPr>
              <a:t>2D Translation</a:t>
            </a:r>
            <a:endParaRPr/>
          </a:p>
        </p:txBody>
      </p:sp>
      <p:sp>
        <p:nvSpPr>
          <p:cNvPr id="90" name="Google Shape;90;p2"/>
          <p:cNvSpPr txBox="1"/>
          <p:nvPr/>
        </p:nvSpPr>
        <p:spPr>
          <a:xfrm>
            <a:off x="0" y="452725"/>
            <a:ext cx="8915400" cy="381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2D translation is the process of shifting the position of the graphical object along a straight line path from one coordinate location to another. </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It is a rigid body transformation that moves object without deformation i.e. every point on the object is translated by same amount.</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We translate the 2D point by adding the translation distance tx and ty to the original coordinate position (x,y) to move the point to a new position (x’,y’)</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x’=x+tx</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y’=y+ty</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The translation distance pair (tx,ty) is called a translation vector or shift vector. </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We can also express translation equation in matrix form.</a:t>
            </a:r>
            <a:endParaRPr/>
          </a:p>
        </p:txBody>
      </p:sp>
      <p:pic>
        <p:nvPicPr>
          <p:cNvPr id="91" name="Google Shape;91;p2" descr="https://image1.slideserve.com/1539958/2d-translation1-l.jpg"/>
          <p:cNvPicPr preferRelativeResize="0"/>
          <p:nvPr/>
        </p:nvPicPr>
        <p:blipFill rotWithShape="1">
          <a:blip r:embed="rId3">
            <a:alphaModFix/>
          </a:blip>
          <a:srcRect l="42967" t="58332" r="17969" b="18750"/>
          <a:stretch/>
        </p:blipFill>
        <p:spPr>
          <a:xfrm>
            <a:off x="2743200" y="4495800"/>
            <a:ext cx="2944091" cy="1295400"/>
          </a:xfrm>
          <a:prstGeom prst="rect">
            <a:avLst/>
          </a:prstGeom>
          <a:noFill/>
          <a:ln>
            <a:noFill/>
          </a:ln>
        </p:spPr>
      </p:pic>
      <p:sp>
        <p:nvSpPr>
          <p:cNvPr id="92" name="Google Shape;92;p2"/>
          <p:cNvSpPr txBox="1"/>
          <p:nvPr/>
        </p:nvSpPr>
        <p:spPr>
          <a:xfrm>
            <a:off x="3124200" y="5715000"/>
            <a:ext cx="42755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a:t>
            </a:r>
            <a:endParaRPr/>
          </a:p>
        </p:txBody>
      </p:sp>
      <p:sp>
        <p:nvSpPr>
          <p:cNvPr id="93" name="Google Shape;93;p2"/>
          <p:cNvSpPr txBox="1"/>
          <p:nvPr/>
        </p:nvSpPr>
        <p:spPr>
          <a:xfrm>
            <a:off x="4038600" y="5715000"/>
            <a:ext cx="34336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a:t>
            </a:r>
            <a:endParaRPr/>
          </a:p>
        </p:txBody>
      </p:sp>
      <p:sp>
        <p:nvSpPr>
          <p:cNvPr id="94" name="Google Shape;94;p2"/>
          <p:cNvSpPr txBox="1"/>
          <p:nvPr/>
        </p:nvSpPr>
        <p:spPr>
          <a:xfrm>
            <a:off x="4953000" y="5715000"/>
            <a:ext cx="33534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t>
            </a:r>
            <a:endParaRPr/>
          </a:p>
        </p:txBody>
      </p:sp>
      <p:sp>
        <p:nvSpPr>
          <p:cNvPr id="95" name="Google Shape;95;p2"/>
          <p:cNvSpPr txBox="1"/>
          <p:nvPr/>
        </p:nvSpPr>
        <p:spPr>
          <a:xfrm>
            <a:off x="381000" y="6172200"/>
            <a:ext cx="6248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P’=P+T</a:t>
            </a:r>
            <a:endParaRPr/>
          </a:p>
        </p:txBody>
      </p:sp>
      <p:pic>
        <p:nvPicPr>
          <p:cNvPr id="96" name="Google Shape;96;p2" descr="https://www.gatevidyalay.com/wp-content/uploads/2019/08/2D-Translation-in-Computer-Graphics.png"/>
          <p:cNvPicPr preferRelativeResize="0"/>
          <p:nvPr/>
        </p:nvPicPr>
        <p:blipFill rotWithShape="1">
          <a:blip r:embed="rId4">
            <a:alphaModFix/>
          </a:blip>
          <a:srcRect b="10969"/>
          <a:stretch/>
        </p:blipFill>
        <p:spPr>
          <a:xfrm>
            <a:off x="6082900" y="4419600"/>
            <a:ext cx="2832500" cy="2275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Line Clipping</a:t>
            </a:r>
            <a:endParaRPr/>
          </a:p>
        </p:txBody>
      </p:sp>
      <p:sp>
        <p:nvSpPr>
          <p:cNvPr id="268" name="Google Shape;268;p20"/>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20"/>
          <p:cNvSpPr txBox="1"/>
          <p:nvPr/>
        </p:nvSpPr>
        <p:spPr>
          <a:xfrm>
            <a:off x="0" y="609600"/>
            <a:ext cx="89916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Line clipping is the process of removing lines or portions of lines outside of an area of interest.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Line that intersect the clipping window at some portion have some portion of them in the clipping window, while lines which do not intersect the clipping window are either totally inside the window or totally outside the clipping window.</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Any line that is outside the viewing area is removed.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Most common algorithms used for line clipping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Cohen sutherland line clipping algorithm</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Liang-Barsky line clipping algorithm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Line Clipping: Cohen Sutherland line clipping algorithm</a:t>
            </a:r>
            <a:endParaRPr/>
          </a:p>
        </p:txBody>
      </p:sp>
      <p:sp>
        <p:nvSpPr>
          <p:cNvPr id="275" name="Google Shape;275;p21"/>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1"/>
          <p:cNvSpPr txBox="1"/>
          <p:nvPr/>
        </p:nvSpPr>
        <p:spPr>
          <a:xfrm>
            <a:off x="0" y="609600"/>
            <a:ext cx="899160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is conventional line clipping procedure.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Cohen sutherland line clipping algorithm quickly detects and dispenses with two common and trivial cases.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clip a line, we need to consider only its endpoints. If both endpoints of a line lie inside it, the entire line is inside the clipping window. It is trivially accepted and needs no clipping.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If both endpoints of a line lie outside it, the entire line is outside the clipping window. It is trivially rejected and needs to be neither clipped or displayed.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algorithm divides a plane in nine regions by four straight lines.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bounded middle region is a rectangular window with each point in the plane.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algorithm extended window boundaries into nine region: top-left, top-center, top-right, center-left, center-right, center, bottom-left bottom-center, bottom-right.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Line Clipping: Cohen Sutherland line clipping algorithm</a:t>
            </a:r>
            <a:endParaRPr/>
          </a:p>
        </p:txBody>
      </p:sp>
      <p:sp>
        <p:nvSpPr>
          <p:cNvPr id="282" name="Google Shape;282;p22"/>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22"/>
          <p:cNvSpPr txBox="1"/>
          <p:nvPr/>
        </p:nvSpPr>
        <p:spPr>
          <a:xfrm>
            <a:off x="0" y="609600"/>
            <a:ext cx="89916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Every line endpoint in a picture is assigned a four digit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binary code, called region code, that identifies the location</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of the point relative to boundaries of clipping rectangle,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where, each bit position for (from right to left)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bit1: left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bit2: right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bit3: below</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bit4: above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code’s bits are set according to following conditions:</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If 1</a:t>
            </a:r>
            <a:r>
              <a:rPr lang="en-US" sz="2400" baseline="300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bit is set 1: Point P lies to the left of window (x&lt;x</a:t>
            </a:r>
            <a:r>
              <a:rPr lang="en-US" sz="2400" baseline="-25000">
                <a:solidFill>
                  <a:schemeClr val="dk1"/>
                </a:solidFill>
                <a:latin typeface="Calibri"/>
                <a:ea typeface="Calibri"/>
                <a:cs typeface="Calibri"/>
                <a:sym typeface="Calibri"/>
              </a:rPr>
              <a:t>left</a:t>
            </a:r>
            <a:r>
              <a:rPr lang="en-US" sz="2400">
                <a:solidFill>
                  <a:schemeClr val="dk1"/>
                </a:solidFill>
                <a:latin typeface="Calibri"/>
                <a:ea typeface="Calibri"/>
                <a:cs typeface="Calibri"/>
                <a:sym typeface="Calibri"/>
              </a:rPr>
              <a:t>)</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If 2</a:t>
            </a:r>
            <a:r>
              <a:rPr lang="en-US" sz="2400" baseline="30000">
                <a:solidFill>
                  <a:schemeClr val="dk1"/>
                </a:solidFill>
                <a:latin typeface="Calibri"/>
                <a:ea typeface="Calibri"/>
                <a:cs typeface="Calibri"/>
                <a:sym typeface="Calibri"/>
              </a:rPr>
              <a:t>nd</a:t>
            </a:r>
            <a:r>
              <a:rPr lang="en-US" sz="2400">
                <a:solidFill>
                  <a:schemeClr val="dk1"/>
                </a:solidFill>
                <a:latin typeface="Calibri"/>
                <a:ea typeface="Calibri"/>
                <a:cs typeface="Calibri"/>
                <a:sym typeface="Calibri"/>
              </a:rPr>
              <a:t> bit is set 1: Point P lies to the right of window (x&gt;x</a:t>
            </a:r>
            <a:r>
              <a:rPr lang="en-US" sz="2400" baseline="-25000">
                <a:solidFill>
                  <a:schemeClr val="dk1"/>
                </a:solidFill>
                <a:latin typeface="Calibri"/>
                <a:ea typeface="Calibri"/>
                <a:cs typeface="Calibri"/>
                <a:sym typeface="Calibri"/>
              </a:rPr>
              <a:t>right</a:t>
            </a:r>
            <a:r>
              <a:rPr lang="en-US" sz="2400">
                <a:solidFill>
                  <a:schemeClr val="dk1"/>
                </a:solidFill>
                <a:latin typeface="Calibri"/>
                <a:ea typeface="Calibri"/>
                <a:cs typeface="Calibri"/>
                <a:sym typeface="Calibri"/>
              </a:rPr>
              <a:t>)</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If 3</a:t>
            </a:r>
            <a:r>
              <a:rPr lang="en-US" sz="2400" baseline="300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bit is set 1: Point P lies to the bottom of the window (y&lt;y</a:t>
            </a:r>
            <a:r>
              <a:rPr lang="en-US" sz="2400" baseline="-25000">
                <a:solidFill>
                  <a:schemeClr val="dk1"/>
                </a:solidFill>
                <a:latin typeface="Calibri"/>
                <a:ea typeface="Calibri"/>
                <a:cs typeface="Calibri"/>
                <a:sym typeface="Calibri"/>
              </a:rPr>
              <a:t>bottom</a:t>
            </a:r>
            <a:r>
              <a:rPr lang="en-US" sz="2400">
                <a:solidFill>
                  <a:schemeClr val="dk1"/>
                </a:solidFill>
                <a:latin typeface="Calibri"/>
                <a:ea typeface="Calibri"/>
                <a:cs typeface="Calibri"/>
                <a:sym typeface="Calibri"/>
              </a:rPr>
              <a:t>)</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If 4</a:t>
            </a:r>
            <a:r>
              <a:rPr lang="en-US" sz="2400" baseline="300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bit is set 1: Point P lies to the top of window (y&gt;y</a:t>
            </a:r>
            <a:r>
              <a:rPr lang="en-US" sz="2400" baseline="-25000">
                <a:solidFill>
                  <a:schemeClr val="dk1"/>
                </a:solidFill>
                <a:latin typeface="Calibri"/>
                <a:ea typeface="Calibri"/>
                <a:cs typeface="Calibri"/>
                <a:sym typeface="Calibri"/>
              </a:rPr>
              <a:t>top</a:t>
            </a:r>
            <a:r>
              <a:rPr lang="en-US" sz="2400">
                <a:solidFill>
                  <a:schemeClr val="dk1"/>
                </a:solidFill>
                <a:latin typeface="Calibri"/>
                <a:ea typeface="Calibri"/>
                <a:cs typeface="Calibri"/>
                <a:sym typeface="Calibri"/>
              </a:rPr>
              <a:t>)</a:t>
            </a:r>
            <a:endParaRPr/>
          </a:p>
        </p:txBody>
      </p:sp>
      <p:pic>
        <p:nvPicPr>
          <p:cNvPr id="284" name="Google Shape;284;p22"/>
          <p:cNvPicPr preferRelativeResize="0"/>
          <p:nvPr/>
        </p:nvPicPr>
        <p:blipFill rotWithShape="1">
          <a:blip r:embed="rId3">
            <a:alphaModFix/>
          </a:blip>
          <a:srcRect/>
          <a:stretch/>
        </p:blipFill>
        <p:spPr>
          <a:xfrm>
            <a:off x="7377953" y="582706"/>
            <a:ext cx="1533525" cy="1171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3"/>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Line Clipping: Cohen Sutherland line clipping algorithm</a:t>
            </a:r>
            <a:endParaRPr/>
          </a:p>
        </p:txBody>
      </p:sp>
      <p:sp>
        <p:nvSpPr>
          <p:cNvPr id="290" name="Google Shape;290;p23"/>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1" name="Google Shape;291;p23" descr="No description available."/>
          <p:cNvPicPr preferRelativeResize="0"/>
          <p:nvPr/>
        </p:nvPicPr>
        <p:blipFill rotWithShape="1">
          <a:blip r:embed="rId3">
            <a:alphaModFix/>
          </a:blip>
          <a:srcRect b="32742"/>
          <a:stretch/>
        </p:blipFill>
        <p:spPr>
          <a:xfrm>
            <a:off x="0" y="609600"/>
            <a:ext cx="8877300" cy="5791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Line Clipping: Cohen Sutherland line clipping algorithm</a:t>
            </a:r>
            <a:endParaRPr/>
          </a:p>
        </p:txBody>
      </p:sp>
      <p:sp>
        <p:nvSpPr>
          <p:cNvPr id="297" name="Google Shape;297;p24"/>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8" name="Google Shape;298;p24" descr="No description available."/>
          <p:cNvPicPr preferRelativeResize="0"/>
          <p:nvPr/>
        </p:nvPicPr>
        <p:blipFill rotWithShape="1">
          <a:blip r:embed="rId3">
            <a:alphaModFix/>
          </a:blip>
          <a:srcRect t="67257"/>
          <a:stretch/>
        </p:blipFill>
        <p:spPr>
          <a:xfrm>
            <a:off x="0" y="609599"/>
            <a:ext cx="8877300" cy="2819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Line Clipping: Cohen Sutherland line clipping algorithm</a:t>
            </a:r>
            <a:endParaRPr/>
          </a:p>
        </p:txBody>
      </p:sp>
      <p:sp>
        <p:nvSpPr>
          <p:cNvPr id="304" name="Google Shape;304;p25"/>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5" name="Google Shape;305;p25" descr="No description available."/>
          <p:cNvPicPr preferRelativeResize="0"/>
          <p:nvPr/>
        </p:nvPicPr>
        <p:blipFill rotWithShape="1">
          <a:blip r:embed="rId3">
            <a:alphaModFix/>
          </a:blip>
          <a:srcRect/>
          <a:stretch/>
        </p:blipFill>
        <p:spPr>
          <a:xfrm>
            <a:off x="155575" y="647700"/>
            <a:ext cx="8267700" cy="5448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Polygon Clipping</a:t>
            </a:r>
            <a:endParaRPr sz="2800" b="1">
              <a:solidFill>
                <a:schemeClr val="dk1"/>
              </a:solidFill>
              <a:latin typeface="Calibri"/>
              <a:ea typeface="Calibri"/>
              <a:cs typeface="Calibri"/>
              <a:sym typeface="Calibri"/>
            </a:endParaRPr>
          </a:p>
        </p:txBody>
      </p:sp>
      <p:sp>
        <p:nvSpPr>
          <p:cNvPr id="311" name="Google Shape;311;p26"/>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6"/>
          <p:cNvSpPr txBox="1"/>
          <p:nvPr/>
        </p:nvSpPr>
        <p:spPr>
          <a:xfrm>
            <a:off x="0" y="457200"/>
            <a:ext cx="899160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Polygon is a closed figure bounded by straight line with minimum three sides.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different polygon clipping algorithm each having its strength and weaknesses. The conventional one is Sutherland-Hodgeman algorithm.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algorithm processes the polygon as a whole against each window edge.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It begins with initial set of polygon vertices and clip against left window edge to produce new set of vertices. The new set of veritces now clipped against the bottom, right and top edge respectively.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Sutherland Hodgeman uses divide and conquer strategy. It first clips the polygon against the right clipping boundary. The resulting (partly-clipping) polygon is then clipped against the top boundary and then the process is repeated for two remaining boundary. Any way we can do it in any order.</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27"/>
          <p:cNvPicPr preferRelativeResize="0"/>
          <p:nvPr/>
        </p:nvPicPr>
        <p:blipFill rotWithShape="1">
          <a:blip r:embed="rId3">
            <a:alphaModFix/>
          </a:blip>
          <a:srcRect/>
          <a:stretch/>
        </p:blipFill>
        <p:spPr>
          <a:xfrm>
            <a:off x="471864" y="4648200"/>
            <a:ext cx="7138612" cy="2209799"/>
          </a:xfrm>
          <a:prstGeom prst="rect">
            <a:avLst/>
          </a:prstGeom>
          <a:noFill/>
          <a:ln>
            <a:noFill/>
          </a:ln>
        </p:spPr>
      </p:pic>
      <p:sp>
        <p:nvSpPr>
          <p:cNvPr id="318" name="Google Shape;318;p27"/>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Polygon Clipping</a:t>
            </a:r>
            <a:endParaRPr sz="2800" b="1">
              <a:solidFill>
                <a:schemeClr val="dk1"/>
              </a:solidFill>
              <a:latin typeface="Calibri"/>
              <a:ea typeface="Calibri"/>
              <a:cs typeface="Calibri"/>
              <a:sym typeface="Calibri"/>
            </a:endParaRPr>
          </a:p>
        </p:txBody>
      </p:sp>
      <p:sp>
        <p:nvSpPr>
          <p:cNvPr id="319" name="Google Shape;319;p27"/>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27"/>
          <p:cNvSpPr txBox="1"/>
          <p:nvPr/>
        </p:nvSpPr>
        <p:spPr>
          <a:xfrm>
            <a:off x="0" y="457200"/>
            <a:ext cx="9144000" cy="44935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Possible cases for the vertices to be clipped are as follow:</a:t>
            </a:r>
            <a:endParaRPr/>
          </a:p>
          <a:p>
            <a:pPr marL="977900" marR="0" lvl="0" indent="-977900" algn="l" rtl="0">
              <a:spcBef>
                <a:spcPts val="0"/>
              </a:spcBef>
              <a:spcAft>
                <a:spcPts val="0"/>
              </a:spcAft>
              <a:buNone/>
            </a:pPr>
            <a:r>
              <a:rPr lang="en-US" sz="2200">
                <a:solidFill>
                  <a:schemeClr val="dk1"/>
                </a:solidFill>
                <a:latin typeface="Calibri"/>
                <a:ea typeface="Calibri"/>
                <a:cs typeface="Calibri"/>
                <a:sym typeface="Calibri"/>
              </a:rPr>
              <a:t>Case-1: If the starting (previous) vertex is outside the window boundary and end (current) vertex is inside the window boundary then both the intersection point with the window edge and the current vertex are added to the new vertex list.</a:t>
            </a:r>
            <a:endParaRPr/>
          </a:p>
          <a:p>
            <a:pPr marL="977900" marR="0" lvl="0" indent="-977900" algn="l" rtl="0">
              <a:spcBef>
                <a:spcPts val="0"/>
              </a:spcBef>
              <a:spcAft>
                <a:spcPts val="0"/>
              </a:spcAft>
              <a:buNone/>
            </a:pPr>
            <a:r>
              <a:rPr lang="en-US" sz="2200">
                <a:solidFill>
                  <a:schemeClr val="dk1"/>
                </a:solidFill>
                <a:latin typeface="Calibri"/>
                <a:ea typeface="Calibri"/>
                <a:cs typeface="Calibri"/>
                <a:sym typeface="Calibri"/>
              </a:rPr>
              <a:t>Case-2: If both vertices are inside the window then only current vertex will be added to the list.</a:t>
            </a:r>
            <a:endParaRPr/>
          </a:p>
          <a:p>
            <a:pPr marL="977900" marR="0" lvl="0" indent="-977900" algn="l" rtl="0">
              <a:spcBef>
                <a:spcPts val="0"/>
              </a:spcBef>
              <a:spcAft>
                <a:spcPts val="0"/>
              </a:spcAft>
              <a:buNone/>
            </a:pPr>
            <a:r>
              <a:rPr lang="en-US" sz="2200">
                <a:solidFill>
                  <a:schemeClr val="dk1"/>
                </a:solidFill>
                <a:latin typeface="Calibri"/>
                <a:ea typeface="Calibri"/>
                <a:cs typeface="Calibri"/>
                <a:sym typeface="Calibri"/>
              </a:rPr>
              <a:t>Case-3: If the previous vertex is inside the window boundary and current vertex is outside the window boundary then only the intersection point with window edge added to list.</a:t>
            </a:r>
            <a:endParaRPr/>
          </a:p>
          <a:p>
            <a:pPr marL="977900" marR="0" lvl="0" indent="-977900" algn="l" rtl="0">
              <a:spcBef>
                <a:spcPts val="0"/>
              </a:spcBef>
              <a:spcAft>
                <a:spcPts val="0"/>
              </a:spcAft>
              <a:buNone/>
            </a:pPr>
            <a:r>
              <a:rPr lang="en-US" sz="2200">
                <a:solidFill>
                  <a:schemeClr val="dk1"/>
                </a:solidFill>
                <a:latin typeface="Calibri"/>
                <a:ea typeface="Calibri"/>
                <a:cs typeface="Calibri"/>
                <a:sym typeface="Calibri"/>
              </a:rPr>
              <a:t>Case-4: If both the vertices are outside the window boundary then the intersection points are tested for visibility and then added to the vertex list.</a:t>
            </a:r>
            <a:endParaRPr sz="2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Polygon Clipping</a:t>
            </a:r>
            <a:endParaRPr sz="2800" b="1">
              <a:solidFill>
                <a:schemeClr val="dk1"/>
              </a:solidFill>
              <a:latin typeface="Calibri"/>
              <a:ea typeface="Calibri"/>
              <a:cs typeface="Calibri"/>
              <a:sym typeface="Calibri"/>
            </a:endParaRPr>
          </a:p>
        </p:txBody>
      </p:sp>
      <p:sp>
        <p:nvSpPr>
          <p:cNvPr id="326" name="Google Shape;326;p28"/>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28"/>
          <p:cNvSpPr txBox="1"/>
          <p:nvPr/>
        </p:nvSpPr>
        <p:spPr>
          <a:xfrm>
            <a:off x="0" y="457200"/>
            <a:ext cx="9144000"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Calibri"/>
                <a:ea typeface="Calibri"/>
                <a:cs typeface="Calibri"/>
                <a:sym typeface="Calibri"/>
              </a:rPr>
              <a:t>Clip polygon ABCD against window PQRS. The Coordinates of the polygon are A(80,200), B(220,120), C(150,100), D(100,30), E(100,120). Coordinates of the window are P(200,50), Q(200,150), R(50,150), S(50,50).</a:t>
            </a:r>
            <a:endParaRPr/>
          </a:p>
          <a:p>
            <a:pPr marL="0" marR="0" lvl="0" indent="0" algn="l" rtl="0">
              <a:spcBef>
                <a:spcPts val="0"/>
              </a:spcBef>
              <a:spcAft>
                <a:spcPts val="0"/>
              </a:spcAft>
              <a:buNone/>
            </a:pPr>
            <a:r>
              <a:rPr lang="en-US" sz="2200" b="1">
                <a:solidFill>
                  <a:schemeClr val="dk1"/>
                </a:solidFill>
                <a:latin typeface="Calibri"/>
                <a:ea typeface="Calibri"/>
                <a:cs typeface="Calibri"/>
                <a:sym typeface="Calibri"/>
              </a:rPr>
              <a:t>Solution</a:t>
            </a:r>
            <a:r>
              <a:rPr lang="en-US" sz="22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First of all plot the points and draw a polygon based on this points.</a:t>
            </a:r>
            <a:endParaRPr sz="2200">
              <a:solidFill>
                <a:schemeClr val="dk1"/>
              </a:solidFill>
              <a:latin typeface="Calibri"/>
              <a:ea typeface="Calibri"/>
              <a:cs typeface="Calibri"/>
              <a:sym typeface="Calibri"/>
            </a:endParaRPr>
          </a:p>
        </p:txBody>
      </p:sp>
      <p:pic>
        <p:nvPicPr>
          <p:cNvPr id="328" name="Google Shape;328;p28"/>
          <p:cNvPicPr preferRelativeResize="0"/>
          <p:nvPr/>
        </p:nvPicPr>
        <p:blipFill rotWithShape="1">
          <a:blip r:embed="rId3">
            <a:alphaModFix/>
          </a:blip>
          <a:srcRect l="6420" t="9020"/>
          <a:stretch/>
        </p:blipFill>
        <p:spPr>
          <a:xfrm>
            <a:off x="2057400" y="2286000"/>
            <a:ext cx="4662488" cy="26398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Polygon Clipping</a:t>
            </a:r>
            <a:endParaRPr sz="2800" b="1">
              <a:solidFill>
                <a:schemeClr val="dk1"/>
              </a:solidFill>
              <a:latin typeface="Calibri"/>
              <a:ea typeface="Calibri"/>
              <a:cs typeface="Calibri"/>
              <a:sym typeface="Calibri"/>
            </a:endParaRPr>
          </a:p>
        </p:txBody>
      </p:sp>
      <p:sp>
        <p:nvSpPr>
          <p:cNvPr id="334" name="Google Shape;334;p29"/>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29"/>
          <p:cNvSpPr txBox="1"/>
          <p:nvPr/>
        </p:nvSpPr>
        <p:spPr>
          <a:xfrm>
            <a:off x="0" y="457200"/>
            <a:ext cx="91440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Clip against left edge of the window</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(Left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After Left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pic>
        <p:nvPicPr>
          <p:cNvPr id="336" name="Google Shape;336;p29"/>
          <p:cNvPicPr preferRelativeResize="0"/>
          <p:nvPr/>
        </p:nvPicPr>
        <p:blipFill rotWithShape="1">
          <a:blip r:embed="rId3">
            <a:alphaModFix/>
          </a:blip>
          <a:srcRect l="6420" t="9020"/>
          <a:stretch/>
        </p:blipFill>
        <p:spPr>
          <a:xfrm>
            <a:off x="5423612" y="1295400"/>
            <a:ext cx="3720387" cy="2106415"/>
          </a:xfrm>
          <a:prstGeom prst="rect">
            <a:avLst/>
          </a:prstGeom>
          <a:noFill/>
          <a:ln>
            <a:noFill/>
          </a:ln>
        </p:spPr>
      </p:pic>
      <p:cxnSp>
        <p:nvCxnSpPr>
          <p:cNvPr id="337" name="Google Shape;337;p29"/>
          <p:cNvCxnSpPr/>
          <p:nvPr/>
        </p:nvCxnSpPr>
        <p:spPr>
          <a:xfrm rot="5400000">
            <a:off x="4585097" y="2399903"/>
            <a:ext cx="3734594" cy="1588"/>
          </a:xfrm>
          <a:prstGeom prst="straightConnector1">
            <a:avLst/>
          </a:prstGeom>
          <a:noFill/>
          <a:ln w="38100" cap="flat" cmpd="sng">
            <a:solidFill>
              <a:srgbClr val="C00000"/>
            </a:solidFill>
            <a:prstDash val="solid"/>
            <a:round/>
            <a:headEnd type="none" w="sm" len="sm"/>
            <a:tailEnd type="none" w="sm" len="sm"/>
          </a:ln>
        </p:spPr>
      </p:cxnSp>
      <p:cxnSp>
        <p:nvCxnSpPr>
          <p:cNvPr id="338" name="Google Shape;338;p29"/>
          <p:cNvCxnSpPr/>
          <p:nvPr/>
        </p:nvCxnSpPr>
        <p:spPr>
          <a:xfrm rot="10800000">
            <a:off x="5321300" y="609600"/>
            <a:ext cx="1066800" cy="1588"/>
          </a:xfrm>
          <a:prstGeom prst="straightConnector1">
            <a:avLst/>
          </a:prstGeom>
          <a:noFill/>
          <a:ln w="28575" cap="flat" cmpd="sng">
            <a:solidFill>
              <a:srgbClr val="C00000"/>
            </a:solidFill>
            <a:prstDash val="solid"/>
            <a:round/>
            <a:headEnd type="none" w="sm" len="sm"/>
            <a:tailEnd type="stealth" w="med" len="med"/>
          </a:ln>
        </p:spPr>
      </p:cxnSp>
      <p:cxnSp>
        <p:nvCxnSpPr>
          <p:cNvPr id="339" name="Google Shape;339;p29"/>
          <p:cNvCxnSpPr/>
          <p:nvPr/>
        </p:nvCxnSpPr>
        <p:spPr>
          <a:xfrm>
            <a:off x="6540500" y="609600"/>
            <a:ext cx="1143000" cy="1588"/>
          </a:xfrm>
          <a:prstGeom prst="straightConnector1">
            <a:avLst/>
          </a:prstGeom>
          <a:noFill/>
          <a:ln w="28575" cap="flat" cmpd="sng">
            <a:solidFill>
              <a:srgbClr val="C00000"/>
            </a:solidFill>
            <a:prstDash val="solid"/>
            <a:round/>
            <a:headEnd type="none" w="sm" len="sm"/>
            <a:tailEnd type="stealth" w="med" len="med"/>
          </a:ln>
        </p:spPr>
      </p:cxnSp>
      <p:sp>
        <p:nvSpPr>
          <p:cNvPr id="340" name="Google Shape;340;p29"/>
          <p:cNvSpPr txBox="1"/>
          <p:nvPr/>
        </p:nvSpPr>
        <p:spPr>
          <a:xfrm>
            <a:off x="5626100" y="228600"/>
            <a:ext cx="5966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a:t>
            </a:r>
            <a:endParaRPr sz="1800">
              <a:solidFill>
                <a:schemeClr val="dk1"/>
              </a:solidFill>
              <a:latin typeface="Calibri"/>
              <a:ea typeface="Calibri"/>
              <a:cs typeface="Calibri"/>
              <a:sym typeface="Calibri"/>
            </a:endParaRPr>
          </a:p>
        </p:txBody>
      </p:sp>
      <p:sp>
        <p:nvSpPr>
          <p:cNvPr id="341" name="Google Shape;341;p29"/>
          <p:cNvSpPr txBox="1"/>
          <p:nvPr/>
        </p:nvSpPr>
        <p:spPr>
          <a:xfrm>
            <a:off x="6692900" y="228600"/>
            <a:ext cx="3914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a:t>
            </a:r>
            <a:endParaRPr sz="1800">
              <a:solidFill>
                <a:schemeClr val="dk1"/>
              </a:solidFill>
              <a:latin typeface="Calibri"/>
              <a:ea typeface="Calibri"/>
              <a:cs typeface="Calibri"/>
              <a:sym typeface="Calibri"/>
            </a:endParaRPr>
          </a:p>
        </p:txBody>
      </p:sp>
      <p:pic>
        <p:nvPicPr>
          <p:cNvPr id="342" name="Google Shape;342;p29"/>
          <p:cNvPicPr preferRelativeResize="0"/>
          <p:nvPr/>
        </p:nvPicPr>
        <p:blipFill rotWithShape="1">
          <a:blip r:embed="rId4">
            <a:alphaModFix/>
          </a:blip>
          <a:srcRect/>
          <a:stretch/>
        </p:blipFill>
        <p:spPr>
          <a:xfrm>
            <a:off x="152400" y="1447800"/>
            <a:ext cx="3362325" cy="2505075"/>
          </a:xfrm>
          <a:prstGeom prst="rect">
            <a:avLst/>
          </a:prstGeom>
          <a:noFill/>
          <a:ln>
            <a:noFill/>
          </a:ln>
        </p:spPr>
      </p:pic>
      <p:pic>
        <p:nvPicPr>
          <p:cNvPr id="343" name="Google Shape;343;p29"/>
          <p:cNvPicPr preferRelativeResize="0"/>
          <p:nvPr/>
        </p:nvPicPr>
        <p:blipFill rotWithShape="1">
          <a:blip r:embed="rId5">
            <a:alphaModFix/>
          </a:blip>
          <a:srcRect/>
          <a:stretch/>
        </p:blipFill>
        <p:spPr>
          <a:xfrm>
            <a:off x="5341628" y="3886200"/>
            <a:ext cx="3802371" cy="2800350"/>
          </a:xfrm>
          <a:prstGeom prst="rect">
            <a:avLst/>
          </a:prstGeom>
          <a:noFill/>
          <a:ln>
            <a:noFill/>
          </a:ln>
        </p:spPr>
      </p:pic>
      <p:pic>
        <p:nvPicPr>
          <p:cNvPr id="344" name="Google Shape;344;p29"/>
          <p:cNvPicPr preferRelativeResize="0"/>
          <p:nvPr/>
        </p:nvPicPr>
        <p:blipFill rotWithShape="1">
          <a:blip r:embed="rId6">
            <a:alphaModFix/>
          </a:blip>
          <a:srcRect/>
          <a:stretch/>
        </p:blipFill>
        <p:spPr>
          <a:xfrm>
            <a:off x="152400" y="5469247"/>
            <a:ext cx="4486276" cy="13887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Rotation</a:t>
            </a:r>
            <a:endParaRPr/>
          </a:p>
        </p:txBody>
      </p:sp>
      <p:sp>
        <p:nvSpPr>
          <p:cNvPr id="102" name="Google Shape;102;p3"/>
          <p:cNvSpPr txBox="1"/>
          <p:nvPr/>
        </p:nvSpPr>
        <p:spPr>
          <a:xfrm>
            <a:off x="0" y="452735"/>
            <a:ext cx="89154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2D rotation is applied to an object by repositioning it along a circular path in xy plane.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Rotation is also a rigid body transformation that move the objects without deformation. Every point in an object is rotated through the same angle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generate a rotation, we must have a rotation angle  θ and position (x</a:t>
            </a:r>
            <a:r>
              <a:rPr lang="en-US" sz="2400" baseline="-25000">
                <a:solidFill>
                  <a:schemeClr val="dk1"/>
                </a:solidFill>
                <a:latin typeface="Calibri"/>
                <a:ea typeface="Calibri"/>
                <a:cs typeface="Calibri"/>
                <a:sym typeface="Calibri"/>
              </a:rPr>
              <a:t>r</a:t>
            </a:r>
            <a:r>
              <a:rPr lang="en-US" sz="2400">
                <a:solidFill>
                  <a:schemeClr val="dk1"/>
                </a:solidFill>
                <a:latin typeface="Calibri"/>
                <a:ea typeface="Calibri"/>
                <a:cs typeface="Calibri"/>
                <a:sym typeface="Calibri"/>
              </a:rPr>
              <a:t>,y</a:t>
            </a:r>
            <a:r>
              <a:rPr lang="en-US" sz="2400" baseline="-25000">
                <a:solidFill>
                  <a:schemeClr val="dk1"/>
                </a:solidFill>
                <a:latin typeface="Calibri"/>
                <a:ea typeface="Calibri"/>
                <a:cs typeface="Calibri"/>
                <a:sym typeface="Calibri"/>
              </a:rPr>
              <a:t>r</a:t>
            </a:r>
            <a:r>
              <a:rPr lang="en-US" sz="2400">
                <a:solidFill>
                  <a:schemeClr val="dk1"/>
                </a:solidFill>
                <a:latin typeface="Calibri"/>
                <a:ea typeface="Calibri"/>
                <a:cs typeface="Calibri"/>
                <a:sym typeface="Calibri"/>
              </a:rPr>
              <a:t>) of the rotation point (or pivot point) about which object is to be rotated. Here r is the distance of the point from the origin. It remains same after rotation.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Positive value for rotation angle define counter clockwise rotation about pivot point and negative values rotate object in clockwise direction.</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 name="Google Shape;103;p3"/>
          <p:cNvSpPr txBox="1"/>
          <p:nvPr/>
        </p:nvSpPr>
        <p:spPr>
          <a:xfrm>
            <a:off x="0" y="4907340"/>
            <a:ext cx="65532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Here, in the figure, the original point O is at P(x,y) at distance r from origin. The angle of point P from origin is φ and θ is the rotation angle. Then we can say that angle of P’ from origin is (φ+θ).	</a:t>
            </a:r>
            <a:endParaRPr sz="2400">
              <a:solidFill>
                <a:schemeClr val="dk1"/>
              </a:solidFill>
              <a:latin typeface="Calibri"/>
              <a:ea typeface="Calibri"/>
              <a:cs typeface="Calibri"/>
              <a:sym typeface="Calibri"/>
            </a:endParaRPr>
          </a:p>
        </p:txBody>
      </p:sp>
      <p:pic>
        <p:nvPicPr>
          <p:cNvPr id="104" name="Google Shape;104;p3"/>
          <p:cNvPicPr preferRelativeResize="0"/>
          <p:nvPr/>
        </p:nvPicPr>
        <p:blipFill rotWithShape="1">
          <a:blip r:embed="rId3">
            <a:alphaModFix/>
          </a:blip>
          <a:srcRect/>
          <a:stretch/>
        </p:blipFill>
        <p:spPr>
          <a:xfrm>
            <a:off x="6324599" y="4572000"/>
            <a:ext cx="3113549" cy="2286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0"/>
          <p:cNvPicPr preferRelativeResize="0"/>
          <p:nvPr/>
        </p:nvPicPr>
        <p:blipFill rotWithShape="1">
          <a:blip r:embed="rId3">
            <a:alphaModFix/>
          </a:blip>
          <a:srcRect/>
          <a:stretch/>
        </p:blipFill>
        <p:spPr>
          <a:xfrm>
            <a:off x="5105400" y="609600"/>
            <a:ext cx="3802371" cy="2800350"/>
          </a:xfrm>
          <a:prstGeom prst="rect">
            <a:avLst/>
          </a:prstGeom>
          <a:noFill/>
          <a:ln>
            <a:noFill/>
          </a:ln>
        </p:spPr>
      </p:pic>
      <p:sp>
        <p:nvSpPr>
          <p:cNvPr id="350" name="Google Shape;350;p30"/>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Polygon Clipping</a:t>
            </a:r>
            <a:endParaRPr sz="2800" b="1">
              <a:solidFill>
                <a:schemeClr val="dk1"/>
              </a:solidFill>
              <a:latin typeface="Calibri"/>
              <a:ea typeface="Calibri"/>
              <a:cs typeface="Calibri"/>
              <a:sym typeface="Calibri"/>
            </a:endParaRPr>
          </a:p>
        </p:txBody>
      </p:sp>
      <p:sp>
        <p:nvSpPr>
          <p:cNvPr id="351" name="Google Shape;351;p30"/>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30"/>
          <p:cNvSpPr txBox="1"/>
          <p:nvPr/>
        </p:nvSpPr>
        <p:spPr>
          <a:xfrm>
            <a:off x="0" y="457200"/>
            <a:ext cx="91440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Clip against right edge of the window</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(Right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After Right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cxnSp>
        <p:nvCxnSpPr>
          <p:cNvPr id="353" name="Google Shape;353;p30"/>
          <p:cNvCxnSpPr/>
          <p:nvPr/>
        </p:nvCxnSpPr>
        <p:spPr>
          <a:xfrm rot="5400000">
            <a:off x="5896681" y="2247503"/>
            <a:ext cx="3734594" cy="1588"/>
          </a:xfrm>
          <a:prstGeom prst="straightConnector1">
            <a:avLst/>
          </a:prstGeom>
          <a:noFill/>
          <a:ln w="38100" cap="flat" cmpd="sng">
            <a:solidFill>
              <a:srgbClr val="C00000"/>
            </a:solidFill>
            <a:prstDash val="solid"/>
            <a:round/>
            <a:headEnd type="none" w="sm" len="sm"/>
            <a:tailEnd type="none" w="sm" len="sm"/>
          </a:ln>
        </p:spPr>
      </p:cxnSp>
      <p:cxnSp>
        <p:nvCxnSpPr>
          <p:cNvPr id="354" name="Google Shape;354;p30"/>
          <p:cNvCxnSpPr/>
          <p:nvPr/>
        </p:nvCxnSpPr>
        <p:spPr>
          <a:xfrm rot="10800000">
            <a:off x="6621772" y="609600"/>
            <a:ext cx="1066800" cy="1588"/>
          </a:xfrm>
          <a:prstGeom prst="straightConnector1">
            <a:avLst/>
          </a:prstGeom>
          <a:noFill/>
          <a:ln w="28575" cap="flat" cmpd="sng">
            <a:solidFill>
              <a:srgbClr val="C00000"/>
            </a:solidFill>
            <a:prstDash val="solid"/>
            <a:round/>
            <a:headEnd type="none" w="sm" len="sm"/>
            <a:tailEnd type="stealth" w="med" len="med"/>
          </a:ln>
        </p:spPr>
      </p:cxnSp>
      <p:cxnSp>
        <p:nvCxnSpPr>
          <p:cNvPr id="355" name="Google Shape;355;p30"/>
          <p:cNvCxnSpPr/>
          <p:nvPr/>
        </p:nvCxnSpPr>
        <p:spPr>
          <a:xfrm>
            <a:off x="7840972" y="609600"/>
            <a:ext cx="1143000" cy="1588"/>
          </a:xfrm>
          <a:prstGeom prst="straightConnector1">
            <a:avLst/>
          </a:prstGeom>
          <a:noFill/>
          <a:ln w="28575" cap="flat" cmpd="sng">
            <a:solidFill>
              <a:srgbClr val="C00000"/>
            </a:solidFill>
            <a:prstDash val="solid"/>
            <a:round/>
            <a:headEnd type="none" w="sm" len="sm"/>
            <a:tailEnd type="stealth" w="med" len="med"/>
          </a:ln>
        </p:spPr>
      </p:cxnSp>
      <p:sp>
        <p:nvSpPr>
          <p:cNvPr id="356" name="Google Shape;356;p30"/>
          <p:cNvSpPr txBox="1"/>
          <p:nvPr/>
        </p:nvSpPr>
        <p:spPr>
          <a:xfrm>
            <a:off x="6926572" y="228600"/>
            <a:ext cx="3914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a:t>
            </a:r>
            <a:endParaRPr sz="1800">
              <a:solidFill>
                <a:schemeClr val="dk1"/>
              </a:solidFill>
              <a:latin typeface="Calibri"/>
              <a:ea typeface="Calibri"/>
              <a:cs typeface="Calibri"/>
              <a:sym typeface="Calibri"/>
            </a:endParaRPr>
          </a:p>
        </p:txBody>
      </p:sp>
      <p:sp>
        <p:nvSpPr>
          <p:cNvPr id="357" name="Google Shape;357;p30"/>
          <p:cNvSpPr txBox="1"/>
          <p:nvPr/>
        </p:nvSpPr>
        <p:spPr>
          <a:xfrm>
            <a:off x="7993372" y="228600"/>
            <a:ext cx="5966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a:t>
            </a:r>
            <a:endParaRPr sz="1800">
              <a:solidFill>
                <a:schemeClr val="dk1"/>
              </a:solidFill>
              <a:latin typeface="Calibri"/>
              <a:ea typeface="Calibri"/>
              <a:cs typeface="Calibri"/>
              <a:sym typeface="Calibri"/>
            </a:endParaRPr>
          </a:p>
        </p:txBody>
      </p:sp>
      <p:pic>
        <p:nvPicPr>
          <p:cNvPr id="358" name="Google Shape;358;p30"/>
          <p:cNvPicPr preferRelativeResize="0"/>
          <p:nvPr/>
        </p:nvPicPr>
        <p:blipFill rotWithShape="1">
          <a:blip r:embed="rId4">
            <a:alphaModFix/>
          </a:blip>
          <a:srcRect/>
          <a:stretch/>
        </p:blipFill>
        <p:spPr>
          <a:xfrm>
            <a:off x="0" y="1371600"/>
            <a:ext cx="3371850" cy="2505075"/>
          </a:xfrm>
          <a:prstGeom prst="rect">
            <a:avLst/>
          </a:prstGeom>
          <a:noFill/>
          <a:ln>
            <a:noFill/>
          </a:ln>
        </p:spPr>
      </p:pic>
      <p:pic>
        <p:nvPicPr>
          <p:cNvPr id="359" name="Google Shape;359;p30"/>
          <p:cNvPicPr preferRelativeResize="0"/>
          <p:nvPr/>
        </p:nvPicPr>
        <p:blipFill rotWithShape="1">
          <a:blip r:embed="rId5">
            <a:alphaModFix/>
          </a:blip>
          <a:srcRect/>
          <a:stretch/>
        </p:blipFill>
        <p:spPr>
          <a:xfrm>
            <a:off x="5638800" y="3657600"/>
            <a:ext cx="3380002" cy="3081338"/>
          </a:xfrm>
          <a:prstGeom prst="rect">
            <a:avLst/>
          </a:prstGeom>
          <a:noFill/>
          <a:ln>
            <a:noFill/>
          </a:ln>
        </p:spPr>
      </p:pic>
      <p:pic>
        <p:nvPicPr>
          <p:cNvPr id="360" name="Google Shape;360;p30"/>
          <p:cNvPicPr preferRelativeResize="0"/>
          <p:nvPr/>
        </p:nvPicPr>
        <p:blipFill rotWithShape="1">
          <a:blip r:embed="rId6">
            <a:alphaModFix/>
          </a:blip>
          <a:srcRect/>
          <a:stretch/>
        </p:blipFill>
        <p:spPr>
          <a:xfrm>
            <a:off x="0" y="5374895"/>
            <a:ext cx="4791076" cy="14831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31"/>
          <p:cNvPicPr preferRelativeResize="0"/>
          <p:nvPr/>
        </p:nvPicPr>
        <p:blipFill rotWithShape="1">
          <a:blip r:embed="rId3">
            <a:alphaModFix/>
          </a:blip>
          <a:srcRect/>
          <a:stretch/>
        </p:blipFill>
        <p:spPr>
          <a:xfrm>
            <a:off x="5638800" y="500062"/>
            <a:ext cx="3380002" cy="3081338"/>
          </a:xfrm>
          <a:prstGeom prst="rect">
            <a:avLst/>
          </a:prstGeom>
          <a:noFill/>
          <a:ln>
            <a:noFill/>
          </a:ln>
        </p:spPr>
      </p:pic>
      <p:sp>
        <p:nvSpPr>
          <p:cNvPr id="366" name="Google Shape;366;p31"/>
          <p:cNvSpPr txBox="1"/>
          <p:nvPr/>
        </p:nvSpPr>
        <p:spPr>
          <a:xfrm>
            <a:off x="0" y="457200"/>
            <a:ext cx="91440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Clip against bottom edge of the window</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(Bottom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After Bottom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sp>
        <p:nvSpPr>
          <p:cNvPr id="367" name="Google Shape;367;p31"/>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Polygon Clipping</a:t>
            </a:r>
            <a:endParaRPr sz="2800" b="1">
              <a:solidFill>
                <a:schemeClr val="dk1"/>
              </a:solidFill>
              <a:latin typeface="Calibri"/>
              <a:ea typeface="Calibri"/>
              <a:cs typeface="Calibri"/>
              <a:sym typeface="Calibri"/>
            </a:endParaRPr>
          </a:p>
        </p:txBody>
      </p:sp>
      <p:sp>
        <p:nvSpPr>
          <p:cNvPr id="368" name="Google Shape;368;p31"/>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69" name="Google Shape;369;p31"/>
          <p:cNvCxnSpPr/>
          <p:nvPr/>
        </p:nvCxnSpPr>
        <p:spPr>
          <a:xfrm>
            <a:off x="5257006" y="3097212"/>
            <a:ext cx="3734594" cy="1588"/>
          </a:xfrm>
          <a:prstGeom prst="straightConnector1">
            <a:avLst/>
          </a:prstGeom>
          <a:noFill/>
          <a:ln w="38100" cap="flat" cmpd="sng">
            <a:solidFill>
              <a:srgbClr val="C00000"/>
            </a:solidFill>
            <a:prstDash val="solid"/>
            <a:round/>
            <a:headEnd type="none" w="sm" len="sm"/>
            <a:tailEnd type="none" w="sm" len="sm"/>
          </a:ln>
        </p:spPr>
      </p:cxnSp>
      <p:cxnSp>
        <p:nvCxnSpPr>
          <p:cNvPr id="370" name="Google Shape;370;p31"/>
          <p:cNvCxnSpPr/>
          <p:nvPr/>
        </p:nvCxnSpPr>
        <p:spPr>
          <a:xfrm rot="5400000">
            <a:off x="5029994" y="3656806"/>
            <a:ext cx="1066800" cy="1588"/>
          </a:xfrm>
          <a:prstGeom prst="straightConnector1">
            <a:avLst/>
          </a:prstGeom>
          <a:noFill/>
          <a:ln w="28575" cap="flat" cmpd="sng">
            <a:solidFill>
              <a:srgbClr val="C00000"/>
            </a:solidFill>
            <a:prstDash val="solid"/>
            <a:round/>
            <a:headEnd type="none" w="sm" len="sm"/>
            <a:tailEnd type="stealth" w="med" len="med"/>
          </a:ln>
        </p:spPr>
      </p:cxnSp>
      <p:cxnSp>
        <p:nvCxnSpPr>
          <p:cNvPr id="371" name="Google Shape;371;p31"/>
          <p:cNvCxnSpPr/>
          <p:nvPr/>
        </p:nvCxnSpPr>
        <p:spPr>
          <a:xfrm rot="-5400000">
            <a:off x="4991894" y="2551906"/>
            <a:ext cx="1143000" cy="1588"/>
          </a:xfrm>
          <a:prstGeom prst="straightConnector1">
            <a:avLst/>
          </a:prstGeom>
          <a:noFill/>
          <a:ln w="28575" cap="flat" cmpd="sng">
            <a:solidFill>
              <a:srgbClr val="C00000"/>
            </a:solidFill>
            <a:prstDash val="solid"/>
            <a:round/>
            <a:headEnd type="none" w="sm" len="sm"/>
            <a:tailEnd type="stealth" w="med" len="med"/>
          </a:ln>
        </p:spPr>
      </p:cxnSp>
      <p:sp>
        <p:nvSpPr>
          <p:cNvPr id="372" name="Google Shape;372;p31"/>
          <p:cNvSpPr txBox="1"/>
          <p:nvPr/>
        </p:nvSpPr>
        <p:spPr>
          <a:xfrm>
            <a:off x="5105400" y="2667000"/>
            <a:ext cx="3914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a:t>
            </a:r>
            <a:endParaRPr sz="1800">
              <a:solidFill>
                <a:schemeClr val="dk1"/>
              </a:solidFill>
              <a:latin typeface="Calibri"/>
              <a:ea typeface="Calibri"/>
              <a:cs typeface="Calibri"/>
              <a:sym typeface="Calibri"/>
            </a:endParaRPr>
          </a:p>
        </p:txBody>
      </p:sp>
      <p:sp>
        <p:nvSpPr>
          <p:cNvPr id="373" name="Google Shape;373;p31"/>
          <p:cNvSpPr txBox="1"/>
          <p:nvPr/>
        </p:nvSpPr>
        <p:spPr>
          <a:xfrm>
            <a:off x="4953000" y="3352800"/>
            <a:ext cx="5966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a:t>
            </a:r>
            <a:endParaRPr sz="1800">
              <a:solidFill>
                <a:schemeClr val="dk1"/>
              </a:solidFill>
              <a:latin typeface="Calibri"/>
              <a:ea typeface="Calibri"/>
              <a:cs typeface="Calibri"/>
              <a:sym typeface="Calibri"/>
            </a:endParaRPr>
          </a:p>
        </p:txBody>
      </p:sp>
      <p:pic>
        <p:nvPicPr>
          <p:cNvPr id="374" name="Google Shape;374;p31"/>
          <p:cNvPicPr preferRelativeResize="0"/>
          <p:nvPr/>
        </p:nvPicPr>
        <p:blipFill rotWithShape="1">
          <a:blip r:embed="rId4">
            <a:alphaModFix/>
          </a:blip>
          <a:srcRect/>
          <a:stretch/>
        </p:blipFill>
        <p:spPr>
          <a:xfrm>
            <a:off x="0" y="1447800"/>
            <a:ext cx="3362325" cy="2514600"/>
          </a:xfrm>
          <a:prstGeom prst="rect">
            <a:avLst/>
          </a:prstGeom>
          <a:noFill/>
          <a:ln>
            <a:noFill/>
          </a:ln>
        </p:spPr>
      </p:pic>
      <p:pic>
        <p:nvPicPr>
          <p:cNvPr id="375" name="Google Shape;375;p31"/>
          <p:cNvPicPr preferRelativeResize="0"/>
          <p:nvPr/>
        </p:nvPicPr>
        <p:blipFill rotWithShape="1">
          <a:blip r:embed="rId5">
            <a:alphaModFix/>
          </a:blip>
          <a:srcRect/>
          <a:stretch/>
        </p:blipFill>
        <p:spPr>
          <a:xfrm>
            <a:off x="5638800" y="4048125"/>
            <a:ext cx="3318365" cy="2657475"/>
          </a:xfrm>
          <a:prstGeom prst="rect">
            <a:avLst/>
          </a:prstGeom>
          <a:noFill/>
          <a:ln>
            <a:noFill/>
          </a:ln>
        </p:spPr>
      </p:pic>
      <p:pic>
        <p:nvPicPr>
          <p:cNvPr id="376" name="Google Shape;376;p31"/>
          <p:cNvPicPr preferRelativeResize="0"/>
          <p:nvPr/>
        </p:nvPicPr>
        <p:blipFill rotWithShape="1">
          <a:blip r:embed="rId6">
            <a:alphaModFix/>
          </a:blip>
          <a:srcRect/>
          <a:stretch/>
        </p:blipFill>
        <p:spPr>
          <a:xfrm>
            <a:off x="304800" y="5410200"/>
            <a:ext cx="4105276" cy="12708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32"/>
          <p:cNvPicPr preferRelativeResize="0"/>
          <p:nvPr/>
        </p:nvPicPr>
        <p:blipFill rotWithShape="1">
          <a:blip r:embed="rId3">
            <a:alphaModFix/>
          </a:blip>
          <a:srcRect/>
          <a:stretch/>
        </p:blipFill>
        <p:spPr>
          <a:xfrm>
            <a:off x="5334000" y="451229"/>
            <a:ext cx="3623165" cy="2901571"/>
          </a:xfrm>
          <a:prstGeom prst="rect">
            <a:avLst/>
          </a:prstGeom>
          <a:noFill/>
          <a:ln>
            <a:noFill/>
          </a:ln>
        </p:spPr>
      </p:pic>
      <p:sp>
        <p:nvSpPr>
          <p:cNvPr id="382" name="Google Shape;382;p32"/>
          <p:cNvSpPr txBox="1"/>
          <p:nvPr/>
        </p:nvSpPr>
        <p:spPr>
          <a:xfrm>
            <a:off x="0" y="457200"/>
            <a:ext cx="56388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Clip against top edge of the window</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(Top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After Top Clipping</a:t>
            </a:r>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sp>
        <p:nvSpPr>
          <p:cNvPr id="383" name="Google Shape;383;p32"/>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Polygon Clipping</a:t>
            </a:r>
            <a:endParaRPr sz="2800" b="1">
              <a:solidFill>
                <a:schemeClr val="dk1"/>
              </a:solidFill>
              <a:latin typeface="Calibri"/>
              <a:ea typeface="Calibri"/>
              <a:cs typeface="Calibri"/>
              <a:sym typeface="Calibri"/>
            </a:endParaRPr>
          </a:p>
        </p:txBody>
      </p:sp>
      <p:sp>
        <p:nvSpPr>
          <p:cNvPr id="384" name="Google Shape;384;p32"/>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85" name="Google Shape;385;p32"/>
          <p:cNvCxnSpPr/>
          <p:nvPr/>
        </p:nvCxnSpPr>
        <p:spPr>
          <a:xfrm>
            <a:off x="5218906" y="1193800"/>
            <a:ext cx="3734594" cy="1588"/>
          </a:xfrm>
          <a:prstGeom prst="straightConnector1">
            <a:avLst/>
          </a:prstGeom>
          <a:noFill/>
          <a:ln w="38100" cap="flat" cmpd="sng">
            <a:solidFill>
              <a:srgbClr val="C00000"/>
            </a:solidFill>
            <a:prstDash val="solid"/>
            <a:round/>
            <a:headEnd type="none" w="sm" len="sm"/>
            <a:tailEnd type="none" w="sm" len="sm"/>
          </a:ln>
        </p:spPr>
      </p:cxnSp>
      <p:cxnSp>
        <p:nvCxnSpPr>
          <p:cNvPr id="386" name="Google Shape;386;p32"/>
          <p:cNvCxnSpPr/>
          <p:nvPr/>
        </p:nvCxnSpPr>
        <p:spPr>
          <a:xfrm rot="5400000">
            <a:off x="4801394" y="1751806"/>
            <a:ext cx="1066800" cy="1588"/>
          </a:xfrm>
          <a:prstGeom prst="straightConnector1">
            <a:avLst/>
          </a:prstGeom>
          <a:noFill/>
          <a:ln w="28575" cap="flat" cmpd="sng">
            <a:solidFill>
              <a:srgbClr val="C00000"/>
            </a:solidFill>
            <a:prstDash val="solid"/>
            <a:round/>
            <a:headEnd type="none" w="sm" len="sm"/>
            <a:tailEnd type="stealth" w="med" len="med"/>
          </a:ln>
        </p:spPr>
      </p:cxnSp>
      <p:cxnSp>
        <p:nvCxnSpPr>
          <p:cNvPr id="387" name="Google Shape;387;p32"/>
          <p:cNvCxnSpPr/>
          <p:nvPr/>
        </p:nvCxnSpPr>
        <p:spPr>
          <a:xfrm rot="-5400000">
            <a:off x="4763294" y="634206"/>
            <a:ext cx="1143000" cy="1588"/>
          </a:xfrm>
          <a:prstGeom prst="straightConnector1">
            <a:avLst/>
          </a:prstGeom>
          <a:noFill/>
          <a:ln w="28575" cap="flat" cmpd="sng">
            <a:solidFill>
              <a:srgbClr val="C00000"/>
            </a:solidFill>
            <a:prstDash val="solid"/>
            <a:round/>
            <a:headEnd type="none" w="sm" len="sm"/>
            <a:tailEnd type="stealth" w="med" len="med"/>
          </a:ln>
        </p:spPr>
      </p:cxnSp>
      <p:sp>
        <p:nvSpPr>
          <p:cNvPr id="388" name="Google Shape;388;p32"/>
          <p:cNvSpPr txBox="1"/>
          <p:nvPr/>
        </p:nvSpPr>
        <p:spPr>
          <a:xfrm>
            <a:off x="5105400" y="2667000"/>
            <a:ext cx="3914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a:t>
            </a:r>
            <a:endParaRPr sz="1800">
              <a:solidFill>
                <a:schemeClr val="dk1"/>
              </a:solidFill>
              <a:latin typeface="Calibri"/>
              <a:ea typeface="Calibri"/>
              <a:cs typeface="Calibri"/>
              <a:sym typeface="Calibri"/>
            </a:endParaRPr>
          </a:p>
        </p:txBody>
      </p:sp>
      <p:sp>
        <p:nvSpPr>
          <p:cNvPr id="389" name="Google Shape;389;p32"/>
          <p:cNvSpPr txBox="1"/>
          <p:nvPr/>
        </p:nvSpPr>
        <p:spPr>
          <a:xfrm>
            <a:off x="4953000" y="3352800"/>
            <a:ext cx="5966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a:t>
            </a:r>
            <a:endParaRPr sz="1800">
              <a:solidFill>
                <a:schemeClr val="dk1"/>
              </a:solidFill>
              <a:latin typeface="Calibri"/>
              <a:ea typeface="Calibri"/>
              <a:cs typeface="Calibri"/>
              <a:sym typeface="Calibri"/>
            </a:endParaRPr>
          </a:p>
        </p:txBody>
      </p:sp>
      <p:pic>
        <p:nvPicPr>
          <p:cNvPr id="390" name="Google Shape;390;p32"/>
          <p:cNvPicPr preferRelativeResize="0"/>
          <p:nvPr/>
        </p:nvPicPr>
        <p:blipFill rotWithShape="1">
          <a:blip r:embed="rId4">
            <a:alphaModFix/>
          </a:blip>
          <a:srcRect/>
          <a:stretch/>
        </p:blipFill>
        <p:spPr>
          <a:xfrm>
            <a:off x="228600" y="1152525"/>
            <a:ext cx="3381375" cy="3733800"/>
          </a:xfrm>
          <a:prstGeom prst="rect">
            <a:avLst/>
          </a:prstGeom>
          <a:noFill/>
          <a:ln>
            <a:noFill/>
          </a:ln>
        </p:spPr>
      </p:pic>
      <p:pic>
        <p:nvPicPr>
          <p:cNvPr id="391" name="Google Shape;391;p32"/>
          <p:cNvPicPr preferRelativeResize="0"/>
          <p:nvPr/>
        </p:nvPicPr>
        <p:blipFill rotWithShape="1">
          <a:blip r:embed="rId5">
            <a:alphaModFix/>
          </a:blip>
          <a:srcRect/>
          <a:stretch/>
        </p:blipFill>
        <p:spPr>
          <a:xfrm>
            <a:off x="228600" y="5486400"/>
            <a:ext cx="4029076" cy="1247224"/>
          </a:xfrm>
          <a:prstGeom prst="rect">
            <a:avLst/>
          </a:prstGeom>
          <a:noFill/>
          <a:ln>
            <a:noFill/>
          </a:ln>
        </p:spPr>
      </p:pic>
      <p:pic>
        <p:nvPicPr>
          <p:cNvPr id="392" name="Google Shape;392;p32"/>
          <p:cNvPicPr preferRelativeResize="0"/>
          <p:nvPr/>
        </p:nvPicPr>
        <p:blipFill rotWithShape="1">
          <a:blip r:embed="rId6">
            <a:alphaModFix/>
          </a:blip>
          <a:srcRect/>
          <a:stretch/>
        </p:blipFill>
        <p:spPr>
          <a:xfrm>
            <a:off x="5410200" y="3996132"/>
            <a:ext cx="3495675" cy="240466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p:nvPr/>
        </p:nvSpPr>
        <p:spPr>
          <a:xfrm>
            <a:off x="0" y="3048000"/>
            <a:ext cx="89154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3D Transformation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4"/>
          <p:cNvPicPr preferRelativeResize="0"/>
          <p:nvPr/>
        </p:nvPicPr>
        <p:blipFill rotWithShape="1">
          <a:blip r:embed="rId3">
            <a:alphaModFix/>
          </a:blip>
          <a:srcRect/>
          <a:stretch/>
        </p:blipFill>
        <p:spPr>
          <a:xfrm>
            <a:off x="6485310" y="1905000"/>
            <a:ext cx="2658690" cy="2362200"/>
          </a:xfrm>
          <a:prstGeom prst="rect">
            <a:avLst/>
          </a:prstGeom>
          <a:noFill/>
          <a:ln>
            <a:noFill/>
          </a:ln>
        </p:spPr>
      </p:pic>
      <p:sp>
        <p:nvSpPr>
          <p:cNvPr id="403" name="Google Shape;403;p34"/>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Transformation</a:t>
            </a:r>
            <a:endParaRPr/>
          </a:p>
        </p:txBody>
      </p:sp>
      <p:sp>
        <p:nvSpPr>
          <p:cNvPr id="404" name="Google Shape;404;p34"/>
          <p:cNvSpPr txBox="1"/>
          <p:nvPr/>
        </p:nvSpPr>
        <p:spPr>
          <a:xfrm>
            <a:off x="0" y="452735"/>
            <a:ext cx="89154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 2D system, we use only two coordinates X and Y but in 3D an extra coordinate Z is added.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When the transformation takes place on a 3D plane, then it is called 3D transformation.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translation, scaling and rotation transformation</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used for 2D can be extended to 3D.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3D, each transformation is represented by 4x4 matrix.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Matrix representation of 3D transformation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Just as 2D transformation can be represented by 3x3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matrices using homogeneous coordinates, so 3D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transformation can be represented by 4x4 matrices.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Instead of representing point as (X, Y, Z) we represent it as (X, Y, Z, W).</a:t>
            </a:r>
            <a:endParaRPr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5"/>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Transformation: Translation</a:t>
            </a:r>
            <a:endParaRPr sz="2800" b="1">
              <a:solidFill>
                <a:schemeClr val="dk1"/>
              </a:solidFill>
              <a:latin typeface="Calibri"/>
              <a:ea typeface="Calibri"/>
              <a:cs typeface="Calibri"/>
              <a:sym typeface="Calibri"/>
            </a:endParaRPr>
          </a:p>
        </p:txBody>
      </p:sp>
      <p:sp>
        <p:nvSpPr>
          <p:cNvPr id="410" name="Google Shape;410;p35"/>
          <p:cNvSpPr txBox="1"/>
          <p:nvPr/>
        </p:nvSpPr>
        <p:spPr>
          <a:xfrm>
            <a:off x="0" y="452735"/>
            <a:ext cx="8915400"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Translation in 3D is similar to translation in the 2D except that there is one more direction parallel to z-axis.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If tx, ty, tz are used to represent translation vectors, then translation of position P(x,y,z) into point P’(x’y’,z’) can be represented as: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x’=x+tx</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y’=y+ty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z’=z+tz</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3D homogeneous coordinate representation, a point is translated from position P=(x, y, z) to position P’ = (x’, y’, z’) with the matrix operation.</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Or,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 = T.P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Here, tx, ty, tz specify translation distances from coordinate directions x, y and z</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411" name="Google Shape;411;p35"/>
          <p:cNvPicPr preferRelativeResize="0"/>
          <p:nvPr/>
        </p:nvPicPr>
        <p:blipFill rotWithShape="1">
          <a:blip r:embed="rId3">
            <a:alphaModFix/>
          </a:blip>
          <a:srcRect/>
          <a:stretch/>
        </p:blipFill>
        <p:spPr>
          <a:xfrm>
            <a:off x="4848225" y="4305300"/>
            <a:ext cx="3152775" cy="1104900"/>
          </a:xfrm>
          <a:prstGeom prst="rect">
            <a:avLst/>
          </a:prstGeom>
          <a:noFill/>
          <a:ln>
            <a:noFill/>
          </a:ln>
        </p:spPr>
      </p:pic>
      <p:pic>
        <p:nvPicPr>
          <p:cNvPr id="412" name="Google Shape;412;p35"/>
          <p:cNvPicPr preferRelativeResize="0"/>
          <p:nvPr/>
        </p:nvPicPr>
        <p:blipFill rotWithShape="1">
          <a:blip r:embed="rId4">
            <a:alphaModFix/>
          </a:blip>
          <a:srcRect/>
          <a:stretch/>
        </p:blipFill>
        <p:spPr>
          <a:xfrm>
            <a:off x="1828800" y="3814762"/>
            <a:ext cx="2015154" cy="17478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6"/>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Rotation</a:t>
            </a:r>
            <a:endParaRPr/>
          </a:p>
        </p:txBody>
      </p:sp>
      <p:sp>
        <p:nvSpPr>
          <p:cNvPr id="418" name="Google Shape;418;p36"/>
          <p:cNvSpPr txBox="1"/>
          <p:nvPr/>
        </p:nvSpPr>
        <p:spPr>
          <a:xfrm>
            <a:off x="0" y="452735"/>
            <a:ext cx="8915400"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Rotation is a movement of an object in a circular motion.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It is a transformation in a plane or in space that describes the motion of rigid body around a fixed point.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3D rotation is more complicated than a 2D rotation as we must specify an axis of rotation. In 2D axis of rotation is always perpendicular to xy plane i.e. the z-axis. But in 3D the axis of ration can have any spatial orientation.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2D a rotation is prescribed by an angle of rotation θ and the center of rotation P, while in 3D rotation requires an angle of rotation and an axis of rotation.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Rotation: On X-axis</a:t>
            </a:r>
            <a:endParaRPr sz="2800" b="1">
              <a:solidFill>
                <a:schemeClr val="dk1"/>
              </a:solidFill>
              <a:latin typeface="Calibri"/>
              <a:ea typeface="Calibri"/>
              <a:cs typeface="Calibri"/>
              <a:sym typeface="Calibri"/>
            </a:endParaRPr>
          </a:p>
        </p:txBody>
      </p:sp>
      <p:sp>
        <p:nvSpPr>
          <p:cNvPr id="424" name="Google Shape;424;p37"/>
          <p:cNvSpPr txBox="1"/>
          <p:nvPr/>
        </p:nvSpPr>
        <p:spPr>
          <a:xfrm>
            <a:off x="0" y="452735"/>
            <a:ext cx="89154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If [x, y, z] is original coordinates of a point P then for positive rotation by angle φ about x-axis, x is preserved. Therefore for rotated point P with coordinates (x’, y’, z’) we have the relation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Y’=ycosφ - zsinφ</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Z’=ysinφ+zcosφ</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the above in homogeneous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coordinate we get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425" name="Google Shape;425;p37"/>
          <p:cNvPicPr preferRelativeResize="0"/>
          <p:nvPr/>
        </p:nvPicPr>
        <p:blipFill rotWithShape="1">
          <a:blip r:embed="rId3">
            <a:alphaModFix/>
          </a:blip>
          <a:srcRect/>
          <a:stretch/>
        </p:blipFill>
        <p:spPr>
          <a:xfrm>
            <a:off x="5867400" y="1905000"/>
            <a:ext cx="2781300" cy="2000250"/>
          </a:xfrm>
          <a:prstGeom prst="rect">
            <a:avLst/>
          </a:prstGeom>
          <a:noFill/>
          <a:ln>
            <a:noFill/>
          </a:ln>
        </p:spPr>
      </p:pic>
      <p:pic>
        <p:nvPicPr>
          <p:cNvPr id="426" name="Google Shape;426;p37"/>
          <p:cNvPicPr preferRelativeResize="0"/>
          <p:nvPr/>
        </p:nvPicPr>
        <p:blipFill rotWithShape="1">
          <a:blip r:embed="rId4">
            <a:alphaModFix/>
          </a:blip>
          <a:srcRect/>
          <a:stretch/>
        </p:blipFill>
        <p:spPr>
          <a:xfrm>
            <a:off x="5791200" y="4343400"/>
            <a:ext cx="2767013" cy="2283319"/>
          </a:xfrm>
          <a:prstGeom prst="rect">
            <a:avLst/>
          </a:prstGeom>
          <a:noFill/>
          <a:ln>
            <a:noFill/>
          </a:ln>
        </p:spPr>
      </p:pic>
      <p:pic>
        <p:nvPicPr>
          <p:cNvPr id="427" name="Google Shape;427;p37"/>
          <p:cNvPicPr preferRelativeResize="0"/>
          <p:nvPr/>
        </p:nvPicPr>
        <p:blipFill rotWithShape="1">
          <a:blip r:embed="rId5">
            <a:alphaModFix/>
          </a:blip>
          <a:srcRect/>
          <a:stretch/>
        </p:blipFill>
        <p:spPr>
          <a:xfrm>
            <a:off x="409575" y="3648075"/>
            <a:ext cx="3933825" cy="214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Rotation: On Y-axis</a:t>
            </a:r>
            <a:endParaRPr sz="2800" b="1">
              <a:solidFill>
                <a:schemeClr val="dk1"/>
              </a:solidFill>
              <a:latin typeface="Calibri"/>
              <a:ea typeface="Calibri"/>
              <a:cs typeface="Calibri"/>
              <a:sym typeface="Calibri"/>
            </a:endParaRPr>
          </a:p>
        </p:txBody>
      </p:sp>
      <p:sp>
        <p:nvSpPr>
          <p:cNvPr id="433" name="Google Shape;433;p38"/>
          <p:cNvSpPr txBox="1"/>
          <p:nvPr/>
        </p:nvSpPr>
        <p:spPr>
          <a:xfrm>
            <a:off x="0" y="452735"/>
            <a:ext cx="89154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If [x, y, z] is original coordinates of a point P then for positive rotation by angle φ about y-axis, y is preserved. Therefore for rotated point P with coordinates (x’, y’, z’) we have the relation.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 zsinφ+xcosφ</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Z’=zcosφ - xsinφ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the above in homogeneous</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coordinate we get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434" name="Google Shape;434;p38"/>
          <p:cNvPicPr preferRelativeResize="0"/>
          <p:nvPr/>
        </p:nvPicPr>
        <p:blipFill rotWithShape="1">
          <a:blip r:embed="rId3">
            <a:alphaModFix/>
          </a:blip>
          <a:srcRect/>
          <a:stretch/>
        </p:blipFill>
        <p:spPr>
          <a:xfrm>
            <a:off x="5867400" y="4537654"/>
            <a:ext cx="2971800" cy="2320346"/>
          </a:xfrm>
          <a:prstGeom prst="rect">
            <a:avLst/>
          </a:prstGeom>
          <a:noFill/>
          <a:ln>
            <a:noFill/>
          </a:ln>
        </p:spPr>
      </p:pic>
      <p:pic>
        <p:nvPicPr>
          <p:cNvPr id="435" name="Google Shape;435;p38"/>
          <p:cNvPicPr preferRelativeResize="0"/>
          <p:nvPr/>
        </p:nvPicPr>
        <p:blipFill rotWithShape="1">
          <a:blip r:embed="rId4">
            <a:alphaModFix/>
          </a:blip>
          <a:srcRect/>
          <a:stretch/>
        </p:blipFill>
        <p:spPr>
          <a:xfrm>
            <a:off x="152400" y="3733800"/>
            <a:ext cx="3857625" cy="2095500"/>
          </a:xfrm>
          <a:prstGeom prst="rect">
            <a:avLst/>
          </a:prstGeom>
          <a:noFill/>
          <a:ln>
            <a:noFill/>
          </a:ln>
        </p:spPr>
      </p:pic>
      <p:pic>
        <p:nvPicPr>
          <p:cNvPr id="436" name="Google Shape;436;p38"/>
          <p:cNvPicPr preferRelativeResize="0"/>
          <p:nvPr/>
        </p:nvPicPr>
        <p:blipFill rotWithShape="1">
          <a:blip r:embed="rId5">
            <a:alphaModFix/>
          </a:blip>
          <a:srcRect/>
          <a:stretch/>
        </p:blipFill>
        <p:spPr>
          <a:xfrm>
            <a:off x="6172200" y="1905000"/>
            <a:ext cx="2066925" cy="2552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Rotation: On Z-axis</a:t>
            </a:r>
            <a:endParaRPr sz="2800" b="1">
              <a:solidFill>
                <a:schemeClr val="dk1"/>
              </a:solidFill>
              <a:latin typeface="Calibri"/>
              <a:ea typeface="Calibri"/>
              <a:cs typeface="Calibri"/>
              <a:sym typeface="Calibri"/>
            </a:endParaRPr>
          </a:p>
        </p:txBody>
      </p:sp>
      <p:sp>
        <p:nvSpPr>
          <p:cNvPr id="442" name="Google Shape;442;p39"/>
          <p:cNvSpPr txBox="1"/>
          <p:nvPr/>
        </p:nvSpPr>
        <p:spPr>
          <a:xfrm>
            <a:off x="0" y="452735"/>
            <a:ext cx="89154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If [x, y, z] is original coordinates of a point P then for positive rotation by angle φ about z-axis, z is preserved. Therefore for rotated point P with coordinates (x’, y’, z’) we have the relation.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X’=xcosφ - ysinφ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 xsinφ+ycosφ</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Z’=z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the above in homogeneous</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coordinate we get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443" name="Google Shape;443;p39"/>
          <p:cNvPicPr preferRelativeResize="0"/>
          <p:nvPr/>
        </p:nvPicPr>
        <p:blipFill rotWithShape="1">
          <a:blip r:embed="rId3">
            <a:alphaModFix/>
          </a:blip>
          <a:srcRect/>
          <a:stretch/>
        </p:blipFill>
        <p:spPr>
          <a:xfrm>
            <a:off x="5867400" y="4337567"/>
            <a:ext cx="3081338" cy="2520433"/>
          </a:xfrm>
          <a:prstGeom prst="rect">
            <a:avLst/>
          </a:prstGeom>
          <a:noFill/>
          <a:ln>
            <a:noFill/>
          </a:ln>
        </p:spPr>
      </p:pic>
      <p:pic>
        <p:nvPicPr>
          <p:cNvPr id="444" name="Google Shape;444;p39"/>
          <p:cNvPicPr preferRelativeResize="0"/>
          <p:nvPr/>
        </p:nvPicPr>
        <p:blipFill rotWithShape="1">
          <a:blip r:embed="rId4">
            <a:alphaModFix/>
          </a:blip>
          <a:srcRect/>
          <a:stretch/>
        </p:blipFill>
        <p:spPr>
          <a:xfrm>
            <a:off x="5943600" y="1981200"/>
            <a:ext cx="2514600" cy="2009775"/>
          </a:xfrm>
          <a:prstGeom prst="rect">
            <a:avLst/>
          </a:prstGeom>
          <a:noFill/>
          <a:ln>
            <a:noFill/>
          </a:ln>
        </p:spPr>
      </p:pic>
      <p:pic>
        <p:nvPicPr>
          <p:cNvPr id="445" name="Google Shape;445;p39"/>
          <p:cNvPicPr preferRelativeResize="0"/>
          <p:nvPr/>
        </p:nvPicPr>
        <p:blipFill rotWithShape="1">
          <a:blip r:embed="rId5">
            <a:alphaModFix/>
          </a:blip>
          <a:srcRect/>
          <a:stretch/>
        </p:blipFill>
        <p:spPr>
          <a:xfrm>
            <a:off x="762000" y="3657600"/>
            <a:ext cx="3857625" cy="1152525"/>
          </a:xfrm>
          <a:prstGeom prst="rect">
            <a:avLst/>
          </a:prstGeom>
          <a:noFill/>
          <a:ln>
            <a:noFill/>
          </a:ln>
        </p:spPr>
      </p:pic>
      <p:pic>
        <p:nvPicPr>
          <p:cNvPr id="446" name="Google Shape;446;p39"/>
          <p:cNvPicPr preferRelativeResize="0"/>
          <p:nvPr/>
        </p:nvPicPr>
        <p:blipFill rotWithShape="1">
          <a:blip r:embed="rId6">
            <a:alphaModFix/>
          </a:blip>
          <a:srcRect/>
          <a:stretch/>
        </p:blipFill>
        <p:spPr>
          <a:xfrm>
            <a:off x="1981200" y="5410200"/>
            <a:ext cx="1314450" cy="35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Rotation</a:t>
            </a:r>
            <a:endParaRPr/>
          </a:p>
        </p:txBody>
      </p:sp>
      <p:pic>
        <p:nvPicPr>
          <p:cNvPr id="110" name="Google Shape;110;p4"/>
          <p:cNvPicPr preferRelativeResize="0"/>
          <p:nvPr/>
        </p:nvPicPr>
        <p:blipFill rotWithShape="1">
          <a:blip r:embed="rId3">
            <a:alphaModFix/>
          </a:blip>
          <a:srcRect/>
          <a:stretch/>
        </p:blipFill>
        <p:spPr>
          <a:xfrm>
            <a:off x="6030451" y="0"/>
            <a:ext cx="3113549" cy="2286000"/>
          </a:xfrm>
          <a:prstGeom prst="rect">
            <a:avLst/>
          </a:prstGeom>
          <a:noFill/>
          <a:ln>
            <a:noFill/>
          </a:ln>
        </p:spPr>
      </p:pic>
      <p:sp>
        <p:nvSpPr>
          <p:cNvPr id="111" name="Google Shape;111;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2" name="Google Shape;112;p4"/>
          <p:cNvPicPr preferRelativeResize="0"/>
          <p:nvPr/>
        </p:nvPicPr>
        <p:blipFill rotWithShape="1">
          <a:blip r:embed="rId4">
            <a:alphaModFix/>
          </a:blip>
          <a:srcRect/>
          <a:stretch/>
        </p:blipFill>
        <p:spPr>
          <a:xfrm>
            <a:off x="533400" y="541337"/>
            <a:ext cx="1994052" cy="449263"/>
          </a:xfrm>
          <a:prstGeom prst="rect">
            <a:avLst/>
          </a:prstGeom>
          <a:noFill/>
          <a:ln>
            <a:noFill/>
          </a:ln>
        </p:spPr>
      </p:pic>
      <p:sp>
        <p:nvSpPr>
          <p:cNvPr id="113" name="Google Shape;113;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 name="Google Shape;114;p4"/>
          <p:cNvPicPr preferRelativeResize="0"/>
          <p:nvPr/>
        </p:nvPicPr>
        <p:blipFill rotWithShape="1">
          <a:blip r:embed="rId5">
            <a:alphaModFix/>
          </a:blip>
          <a:srcRect/>
          <a:stretch/>
        </p:blipFill>
        <p:spPr>
          <a:xfrm>
            <a:off x="484510" y="914400"/>
            <a:ext cx="2030090" cy="449263"/>
          </a:xfrm>
          <a:prstGeom prst="rect">
            <a:avLst/>
          </a:prstGeom>
          <a:noFill/>
          <a:ln>
            <a:noFill/>
          </a:ln>
        </p:spPr>
      </p:pic>
      <p:sp>
        <p:nvSpPr>
          <p:cNvPr id="115" name="Google Shape;115;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6" name="Google Shape;116;p4"/>
          <p:cNvPicPr preferRelativeResize="0"/>
          <p:nvPr/>
        </p:nvPicPr>
        <p:blipFill rotWithShape="1">
          <a:blip r:embed="rId6">
            <a:alphaModFix/>
          </a:blip>
          <a:srcRect/>
          <a:stretch/>
        </p:blipFill>
        <p:spPr>
          <a:xfrm>
            <a:off x="533399" y="1371600"/>
            <a:ext cx="2860201" cy="457200"/>
          </a:xfrm>
          <a:prstGeom prst="rect">
            <a:avLst/>
          </a:prstGeom>
          <a:noFill/>
          <a:ln>
            <a:noFill/>
          </a:ln>
        </p:spPr>
      </p:pic>
      <p:sp>
        <p:nvSpPr>
          <p:cNvPr id="117" name="Google Shape;117;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7">
            <a:alphaModFix/>
          </a:blip>
          <a:srcRect/>
          <a:stretch/>
        </p:blipFill>
        <p:spPr>
          <a:xfrm>
            <a:off x="533401" y="2057401"/>
            <a:ext cx="2215340" cy="228600"/>
          </a:xfrm>
          <a:prstGeom prst="rect">
            <a:avLst/>
          </a:prstGeom>
          <a:noFill/>
          <a:ln>
            <a:noFill/>
          </a:ln>
        </p:spPr>
      </p:pic>
      <p:sp>
        <p:nvSpPr>
          <p:cNvPr id="119" name="Google Shape;119;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0" name="Google Shape;120;p4"/>
          <p:cNvPicPr preferRelativeResize="0"/>
          <p:nvPr/>
        </p:nvPicPr>
        <p:blipFill rotWithShape="1">
          <a:blip r:embed="rId8">
            <a:alphaModFix/>
          </a:blip>
          <a:srcRect/>
          <a:stretch/>
        </p:blipFill>
        <p:spPr>
          <a:xfrm>
            <a:off x="533400" y="2492375"/>
            <a:ext cx="2341794" cy="250825"/>
          </a:xfrm>
          <a:prstGeom prst="rect">
            <a:avLst/>
          </a:prstGeom>
          <a:noFill/>
          <a:ln>
            <a:noFill/>
          </a:ln>
        </p:spPr>
      </p:pic>
      <p:sp>
        <p:nvSpPr>
          <p:cNvPr id="121" name="Google Shape;121;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4"/>
          <p:cNvPicPr preferRelativeResize="0"/>
          <p:nvPr/>
        </p:nvPicPr>
        <p:blipFill rotWithShape="1">
          <a:blip r:embed="rId9">
            <a:alphaModFix/>
          </a:blip>
          <a:srcRect b="-621500"/>
          <a:stretch/>
        </p:blipFill>
        <p:spPr>
          <a:xfrm>
            <a:off x="609600" y="3048000"/>
            <a:ext cx="1600200" cy="1730375"/>
          </a:xfrm>
          <a:prstGeom prst="rect">
            <a:avLst/>
          </a:prstGeom>
          <a:noFill/>
          <a:ln>
            <a:noFill/>
          </a:ln>
        </p:spPr>
      </p:pic>
      <p:sp>
        <p:nvSpPr>
          <p:cNvPr id="123" name="Google Shape;123;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4"/>
          <p:cNvSpPr/>
          <p:nvPr/>
        </p:nvSpPr>
        <p:spPr>
          <a:xfrm>
            <a:off x="0" y="3349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25" name="Google Shape;125;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10">
            <a:alphaModFix/>
          </a:blip>
          <a:srcRect/>
          <a:stretch/>
        </p:blipFill>
        <p:spPr>
          <a:xfrm>
            <a:off x="533400" y="3559176"/>
            <a:ext cx="2819400" cy="442630"/>
          </a:xfrm>
          <a:prstGeom prst="rect">
            <a:avLst/>
          </a:prstGeom>
          <a:noFill/>
          <a:ln>
            <a:noFill/>
          </a:ln>
        </p:spPr>
      </p:pic>
      <p:sp>
        <p:nvSpPr>
          <p:cNvPr id="127" name="Google Shape;127;p4"/>
          <p:cNvSpPr/>
          <p:nvPr/>
        </p:nvSpPr>
        <p:spPr>
          <a:xfrm>
            <a:off x="0" y="3349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28" name="Google Shape;128;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4"/>
          <p:cNvPicPr preferRelativeResize="0"/>
          <p:nvPr/>
        </p:nvPicPr>
        <p:blipFill rotWithShape="1">
          <a:blip r:embed="rId11">
            <a:alphaModFix/>
          </a:blip>
          <a:srcRect/>
          <a:stretch/>
        </p:blipFill>
        <p:spPr>
          <a:xfrm>
            <a:off x="533400" y="4168776"/>
            <a:ext cx="2133599" cy="214530"/>
          </a:xfrm>
          <a:prstGeom prst="rect">
            <a:avLst/>
          </a:prstGeom>
          <a:noFill/>
          <a:ln>
            <a:noFill/>
          </a:ln>
        </p:spPr>
      </p:pic>
      <p:sp>
        <p:nvSpPr>
          <p:cNvPr id="130" name="Google Shape;130;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1" name="Google Shape;131;p4"/>
          <p:cNvPicPr preferRelativeResize="0"/>
          <p:nvPr/>
        </p:nvPicPr>
        <p:blipFill rotWithShape="1">
          <a:blip r:embed="rId12">
            <a:alphaModFix/>
          </a:blip>
          <a:srcRect/>
          <a:stretch/>
        </p:blipFill>
        <p:spPr>
          <a:xfrm>
            <a:off x="533400" y="4778375"/>
            <a:ext cx="2133600" cy="223307"/>
          </a:xfrm>
          <a:prstGeom prst="rect">
            <a:avLst/>
          </a:prstGeom>
          <a:noFill/>
          <a:ln>
            <a:noFill/>
          </a:ln>
        </p:spPr>
      </p:pic>
      <p:sp>
        <p:nvSpPr>
          <p:cNvPr id="132" name="Google Shape;132;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3" name="Google Shape;133;p4"/>
          <p:cNvPicPr preferRelativeResize="0"/>
          <p:nvPr/>
        </p:nvPicPr>
        <p:blipFill rotWithShape="1">
          <a:blip r:embed="rId13">
            <a:alphaModFix/>
          </a:blip>
          <a:srcRect/>
          <a:stretch/>
        </p:blipFill>
        <p:spPr>
          <a:xfrm>
            <a:off x="533400" y="5257800"/>
            <a:ext cx="1525385" cy="228600"/>
          </a:xfrm>
          <a:prstGeom prst="rect">
            <a:avLst/>
          </a:prstGeom>
          <a:noFill/>
          <a:ln>
            <a:noFill/>
          </a:ln>
        </p:spPr>
      </p:pic>
      <p:sp>
        <p:nvSpPr>
          <p:cNvPr id="134" name="Google Shape;134;p4"/>
          <p:cNvSpPr txBox="1"/>
          <p:nvPr/>
        </p:nvSpPr>
        <p:spPr>
          <a:xfrm>
            <a:off x="4419600" y="2743200"/>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can represent 2D rotation in matrix form.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4" descr="https://image.slidesharecdn.com/2dtransformationsandhomogeneouscoordinates-121123012323-phpapp01/95/2-d-transformations-and-homogeneous-coordinates-9-638.jpg?cb=1353633870"/>
          <p:cNvPicPr preferRelativeResize="0"/>
          <p:nvPr/>
        </p:nvPicPr>
        <p:blipFill rotWithShape="1">
          <a:blip r:embed="rId14">
            <a:alphaModFix/>
          </a:blip>
          <a:srcRect l="8085" t="11336" r="6809" b="20649"/>
          <a:stretch/>
        </p:blipFill>
        <p:spPr>
          <a:xfrm>
            <a:off x="4495800" y="3200400"/>
            <a:ext cx="3200400" cy="192024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0"/>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Rotation: On Z-axis</a:t>
            </a:r>
            <a:endParaRPr sz="2800" b="1">
              <a:solidFill>
                <a:schemeClr val="dk1"/>
              </a:solidFill>
              <a:latin typeface="Calibri"/>
              <a:ea typeface="Calibri"/>
              <a:cs typeface="Calibri"/>
              <a:sym typeface="Calibri"/>
            </a:endParaRPr>
          </a:p>
        </p:txBody>
      </p:sp>
      <p:sp>
        <p:nvSpPr>
          <p:cNvPr id="452" name="Google Shape;452;p40"/>
          <p:cNvSpPr txBox="1"/>
          <p:nvPr/>
        </p:nvSpPr>
        <p:spPr>
          <a:xfrm>
            <a:off x="0" y="452735"/>
            <a:ext cx="89154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If [x, y, z] is original coordinates of a point P then for positive rotation by angle φ about z-axis, z is preserved. Therefore for rotated point P with coordinates (x’, y’, z’) we have the relation.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X’=xcosφ - ysinφ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 xsinφ+ycosφ</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Z’=z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the above in homogeneous</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coordinate we get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453" name="Google Shape;453;p40"/>
          <p:cNvPicPr preferRelativeResize="0"/>
          <p:nvPr/>
        </p:nvPicPr>
        <p:blipFill rotWithShape="1">
          <a:blip r:embed="rId3">
            <a:alphaModFix/>
          </a:blip>
          <a:srcRect/>
          <a:stretch/>
        </p:blipFill>
        <p:spPr>
          <a:xfrm>
            <a:off x="5867400" y="4337567"/>
            <a:ext cx="3081338" cy="2520433"/>
          </a:xfrm>
          <a:prstGeom prst="rect">
            <a:avLst/>
          </a:prstGeom>
          <a:noFill/>
          <a:ln>
            <a:noFill/>
          </a:ln>
        </p:spPr>
      </p:pic>
      <p:pic>
        <p:nvPicPr>
          <p:cNvPr id="454" name="Google Shape;454;p40"/>
          <p:cNvPicPr preferRelativeResize="0"/>
          <p:nvPr/>
        </p:nvPicPr>
        <p:blipFill rotWithShape="1">
          <a:blip r:embed="rId4">
            <a:alphaModFix/>
          </a:blip>
          <a:srcRect/>
          <a:stretch/>
        </p:blipFill>
        <p:spPr>
          <a:xfrm>
            <a:off x="5943600" y="1981200"/>
            <a:ext cx="2514600" cy="2009775"/>
          </a:xfrm>
          <a:prstGeom prst="rect">
            <a:avLst/>
          </a:prstGeom>
          <a:noFill/>
          <a:ln>
            <a:noFill/>
          </a:ln>
        </p:spPr>
      </p:pic>
      <p:pic>
        <p:nvPicPr>
          <p:cNvPr id="455" name="Google Shape;455;p40"/>
          <p:cNvPicPr preferRelativeResize="0"/>
          <p:nvPr/>
        </p:nvPicPr>
        <p:blipFill rotWithShape="1">
          <a:blip r:embed="rId5">
            <a:alphaModFix/>
          </a:blip>
          <a:srcRect/>
          <a:stretch/>
        </p:blipFill>
        <p:spPr>
          <a:xfrm>
            <a:off x="762000" y="3657600"/>
            <a:ext cx="3857625" cy="1152525"/>
          </a:xfrm>
          <a:prstGeom prst="rect">
            <a:avLst/>
          </a:prstGeom>
          <a:noFill/>
          <a:ln>
            <a:noFill/>
          </a:ln>
        </p:spPr>
      </p:pic>
      <p:pic>
        <p:nvPicPr>
          <p:cNvPr id="456" name="Google Shape;456;p40"/>
          <p:cNvPicPr preferRelativeResize="0"/>
          <p:nvPr/>
        </p:nvPicPr>
        <p:blipFill rotWithShape="1">
          <a:blip r:embed="rId6">
            <a:alphaModFix/>
          </a:blip>
          <a:srcRect/>
          <a:stretch/>
        </p:blipFill>
        <p:spPr>
          <a:xfrm>
            <a:off x="1981200" y="5410200"/>
            <a:ext cx="1314450" cy="352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1"/>
          <p:cNvSpPr txBox="1"/>
          <p:nvPr/>
        </p:nvSpPr>
        <p:spPr>
          <a:xfrm>
            <a:off x="0" y="452735"/>
            <a:ext cx="89154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scaling transformation alters the size of an object. This operation can be carried out for polygons by multiplying the coordinate values (x,y,z) of each vertex by scaling factors Sx, Sy and Sz to produce the transformed coordinates (x’,y’, 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When the scaling factor is same in all directions it is called homothety.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Scaling factor Sx scales the object in x direction whereas Sy scales in y direction.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Coordinate transformation for scaling relative to origin are: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 . Sx</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 . Sy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z’=z.Sz</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above in homogeneous coordinate: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2" name="Google Shape;462;p41"/>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Scaling</a:t>
            </a:r>
            <a:endParaRPr/>
          </a:p>
        </p:txBody>
      </p:sp>
      <p:pic>
        <p:nvPicPr>
          <p:cNvPr id="463" name="Google Shape;463;p41"/>
          <p:cNvPicPr preferRelativeResize="0"/>
          <p:nvPr/>
        </p:nvPicPr>
        <p:blipFill rotWithShape="1">
          <a:blip r:embed="rId3">
            <a:alphaModFix/>
          </a:blip>
          <a:srcRect/>
          <a:stretch/>
        </p:blipFill>
        <p:spPr>
          <a:xfrm>
            <a:off x="2362200" y="4819650"/>
            <a:ext cx="3305175" cy="2038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2"/>
          <p:cNvSpPr txBox="1"/>
          <p:nvPr/>
        </p:nvSpPr>
        <p:spPr>
          <a:xfrm>
            <a:off x="0" y="452735"/>
            <a:ext cx="891540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Scaling an object with transformation changes the size of the object and reposition the object relative to the coordinate origin. If transformation parameters are not equal relative dimension in the object are changed.</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Uniform scaling: </a:t>
            </a:r>
            <a:r>
              <a:rPr lang="en-US" sz="2400">
                <a:solidFill>
                  <a:schemeClr val="dk1"/>
                </a:solidFill>
                <a:latin typeface="Calibri"/>
                <a:ea typeface="Calibri"/>
                <a:cs typeface="Calibri"/>
                <a:sym typeface="Calibri"/>
              </a:rPr>
              <a:t>We preserve the original shape of an object with a uniform scaling factor (Sx=Sy=Sz)</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Differential scaling: </a:t>
            </a:r>
            <a:r>
              <a:rPr lang="en-US" sz="2400">
                <a:solidFill>
                  <a:schemeClr val="dk1"/>
                </a:solidFill>
                <a:latin typeface="Calibri"/>
                <a:ea typeface="Calibri"/>
                <a:cs typeface="Calibri"/>
                <a:sym typeface="Calibri"/>
              </a:rPr>
              <a:t>We do not preserve the original shape of an object with a differential scaling (Sx≠Sy≠Sz)</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Scaling with respect to a selected fixed position: </a:t>
            </a:r>
            <a:r>
              <a:rPr lang="en-US" sz="2400">
                <a:solidFill>
                  <a:schemeClr val="dk1"/>
                </a:solidFill>
                <a:latin typeface="Calibri"/>
                <a:ea typeface="Calibri"/>
                <a:cs typeface="Calibri"/>
                <a:sym typeface="Calibri"/>
              </a:rPr>
              <a:t>This can be represented with the transformation sequence: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Translate fixed point to origin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Scale the object relative to the coordinate origin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Translate the fixed point back to its original position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For these we can have composite transformation matrix by multiplying three matrices into one. [Please visit next slide for Matrix representation.]</a:t>
            </a:r>
            <a:endParaRPr/>
          </a:p>
        </p:txBody>
      </p:sp>
      <p:sp>
        <p:nvSpPr>
          <p:cNvPr id="469" name="Google Shape;469;p42"/>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Scaling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3"/>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Scaling</a:t>
            </a:r>
            <a:endParaRPr/>
          </a:p>
        </p:txBody>
      </p:sp>
      <p:pic>
        <p:nvPicPr>
          <p:cNvPr id="475" name="Google Shape;475;p43" descr="No description available."/>
          <p:cNvPicPr preferRelativeResize="0"/>
          <p:nvPr/>
        </p:nvPicPr>
        <p:blipFill rotWithShape="1">
          <a:blip r:embed="rId3">
            <a:alphaModFix/>
          </a:blip>
          <a:srcRect/>
          <a:stretch/>
        </p:blipFill>
        <p:spPr>
          <a:xfrm rot="-5400000">
            <a:off x="2490788" y="-1195387"/>
            <a:ext cx="4143375" cy="8820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Reflection</a:t>
            </a:r>
            <a:endParaRPr/>
          </a:p>
        </p:txBody>
      </p:sp>
      <p:sp>
        <p:nvSpPr>
          <p:cNvPr id="481" name="Google Shape;481;p44"/>
          <p:cNvSpPr txBox="1"/>
          <p:nvPr/>
        </p:nvSpPr>
        <p:spPr>
          <a:xfrm>
            <a:off x="0" y="533400"/>
            <a:ext cx="89154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is a transformation that produces a mirror image of an object.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is a kind of rotation where rotation angle is 180 degree.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Reflections with respect to a plane are equivalent to 180</a:t>
            </a:r>
            <a:r>
              <a:rPr lang="en-US" sz="2400" baseline="30000">
                <a:solidFill>
                  <a:schemeClr val="dk1"/>
                </a:solidFill>
                <a:latin typeface="Calibri"/>
                <a:ea typeface="Calibri"/>
                <a:cs typeface="Calibri"/>
                <a:sym typeface="Calibri"/>
              </a:rPr>
              <a:t>0</a:t>
            </a:r>
            <a:r>
              <a:rPr lang="en-US" sz="2400">
                <a:solidFill>
                  <a:schemeClr val="dk1"/>
                </a:solidFill>
                <a:latin typeface="Calibri"/>
                <a:ea typeface="Calibri"/>
                <a:cs typeface="Calibri"/>
                <a:sym typeface="Calibri"/>
              </a:rPr>
              <a:t> rotations in 4D space.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size of the reflected object is same as the size of original object.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is rigid body transformation i.e. no change in shape and size.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3D, there are 3 possible types of reflection: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Reflection relative to XY plane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Reflection relative to YZ plane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Reflection relative to XZ plane</a:t>
            </a:r>
            <a:endParaRPr sz="24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5"/>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Reflection</a:t>
            </a:r>
            <a:endParaRPr/>
          </a:p>
        </p:txBody>
      </p:sp>
      <p:sp>
        <p:nvSpPr>
          <p:cNvPr id="487" name="Google Shape;487;p45"/>
          <p:cNvSpPr txBox="1"/>
          <p:nvPr/>
        </p:nvSpPr>
        <p:spPr>
          <a:xfrm>
            <a:off x="0" y="533400"/>
            <a:ext cx="8915400"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Reflection relative to XY plane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reflection is achieved by using the following reflection equations: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above equation in matrix form</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a:t>
            </a:r>
            <a:r>
              <a:rPr lang="en-US" sz="2400" baseline="-25000">
                <a:solidFill>
                  <a:schemeClr val="dk1"/>
                </a:solidFill>
                <a:latin typeface="Calibri"/>
                <a:ea typeface="Calibri"/>
                <a:cs typeface="Calibri"/>
                <a:sym typeface="Calibri"/>
              </a:rPr>
              <a:t>xy</a:t>
            </a:r>
            <a:r>
              <a:rPr lang="en-US" sz="2400">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p:txBody>
      </p:sp>
      <p:pic>
        <p:nvPicPr>
          <p:cNvPr id="488" name="Google Shape;488;p45"/>
          <p:cNvPicPr preferRelativeResize="0"/>
          <p:nvPr/>
        </p:nvPicPr>
        <p:blipFill rotWithShape="1">
          <a:blip r:embed="rId3">
            <a:alphaModFix/>
          </a:blip>
          <a:srcRect/>
          <a:stretch/>
        </p:blipFill>
        <p:spPr>
          <a:xfrm>
            <a:off x="1600200" y="2819400"/>
            <a:ext cx="5772150" cy="1981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6"/>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Reflection</a:t>
            </a:r>
            <a:endParaRPr/>
          </a:p>
        </p:txBody>
      </p:sp>
      <p:sp>
        <p:nvSpPr>
          <p:cNvPr id="494" name="Google Shape;494;p46"/>
          <p:cNvSpPr txBox="1"/>
          <p:nvPr/>
        </p:nvSpPr>
        <p:spPr>
          <a:xfrm>
            <a:off x="0" y="533400"/>
            <a:ext cx="8915400"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Reflection relative to YZ plane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reflection is achieved by using the following reflection equations: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above equation in matrix form</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a:t>
            </a:r>
            <a:r>
              <a:rPr lang="en-US" sz="2400" baseline="-25000">
                <a:solidFill>
                  <a:schemeClr val="dk1"/>
                </a:solidFill>
                <a:latin typeface="Calibri"/>
                <a:ea typeface="Calibri"/>
                <a:cs typeface="Calibri"/>
                <a:sym typeface="Calibri"/>
              </a:rPr>
              <a:t>yz</a:t>
            </a:r>
            <a:r>
              <a:rPr lang="en-US" sz="2400">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p:txBody>
      </p:sp>
      <p:pic>
        <p:nvPicPr>
          <p:cNvPr id="495" name="Google Shape;495;p46"/>
          <p:cNvPicPr preferRelativeResize="0"/>
          <p:nvPr/>
        </p:nvPicPr>
        <p:blipFill rotWithShape="1">
          <a:blip r:embed="rId3">
            <a:alphaModFix/>
          </a:blip>
          <a:srcRect/>
          <a:stretch/>
        </p:blipFill>
        <p:spPr>
          <a:xfrm>
            <a:off x="1676400" y="2895600"/>
            <a:ext cx="5791200" cy="2019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7"/>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Reflection</a:t>
            </a:r>
            <a:endParaRPr/>
          </a:p>
        </p:txBody>
      </p:sp>
      <p:sp>
        <p:nvSpPr>
          <p:cNvPr id="501" name="Google Shape;501;p47"/>
          <p:cNvSpPr txBox="1"/>
          <p:nvPr/>
        </p:nvSpPr>
        <p:spPr>
          <a:xfrm>
            <a:off x="0" y="533400"/>
            <a:ext cx="8915400"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Reflection relative to XZ plane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reflection is achieved by using the following reflection equations: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above equation in matrix form</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a:t>
            </a:r>
            <a:r>
              <a:rPr lang="en-US" sz="2400" baseline="-25000">
                <a:solidFill>
                  <a:schemeClr val="dk1"/>
                </a:solidFill>
                <a:latin typeface="Calibri"/>
                <a:ea typeface="Calibri"/>
                <a:cs typeface="Calibri"/>
                <a:sym typeface="Calibri"/>
              </a:rPr>
              <a:t>xz</a:t>
            </a:r>
            <a:r>
              <a:rPr lang="en-US" sz="2400">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p:txBody>
      </p:sp>
      <p:pic>
        <p:nvPicPr>
          <p:cNvPr id="502" name="Google Shape;502;p47"/>
          <p:cNvPicPr preferRelativeResize="0"/>
          <p:nvPr/>
        </p:nvPicPr>
        <p:blipFill rotWithShape="1">
          <a:blip r:embed="rId3">
            <a:alphaModFix/>
          </a:blip>
          <a:srcRect/>
          <a:stretch/>
        </p:blipFill>
        <p:spPr>
          <a:xfrm>
            <a:off x="1600200" y="2971800"/>
            <a:ext cx="5753100" cy="1952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Shearing</a:t>
            </a:r>
            <a:endParaRPr/>
          </a:p>
        </p:txBody>
      </p:sp>
      <p:sp>
        <p:nvSpPr>
          <p:cNvPr id="508" name="Google Shape;508;p48"/>
          <p:cNvSpPr txBox="1"/>
          <p:nvPr/>
        </p:nvSpPr>
        <p:spPr>
          <a:xfrm>
            <a:off x="0" y="533400"/>
            <a:ext cx="891540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Transformation that distorts (slant or tilt) the shape of an object  is called shearing.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3D shearing is an technique to change the shape of an existing object in 3D plane.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three types of shearing: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Shearing in X axis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Shearing in Y axis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Shearing in Z axis</a:t>
            </a:r>
            <a:endParaRPr sz="2400">
              <a:solidFill>
                <a:schemeClr val="dk1"/>
              </a:solidFill>
              <a:latin typeface="Calibri"/>
              <a:ea typeface="Calibri"/>
              <a:cs typeface="Calibri"/>
              <a:sym typeface="Calibri"/>
            </a:endParaRPr>
          </a:p>
        </p:txBody>
      </p:sp>
      <p:sp>
        <p:nvSpPr>
          <p:cNvPr id="509" name="Google Shape;509;p48"/>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9"/>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Shearing</a:t>
            </a:r>
            <a:endParaRPr/>
          </a:p>
        </p:txBody>
      </p:sp>
      <p:sp>
        <p:nvSpPr>
          <p:cNvPr id="515" name="Google Shape;515;p49"/>
          <p:cNvSpPr txBox="1"/>
          <p:nvPr/>
        </p:nvSpPr>
        <p:spPr>
          <a:xfrm>
            <a:off x="0" y="533400"/>
            <a:ext cx="8915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Shearing in X axis: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Shearing in X axis is achieved by using the following equations: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y’=y+sh</a:t>
            </a:r>
            <a:r>
              <a:rPr lang="en-US" sz="2400" baseline="-25000">
                <a:solidFill>
                  <a:schemeClr val="dk1"/>
                </a:solidFill>
                <a:latin typeface="Calibri"/>
                <a:ea typeface="Calibri"/>
                <a:cs typeface="Calibri"/>
                <a:sym typeface="Calibri"/>
              </a:rPr>
              <a:t>y</a:t>
            </a:r>
            <a:r>
              <a:rPr lang="en-US" sz="2400">
                <a:solidFill>
                  <a:schemeClr val="dk1"/>
                </a:solidFill>
                <a:latin typeface="Calibri"/>
                <a:ea typeface="Calibri"/>
                <a:cs typeface="Calibri"/>
                <a:sym typeface="Calibri"/>
              </a:rPr>
              <a:t> .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z’=z+sh</a:t>
            </a:r>
            <a:r>
              <a:rPr lang="en-US" sz="2400" baseline="-25000">
                <a:solidFill>
                  <a:schemeClr val="dk1"/>
                </a:solidFill>
                <a:latin typeface="Calibri"/>
                <a:ea typeface="Calibri"/>
                <a:cs typeface="Calibri"/>
                <a:sym typeface="Calibri"/>
              </a:rPr>
              <a:t>z</a:t>
            </a:r>
            <a:r>
              <a:rPr lang="en-US" sz="2400">
                <a:solidFill>
                  <a:schemeClr val="dk1"/>
                </a:solidFill>
                <a:latin typeface="Calibri"/>
                <a:ea typeface="Calibri"/>
                <a:cs typeface="Calibri"/>
                <a:sym typeface="Calibri"/>
              </a:rPr>
              <a:t> .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above equation in matrix form: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6" name="Google Shape;516;p49"/>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17" name="Google Shape;517;p49"/>
          <p:cNvPicPr preferRelativeResize="0"/>
          <p:nvPr/>
        </p:nvPicPr>
        <p:blipFill rotWithShape="1">
          <a:blip r:embed="rId3">
            <a:alphaModFix/>
          </a:blip>
          <a:srcRect/>
          <a:stretch/>
        </p:blipFill>
        <p:spPr>
          <a:xfrm>
            <a:off x="1447800" y="2971800"/>
            <a:ext cx="6143625" cy="19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5" descr="https://image.slideserve.com/853631/scaling-in-2d-matrix-notation-l.jpg"/>
          <p:cNvPicPr preferRelativeResize="0"/>
          <p:nvPr/>
        </p:nvPicPr>
        <p:blipFill rotWithShape="1">
          <a:blip r:embed="rId3">
            <a:alphaModFix/>
          </a:blip>
          <a:srcRect l="24609" t="37500" r="53125" b="53125"/>
          <a:stretch/>
        </p:blipFill>
        <p:spPr>
          <a:xfrm>
            <a:off x="1295400" y="3805988"/>
            <a:ext cx="1219200" cy="385011"/>
          </a:xfrm>
          <a:prstGeom prst="rect">
            <a:avLst/>
          </a:prstGeom>
          <a:noFill/>
          <a:ln>
            <a:noFill/>
          </a:ln>
        </p:spPr>
      </p:pic>
      <p:sp>
        <p:nvSpPr>
          <p:cNvPr id="141" name="Google Shape;141;p5"/>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Scaling</a:t>
            </a:r>
            <a:endParaRPr/>
          </a:p>
        </p:txBody>
      </p:sp>
      <p:sp>
        <p:nvSpPr>
          <p:cNvPr id="142" name="Google Shape;142;p5"/>
          <p:cNvSpPr txBox="1"/>
          <p:nvPr/>
        </p:nvSpPr>
        <p:spPr>
          <a:xfrm>
            <a:off x="0" y="452735"/>
            <a:ext cx="89154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scaling transformation alters the size of an object. This operation can be carried out for polygons by multiplying the coordinate values (x,y) of each vertex by scaling factors Sx and Sy to produce the transformed coordinates (x’,y’).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Scaling factor Sx scales the object in x direction whereas Sy scales in y direction.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Scaling equation is: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 . Sx</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 . Sy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i.e.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can be represented in matrix form as: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143" name="Google Shape;143;p5" descr="https://image.slideserve.com/853631/scaling-in-2d-matrix-notation-l.jpg"/>
          <p:cNvPicPr preferRelativeResize="0"/>
          <p:nvPr/>
        </p:nvPicPr>
        <p:blipFill rotWithShape="1">
          <a:blip r:embed="rId3">
            <a:alphaModFix/>
          </a:blip>
          <a:srcRect l="24609" t="54687" r="33203" b="23438"/>
          <a:stretch/>
        </p:blipFill>
        <p:spPr>
          <a:xfrm>
            <a:off x="990600" y="5029200"/>
            <a:ext cx="2743200" cy="1066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0"/>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Shearing</a:t>
            </a:r>
            <a:endParaRPr/>
          </a:p>
        </p:txBody>
      </p:sp>
      <p:sp>
        <p:nvSpPr>
          <p:cNvPr id="523" name="Google Shape;523;p50"/>
          <p:cNvSpPr txBox="1"/>
          <p:nvPr/>
        </p:nvSpPr>
        <p:spPr>
          <a:xfrm>
            <a:off x="0" y="533400"/>
            <a:ext cx="8915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Shearing in Y axis: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Shearing in Y axis is achieved by using the following equations: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x’=x+sh</a:t>
            </a:r>
            <a:r>
              <a:rPr lang="en-US" sz="2400" baseline="-25000">
                <a:solidFill>
                  <a:schemeClr val="dk1"/>
                </a:solidFill>
                <a:latin typeface="Calibri"/>
                <a:ea typeface="Calibri"/>
                <a:cs typeface="Calibri"/>
                <a:sym typeface="Calibri"/>
              </a:rPr>
              <a:t>x</a:t>
            </a:r>
            <a:r>
              <a:rPr lang="en-US" sz="2400">
                <a:solidFill>
                  <a:schemeClr val="dk1"/>
                </a:solidFill>
                <a:latin typeface="Calibri"/>
                <a:ea typeface="Calibri"/>
                <a:cs typeface="Calibri"/>
                <a:sym typeface="Calibri"/>
              </a:rPr>
              <a:t> . 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z’=z+sh</a:t>
            </a:r>
            <a:r>
              <a:rPr lang="en-US" sz="2400" baseline="-25000">
                <a:solidFill>
                  <a:schemeClr val="dk1"/>
                </a:solidFill>
                <a:latin typeface="Calibri"/>
                <a:ea typeface="Calibri"/>
                <a:cs typeface="Calibri"/>
                <a:sym typeface="Calibri"/>
              </a:rPr>
              <a:t>z</a:t>
            </a:r>
            <a:r>
              <a:rPr lang="en-US" sz="2400">
                <a:solidFill>
                  <a:schemeClr val="dk1"/>
                </a:solidFill>
                <a:latin typeface="Calibri"/>
                <a:ea typeface="Calibri"/>
                <a:cs typeface="Calibri"/>
                <a:sym typeface="Calibri"/>
              </a:rPr>
              <a:t> . 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above equation in matrix form: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4" name="Google Shape;524;p50"/>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25" name="Google Shape;525;p50"/>
          <p:cNvPicPr preferRelativeResize="0"/>
          <p:nvPr/>
        </p:nvPicPr>
        <p:blipFill rotWithShape="1">
          <a:blip r:embed="rId3">
            <a:alphaModFix/>
          </a:blip>
          <a:srcRect/>
          <a:stretch/>
        </p:blipFill>
        <p:spPr>
          <a:xfrm>
            <a:off x="1600200" y="3352800"/>
            <a:ext cx="6172200" cy="1990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1"/>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3D Shearing</a:t>
            </a:r>
            <a:endParaRPr/>
          </a:p>
        </p:txBody>
      </p:sp>
      <p:sp>
        <p:nvSpPr>
          <p:cNvPr id="531" name="Google Shape;531;p51"/>
          <p:cNvSpPr txBox="1"/>
          <p:nvPr/>
        </p:nvSpPr>
        <p:spPr>
          <a:xfrm>
            <a:off x="0" y="533400"/>
            <a:ext cx="8915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Shearing in Z axis: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Shearing in Y axis is achieved by using the following equations: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x’=x+sh</a:t>
            </a:r>
            <a:r>
              <a:rPr lang="en-US" sz="2400" baseline="-25000">
                <a:solidFill>
                  <a:schemeClr val="dk1"/>
                </a:solidFill>
                <a:latin typeface="Calibri"/>
                <a:ea typeface="Calibri"/>
                <a:cs typeface="Calibri"/>
                <a:sym typeface="Calibri"/>
              </a:rPr>
              <a:t>x</a:t>
            </a:r>
            <a:r>
              <a:rPr lang="en-US" sz="2400">
                <a:solidFill>
                  <a:schemeClr val="dk1"/>
                </a:solidFill>
                <a:latin typeface="Calibri"/>
                <a:ea typeface="Calibri"/>
                <a:cs typeface="Calibri"/>
                <a:sym typeface="Calibri"/>
              </a:rPr>
              <a:t> . 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y’=y+sh</a:t>
            </a:r>
            <a:r>
              <a:rPr lang="en-US" sz="2400" baseline="-25000">
                <a:solidFill>
                  <a:schemeClr val="dk1"/>
                </a:solidFill>
                <a:latin typeface="Calibri"/>
                <a:ea typeface="Calibri"/>
                <a:cs typeface="Calibri"/>
                <a:sym typeface="Calibri"/>
              </a:rPr>
              <a:t>y</a:t>
            </a:r>
            <a:r>
              <a:rPr lang="en-US" sz="2400">
                <a:solidFill>
                  <a:schemeClr val="dk1"/>
                </a:solidFill>
                <a:latin typeface="Calibri"/>
                <a:ea typeface="Calibri"/>
                <a:cs typeface="Calibri"/>
                <a:sym typeface="Calibri"/>
              </a:rPr>
              <a:t> . 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z’=z</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Representing above equation in matrix form: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2" name="Google Shape;532;p51"/>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3" name="Google Shape;533;p51"/>
          <p:cNvPicPr preferRelativeResize="0"/>
          <p:nvPr/>
        </p:nvPicPr>
        <p:blipFill rotWithShape="1">
          <a:blip r:embed="rId3">
            <a:alphaModFix/>
          </a:blip>
          <a:srcRect/>
          <a:stretch/>
        </p:blipFill>
        <p:spPr>
          <a:xfrm>
            <a:off x="1447800" y="2895600"/>
            <a:ext cx="6162675" cy="200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6" descr="Other transformations: reflection"/>
          <p:cNvPicPr preferRelativeResize="0"/>
          <p:nvPr/>
        </p:nvPicPr>
        <p:blipFill rotWithShape="1">
          <a:blip r:embed="rId3">
            <a:alphaModFix/>
          </a:blip>
          <a:srcRect l="22222" t="29538" r="36110" b="7416"/>
          <a:stretch/>
        </p:blipFill>
        <p:spPr>
          <a:xfrm>
            <a:off x="457200" y="4495800"/>
            <a:ext cx="1828800" cy="2072640"/>
          </a:xfrm>
          <a:prstGeom prst="rect">
            <a:avLst/>
          </a:prstGeom>
          <a:noFill/>
          <a:ln>
            <a:noFill/>
          </a:ln>
        </p:spPr>
      </p:pic>
      <p:sp>
        <p:nvSpPr>
          <p:cNvPr id="149" name="Google Shape;149;p6"/>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Reflection</a:t>
            </a:r>
            <a:endParaRPr/>
          </a:p>
        </p:txBody>
      </p:sp>
      <p:sp>
        <p:nvSpPr>
          <p:cNvPr id="150" name="Google Shape;150;p6"/>
          <p:cNvSpPr txBox="1"/>
          <p:nvPr/>
        </p:nvSpPr>
        <p:spPr>
          <a:xfrm>
            <a:off x="0" y="533400"/>
            <a:ext cx="8915400"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is a transformation that produces a mirror image of an object.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2D reflection is generated relative to an axis of reflection by rotating the object 180</a:t>
            </a:r>
            <a:r>
              <a:rPr lang="en-US" sz="2400" baseline="30000">
                <a:solidFill>
                  <a:schemeClr val="dk1"/>
                </a:solidFill>
                <a:latin typeface="Calibri"/>
                <a:ea typeface="Calibri"/>
                <a:cs typeface="Calibri"/>
                <a:sym typeface="Calibri"/>
              </a:rPr>
              <a:t>0</a:t>
            </a:r>
            <a:r>
              <a:rPr lang="en-US" sz="2400">
                <a:solidFill>
                  <a:schemeClr val="dk1"/>
                </a:solidFill>
                <a:latin typeface="Calibri"/>
                <a:ea typeface="Calibri"/>
                <a:cs typeface="Calibri"/>
                <a:sym typeface="Calibri"/>
              </a:rPr>
              <a:t> about the reflection axis.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is rigid body transformation i.e. no change in shape and size.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We can reflect object by following ways:</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Reflection about x-axis</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Reflection about y-axis</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Reflection about plane perpendicular to xy plane</a:t>
            </a:r>
            <a:endParaRPr/>
          </a:p>
          <a:p>
            <a:pPr marL="457200" marR="0" lvl="0" indent="-457200" algn="l" rtl="0">
              <a:spcBef>
                <a:spcPts val="0"/>
              </a:spcBef>
              <a:spcAft>
                <a:spcPts val="0"/>
              </a:spcAft>
              <a:buClr>
                <a:schemeClr val="dk1"/>
              </a:buClr>
              <a:buSzPts val="2400"/>
              <a:buFont typeface="Calibri"/>
              <a:buAutoNum type="alphaLcPeriod"/>
            </a:pPr>
            <a:r>
              <a:rPr lang="en-US" sz="2400">
                <a:solidFill>
                  <a:schemeClr val="dk1"/>
                </a:solidFill>
                <a:latin typeface="Calibri"/>
                <a:ea typeface="Calibri"/>
                <a:cs typeface="Calibri"/>
                <a:sym typeface="Calibri"/>
              </a:rPr>
              <a:t>Reflection about line y=x</a:t>
            </a:r>
            <a:endParaRPr/>
          </a:p>
        </p:txBody>
      </p:sp>
      <p:pic>
        <p:nvPicPr>
          <p:cNvPr id="151" name="Google Shape;151;p6" descr="Reflection"/>
          <p:cNvPicPr preferRelativeResize="0"/>
          <p:nvPr/>
        </p:nvPicPr>
        <p:blipFill rotWithShape="1">
          <a:blip r:embed="rId4">
            <a:alphaModFix/>
          </a:blip>
          <a:srcRect l="17163" t="29668" r="28486" b="7286"/>
          <a:stretch/>
        </p:blipFill>
        <p:spPr>
          <a:xfrm>
            <a:off x="2079812" y="4800600"/>
            <a:ext cx="1958788" cy="1752600"/>
          </a:xfrm>
          <a:prstGeom prst="rect">
            <a:avLst/>
          </a:prstGeom>
          <a:noFill/>
          <a:ln>
            <a:noFill/>
          </a:ln>
        </p:spPr>
      </p:pic>
      <p:pic>
        <p:nvPicPr>
          <p:cNvPr id="152" name="Google Shape;152;p6" descr="Reflection"/>
          <p:cNvPicPr preferRelativeResize="0"/>
          <p:nvPr/>
        </p:nvPicPr>
        <p:blipFill rotWithShape="1">
          <a:blip r:embed="rId5">
            <a:alphaModFix/>
          </a:blip>
          <a:srcRect l="27778" t="36955" r="30554" b="7416"/>
          <a:stretch/>
        </p:blipFill>
        <p:spPr>
          <a:xfrm>
            <a:off x="4343400" y="4419600"/>
            <a:ext cx="2209800" cy="2209800"/>
          </a:xfrm>
          <a:prstGeom prst="rect">
            <a:avLst/>
          </a:prstGeom>
          <a:noFill/>
          <a:ln>
            <a:noFill/>
          </a:ln>
        </p:spPr>
      </p:pic>
      <p:pic>
        <p:nvPicPr>
          <p:cNvPr id="153" name="Google Shape;153;p6" descr="Reflection"/>
          <p:cNvPicPr preferRelativeResize="0"/>
          <p:nvPr/>
        </p:nvPicPr>
        <p:blipFill rotWithShape="1">
          <a:blip r:embed="rId6">
            <a:alphaModFix/>
          </a:blip>
          <a:srcRect l="22222" t="29538" r="30556" b="7416"/>
          <a:stretch/>
        </p:blipFill>
        <p:spPr>
          <a:xfrm>
            <a:off x="6553200" y="4572000"/>
            <a:ext cx="1905000" cy="1905000"/>
          </a:xfrm>
          <a:prstGeom prst="rect">
            <a:avLst/>
          </a:prstGeom>
          <a:noFill/>
          <a:ln>
            <a:noFill/>
          </a:ln>
        </p:spPr>
      </p:pic>
      <p:sp>
        <p:nvSpPr>
          <p:cNvPr id="154" name="Google Shape;154;p6"/>
          <p:cNvSpPr txBox="1"/>
          <p:nvPr/>
        </p:nvSpPr>
        <p:spPr>
          <a:xfrm>
            <a:off x="1066800" y="6400800"/>
            <a:ext cx="33214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55" name="Google Shape;155;p6"/>
          <p:cNvSpPr txBox="1"/>
          <p:nvPr/>
        </p:nvSpPr>
        <p:spPr>
          <a:xfrm>
            <a:off x="2819400" y="6396335"/>
            <a:ext cx="34657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56" name="Google Shape;156;p6"/>
          <p:cNvSpPr txBox="1"/>
          <p:nvPr/>
        </p:nvSpPr>
        <p:spPr>
          <a:xfrm>
            <a:off x="5181600" y="6396335"/>
            <a:ext cx="31451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57" name="Google Shape;157;p6"/>
          <p:cNvSpPr txBox="1"/>
          <p:nvPr/>
        </p:nvSpPr>
        <p:spPr>
          <a:xfrm>
            <a:off x="7391400" y="6396335"/>
            <a:ext cx="34657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Reflection</a:t>
            </a:r>
            <a:endParaRPr/>
          </a:p>
        </p:txBody>
      </p:sp>
      <p:sp>
        <p:nvSpPr>
          <p:cNvPr id="163" name="Google Shape;163;p7"/>
          <p:cNvSpPr txBox="1"/>
          <p:nvPr/>
        </p:nvSpPr>
        <p:spPr>
          <a:xfrm>
            <a:off x="0" y="533400"/>
            <a:ext cx="8915400"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about</a:t>
            </a:r>
            <a:r>
              <a:rPr lang="en-US" sz="2400" b="1">
                <a:solidFill>
                  <a:schemeClr val="dk1"/>
                </a:solidFill>
                <a:latin typeface="Calibri"/>
                <a:ea typeface="Calibri"/>
                <a:cs typeface="Calibri"/>
                <a:sym typeface="Calibri"/>
              </a:rPr>
              <a:t> x-axis </a:t>
            </a:r>
            <a:r>
              <a:rPr lang="en-US" sz="2400">
                <a:solidFill>
                  <a:schemeClr val="dk1"/>
                </a:solidFill>
                <a:latin typeface="Calibri"/>
                <a:ea typeface="Calibri"/>
                <a:cs typeface="Calibri"/>
                <a:sym typeface="Calibri"/>
              </a:rPr>
              <a:t>is accomplished with transformation matrix: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about </a:t>
            </a:r>
            <a:r>
              <a:rPr lang="en-US" sz="2400" b="1">
                <a:solidFill>
                  <a:schemeClr val="dk1"/>
                </a:solidFill>
                <a:latin typeface="Calibri"/>
                <a:ea typeface="Calibri"/>
                <a:cs typeface="Calibri"/>
                <a:sym typeface="Calibri"/>
              </a:rPr>
              <a:t>y-axis </a:t>
            </a:r>
            <a:r>
              <a:rPr lang="en-US" sz="2400">
                <a:solidFill>
                  <a:schemeClr val="dk1"/>
                </a:solidFill>
                <a:latin typeface="Calibri"/>
                <a:ea typeface="Calibri"/>
                <a:cs typeface="Calibri"/>
                <a:sym typeface="Calibri"/>
              </a:rPr>
              <a:t>is accomplished with transformation matrix: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of an object relative to an axis perpendicular to </a:t>
            </a:r>
            <a:r>
              <a:rPr lang="en-US" sz="2400" b="1">
                <a:solidFill>
                  <a:schemeClr val="dk1"/>
                </a:solidFill>
                <a:latin typeface="Calibri"/>
                <a:ea typeface="Calibri"/>
                <a:cs typeface="Calibri"/>
                <a:sym typeface="Calibri"/>
              </a:rPr>
              <a:t>xy plane </a:t>
            </a:r>
            <a:r>
              <a:rPr lang="en-US" sz="2400">
                <a:solidFill>
                  <a:schemeClr val="dk1"/>
                </a:solidFill>
                <a:latin typeface="Calibri"/>
                <a:ea typeface="Calibri"/>
                <a:cs typeface="Calibri"/>
                <a:sym typeface="Calibri"/>
              </a:rPr>
              <a:t>passing through origin is accomplished with transformation matrix: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Reflection of an object with respect to the line </a:t>
            </a:r>
            <a:r>
              <a:rPr lang="en-US" sz="2400" b="1">
                <a:solidFill>
                  <a:schemeClr val="dk1"/>
                </a:solidFill>
                <a:latin typeface="Calibri"/>
                <a:ea typeface="Calibri"/>
                <a:cs typeface="Calibri"/>
                <a:sym typeface="Calibri"/>
              </a:rPr>
              <a:t>y=x </a:t>
            </a:r>
            <a:r>
              <a:rPr lang="en-US" sz="2400">
                <a:solidFill>
                  <a:schemeClr val="dk1"/>
                </a:solidFill>
                <a:latin typeface="Calibri"/>
                <a:ea typeface="Calibri"/>
                <a:cs typeface="Calibri"/>
                <a:sym typeface="Calibri"/>
              </a:rPr>
              <a:t>is accomplished with transformation matrix:</a:t>
            </a:r>
            <a:endParaRPr/>
          </a:p>
        </p:txBody>
      </p:sp>
      <p:pic>
        <p:nvPicPr>
          <p:cNvPr id="164" name="Google Shape;164;p7"/>
          <p:cNvPicPr preferRelativeResize="0"/>
          <p:nvPr/>
        </p:nvPicPr>
        <p:blipFill rotWithShape="1">
          <a:blip r:embed="rId3">
            <a:alphaModFix/>
          </a:blip>
          <a:srcRect/>
          <a:stretch/>
        </p:blipFill>
        <p:spPr>
          <a:xfrm>
            <a:off x="1295400" y="1066800"/>
            <a:ext cx="1276350" cy="952500"/>
          </a:xfrm>
          <a:prstGeom prst="rect">
            <a:avLst/>
          </a:prstGeom>
          <a:noFill/>
          <a:ln>
            <a:noFill/>
          </a:ln>
        </p:spPr>
      </p:pic>
      <p:sp>
        <p:nvSpPr>
          <p:cNvPr id="165" name="Google Shape;165;p7"/>
          <p:cNvSpPr txBox="1"/>
          <p:nvPr/>
        </p:nvSpPr>
        <p:spPr>
          <a:xfrm>
            <a:off x="3276600" y="1066800"/>
            <a:ext cx="57150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This transformation keeps x values the same but flips the y values of coordinate position.</a:t>
            </a:r>
            <a:endParaRPr/>
          </a:p>
        </p:txBody>
      </p:sp>
      <p:pic>
        <p:nvPicPr>
          <p:cNvPr id="166" name="Google Shape;166;p7"/>
          <p:cNvPicPr preferRelativeResize="0"/>
          <p:nvPr/>
        </p:nvPicPr>
        <p:blipFill rotWithShape="1">
          <a:blip r:embed="rId4">
            <a:alphaModFix/>
          </a:blip>
          <a:srcRect/>
          <a:stretch/>
        </p:blipFill>
        <p:spPr>
          <a:xfrm>
            <a:off x="1295400" y="2438400"/>
            <a:ext cx="1238250" cy="933450"/>
          </a:xfrm>
          <a:prstGeom prst="rect">
            <a:avLst/>
          </a:prstGeom>
          <a:noFill/>
          <a:ln>
            <a:noFill/>
          </a:ln>
        </p:spPr>
      </p:pic>
      <p:sp>
        <p:nvSpPr>
          <p:cNvPr id="167" name="Google Shape;167;p7"/>
          <p:cNvSpPr txBox="1"/>
          <p:nvPr/>
        </p:nvSpPr>
        <p:spPr>
          <a:xfrm>
            <a:off x="3276600" y="2514600"/>
            <a:ext cx="57150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This transformation keeps y values the same but flips the x values of coordinate position.</a:t>
            </a:r>
            <a:endParaRPr/>
          </a:p>
        </p:txBody>
      </p:sp>
      <p:pic>
        <p:nvPicPr>
          <p:cNvPr id="168" name="Google Shape;168;p7"/>
          <p:cNvPicPr preferRelativeResize="0"/>
          <p:nvPr/>
        </p:nvPicPr>
        <p:blipFill rotWithShape="1">
          <a:blip r:embed="rId5">
            <a:alphaModFix/>
          </a:blip>
          <a:srcRect/>
          <a:stretch/>
        </p:blipFill>
        <p:spPr>
          <a:xfrm>
            <a:off x="1143000" y="4191000"/>
            <a:ext cx="1419225" cy="952500"/>
          </a:xfrm>
          <a:prstGeom prst="rect">
            <a:avLst/>
          </a:prstGeom>
          <a:noFill/>
          <a:ln>
            <a:noFill/>
          </a:ln>
        </p:spPr>
      </p:pic>
      <p:sp>
        <p:nvSpPr>
          <p:cNvPr id="169" name="Google Shape;169;p7"/>
          <p:cNvSpPr txBox="1"/>
          <p:nvPr/>
        </p:nvSpPr>
        <p:spPr>
          <a:xfrm>
            <a:off x="3276600" y="4191000"/>
            <a:ext cx="57150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This transformation flips both x and y values of coordinate position.</a:t>
            </a:r>
            <a:endParaRPr/>
          </a:p>
        </p:txBody>
      </p:sp>
      <p:pic>
        <p:nvPicPr>
          <p:cNvPr id="170" name="Google Shape;170;p7"/>
          <p:cNvPicPr preferRelativeResize="0"/>
          <p:nvPr/>
        </p:nvPicPr>
        <p:blipFill rotWithShape="1">
          <a:blip r:embed="rId6">
            <a:alphaModFix/>
          </a:blip>
          <a:srcRect/>
          <a:stretch/>
        </p:blipFill>
        <p:spPr>
          <a:xfrm>
            <a:off x="1143000" y="5715000"/>
            <a:ext cx="1341276" cy="1143000"/>
          </a:xfrm>
          <a:prstGeom prst="rect">
            <a:avLst/>
          </a:prstGeom>
          <a:noFill/>
          <a:ln>
            <a:noFill/>
          </a:ln>
        </p:spPr>
      </p:pic>
      <p:sp>
        <p:nvSpPr>
          <p:cNvPr id="171" name="Google Shape;171;p7"/>
          <p:cNvSpPr txBox="1"/>
          <p:nvPr/>
        </p:nvSpPr>
        <p:spPr>
          <a:xfrm>
            <a:off x="3276600" y="5867400"/>
            <a:ext cx="57150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This transformation interchange both x and y values in coordinate position.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Shearing</a:t>
            </a:r>
            <a:endParaRPr/>
          </a:p>
        </p:txBody>
      </p:sp>
      <p:sp>
        <p:nvSpPr>
          <p:cNvPr id="177" name="Google Shape;177;p8"/>
          <p:cNvSpPr txBox="1"/>
          <p:nvPr/>
        </p:nvSpPr>
        <p:spPr>
          <a:xfrm>
            <a:off x="0" y="533400"/>
            <a:ext cx="8915400" cy="64940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Transformation that distorts (slant or tilt) the shape of an object  is called shearing.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Two common shearing transformations are those that shift coordinate x values and those that shift y values.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An x-direction shear relative to x axis is produced with the transformation matrix: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Which transforms coordinate positions as: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x’=x+sh</a:t>
            </a:r>
            <a:r>
              <a:rPr lang="en-US" sz="2400" baseline="-25000">
                <a:solidFill>
                  <a:schemeClr val="dk1"/>
                </a:solidFill>
                <a:latin typeface="Calibri"/>
                <a:ea typeface="Calibri"/>
                <a:cs typeface="Calibri"/>
                <a:sym typeface="Calibri"/>
              </a:rPr>
              <a:t>x</a:t>
            </a:r>
            <a:r>
              <a:rPr lang="en-US" sz="2400">
                <a:solidFill>
                  <a:schemeClr val="dk1"/>
                </a:solidFill>
                <a:latin typeface="Calibri"/>
                <a:ea typeface="Calibri"/>
                <a:cs typeface="Calibri"/>
                <a:sym typeface="Calibri"/>
              </a:rPr>
              <a:t>.y	y’=y</a:t>
            </a:r>
            <a:endParaRPr sz="9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An y-direction shear relative to y-axis is produced with the transformation matrix: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Which transforms coordinate position as: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x’=x		y’=y+sh</a:t>
            </a:r>
            <a:r>
              <a:rPr lang="en-US" sz="2400" baseline="-25000">
                <a:solidFill>
                  <a:schemeClr val="dk1"/>
                </a:solidFill>
                <a:latin typeface="Calibri"/>
                <a:ea typeface="Calibri"/>
                <a:cs typeface="Calibri"/>
                <a:sym typeface="Calibri"/>
              </a:rPr>
              <a:t>y</a:t>
            </a:r>
            <a:r>
              <a:rPr lang="en-US" sz="2400">
                <a:solidFill>
                  <a:schemeClr val="dk1"/>
                </a:solidFill>
                <a:latin typeface="Calibri"/>
                <a:ea typeface="Calibri"/>
                <a:cs typeface="Calibri"/>
                <a:sym typeface="Calibri"/>
              </a:rPr>
              <a:t>.x</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178" name="Google Shape;178;p8"/>
          <p:cNvPicPr preferRelativeResize="0"/>
          <p:nvPr/>
        </p:nvPicPr>
        <p:blipFill rotWithShape="1">
          <a:blip r:embed="rId3">
            <a:alphaModFix/>
          </a:blip>
          <a:srcRect/>
          <a:stretch/>
        </p:blipFill>
        <p:spPr>
          <a:xfrm>
            <a:off x="2743200" y="2724150"/>
            <a:ext cx="1219200" cy="933450"/>
          </a:xfrm>
          <a:prstGeom prst="rect">
            <a:avLst/>
          </a:prstGeom>
          <a:noFill/>
          <a:ln>
            <a:noFill/>
          </a:ln>
        </p:spPr>
      </p:pic>
      <p:sp>
        <p:nvSpPr>
          <p:cNvPr id="179" name="Google Shape;179;p8"/>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0" name="Google Shape;180;p8"/>
          <p:cNvPicPr preferRelativeResize="0"/>
          <p:nvPr/>
        </p:nvPicPr>
        <p:blipFill rotWithShape="1">
          <a:blip r:embed="rId4">
            <a:alphaModFix/>
          </a:blip>
          <a:srcRect/>
          <a:stretch/>
        </p:blipFill>
        <p:spPr>
          <a:xfrm>
            <a:off x="2895600" y="5105400"/>
            <a:ext cx="1295400" cy="815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p:nvPr/>
        </p:nvSpPr>
        <p:spPr>
          <a:xfrm>
            <a:off x="0" y="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2D Shearing</a:t>
            </a:r>
            <a:endParaRPr/>
          </a:p>
        </p:txBody>
      </p:sp>
      <p:sp>
        <p:nvSpPr>
          <p:cNvPr id="186" name="Google Shape;186;p9"/>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9" descr="https://static.javatpoint.com/tutorial/computer-graphics/images/computer-graphics-shearing2.png"/>
          <p:cNvPicPr preferRelativeResize="0"/>
          <p:nvPr/>
        </p:nvPicPr>
        <p:blipFill rotWithShape="1">
          <a:blip r:embed="rId3">
            <a:alphaModFix/>
          </a:blip>
          <a:srcRect/>
          <a:stretch/>
        </p:blipFill>
        <p:spPr>
          <a:xfrm>
            <a:off x="1676400" y="609600"/>
            <a:ext cx="5943600" cy="47815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3719</Words>
  <Application>Microsoft Office PowerPoint</Application>
  <PresentationFormat>On-screen Show (4:3)</PresentationFormat>
  <Paragraphs>405</Paragraphs>
  <Slides>51</Slides>
  <Notes>51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Sandip Khanal</cp:lastModifiedBy>
  <cp:revision>3</cp:revision>
  <dcterms:created xsi:type="dcterms:W3CDTF">2021-07-11T02:41:59Z</dcterms:created>
  <dcterms:modified xsi:type="dcterms:W3CDTF">2022-10-13T15:41:45Z</dcterms:modified>
</cp:coreProperties>
</file>