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0" d="100"/>
          <a:sy n="60" d="100"/>
        </p:scale>
        <p:origin x="-72" y="-43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4697CA-861D-4EA4-9E0A-B57E088B3D9E}"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4151F2-07C1-4CFC-ACC4-F0CECC5E5B1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4697CA-861D-4EA4-9E0A-B57E088B3D9E}"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4151F2-07C1-4CFC-ACC4-F0CECC5E5B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4697CA-861D-4EA4-9E0A-B57E088B3D9E}"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4151F2-07C1-4CFC-ACC4-F0CECC5E5B1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4697CA-861D-4EA4-9E0A-B57E088B3D9E}"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4151F2-07C1-4CFC-ACC4-F0CECC5E5B1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4697CA-861D-4EA4-9E0A-B57E088B3D9E}"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4151F2-07C1-4CFC-ACC4-F0CECC5E5B1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4697CA-861D-4EA4-9E0A-B57E088B3D9E}" type="datetimeFigureOut">
              <a:rPr lang="en-US" smtClean="0"/>
              <a:pPr/>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4151F2-07C1-4CFC-ACC4-F0CECC5E5B1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4697CA-861D-4EA4-9E0A-B57E088B3D9E}" type="datetimeFigureOut">
              <a:rPr lang="en-US" smtClean="0"/>
              <a:pPr/>
              <a:t>5/24/2021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4151F2-07C1-4CFC-ACC4-F0CECC5E5B1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4697CA-861D-4EA4-9E0A-B57E088B3D9E}" type="datetimeFigureOut">
              <a:rPr lang="en-US" smtClean="0"/>
              <a:pPr/>
              <a:t>5/24/2021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4151F2-07C1-4CFC-ACC4-F0CECC5E5B1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697CA-861D-4EA4-9E0A-B57E088B3D9E}" type="datetimeFigureOut">
              <a:rPr lang="en-US" smtClean="0"/>
              <a:pPr/>
              <a:t>5/24/2021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4151F2-07C1-4CFC-ACC4-F0CECC5E5B1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4697CA-861D-4EA4-9E0A-B57E088B3D9E}" type="datetimeFigureOut">
              <a:rPr lang="en-US" smtClean="0"/>
              <a:pPr/>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4151F2-07C1-4CFC-ACC4-F0CECC5E5B1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4697CA-861D-4EA4-9E0A-B57E088B3D9E}" type="datetimeFigureOut">
              <a:rPr lang="en-US" smtClean="0"/>
              <a:pPr/>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4151F2-07C1-4CFC-ACC4-F0CECC5E5B1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4697CA-861D-4EA4-9E0A-B57E088B3D9E}" type="datetimeFigureOut">
              <a:rPr lang="en-US" smtClean="0"/>
              <a:pPr/>
              <a:t>5/24/2021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4151F2-07C1-4CFC-ACC4-F0CECC5E5B1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895600"/>
            <a:ext cx="8991600" cy="1200329"/>
          </a:xfrm>
          <a:prstGeom prst="rect">
            <a:avLst/>
          </a:prstGeom>
          <a:noFill/>
        </p:spPr>
        <p:txBody>
          <a:bodyPr wrap="square" rtlCol="0">
            <a:spAutoFit/>
          </a:bodyPr>
          <a:lstStyle/>
          <a:p>
            <a:pPr algn="ctr"/>
            <a:r>
              <a:rPr lang="en-US" sz="3600" b="1" dirty="0" smtClean="0"/>
              <a:t>Computer Graphics</a:t>
            </a:r>
          </a:p>
          <a:p>
            <a:pPr algn="ctr"/>
            <a:r>
              <a:rPr lang="en-US" sz="3600" b="1" dirty="0" smtClean="0"/>
              <a:t>Unit-1</a:t>
            </a:r>
            <a:endParaRPr lang="en-US" sz="36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84775"/>
          </a:xfrm>
          <a:prstGeom prst="rect">
            <a:avLst/>
          </a:prstGeom>
          <a:noFill/>
        </p:spPr>
        <p:txBody>
          <a:bodyPr wrap="square" rtlCol="0">
            <a:spAutoFit/>
          </a:bodyPr>
          <a:lstStyle/>
          <a:p>
            <a:r>
              <a:rPr lang="en-US" sz="3200" b="1" dirty="0" smtClean="0"/>
              <a:t>Introduction</a:t>
            </a:r>
            <a:endParaRPr lang="en-US" sz="3200" b="1" dirty="0"/>
          </a:p>
        </p:txBody>
      </p:sp>
      <p:sp>
        <p:nvSpPr>
          <p:cNvPr id="3" name="TextBox 2"/>
          <p:cNvSpPr txBox="1"/>
          <p:nvPr/>
        </p:nvSpPr>
        <p:spPr>
          <a:xfrm>
            <a:off x="0" y="609600"/>
            <a:ext cx="8991600" cy="6001643"/>
          </a:xfrm>
          <a:prstGeom prst="rect">
            <a:avLst/>
          </a:prstGeom>
          <a:noFill/>
        </p:spPr>
        <p:txBody>
          <a:bodyPr wrap="square" rtlCol="0">
            <a:spAutoFit/>
          </a:bodyPr>
          <a:lstStyle/>
          <a:p>
            <a:pPr marL="457200" indent="-457200">
              <a:buFont typeface="Wingdings" pitchFamily="2" charset="2"/>
              <a:buChar char="Ø"/>
            </a:pPr>
            <a:r>
              <a:rPr lang="en-US" sz="2400" dirty="0" smtClean="0"/>
              <a:t>The word graphics is made up of two words: graphs and </a:t>
            </a:r>
            <a:r>
              <a:rPr lang="en-US" sz="2400" dirty="0" err="1" smtClean="0"/>
              <a:t>pics</a:t>
            </a:r>
            <a:r>
              <a:rPr lang="en-US" sz="2400" dirty="0" smtClean="0"/>
              <a:t>. Here, graphs is a mathematical figures like circle, lines, ellipse, etc and </a:t>
            </a:r>
            <a:r>
              <a:rPr lang="en-US" sz="2400" dirty="0" err="1" smtClean="0"/>
              <a:t>pics</a:t>
            </a:r>
            <a:r>
              <a:rPr lang="en-US" sz="2400" dirty="0" smtClean="0"/>
              <a:t> represent the images.</a:t>
            </a:r>
          </a:p>
          <a:p>
            <a:pPr marL="457200" indent="-457200">
              <a:buFont typeface="Wingdings" pitchFamily="2" charset="2"/>
              <a:buChar char="Ø"/>
            </a:pPr>
            <a:r>
              <a:rPr lang="en-US" sz="2400" b="1" dirty="0" smtClean="0"/>
              <a:t>So, computer graphics is an art of drawing pictures, lines, chart, etc using computer with the help of program and software.</a:t>
            </a:r>
          </a:p>
          <a:p>
            <a:pPr marL="457200" indent="-457200">
              <a:buFont typeface="Wingdings" pitchFamily="2" charset="2"/>
              <a:buChar char="Ø"/>
            </a:pPr>
            <a:r>
              <a:rPr lang="en-US" sz="2400" b="1" dirty="0" smtClean="0"/>
              <a:t>Computer graphics refers to the creation, storage and manipulation of pictures and drawings using digital computer. </a:t>
            </a:r>
          </a:p>
          <a:p>
            <a:pPr marL="457200" indent="-457200">
              <a:buFont typeface="Wingdings" pitchFamily="2" charset="2"/>
              <a:buChar char="Ø"/>
            </a:pPr>
            <a:r>
              <a:rPr lang="en-US" sz="2400" dirty="0" smtClean="0"/>
              <a:t>Computer graphics is a field of computer science that is concerned with digitally synthesizing and manipulating visual contents.</a:t>
            </a:r>
          </a:p>
          <a:p>
            <a:pPr marL="457200" indent="-457200">
              <a:buFont typeface="Wingdings" pitchFamily="2" charset="2"/>
              <a:buChar char="Ø"/>
            </a:pPr>
            <a:r>
              <a:rPr lang="en-US" sz="2400" dirty="0" smtClean="0"/>
              <a:t>Also, we can say that it is the science and technology of creating, storing, displaying and manipulating images and objects. </a:t>
            </a:r>
          </a:p>
          <a:p>
            <a:pPr marL="457200" indent="-457200">
              <a:buFont typeface="Wingdings" pitchFamily="2" charset="2"/>
              <a:buChar char="Ø"/>
            </a:pPr>
            <a:r>
              <a:rPr lang="en-US" sz="2400" b="1" dirty="0" smtClean="0"/>
              <a:t>Computer graphics is a branch of computer science that deals representation, manipulation and storage of images with the help of computer. </a:t>
            </a:r>
          </a:p>
          <a:p>
            <a:pPr marL="457200" indent="-457200">
              <a:buFont typeface="Wingdings" pitchFamily="2" charset="2"/>
              <a:buChar char="Ø"/>
            </a:pPr>
            <a:r>
              <a:rPr lang="en-US" sz="2400" dirty="0" smtClean="0"/>
              <a:t>In CG, objects are presented as a collection of discrete picture element (pixel).</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84775"/>
          </a:xfrm>
          <a:prstGeom prst="rect">
            <a:avLst/>
          </a:prstGeom>
          <a:noFill/>
        </p:spPr>
        <p:txBody>
          <a:bodyPr wrap="square" rtlCol="0">
            <a:spAutoFit/>
          </a:bodyPr>
          <a:lstStyle/>
          <a:p>
            <a:r>
              <a:rPr lang="en-US" sz="3200" b="1" dirty="0" smtClean="0"/>
              <a:t>Introduction</a:t>
            </a:r>
            <a:endParaRPr lang="en-US" sz="3200" b="1" dirty="0"/>
          </a:p>
        </p:txBody>
      </p:sp>
      <p:sp>
        <p:nvSpPr>
          <p:cNvPr id="3" name="TextBox 2"/>
          <p:cNvSpPr txBox="1"/>
          <p:nvPr/>
        </p:nvSpPr>
        <p:spPr>
          <a:xfrm>
            <a:off x="0" y="609600"/>
            <a:ext cx="8991600" cy="3046988"/>
          </a:xfrm>
          <a:prstGeom prst="rect">
            <a:avLst/>
          </a:prstGeom>
          <a:noFill/>
        </p:spPr>
        <p:txBody>
          <a:bodyPr wrap="square" rtlCol="0">
            <a:spAutoFit/>
          </a:bodyPr>
          <a:lstStyle/>
          <a:p>
            <a:r>
              <a:rPr lang="en-US" sz="2400" b="1" dirty="0" smtClean="0"/>
              <a:t>The term “Computer Graphics” deals with: </a:t>
            </a:r>
          </a:p>
          <a:p>
            <a:pPr marL="457200" indent="-457200">
              <a:buFont typeface="+mj-lt"/>
              <a:buAutoNum type="arabicPeriod"/>
            </a:pPr>
            <a:r>
              <a:rPr lang="en-US" sz="2400" dirty="0" smtClean="0"/>
              <a:t>Representation (How it will be displayed) and manipulation (change or edit) of pictorial data by a computer.</a:t>
            </a:r>
          </a:p>
          <a:p>
            <a:pPr marL="457200" indent="-457200">
              <a:buFont typeface="+mj-lt"/>
              <a:buAutoNum type="arabicPeriod"/>
            </a:pPr>
            <a:r>
              <a:rPr lang="en-US" sz="2400" dirty="0" smtClean="0"/>
              <a:t>Different technologies used to create and manipulate such pictorial data.</a:t>
            </a:r>
          </a:p>
          <a:p>
            <a:pPr marL="457200" indent="-457200">
              <a:buFont typeface="+mj-lt"/>
              <a:buAutoNum type="arabicPeriod"/>
            </a:pPr>
            <a:r>
              <a:rPr lang="en-US" sz="2400" dirty="0" smtClean="0"/>
              <a:t>Images so produced and stored</a:t>
            </a:r>
          </a:p>
          <a:p>
            <a:pPr marL="457200" indent="-457200">
              <a:buFont typeface="+mj-lt"/>
              <a:buAutoNum type="arabicPeriod"/>
            </a:pPr>
            <a:r>
              <a:rPr lang="en-US" sz="2400" dirty="0" smtClean="0"/>
              <a:t>Study of methods for digitally synthesizing and manipulating the visual content. </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84775"/>
          </a:xfrm>
          <a:prstGeom prst="rect">
            <a:avLst/>
          </a:prstGeom>
          <a:noFill/>
        </p:spPr>
        <p:txBody>
          <a:bodyPr wrap="square" rtlCol="0">
            <a:spAutoFit/>
          </a:bodyPr>
          <a:lstStyle/>
          <a:p>
            <a:r>
              <a:rPr lang="en-US" sz="3200" b="1" dirty="0" smtClean="0"/>
              <a:t>Application of Computer Graphics</a:t>
            </a:r>
            <a:endParaRPr lang="en-US" sz="3200" b="1" dirty="0"/>
          </a:p>
        </p:txBody>
      </p:sp>
      <p:sp>
        <p:nvSpPr>
          <p:cNvPr id="3" name="TextBox 2"/>
          <p:cNvSpPr txBox="1"/>
          <p:nvPr/>
        </p:nvSpPr>
        <p:spPr>
          <a:xfrm>
            <a:off x="0" y="609600"/>
            <a:ext cx="8991600" cy="3416320"/>
          </a:xfrm>
          <a:prstGeom prst="rect">
            <a:avLst/>
          </a:prstGeom>
          <a:noFill/>
        </p:spPr>
        <p:txBody>
          <a:bodyPr wrap="square" rtlCol="0">
            <a:spAutoFit/>
          </a:bodyPr>
          <a:lstStyle/>
          <a:p>
            <a:pPr marL="457200" indent="-457200">
              <a:buFont typeface="+mj-lt"/>
              <a:buAutoNum type="arabicPeriod"/>
            </a:pPr>
            <a:r>
              <a:rPr lang="en-US" sz="2400" b="1" dirty="0" smtClean="0"/>
              <a:t>Computer-Aided Design (CAD):</a:t>
            </a:r>
            <a:r>
              <a:rPr lang="en-US" sz="2400" dirty="0" smtClean="0"/>
              <a:t> In CAD, interactive graphics is used to design components and system of mechanical, electrical, electromechanical and electronic devices including structures like buildings, automobile bodies, airplane,  VLSI chips, telephone and computer networks. CAD uses wireframe outline form. Real time animation using wireframe display on video monitor are useful for testing performance of </a:t>
            </a:r>
            <a:r>
              <a:rPr lang="en-US" sz="2400" dirty="0" err="1" smtClean="0"/>
              <a:t>vechicles</a:t>
            </a:r>
            <a:r>
              <a:rPr lang="en-US" sz="2400" dirty="0" smtClean="0"/>
              <a:t> or system. Some of CAD </a:t>
            </a:r>
            <a:r>
              <a:rPr lang="en-US" sz="2400" dirty="0" err="1" smtClean="0"/>
              <a:t>softwares</a:t>
            </a:r>
            <a:r>
              <a:rPr lang="en-US" sz="2400" dirty="0" smtClean="0"/>
              <a:t> are: QCAD, NX, CATIA v5, etc</a:t>
            </a:r>
          </a:p>
          <a:p>
            <a:pPr marL="457200" indent="-457200">
              <a:buFont typeface="+mj-lt"/>
              <a:buAutoNum type="arabicPeriod"/>
            </a:pPr>
            <a:endParaRPr lang="en-US" sz="2400" dirty="0"/>
          </a:p>
        </p:txBody>
      </p:sp>
      <p:pic>
        <p:nvPicPr>
          <p:cNvPr id="1026" name="Picture 2" descr="https://s-media-cache-ak0.pinimg.com/originals/6a/f7/ef/6af7efb2c9bd7256b2845b1ed4ad1b1f.jpg"/>
          <p:cNvPicPr>
            <a:picLocks noChangeAspect="1" noChangeArrowheads="1"/>
          </p:cNvPicPr>
          <p:nvPr/>
        </p:nvPicPr>
        <p:blipFill>
          <a:blip r:embed="rId2"/>
          <a:srcRect/>
          <a:stretch>
            <a:fillRect/>
          </a:stretch>
        </p:blipFill>
        <p:spPr bwMode="auto">
          <a:xfrm>
            <a:off x="2819400" y="3678353"/>
            <a:ext cx="4438650" cy="3103447"/>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84775"/>
          </a:xfrm>
          <a:prstGeom prst="rect">
            <a:avLst/>
          </a:prstGeom>
          <a:noFill/>
        </p:spPr>
        <p:txBody>
          <a:bodyPr wrap="square" rtlCol="0">
            <a:spAutoFit/>
          </a:bodyPr>
          <a:lstStyle/>
          <a:p>
            <a:r>
              <a:rPr lang="en-US" sz="3200" b="1" dirty="0" smtClean="0"/>
              <a:t>Application of Computer Graphics</a:t>
            </a:r>
            <a:endParaRPr lang="en-US" sz="3200" b="1" dirty="0"/>
          </a:p>
        </p:txBody>
      </p:sp>
      <p:sp>
        <p:nvSpPr>
          <p:cNvPr id="3" name="TextBox 2"/>
          <p:cNvSpPr txBox="1"/>
          <p:nvPr/>
        </p:nvSpPr>
        <p:spPr>
          <a:xfrm>
            <a:off x="0" y="609600"/>
            <a:ext cx="8991600" cy="5632311"/>
          </a:xfrm>
          <a:prstGeom prst="rect">
            <a:avLst/>
          </a:prstGeom>
          <a:noFill/>
        </p:spPr>
        <p:txBody>
          <a:bodyPr wrap="square" rtlCol="0">
            <a:spAutoFit/>
          </a:bodyPr>
          <a:lstStyle/>
          <a:p>
            <a:pPr marL="457200" indent="-457200">
              <a:buAutoNum type="arabicPeriod" startAt="2"/>
            </a:pPr>
            <a:r>
              <a:rPr lang="en-US" sz="2400" b="1" dirty="0" smtClean="0"/>
              <a:t>Simulation and animation for scientific visualization and entertainment:</a:t>
            </a:r>
            <a:r>
              <a:rPr lang="en-US" sz="2400" dirty="0" smtClean="0"/>
              <a:t> Computer produced animated movies and displays of the time varying behavior of real and simulated objects are becoming increasingly popular for scientific and engineering visualization. We can use CG to study abstract mathematical entities as well as mathematical models of such phenomena like chemical reactions, physiological system, organ function and deformation of mechanical structures under various kinds of loads.</a:t>
            </a:r>
          </a:p>
          <a:p>
            <a:pPr marL="457200" indent="-457200"/>
            <a:r>
              <a:rPr lang="en-US" sz="2400" dirty="0"/>
              <a:t> </a:t>
            </a:r>
            <a:r>
              <a:rPr lang="en-US" sz="2400" dirty="0" smtClean="0"/>
              <a:t>      Another advanced technology area is interactive cartooning. Cartoon characters will increasingly be modeled in the computer as 3D shape descriptions whose movements are controlled by computer commands rather than by figures being drawn manually by cartoonists. It is also used in TV commercials </a:t>
            </a:r>
            <a:r>
              <a:rPr lang="en-US" sz="2400" dirty="0" err="1" smtClean="0"/>
              <a:t>featurings</a:t>
            </a:r>
            <a:r>
              <a:rPr lang="en-US" sz="2400" dirty="0" smtClean="0"/>
              <a:t> flying logos and more exotic visual with elegant special effects in movies.</a:t>
            </a:r>
          </a:p>
          <a:p>
            <a:pPr marL="457200" indent="-457200">
              <a:buFont typeface="+mj-lt"/>
              <a:buAutoNum type="arabicPeriod"/>
            </a:pP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84775"/>
          </a:xfrm>
          <a:prstGeom prst="rect">
            <a:avLst/>
          </a:prstGeom>
          <a:noFill/>
        </p:spPr>
        <p:txBody>
          <a:bodyPr wrap="square" rtlCol="0">
            <a:spAutoFit/>
          </a:bodyPr>
          <a:lstStyle/>
          <a:p>
            <a:r>
              <a:rPr lang="en-US" sz="3200" b="1" dirty="0" smtClean="0"/>
              <a:t>Application of Computer Graphics</a:t>
            </a:r>
            <a:endParaRPr lang="en-US" sz="3200" b="1" dirty="0"/>
          </a:p>
        </p:txBody>
      </p:sp>
      <p:sp>
        <p:nvSpPr>
          <p:cNvPr id="3" name="TextBox 2"/>
          <p:cNvSpPr txBox="1"/>
          <p:nvPr/>
        </p:nvSpPr>
        <p:spPr>
          <a:xfrm>
            <a:off x="0" y="609600"/>
            <a:ext cx="8991600" cy="4154984"/>
          </a:xfrm>
          <a:prstGeom prst="rect">
            <a:avLst/>
          </a:prstGeom>
          <a:noFill/>
        </p:spPr>
        <p:txBody>
          <a:bodyPr wrap="square" rtlCol="0">
            <a:spAutoFit/>
          </a:bodyPr>
          <a:lstStyle/>
          <a:p>
            <a:pPr marL="457200" indent="-457200">
              <a:buAutoNum type="arabicPeriod" startAt="3"/>
            </a:pPr>
            <a:r>
              <a:rPr lang="en-US" sz="2400" b="1" dirty="0" smtClean="0"/>
              <a:t>User Interface:</a:t>
            </a:r>
            <a:r>
              <a:rPr lang="en-US" sz="2400" dirty="0" smtClean="0"/>
              <a:t> Most applications that run on personal computers and workstations have user interfaces that rely on desktop window systems to manage multiple simultaneous activities and on point and click facilities to allow users to select menu, icons and objects on the screen. With the advancement of CG, typing is necessary only to input text to be stored and manipulated.</a:t>
            </a:r>
          </a:p>
          <a:p>
            <a:pPr marL="457200" indent="-457200">
              <a:buAutoNum type="arabicPeriod" startAt="3"/>
            </a:pPr>
            <a:r>
              <a:rPr lang="en-US" sz="2400" b="1" dirty="0" smtClean="0"/>
              <a:t>Cartography</a:t>
            </a:r>
            <a:r>
              <a:rPr lang="en-US" sz="2400" dirty="0" smtClean="0"/>
              <a:t>: Computer graphics is used to produce both accurate and schematic representations of geographical and other natural phenomena from measurement data. For example, geographic maps, relief maps, exploration maps for drilling and </a:t>
            </a:r>
            <a:r>
              <a:rPr lang="en-US" sz="2400" dirty="0" err="1" smtClean="0"/>
              <a:t>minning</a:t>
            </a:r>
            <a:r>
              <a:rPr lang="en-US" sz="2400" dirty="0" smtClean="0"/>
              <a:t>, oceanographic charts, weather maps, population density </a:t>
            </a:r>
            <a:r>
              <a:rPr lang="en-US" sz="2400" dirty="0" err="1" smtClean="0"/>
              <a:t>maps,etc</a:t>
            </a:r>
            <a:r>
              <a:rPr lang="en-US" sz="2400" dirty="0" smtClean="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584775"/>
          </a:xfrm>
          <a:prstGeom prst="rect">
            <a:avLst/>
          </a:prstGeom>
          <a:noFill/>
        </p:spPr>
        <p:txBody>
          <a:bodyPr wrap="square" rtlCol="0">
            <a:spAutoFit/>
          </a:bodyPr>
          <a:lstStyle/>
          <a:p>
            <a:r>
              <a:rPr lang="en-US" sz="3200" b="1" dirty="0" smtClean="0"/>
              <a:t>Application of Computer Graphics</a:t>
            </a:r>
            <a:endParaRPr lang="en-US" sz="3200" b="1" dirty="0"/>
          </a:p>
        </p:txBody>
      </p:sp>
      <p:sp>
        <p:nvSpPr>
          <p:cNvPr id="3" name="TextBox 2"/>
          <p:cNvSpPr txBox="1"/>
          <p:nvPr/>
        </p:nvSpPr>
        <p:spPr>
          <a:xfrm>
            <a:off x="0" y="609600"/>
            <a:ext cx="8991600" cy="5632311"/>
          </a:xfrm>
          <a:prstGeom prst="rect">
            <a:avLst/>
          </a:prstGeom>
          <a:noFill/>
        </p:spPr>
        <p:txBody>
          <a:bodyPr wrap="square" rtlCol="0">
            <a:spAutoFit/>
          </a:bodyPr>
          <a:lstStyle/>
          <a:p>
            <a:pPr marL="457200" indent="-457200">
              <a:buAutoNum type="arabicPeriod" startAt="5"/>
            </a:pPr>
            <a:r>
              <a:rPr lang="en-US" sz="2400" b="1" dirty="0" smtClean="0"/>
              <a:t>Process control</a:t>
            </a:r>
            <a:r>
              <a:rPr lang="en-US" sz="2400" dirty="0" smtClean="0"/>
              <a:t>: Flight simulators or arcade games let users interact with a simulation of real or artificial world many other applications enable people to interact with some aspect of real world itself. Status displays in refineries, power plants and computer networks show data values from sensors attached to critical system components so that operators can respond to problematic conditions. For example, military commanders view field data, numbers and position of </a:t>
            </a:r>
            <a:r>
              <a:rPr lang="en-US" sz="2400" dirty="0" err="1" smtClean="0"/>
              <a:t>vechicles</a:t>
            </a:r>
            <a:r>
              <a:rPr lang="en-US" sz="2400" dirty="0" smtClean="0"/>
              <a:t>, weapons lunched, troop movements, </a:t>
            </a:r>
            <a:r>
              <a:rPr lang="en-US" sz="2400" dirty="0" err="1" smtClean="0"/>
              <a:t>casulties</a:t>
            </a:r>
            <a:r>
              <a:rPr lang="en-US" sz="2400" dirty="0" smtClean="0"/>
              <a:t> on command and control displays to revise their tactics as needed.</a:t>
            </a:r>
          </a:p>
          <a:p>
            <a:pPr marL="457200" indent="-457200"/>
            <a:r>
              <a:rPr lang="en-US" sz="2400" b="1" dirty="0" smtClean="0"/>
              <a:t>Others:</a:t>
            </a:r>
          </a:p>
          <a:p>
            <a:pPr marL="457200" indent="-457200">
              <a:buAutoNum type="arabicPeriod" startAt="6"/>
            </a:pPr>
            <a:r>
              <a:rPr lang="en-US" sz="2400" dirty="0" smtClean="0"/>
              <a:t>Art and commerce</a:t>
            </a:r>
          </a:p>
          <a:p>
            <a:pPr marL="457200" indent="-457200">
              <a:buAutoNum type="arabicPeriod" startAt="6"/>
            </a:pPr>
            <a:r>
              <a:rPr lang="en-US" sz="2400" dirty="0" smtClean="0"/>
              <a:t>Medical</a:t>
            </a:r>
          </a:p>
          <a:p>
            <a:pPr marL="457200" indent="-457200">
              <a:buAutoNum type="arabicPeriod" startAt="6"/>
            </a:pPr>
            <a:r>
              <a:rPr lang="en-US" sz="2400" dirty="0" smtClean="0"/>
              <a:t>Education and training</a:t>
            </a:r>
          </a:p>
          <a:p>
            <a:pPr marL="457200" indent="-457200">
              <a:buAutoNum type="arabicPeriod" startAt="6"/>
            </a:pPr>
            <a:r>
              <a:rPr lang="en-US" sz="2400" dirty="0" smtClean="0"/>
              <a:t>Desktop publication and many more.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682</Words>
  <Application>Microsoft Office PowerPoint</Application>
  <PresentationFormat>On-screen Show (4:3)</PresentationFormat>
  <Paragraphs>31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ASUS</cp:lastModifiedBy>
  <cp:revision>24</cp:revision>
  <dcterms:created xsi:type="dcterms:W3CDTF">2021-05-22T22:58:43Z</dcterms:created>
  <dcterms:modified xsi:type="dcterms:W3CDTF">2021-05-24T02:35:35Z</dcterms:modified>
</cp:coreProperties>
</file>