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2" r:id="rId4"/>
    <p:sldId id="314" r:id="rId5"/>
    <p:sldId id="313" r:id="rId6"/>
    <p:sldId id="315" r:id="rId7"/>
    <p:sldId id="317" r:id="rId8"/>
    <p:sldId id="316" r:id="rId9"/>
    <p:sldId id="318" r:id="rId10"/>
    <p:sldId id="320" r:id="rId11"/>
    <p:sldId id="319" r:id="rId12"/>
    <p:sldId id="321" r:id="rId13"/>
    <p:sldId id="322" r:id="rId14"/>
    <p:sldId id="323" r:id="rId15"/>
    <p:sldId id="324" r:id="rId16"/>
    <p:sldId id="329" r:id="rId17"/>
    <p:sldId id="325" r:id="rId18"/>
    <p:sldId id="326" r:id="rId19"/>
    <p:sldId id="327" r:id="rId20"/>
    <p:sldId id="330" r:id="rId21"/>
    <p:sldId id="328" r:id="rId22"/>
    <p:sldId id="333" r:id="rId23"/>
    <p:sldId id="334" r:id="rId24"/>
    <p:sldId id="335" r:id="rId25"/>
    <p:sldId id="336" r:id="rId26"/>
    <p:sldId id="337" r:id="rId27"/>
    <p:sldId id="338" r:id="rId28"/>
    <p:sldId id="332" r:id="rId29"/>
    <p:sldId id="339" r:id="rId30"/>
    <p:sldId id="34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04F855-DE73-4CCA-B718-303757D92535}"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762A9-C293-483F-BF8E-A22EA03B65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04F855-DE73-4CCA-B718-303757D92535}"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762A9-C293-483F-BF8E-A22EA03B65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04F855-DE73-4CCA-B718-303757D92535}"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762A9-C293-483F-BF8E-A22EA03B65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04F855-DE73-4CCA-B718-303757D92535}"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762A9-C293-483F-BF8E-A22EA03B65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4F855-DE73-4CCA-B718-303757D92535}"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762A9-C293-483F-BF8E-A22EA03B65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04F855-DE73-4CCA-B718-303757D92535}"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762A9-C293-483F-BF8E-A22EA03B65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04F855-DE73-4CCA-B718-303757D92535}" type="datetimeFigureOut">
              <a:rPr lang="en-US" smtClean="0"/>
              <a:pPr/>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E762A9-C293-483F-BF8E-A22EA03B65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04F855-DE73-4CCA-B718-303757D92535}" type="datetimeFigureOut">
              <a:rPr lang="en-US" smtClean="0"/>
              <a:pPr/>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E762A9-C293-483F-BF8E-A22EA03B65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4F855-DE73-4CCA-B718-303757D92535}" type="datetimeFigureOut">
              <a:rPr lang="en-US" smtClean="0"/>
              <a:pPr/>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E762A9-C293-483F-BF8E-A22EA03B65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4F855-DE73-4CCA-B718-303757D92535}"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762A9-C293-483F-BF8E-A22EA03B65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4F855-DE73-4CCA-B718-303757D92535}"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762A9-C293-483F-BF8E-A22EA03B65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4F855-DE73-4CCA-B718-303757D92535}" type="datetimeFigureOut">
              <a:rPr lang="en-US" smtClean="0"/>
              <a:pPr/>
              <a:t>11/15/2022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762A9-C293-483F-BF8E-A22EA03B65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8000"/>
            <a:ext cx="8915400" cy="1569660"/>
          </a:xfrm>
          <a:prstGeom prst="rect">
            <a:avLst/>
          </a:prstGeom>
          <a:noFill/>
        </p:spPr>
        <p:txBody>
          <a:bodyPr wrap="square" rtlCol="0">
            <a:spAutoFit/>
          </a:bodyPr>
          <a:lstStyle/>
          <a:p>
            <a:pPr algn="ctr"/>
            <a:r>
              <a:rPr lang="en-US" sz="3200" b="1" dirty="0" smtClean="0"/>
              <a:t>Unit-4</a:t>
            </a:r>
          </a:p>
          <a:p>
            <a:pPr algn="ctr"/>
            <a:r>
              <a:rPr lang="en-US" sz="3200" b="1" dirty="0" smtClean="0"/>
              <a:t>Visible Surface Determination and </a:t>
            </a:r>
            <a:br>
              <a:rPr lang="en-US" sz="3200" b="1" dirty="0" smtClean="0"/>
            </a:br>
            <a:r>
              <a:rPr lang="en-US" sz="3200" b="1" dirty="0" smtClean="0"/>
              <a:t>Computer Graphics Algorithm</a:t>
            </a:r>
            <a:endParaRPr lang="en-US" sz="32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23220"/>
          </a:xfrm>
          <a:prstGeom prst="rect">
            <a:avLst/>
          </a:prstGeom>
          <a:noFill/>
        </p:spPr>
        <p:txBody>
          <a:bodyPr wrap="square" rtlCol="0">
            <a:spAutoFit/>
          </a:bodyPr>
          <a:lstStyle/>
          <a:p>
            <a:r>
              <a:rPr lang="en-US" sz="2700" b="1" dirty="0" smtClean="0"/>
              <a:t>Painter’s algorithm (Depth sort algorithm)</a:t>
            </a:r>
            <a:endParaRPr lang="en-US" sz="2700" b="1" dirty="0"/>
          </a:p>
        </p:txBody>
      </p:sp>
      <p:sp>
        <p:nvSpPr>
          <p:cNvPr id="3" name="TextBox 2"/>
          <p:cNvSpPr txBox="1"/>
          <p:nvPr/>
        </p:nvSpPr>
        <p:spPr>
          <a:xfrm>
            <a:off x="0" y="452735"/>
            <a:ext cx="8915400" cy="5262979"/>
          </a:xfrm>
          <a:prstGeom prst="rect">
            <a:avLst/>
          </a:prstGeom>
          <a:noFill/>
        </p:spPr>
        <p:txBody>
          <a:bodyPr wrap="square" rtlCol="0">
            <a:spAutoFit/>
          </a:bodyPr>
          <a:lstStyle/>
          <a:p>
            <a:r>
              <a:rPr lang="en-US" sz="2400" dirty="0" smtClean="0"/>
              <a:t>Painter’s algorithm also called as priority fill algorithm  uses both object space method and image space method. </a:t>
            </a:r>
          </a:p>
          <a:p>
            <a:r>
              <a:rPr lang="en-US" sz="2400" dirty="0" smtClean="0"/>
              <a:t>So, depth sorting method performs two basic functions:</a:t>
            </a:r>
          </a:p>
          <a:p>
            <a:pPr marL="406400" indent="-406400">
              <a:buFontTx/>
              <a:buChar char="-"/>
            </a:pPr>
            <a:r>
              <a:rPr lang="en-US" sz="2400" dirty="0" smtClean="0"/>
              <a:t>First the surfaces are sorted in order of descending depth i.e. z-value.</a:t>
            </a:r>
          </a:p>
          <a:p>
            <a:pPr marL="406400" indent="-406400">
              <a:buFontTx/>
              <a:buChar char="-"/>
            </a:pPr>
            <a:r>
              <a:rPr lang="en-US" sz="2400" dirty="0" smtClean="0"/>
              <a:t>Second, the surfaces are scan converted in order, starting with the surface of greatest depth.</a:t>
            </a:r>
          </a:p>
          <a:p>
            <a:r>
              <a:rPr lang="en-US" sz="2400" dirty="0" smtClean="0"/>
              <a:t>The name painter’s algorithm refers to a simple minded painter who paints the distant parts of a scene first then covers them by those parts that are nearer.</a:t>
            </a:r>
          </a:p>
          <a:p>
            <a:r>
              <a:rPr lang="en-US" sz="2400" dirty="0" smtClean="0"/>
              <a:t>The painter’s algorithm sorts all the polygons in a scene by their depth and paints them in this order. It will over-paints the parts that are normally not visible. </a:t>
            </a:r>
          </a:p>
          <a:p>
            <a:endParaRPr lang="en-US" sz="2400" dirty="0" smtClean="0"/>
          </a:p>
        </p:txBody>
      </p:sp>
      <p:pic>
        <p:nvPicPr>
          <p:cNvPr id="6" name="Picture 2" descr="https://cms-assets.tutsplus.com/uploads/users/728/posts/27586/image/painters_algorithm.png"/>
          <p:cNvPicPr>
            <a:picLocks noChangeAspect="1" noChangeArrowheads="1"/>
          </p:cNvPicPr>
          <p:nvPr/>
        </p:nvPicPr>
        <p:blipFill>
          <a:blip r:embed="rId2"/>
          <a:srcRect/>
          <a:stretch>
            <a:fillRect/>
          </a:stretch>
        </p:blipFill>
        <p:spPr bwMode="auto">
          <a:xfrm>
            <a:off x="1752600" y="5207238"/>
            <a:ext cx="6496050" cy="1650762"/>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23220"/>
          </a:xfrm>
          <a:prstGeom prst="rect">
            <a:avLst/>
          </a:prstGeom>
          <a:noFill/>
        </p:spPr>
        <p:txBody>
          <a:bodyPr wrap="square" rtlCol="0">
            <a:spAutoFit/>
          </a:bodyPr>
          <a:lstStyle/>
          <a:p>
            <a:r>
              <a:rPr lang="en-US" sz="2700" b="1" dirty="0" smtClean="0"/>
              <a:t>Painter’s algorithm (Depth sort algorithm)</a:t>
            </a:r>
            <a:endParaRPr lang="en-US" sz="2700" b="1" dirty="0"/>
          </a:p>
        </p:txBody>
      </p:sp>
      <p:sp>
        <p:nvSpPr>
          <p:cNvPr id="3" name="TextBox 2"/>
          <p:cNvSpPr txBox="1"/>
          <p:nvPr/>
        </p:nvSpPr>
        <p:spPr>
          <a:xfrm>
            <a:off x="0" y="452735"/>
            <a:ext cx="8915400" cy="6740307"/>
          </a:xfrm>
          <a:prstGeom prst="rect">
            <a:avLst/>
          </a:prstGeom>
          <a:noFill/>
        </p:spPr>
        <p:txBody>
          <a:bodyPr wrap="square" rtlCol="0">
            <a:spAutoFit/>
          </a:bodyPr>
          <a:lstStyle/>
          <a:p>
            <a:r>
              <a:rPr lang="en-US" sz="2400" dirty="0" smtClean="0"/>
              <a:t>Painting polygon surfaces into the frame buffer according to depth is carried out in several steps. Let us assume we are viewing along z-direction, surfaces are ordered on the first pass according to the smallest z-value on each surface. There are five test in painter’s algorithm. </a:t>
            </a:r>
          </a:p>
          <a:p>
            <a:r>
              <a:rPr lang="en-US" sz="2400" b="1" dirty="0" smtClean="0"/>
              <a:t>Test 0:</a:t>
            </a:r>
            <a:r>
              <a:rPr lang="en-US" sz="2400" dirty="0" smtClean="0"/>
              <a:t> </a:t>
            </a:r>
          </a:p>
          <a:p>
            <a:r>
              <a:rPr lang="en-US" sz="2400" dirty="0" smtClean="0"/>
              <a:t>The surface s at the end of the list (having </a:t>
            </a:r>
            <a:br>
              <a:rPr lang="en-US" sz="2400" dirty="0" smtClean="0"/>
            </a:br>
            <a:r>
              <a:rPr lang="en-US" sz="2400" dirty="0" smtClean="0"/>
              <a:t>greatest depth) is then compared to the other </a:t>
            </a:r>
            <a:br>
              <a:rPr lang="en-US" sz="2400" dirty="0" smtClean="0"/>
            </a:br>
            <a:r>
              <a:rPr lang="en-US" sz="2400" dirty="0" smtClean="0"/>
              <a:t>surfaces in the list to determine whether there </a:t>
            </a:r>
            <a:br>
              <a:rPr lang="en-US" sz="2400" dirty="0" smtClean="0"/>
            </a:br>
            <a:r>
              <a:rPr lang="en-US" sz="2400" dirty="0" smtClean="0"/>
              <a:t>are any depth overlaps. If no overlaps occurs, </a:t>
            </a:r>
            <a:br>
              <a:rPr lang="en-US" sz="2400" dirty="0" smtClean="0"/>
            </a:br>
            <a:r>
              <a:rPr lang="en-US" sz="2400" dirty="0" smtClean="0"/>
              <a:t>S is the most distant surface and it is scan converted. </a:t>
            </a:r>
          </a:p>
          <a:p>
            <a:r>
              <a:rPr lang="en-US" sz="2400" dirty="0" smtClean="0"/>
              <a:t>This process is repeated for next surface in the list. If no overlaps occur, each surface is processed in depth order until all have been scan converted (in order S</a:t>
            </a:r>
            <a:r>
              <a:rPr lang="en-US" sz="2400" dirty="0" smtClean="0">
                <a:sym typeface="Wingdings" pitchFamily="2" charset="2"/>
              </a:rPr>
              <a:t>S’)</a:t>
            </a:r>
            <a:endParaRPr lang="en-US" sz="2400" dirty="0" smtClean="0"/>
          </a:p>
          <a:p>
            <a:r>
              <a:rPr lang="en-US" sz="2400" dirty="0" smtClean="0"/>
              <a:t>If a depth overlap is detected at any point in the list, we need to make some additional comparisons to determine whether any of the surface should be reordered.</a:t>
            </a:r>
          </a:p>
          <a:p>
            <a:endParaRPr lang="en-US" sz="2400" dirty="0" smtClean="0"/>
          </a:p>
        </p:txBody>
      </p:sp>
      <p:pic>
        <p:nvPicPr>
          <p:cNvPr id="1027" name="Picture 3"/>
          <p:cNvPicPr>
            <a:picLocks noChangeAspect="1" noChangeArrowheads="1"/>
          </p:cNvPicPr>
          <p:nvPr/>
        </p:nvPicPr>
        <p:blipFill>
          <a:blip r:embed="rId2"/>
          <a:srcRect/>
          <a:stretch>
            <a:fillRect/>
          </a:stretch>
        </p:blipFill>
        <p:spPr bwMode="auto">
          <a:xfrm>
            <a:off x="6067425" y="1981200"/>
            <a:ext cx="3076575" cy="2152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23220"/>
          </a:xfrm>
          <a:prstGeom prst="rect">
            <a:avLst/>
          </a:prstGeom>
          <a:noFill/>
        </p:spPr>
        <p:txBody>
          <a:bodyPr wrap="square" rtlCol="0">
            <a:spAutoFit/>
          </a:bodyPr>
          <a:lstStyle/>
          <a:p>
            <a:r>
              <a:rPr lang="en-US" sz="2700" b="1" dirty="0" smtClean="0"/>
              <a:t>Painter’s algorithm (Depth sort algorithm)</a:t>
            </a:r>
            <a:endParaRPr lang="en-US" sz="2700" b="1" dirty="0"/>
          </a:p>
        </p:txBody>
      </p:sp>
      <p:sp>
        <p:nvSpPr>
          <p:cNvPr id="3" name="TextBox 2"/>
          <p:cNvSpPr txBox="1"/>
          <p:nvPr/>
        </p:nvSpPr>
        <p:spPr>
          <a:xfrm>
            <a:off x="0" y="457200"/>
            <a:ext cx="8763000" cy="4154984"/>
          </a:xfrm>
          <a:prstGeom prst="rect">
            <a:avLst/>
          </a:prstGeom>
          <a:noFill/>
        </p:spPr>
        <p:txBody>
          <a:bodyPr wrap="square" rtlCol="0">
            <a:spAutoFit/>
          </a:bodyPr>
          <a:lstStyle/>
          <a:p>
            <a:r>
              <a:rPr lang="en-US" sz="2400" dirty="0" smtClean="0"/>
              <a:t>For surface that has depth overlap with S. If any one of the test is true, no reordering is necessary for S otherwise reordering is necessary. The tests performed are: </a:t>
            </a:r>
          </a:p>
          <a:p>
            <a:pPr marL="457200" indent="-457200">
              <a:buAutoNum type="arabicPeriod"/>
            </a:pPr>
            <a:r>
              <a:rPr lang="en-US" sz="2400" dirty="0" smtClean="0"/>
              <a:t>The bounding rectangles in </a:t>
            </a:r>
            <a:r>
              <a:rPr lang="en-US" sz="2400" dirty="0" err="1" smtClean="0"/>
              <a:t>xy</a:t>
            </a:r>
            <a:r>
              <a:rPr lang="en-US" sz="2400" dirty="0" smtClean="0"/>
              <a:t> direction for two surfaces do not overlap</a:t>
            </a:r>
          </a:p>
          <a:p>
            <a:pPr marL="457200" indent="-457200">
              <a:buAutoNum type="arabicPeriod"/>
            </a:pPr>
            <a:r>
              <a:rPr lang="en-US" sz="2400" dirty="0" smtClean="0"/>
              <a:t>Surface S is completely behind the overlapping surface relative to the viewing position.</a:t>
            </a:r>
          </a:p>
          <a:p>
            <a:pPr marL="457200" indent="-457200">
              <a:buAutoNum type="arabicPeriod"/>
            </a:pPr>
            <a:r>
              <a:rPr lang="en-US" sz="2400" dirty="0" smtClean="0"/>
              <a:t>The overlapping surface is completely in front of S relative to the viewing position.</a:t>
            </a:r>
          </a:p>
          <a:p>
            <a:pPr marL="457200" indent="-457200">
              <a:buAutoNum type="arabicPeriod"/>
            </a:pPr>
            <a:r>
              <a:rPr lang="en-US" sz="2400" dirty="0" smtClean="0"/>
              <a:t>The boundary edge projections of the two surfaces onto the view plane do not overlap.</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23220"/>
          </a:xfrm>
          <a:prstGeom prst="rect">
            <a:avLst/>
          </a:prstGeom>
          <a:noFill/>
        </p:spPr>
        <p:txBody>
          <a:bodyPr wrap="square" rtlCol="0">
            <a:spAutoFit/>
          </a:bodyPr>
          <a:lstStyle/>
          <a:p>
            <a:r>
              <a:rPr lang="en-US" sz="2700" b="1" dirty="0" smtClean="0"/>
              <a:t>Painter’s algorithm (Depth sort algorithm)</a:t>
            </a:r>
            <a:endParaRPr lang="en-US" sz="2700" b="1" dirty="0"/>
          </a:p>
        </p:txBody>
      </p:sp>
      <p:sp>
        <p:nvSpPr>
          <p:cNvPr id="3" name="TextBox 2"/>
          <p:cNvSpPr txBox="1"/>
          <p:nvPr/>
        </p:nvSpPr>
        <p:spPr>
          <a:xfrm>
            <a:off x="0" y="452735"/>
            <a:ext cx="8915400" cy="4154984"/>
          </a:xfrm>
          <a:prstGeom prst="rect">
            <a:avLst/>
          </a:prstGeom>
          <a:noFill/>
        </p:spPr>
        <p:txBody>
          <a:bodyPr wrap="square" rtlCol="0">
            <a:spAutoFit/>
          </a:bodyPr>
          <a:lstStyle/>
          <a:p>
            <a:r>
              <a:rPr lang="en-US" sz="2400" b="1" dirty="0" smtClean="0"/>
              <a:t>Test 1:The bounding rectangles in </a:t>
            </a:r>
            <a:r>
              <a:rPr lang="en-US" sz="2400" b="1" dirty="0" err="1" smtClean="0"/>
              <a:t>xy</a:t>
            </a:r>
            <a:r>
              <a:rPr lang="en-US" sz="2400" b="1" dirty="0" smtClean="0"/>
              <a:t> direction for two surfaces do not overlap</a:t>
            </a:r>
          </a:p>
          <a:p>
            <a:r>
              <a:rPr lang="en-US" sz="2400" dirty="0" smtClean="0"/>
              <a:t>Test 1 is performed in two parts.</a:t>
            </a:r>
          </a:p>
          <a:p>
            <a:r>
              <a:rPr lang="en-US" sz="2400" dirty="0" smtClean="0"/>
              <a:t>We first check for overlap in x-direction, then we check for overlap in y direction. If either of these direction show no overlap,  the planes cannot obscure one other.</a:t>
            </a:r>
          </a:p>
          <a:p>
            <a:r>
              <a:rPr lang="en-US" sz="2400" dirty="0" smtClean="0"/>
              <a:t>If the test is passes no overlap in both </a:t>
            </a:r>
            <a:br>
              <a:rPr lang="en-US" sz="2400" dirty="0" smtClean="0"/>
            </a:br>
            <a:r>
              <a:rPr lang="en-US" sz="2400" dirty="0" smtClean="0"/>
              <a:t>x-direction and y-direction, then ordering is not</a:t>
            </a:r>
            <a:br>
              <a:rPr lang="en-US" sz="2400" dirty="0" smtClean="0"/>
            </a:br>
            <a:r>
              <a:rPr lang="en-US" sz="2400" dirty="0" smtClean="0"/>
              <a:t>necessary i.e. S</a:t>
            </a:r>
            <a:r>
              <a:rPr lang="en-US" sz="2400" dirty="0" smtClean="0">
                <a:sym typeface="Wingdings" pitchFamily="2" charset="2"/>
              </a:rPr>
              <a:t>S’ otherwise we have to move </a:t>
            </a:r>
            <a:br>
              <a:rPr lang="en-US" sz="2400" dirty="0" smtClean="0">
                <a:sym typeface="Wingdings" pitchFamily="2" charset="2"/>
              </a:rPr>
            </a:br>
            <a:r>
              <a:rPr lang="en-US" sz="2400" dirty="0" smtClean="0">
                <a:sym typeface="Wingdings" pitchFamily="2" charset="2"/>
              </a:rPr>
              <a:t>to second and third test.</a:t>
            </a:r>
          </a:p>
          <a:p>
            <a:endParaRPr lang="en-US" sz="2400" dirty="0" smtClean="0"/>
          </a:p>
        </p:txBody>
      </p:sp>
      <p:pic>
        <p:nvPicPr>
          <p:cNvPr id="23555" name="Picture 3"/>
          <p:cNvPicPr>
            <a:picLocks noChangeAspect="1" noChangeArrowheads="1"/>
          </p:cNvPicPr>
          <p:nvPr/>
        </p:nvPicPr>
        <p:blipFill>
          <a:blip r:embed="rId2"/>
          <a:srcRect/>
          <a:stretch>
            <a:fillRect/>
          </a:stretch>
        </p:blipFill>
        <p:spPr bwMode="auto">
          <a:xfrm>
            <a:off x="6029325" y="2277382"/>
            <a:ext cx="3038475" cy="28280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23220"/>
          </a:xfrm>
          <a:prstGeom prst="rect">
            <a:avLst/>
          </a:prstGeom>
          <a:noFill/>
        </p:spPr>
        <p:txBody>
          <a:bodyPr wrap="square" rtlCol="0">
            <a:spAutoFit/>
          </a:bodyPr>
          <a:lstStyle/>
          <a:p>
            <a:r>
              <a:rPr lang="en-US" sz="2700" b="1" dirty="0" smtClean="0"/>
              <a:t>Painter’s algorithm (Depth sort algorithm)</a:t>
            </a:r>
            <a:endParaRPr lang="en-US" sz="2700" b="1" dirty="0"/>
          </a:p>
        </p:txBody>
      </p:sp>
      <p:sp>
        <p:nvSpPr>
          <p:cNvPr id="3" name="TextBox 2"/>
          <p:cNvSpPr txBox="1"/>
          <p:nvPr/>
        </p:nvSpPr>
        <p:spPr>
          <a:xfrm>
            <a:off x="0" y="452735"/>
            <a:ext cx="9144000" cy="5509200"/>
          </a:xfrm>
          <a:prstGeom prst="rect">
            <a:avLst/>
          </a:prstGeom>
          <a:noFill/>
        </p:spPr>
        <p:txBody>
          <a:bodyPr wrap="square" rtlCol="0">
            <a:spAutoFit/>
          </a:bodyPr>
          <a:lstStyle/>
          <a:p>
            <a:r>
              <a:rPr lang="en-US" sz="2200" b="1" dirty="0" smtClean="0"/>
              <a:t>Test 2:</a:t>
            </a:r>
            <a:r>
              <a:rPr lang="en-US" sz="2200" dirty="0" smtClean="0"/>
              <a:t> </a:t>
            </a:r>
            <a:r>
              <a:rPr lang="en-US" sz="2200" b="1" dirty="0" smtClean="0"/>
              <a:t>Surface S is completely behind the overlapping surface relative to the viewing position.</a:t>
            </a:r>
          </a:p>
          <a:p>
            <a:r>
              <a:rPr lang="en-US" sz="2200" b="1" dirty="0" smtClean="0"/>
              <a:t>Test3: The overlapping surface is completely in front of S relative to the viewing position.</a:t>
            </a:r>
          </a:p>
          <a:p>
            <a:r>
              <a:rPr lang="en-US" sz="2200" dirty="0" smtClean="0"/>
              <a:t>We perform test2 and 3 with an inside-outside polygon test with an equation: </a:t>
            </a:r>
          </a:p>
          <a:p>
            <a:r>
              <a:rPr lang="en-US" sz="2200" dirty="0" smtClean="0"/>
              <a:t>For test-2, we substitute the coordinates for all vertices of S into the plane equation for the overlapping surface S’ and check the sign of the result. If </a:t>
            </a:r>
            <a:r>
              <a:rPr lang="en-US" sz="2200" dirty="0" err="1" smtClean="0"/>
              <a:t>Ax+By+Cz+D</a:t>
            </a:r>
            <a:r>
              <a:rPr lang="en-US" sz="2200" dirty="0" smtClean="0"/>
              <a:t>&lt;0, surface S is behind (inside) the S’.</a:t>
            </a:r>
          </a:p>
          <a:p>
            <a:r>
              <a:rPr lang="en-US" sz="2200" dirty="0" smtClean="0"/>
              <a:t>Test-2 will failed, if S is not completely behind the S then we will move to test 4.</a:t>
            </a:r>
          </a:p>
          <a:p>
            <a:r>
              <a:rPr lang="en-US" sz="2200" dirty="0" smtClean="0"/>
              <a:t>For test-3, we </a:t>
            </a:r>
            <a:r>
              <a:rPr lang="en-US" sz="2200" dirty="0" err="1" smtClean="0"/>
              <a:t>substitue</a:t>
            </a:r>
            <a:r>
              <a:rPr lang="en-US" sz="2200" dirty="0" smtClean="0"/>
              <a:t> the coordinates for all vertices of S’ into the plane equation for the overlapping surface S and check the sign of the </a:t>
            </a:r>
            <a:r>
              <a:rPr lang="en-US" sz="2200" dirty="0" err="1" smtClean="0"/>
              <a:t>result.If</a:t>
            </a:r>
            <a:r>
              <a:rPr lang="en-US" sz="2200" dirty="0" smtClean="0"/>
              <a:t> we get </a:t>
            </a:r>
            <a:r>
              <a:rPr lang="en-US" sz="2200" dirty="0" err="1" smtClean="0"/>
              <a:t>Ax+By+Cz+D</a:t>
            </a:r>
            <a:r>
              <a:rPr lang="en-US" sz="2200" dirty="0" smtClean="0"/>
              <a:t>&gt;0, then test is pass otherwise we will perform test 4.</a:t>
            </a:r>
          </a:p>
          <a:p>
            <a:endParaRPr lang="en-US" sz="2200" dirty="0" smtClean="0"/>
          </a:p>
          <a:p>
            <a:endParaRPr lang="en-US" sz="2200" dirty="0" smtClean="0"/>
          </a:p>
          <a:p>
            <a:endParaRPr lang="en-US" sz="2200" dirty="0" smtClean="0"/>
          </a:p>
        </p:txBody>
      </p:sp>
      <p:sp>
        <p:nvSpPr>
          <p:cNvPr id="6" name="Rectangle 5"/>
          <p:cNvSpPr/>
          <p:nvPr/>
        </p:nvSpPr>
        <p:spPr>
          <a:xfrm rot="21447101">
            <a:off x="3766612" y="5253509"/>
            <a:ext cx="8047294" cy="1384995"/>
          </a:xfrm>
          <a:prstGeom prst="rect">
            <a:avLst/>
          </a:prstGeom>
          <a:solidFill>
            <a:schemeClr val="accent5">
              <a:lumMod val="75000"/>
            </a:schemeClr>
          </a:solidFill>
        </p:spPr>
        <p:txBody>
          <a:bodyPr wrap="square">
            <a:spAutoFit/>
          </a:bodyPr>
          <a:lstStyle/>
          <a:p>
            <a:r>
              <a:rPr lang="en-US" sz="2800" dirty="0" smtClean="0">
                <a:solidFill>
                  <a:schemeClr val="bg1"/>
                </a:solidFill>
              </a:rPr>
              <a:t>Inside outside polygon test:</a:t>
            </a:r>
          </a:p>
          <a:p>
            <a:r>
              <a:rPr lang="en-US" sz="2800" dirty="0" smtClean="0">
                <a:solidFill>
                  <a:schemeClr val="bg1"/>
                </a:solidFill>
              </a:rPr>
              <a:t>	</a:t>
            </a:r>
            <a:r>
              <a:rPr lang="en-US" sz="2800" dirty="0" err="1" smtClean="0">
                <a:solidFill>
                  <a:schemeClr val="bg1"/>
                </a:solidFill>
              </a:rPr>
              <a:t>Ax+By+Cz+D</a:t>
            </a:r>
            <a:r>
              <a:rPr lang="en-US" sz="2800" dirty="0" smtClean="0">
                <a:solidFill>
                  <a:schemeClr val="bg1"/>
                </a:solidFill>
              </a:rPr>
              <a:t>&lt;0 (point is inside) </a:t>
            </a:r>
          </a:p>
          <a:p>
            <a:r>
              <a:rPr lang="en-US" sz="2800" dirty="0" smtClean="0">
                <a:solidFill>
                  <a:schemeClr val="bg1"/>
                </a:solidFill>
              </a:rPr>
              <a:t>	Ax+By+Cz+D≥0 (point is outside)</a:t>
            </a:r>
          </a:p>
        </p:txBody>
      </p:sp>
      <p:pic>
        <p:nvPicPr>
          <p:cNvPr id="24580" name="Picture 4"/>
          <p:cNvPicPr>
            <a:picLocks noChangeAspect="1" noChangeArrowheads="1"/>
          </p:cNvPicPr>
          <p:nvPr/>
        </p:nvPicPr>
        <p:blipFill>
          <a:blip r:embed="rId2"/>
          <a:srcRect/>
          <a:stretch>
            <a:fillRect/>
          </a:stretch>
        </p:blipFill>
        <p:spPr bwMode="auto">
          <a:xfrm>
            <a:off x="2971800" y="4962525"/>
            <a:ext cx="2314575" cy="1895475"/>
          </a:xfrm>
          <a:prstGeom prst="rect">
            <a:avLst/>
          </a:prstGeom>
          <a:noFill/>
          <a:ln w="9525">
            <a:noFill/>
            <a:miter lim="800000"/>
            <a:headEnd/>
            <a:tailEnd/>
          </a:ln>
          <a:effectLst/>
        </p:spPr>
      </p:pic>
      <p:pic>
        <p:nvPicPr>
          <p:cNvPr id="24581" name="Picture 5"/>
          <p:cNvPicPr>
            <a:picLocks noChangeAspect="1" noChangeArrowheads="1"/>
          </p:cNvPicPr>
          <p:nvPr/>
        </p:nvPicPr>
        <p:blipFill>
          <a:blip r:embed="rId3"/>
          <a:srcRect/>
          <a:stretch>
            <a:fillRect/>
          </a:stretch>
        </p:blipFill>
        <p:spPr bwMode="auto">
          <a:xfrm>
            <a:off x="762000" y="4800601"/>
            <a:ext cx="1849161" cy="2057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grpId="1" nodeType="clickEffect">
                                  <p:stCondLst>
                                    <p:cond delay="0"/>
                                  </p:stCondLst>
                                  <p:childTnLst>
                                    <p:animEffect transition="out" filter="wipe(right)">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23220"/>
          </a:xfrm>
          <a:prstGeom prst="rect">
            <a:avLst/>
          </a:prstGeom>
          <a:noFill/>
        </p:spPr>
        <p:txBody>
          <a:bodyPr wrap="square" rtlCol="0">
            <a:spAutoFit/>
          </a:bodyPr>
          <a:lstStyle/>
          <a:p>
            <a:r>
              <a:rPr lang="en-US" sz="2700" b="1" dirty="0" smtClean="0"/>
              <a:t>Painter’s algorithm (Depth sort algorithm)</a:t>
            </a:r>
            <a:endParaRPr lang="en-US" sz="2700" b="1" dirty="0"/>
          </a:p>
        </p:txBody>
      </p:sp>
      <p:sp>
        <p:nvSpPr>
          <p:cNvPr id="3" name="TextBox 2"/>
          <p:cNvSpPr txBox="1"/>
          <p:nvPr/>
        </p:nvSpPr>
        <p:spPr>
          <a:xfrm>
            <a:off x="0" y="452735"/>
            <a:ext cx="9144000" cy="1846659"/>
          </a:xfrm>
          <a:prstGeom prst="rect">
            <a:avLst/>
          </a:prstGeom>
          <a:noFill/>
        </p:spPr>
        <p:txBody>
          <a:bodyPr wrap="square" rtlCol="0">
            <a:spAutoFit/>
          </a:bodyPr>
          <a:lstStyle/>
          <a:p>
            <a:r>
              <a:rPr lang="en-US" sz="2400" b="1" dirty="0" smtClean="0"/>
              <a:t>Test 4: The boundary edge projections of the two surfaces onto the view plane do not overlap.</a:t>
            </a:r>
            <a:r>
              <a:rPr lang="en-US" sz="2000" dirty="0" smtClean="0"/>
              <a:t> </a:t>
            </a:r>
          </a:p>
          <a:p>
            <a:r>
              <a:rPr lang="en-US" sz="2200" dirty="0" smtClean="0"/>
              <a:t>If test 1 through 4 have all failed, we perform test 4 to determine whether the two surface projections overlap.</a:t>
            </a:r>
          </a:p>
          <a:p>
            <a:r>
              <a:rPr lang="en-US" sz="2200" dirty="0" smtClean="0"/>
              <a:t>If overlaps, test 4 is failed, the we have to reorder i.e. S’</a:t>
            </a:r>
            <a:r>
              <a:rPr lang="en-US" sz="2200" dirty="0" smtClean="0">
                <a:sym typeface="Wingdings" pitchFamily="2" charset="2"/>
              </a:rPr>
              <a:t>S</a:t>
            </a:r>
            <a:endParaRPr lang="en-US" sz="2200" dirty="0" smtClean="0"/>
          </a:p>
        </p:txBody>
      </p:sp>
      <p:pic>
        <p:nvPicPr>
          <p:cNvPr id="25602" name="Picture 2"/>
          <p:cNvPicPr>
            <a:picLocks noChangeAspect="1" noChangeArrowheads="1"/>
          </p:cNvPicPr>
          <p:nvPr/>
        </p:nvPicPr>
        <p:blipFill>
          <a:blip r:embed="rId2"/>
          <a:srcRect/>
          <a:stretch>
            <a:fillRect/>
          </a:stretch>
        </p:blipFill>
        <p:spPr bwMode="auto">
          <a:xfrm>
            <a:off x="2209800" y="3276600"/>
            <a:ext cx="4391025" cy="2543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509"/>
            <a:ext cx="9144000" cy="4967514"/>
          </a:xfrm>
          <a:prstGeom prst="rect">
            <a:avLst/>
          </a:prstGeom>
          <a:noFill/>
        </p:spPr>
        <p:txBody>
          <a:bodyPr wrap="square" rtlCol="0">
            <a:spAutoFit/>
          </a:bodyPr>
          <a:lstStyle/>
          <a:p>
            <a:pPr>
              <a:lnSpc>
                <a:spcPct val="120000"/>
              </a:lnSpc>
            </a:pPr>
            <a:r>
              <a:rPr lang="en-US" sz="2400" b="1" u="sng" dirty="0">
                <a:latin typeface="Times New Roman" panose="02020603050405020304" pitchFamily="18" charset="0"/>
                <a:cs typeface="Times New Roman" panose="02020603050405020304" pitchFamily="18" charset="0"/>
              </a:rPr>
              <a:t>Z </a:t>
            </a:r>
            <a:r>
              <a:rPr lang="en-US" sz="2400" b="1" u="sng" dirty="0" smtClean="0">
                <a:latin typeface="Times New Roman" panose="02020603050405020304" pitchFamily="18" charset="0"/>
                <a:cs typeface="Times New Roman" panose="02020603050405020304" pitchFamily="18" charset="0"/>
              </a:rPr>
              <a:t>buffer/depth buffer</a:t>
            </a:r>
          </a:p>
          <a:p>
            <a:pPr marL="457200" indent="-457200">
              <a:lnSpc>
                <a:spcPct val="12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drawback of Back face detection is that it cannot work on partially hidden surfaces and it works only with non-overlapping (separate) objects.</a:t>
            </a:r>
          </a:p>
          <a:p>
            <a:pPr marL="457200" indent="-457200">
              <a:lnSpc>
                <a:spcPct val="12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To remove this problem Z-buffer algorithm comes into existence. </a:t>
            </a:r>
          </a:p>
          <a:p>
            <a:pPr marL="457200" indent="-457200">
              <a:lnSpc>
                <a:spcPct val="12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basic idea is to test Z-depth of each surface to determine the closest (visible) surface.</a:t>
            </a:r>
          </a:p>
          <a:p>
            <a:pPr marL="457200" indent="-457200">
              <a:lnSpc>
                <a:spcPct val="12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It is an image object method to eliminate hidden surfaces.</a:t>
            </a:r>
          </a:p>
          <a:p>
            <a:pPr marL="457200" indent="-457200">
              <a:lnSpc>
                <a:spcPct val="12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Z buffer compares surface depth at each pixel position on the projection plane. The object depth is usually measured from the view plane along the z-axis of a viewing system.</a:t>
            </a:r>
          </a:p>
        </p:txBody>
      </p:sp>
    </p:spTree>
    <p:extLst>
      <p:ext uri="{BB962C8B-B14F-4D97-AF65-F5344CB8AC3E}">
        <p14:creationId xmlns:p14="http://schemas.microsoft.com/office/powerpoint/2010/main" val="188361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509"/>
            <a:ext cx="9144000" cy="5410712"/>
          </a:xfrm>
          <a:prstGeom prst="rect">
            <a:avLst/>
          </a:prstGeom>
          <a:noFill/>
        </p:spPr>
        <p:txBody>
          <a:bodyPr wrap="square" rtlCol="0">
            <a:spAutoFit/>
          </a:bodyPr>
          <a:lstStyle/>
          <a:p>
            <a:pPr>
              <a:lnSpc>
                <a:spcPct val="120000"/>
              </a:lnSpc>
            </a:pPr>
            <a:r>
              <a:rPr lang="en-US" sz="2400" b="1" u="sng" dirty="0">
                <a:latin typeface="Times New Roman" panose="02020603050405020304" pitchFamily="18" charset="0"/>
                <a:cs typeface="Times New Roman" panose="02020603050405020304" pitchFamily="18" charset="0"/>
              </a:rPr>
              <a:t>Z </a:t>
            </a:r>
            <a:r>
              <a:rPr lang="en-US" sz="2400" b="1" u="sng" dirty="0" smtClean="0">
                <a:latin typeface="Times New Roman" panose="02020603050405020304" pitchFamily="18" charset="0"/>
                <a:cs typeface="Times New Roman" panose="02020603050405020304" pitchFamily="18" charset="0"/>
              </a:rPr>
              <a:t>buffer/depth buffer</a:t>
            </a:r>
          </a:p>
          <a:p>
            <a:pPr marL="457200" indent="-457200">
              <a:lnSpc>
                <a:spcPct val="12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Each surface of a scene is processed separately, one point at time across the surface. </a:t>
            </a:r>
          </a:p>
          <a:p>
            <a:pPr marL="457200" indent="-457200">
              <a:lnSpc>
                <a:spcPct val="12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It uses two buffer: z-buffer and refresh buffer. Z-buffer stores the z-value in (</a:t>
            </a:r>
            <a:r>
              <a:rPr lang="en-US" sz="2400" dirty="0" err="1" smtClean="0">
                <a:latin typeface="Times New Roman" panose="02020603050405020304" pitchFamily="18" charset="0"/>
                <a:cs typeface="Times New Roman" panose="02020603050405020304" pitchFamily="18" charset="0"/>
              </a:rPr>
              <a:t>x,y</a:t>
            </a:r>
            <a:r>
              <a:rPr lang="en-US" sz="2400" dirty="0" smtClean="0">
                <a:latin typeface="Times New Roman" panose="02020603050405020304" pitchFamily="18" charset="0"/>
                <a:cs typeface="Times New Roman" panose="02020603050405020304" pitchFamily="18" charset="0"/>
              </a:rPr>
              <a:t>) position and refresh buffer stores intensity value in (</a:t>
            </a:r>
            <a:r>
              <a:rPr lang="en-US" sz="2400" dirty="0" err="1" smtClean="0">
                <a:latin typeface="Times New Roman" panose="02020603050405020304" pitchFamily="18" charset="0"/>
                <a:cs typeface="Times New Roman" panose="02020603050405020304" pitchFamily="18" charset="0"/>
              </a:rPr>
              <a:t>x,y</a:t>
            </a:r>
            <a:r>
              <a:rPr lang="en-US" sz="2400" dirty="0" smtClean="0">
                <a:latin typeface="Times New Roman" panose="02020603050405020304" pitchFamily="18" charset="0"/>
                <a:cs typeface="Times New Roman" panose="02020603050405020304" pitchFamily="18" charset="0"/>
              </a:rPr>
              <a:t>) position.</a:t>
            </a:r>
          </a:p>
          <a:p>
            <a:pPr marL="457200" indent="-457200">
              <a:lnSpc>
                <a:spcPct val="12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With object descriptions converted to projection coordinates each (</a:t>
            </a:r>
            <a:r>
              <a:rPr lang="en-US" sz="2400" dirty="0" err="1" smtClean="0">
                <a:latin typeface="Times New Roman" panose="02020603050405020304" pitchFamily="18" charset="0"/>
                <a:cs typeface="Times New Roman" panose="02020603050405020304" pitchFamily="18" charset="0"/>
              </a:rPr>
              <a:t>x,y,z</a:t>
            </a:r>
            <a:r>
              <a:rPr lang="en-US" sz="2400" dirty="0" smtClean="0">
                <a:latin typeface="Times New Roman" panose="02020603050405020304" pitchFamily="18" charset="0"/>
                <a:cs typeface="Times New Roman" panose="02020603050405020304" pitchFamily="18" charset="0"/>
              </a:rPr>
              <a:t>) position on a polygon surface corresponds to orthographic projection point (</a:t>
            </a:r>
            <a:r>
              <a:rPr lang="en-US" sz="2400" dirty="0" err="1" smtClean="0">
                <a:latin typeface="Times New Roman" panose="02020603050405020304" pitchFamily="18" charset="0"/>
                <a:cs typeface="Times New Roman" panose="02020603050405020304" pitchFamily="18" charset="0"/>
              </a:rPr>
              <a:t>x,y</a:t>
            </a:r>
            <a:r>
              <a:rPr lang="en-US" sz="2400" dirty="0" smtClean="0">
                <a:latin typeface="Times New Roman" panose="02020603050405020304" pitchFamily="18" charset="0"/>
                <a:cs typeface="Times New Roman" panose="02020603050405020304" pitchFamily="18" charset="0"/>
              </a:rPr>
              <a:t>) on the view plane. So each pixel position (</a:t>
            </a:r>
            <a:r>
              <a:rPr lang="en-US" sz="2400" dirty="0" err="1" smtClean="0">
                <a:latin typeface="Times New Roman" panose="02020603050405020304" pitchFamily="18" charset="0"/>
                <a:cs typeface="Times New Roman" panose="02020603050405020304" pitchFamily="18" charset="0"/>
              </a:rPr>
              <a:t>x,y</a:t>
            </a:r>
            <a:r>
              <a:rPr lang="en-US" sz="2400" dirty="0" smtClean="0">
                <a:latin typeface="Times New Roman" panose="02020603050405020304" pitchFamily="18" charset="0"/>
                <a:cs typeface="Times New Roman" panose="02020603050405020304" pitchFamily="18" charset="0"/>
              </a:rPr>
              <a:t>) can be compared by comparing the z values. </a:t>
            </a:r>
          </a:p>
          <a:p>
            <a:pPr marL="457200" indent="-457200">
              <a:lnSpc>
                <a:spcPct val="12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We can implement depth buffer algorithm in normalized coordinates so the z value range from 0 to 1.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61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epth buffer"/>
          <p:cNvPicPr>
            <a:picLocks noChangeAspect="1" noChangeArrowheads="1"/>
          </p:cNvPicPr>
          <p:nvPr/>
        </p:nvPicPr>
        <p:blipFill rotWithShape="1">
          <a:blip r:embed="rId2">
            <a:extLst>
              <a:ext uri="{28A0092B-C50C-407E-A947-70E740481C1C}">
                <a14:useLocalDpi xmlns:a14="http://schemas.microsoft.com/office/drawing/2010/main" val="0"/>
              </a:ext>
            </a:extLst>
          </a:blip>
          <a:srcRect l="7650" t="7308" r="9192" b="15500"/>
          <a:stretch/>
        </p:blipFill>
        <p:spPr bwMode="auto">
          <a:xfrm>
            <a:off x="475748" y="1173580"/>
            <a:ext cx="2851484" cy="264694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4612605" y="844465"/>
            <a:ext cx="3721894" cy="3305175"/>
          </a:xfrm>
          <a:prstGeom prst="rect">
            <a:avLst/>
          </a:prstGeom>
        </p:spPr>
      </p:pic>
    </p:spTree>
    <p:extLst>
      <p:ext uri="{BB962C8B-B14F-4D97-AF65-F5344CB8AC3E}">
        <p14:creationId xmlns:p14="http://schemas.microsoft.com/office/powerpoint/2010/main" val="1029106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509"/>
            <a:ext cx="9144000" cy="5041380"/>
          </a:xfrm>
          <a:prstGeom prst="rect">
            <a:avLst/>
          </a:prstGeom>
          <a:noFill/>
        </p:spPr>
        <p:txBody>
          <a:bodyPr wrap="square" rtlCol="0">
            <a:spAutoFit/>
          </a:bodyPr>
          <a:lstStyle/>
          <a:p>
            <a:pPr>
              <a:lnSpc>
                <a:spcPct val="120000"/>
              </a:lnSpc>
            </a:pPr>
            <a:r>
              <a:rPr lang="en-US" sz="2800" b="1" u="sng" dirty="0">
                <a:latin typeface="Times New Roman" panose="02020603050405020304" pitchFamily="18" charset="0"/>
                <a:cs typeface="Times New Roman" panose="02020603050405020304" pitchFamily="18" charset="0"/>
              </a:rPr>
              <a:t>Z </a:t>
            </a:r>
            <a:r>
              <a:rPr lang="en-US" sz="2800" b="1" u="sng" dirty="0" smtClean="0">
                <a:latin typeface="Times New Roman" panose="02020603050405020304" pitchFamily="18" charset="0"/>
                <a:cs typeface="Times New Roman" panose="02020603050405020304" pitchFamily="18" charset="0"/>
              </a:rPr>
              <a:t>buffer/depth buffer</a:t>
            </a:r>
          </a:p>
          <a:p>
            <a:pPr marL="457200" indent="-457200">
              <a:lnSpc>
                <a:spcPct val="12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There are two cases that depends on where we are sitting and looking in which direction.</a:t>
            </a:r>
          </a:p>
          <a:p>
            <a:pPr marL="457200" indent="-457200">
              <a:lnSpc>
                <a:spcPct val="120000"/>
              </a:lnSpc>
            </a:pPr>
            <a:r>
              <a:rPr lang="en-US" sz="2400" b="1" dirty="0" smtClean="0">
                <a:latin typeface="Times New Roman" panose="02020603050405020304" pitchFamily="18" charset="0"/>
                <a:cs typeface="Times New Roman" panose="02020603050405020304" pitchFamily="18" charset="0"/>
              </a:rPr>
              <a:t>Case 1: Sitting +Z and looking origin –Z </a:t>
            </a:r>
          </a:p>
          <a:p>
            <a:pPr marL="457200" indent="-457200">
              <a:lnSpc>
                <a:spcPct val="12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Larger Z value, closer the surface and smaller Z value farther the surface</a:t>
            </a:r>
          </a:p>
          <a:p>
            <a:pPr marL="457200" indent="-457200">
              <a:lnSpc>
                <a:spcPct val="12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Initialize depth buffer and refresh buffer</a:t>
            </a:r>
          </a:p>
          <a:p>
            <a:pPr marL="914400" lvl="1" indent="-457200">
              <a:lnSpc>
                <a:spcPct val="120000"/>
              </a:lnSpc>
            </a:pPr>
            <a:r>
              <a:rPr lang="en-US" sz="2400" dirty="0" smtClean="0">
                <a:latin typeface="Times New Roman" panose="02020603050405020304" pitchFamily="18" charset="0"/>
                <a:cs typeface="Times New Roman" panose="02020603050405020304" pitchFamily="18" charset="0"/>
              </a:rPr>
              <a:t>D(</a:t>
            </a:r>
            <a:r>
              <a:rPr lang="en-US" sz="2400" dirty="0" err="1" smtClean="0">
                <a:latin typeface="Times New Roman" panose="02020603050405020304" pitchFamily="18" charset="0"/>
                <a:cs typeface="Times New Roman" panose="02020603050405020304" pitchFamily="18" charset="0"/>
              </a:rPr>
              <a:t>x,y</a:t>
            </a:r>
            <a:r>
              <a:rPr lang="en-US" sz="2400" dirty="0" smtClean="0">
                <a:latin typeface="Times New Roman" panose="02020603050405020304" pitchFamily="18" charset="0"/>
                <a:cs typeface="Times New Roman" panose="02020603050405020304" pitchFamily="18" charset="0"/>
              </a:rPr>
              <a:t>)=0</a:t>
            </a:r>
          </a:p>
          <a:p>
            <a:pPr marL="914400" lvl="1" indent="-457200">
              <a:lnSpc>
                <a:spcPct val="120000"/>
              </a:lnSpc>
            </a:pPr>
            <a:r>
              <a:rPr lang="en-US" sz="2400" dirty="0" smtClean="0">
                <a:latin typeface="Times New Roman" panose="02020603050405020304" pitchFamily="18" charset="0"/>
                <a:cs typeface="Times New Roman" panose="02020603050405020304" pitchFamily="18" charset="0"/>
              </a:rPr>
              <a:t>R(</a:t>
            </a:r>
            <a:r>
              <a:rPr lang="en-US" sz="2400" dirty="0" err="1" smtClean="0">
                <a:latin typeface="Times New Roman" panose="02020603050405020304" pitchFamily="18" charset="0"/>
                <a:cs typeface="Times New Roman" panose="02020603050405020304" pitchFamily="18" charset="0"/>
              </a:rPr>
              <a:t>x,y</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I</a:t>
            </a:r>
            <a:r>
              <a:rPr lang="en-US" sz="2400" baseline="-25000" dirty="0" err="1" smtClean="0">
                <a:latin typeface="Times New Roman" panose="02020603050405020304" pitchFamily="18" charset="0"/>
                <a:cs typeface="Times New Roman" panose="02020603050405020304" pitchFamily="18" charset="0"/>
              </a:rPr>
              <a:t>background</a:t>
            </a:r>
            <a:endParaRPr lang="en-US" sz="2400" dirty="0" smtClean="0">
              <a:latin typeface="Times New Roman" panose="02020603050405020304" pitchFamily="18" charset="0"/>
              <a:cs typeface="Times New Roman" panose="02020603050405020304" pitchFamily="18" charset="0"/>
            </a:endParaRPr>
          </a:p>
          <a:p>
            <a:pPr marL="457200" indent="-457200">
              <a:lnSpc>
                <a:spcPct val="12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If (</a:t>
            </a:r>
            <a:r>
              <a:rPr lang="en-US" sz="2400" dirty="0" err="1" smtClean="0">
                <a:latin typeface="Times New Roman" panose="02020603050405020304" pitchFamily="18" charset="0"/>
                <a:cs typeface="Times New Roman" panose="02020603050405020304" pitchFamily="18" charset="0"/>
              </a:rPr>
              <a:t>Z</a:t>
            </a:r>
            <a:r>
              <a:rPr lang="en-US" sz="2400" baseline="-25000" dirty="0" err="1" smtClean="0">
                <a:latin typeface="Times New Roman" panose="02020603050405020304" pitchFamily="18" charset="0"/>
                <a:cs typeface="Times New Roman" panose="02020603050405020304" pitchFamily="18" charset="0"/>
              </a:rPr>
              <a:t>new</a:t>
            </a:r>
            <a:r>
              <a:rPr lang="en-US" sz="2400" dirty="0" smtClean="0">
                <a:latin typeface="Times New Roman" panose="02020603050405020304" pitchFamily="18" charset="0"/>
                <a:cs typeface="Times New Roman" panose="02020603050405020304" pitchFamily="18" charset="0"/>
              </a:rPr>
              <a:t>&gt;D(</a:t>
            </a:r>
            <a:r>
              <a:rPr lang="en-US" sz="2400" dirty="0" err="1" smtClean="0">
                <a:latin typeface="Times New Roman" panose="02020603050405020304" pitchFamily="18" charset="0"/>
                <a:cs typeface="Times New Roman" panose="02020603050405020304" pitchFamily="18" charset="0"/>
              </a:rPr>
              <a:t>x,y</a:t>
            </a:r>
            <a:r>
              <a:rPr lang="en-US" sz="2400" dirty="0" smtClean="0">
                <a:latin typeface="Times New Roman" panose="02020603050405020304" pitchFamily="18" charset="0"/>
                <a:cs typeface="Times New Roman" panose="02020603050405020304" pitchFamily="18" charset="0"/>
              </a:rPr>
              <a:t>)</a:t>
            </a:r>
          </a:p>
          <a:p>
            <a:pPr marL="457200" indent="-457200">
              <a:lnSpc>
                <a:spcPct val="120000"/>
              </a:lnSpc>
            </a:pPr>
            <a:r>
              <a:rPr lang="en-US" sz="2400" dirty="0" smtClean="0">
                <a:latin typeface="Times New Roman" panose="02020603050405020304" pitchFamily="18" charset="0"/>
                <a:cs typeface="Times New Roman" panose="02020603050405020304" pitchFamily="18" charset="0"/>
              </a:rPr>
              <a:t>	D(</a:t>
            </a:r>
            <a:r>
              <a:rPr lang="en-US" sz="2400" dirty="0" err="1" smtClean="0">
                <a:latin typeface="Times New Roman" panose="02020603050405020304" pitchFamily="18" charset="0"/>
                <a:cs typeface="Times New Roman" panose="02020603050405020304" pitchFamily="18" charset="0"/>
              </a:rPr>
              <a:t>x,y</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Z</a:t>
            </a:r>
            <a:r>
              <a:rPr lang="en-US" sz="2400" baseline="-25000" dirty="0" err="1" smtClean="0">
                <a:latin typeface="Times New Roman" panose="02020603050405020304" pitchFamily="18" charset="0"/>
                <a:cs typeface="Times New Roman" panose="02020603050405020304" pitchFamily="18" charset="0"/>
              </a:rPr>
              <a:t>new</a:t>
            </a:r>
            <a:r>
              <a:rPr lang="en-US" sz="2400" baseline="-250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and R(</a:t>
            </a:r>
            <a:r>
              <a:rPr lang="en-US" sz="2400" dirty="0" err="1" smtClean="0">
                <a:latin typeface="Times New Roman" panose="02020603050405020304" pitchFamily="18" charset="0"/>
                <a:cs typeface="Times New Roman" panose="02020603050405020304" pitchFamily="18" charset="0"/>
              </a:rPr>
              <a:t>x,y</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I</a:t>
            </a:r>
            <a:r>
              <a:rPr lang="en-US" sz="2400" baseline="-25000" dirty="0" err="1" smtClean="0">
                <a:latin typeface="Times New Roman" panose="02020603050405020304" pitchFamily="18" charset="0"/>
                <a:cs typeface="Times New Roman" panose="02020603050405020304" pitchFamily="18" charset="0"/>
              </a:rPr>
              <a:t>new</a:t>
            </a:r>
            <a:endParaRPr lang="en-US" sz="2400" baseline="-25000" dirty="0" smtClean="0">
              <a:latin typeface="Times New Roman" panose="02020603050405020304" pitchFamily="18" charset="0"/>
              <a:cs typeface="Times New Roman" panose="02020603050405020304" pitchFamily="18" charset="0"/>
            </a:endParaRPr>
          </a:p>
        </p:txBody>
      </p:sp>
      <p:sp>
        <p:nvSpPr>
          <p:cNvPr id="1026" name="Rectangle 2"/>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457201"/>
            <a:ext cx="91679" cy="174625"/>
          </a:xfrm>
          <a:prstGeom prst="rect">
            <a:avLst/>
          </a:prstGeom>
          <a:noFill/>
        </p:spPr>
      </p:pic>
      <p:sp>
        <p:nvSpPr>
          <p:cNvPr id="1028" name="Rectangle 4"/>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457201"/>
            <a:ext cx="91679" cy="174625"/>
          </a:xfrm>
          <a:prstGeom prst="rect">
            <a:avLst/>
          </a:prstGeom>
          <a:noFill/>
        </p:spPr>
      </p:pic>
      <p:sp>
        <p:nvSpPr>
          <p:cNvPr id="1030" name="Rectangle 6"/>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1"/>
            <a:ext cx="91679" cy="174625"/>
          </a:xfrm>
          <a:prstGeom prst="rect">
            <a:avLst/>
          </a:prstGeom>
          <a:noFill/>
        </p:spPr>
      </p:pic>
    </p:spTree>
    <p:extLst>
      <p:ext uri="{BB962C8B-B14F-4D97-AF65-F5344CB8AC3E}">
        <p14:creationId xmlns:p14="http://schemas.microsoft.com/office/powerpoint/2010/main" val="188361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915400" cy="523220"/>
          </a:xfrm>
          <a:prstGeom prst="rect">
            <a:avLst/>
          </a:prstGeom>
          <a:noFill/>
        </p:spPr>
        <p:txBody>
          <a:bodyPr wrap="square" rtlCol="0">
            <a:spAutoFit/>
          </a:bodyPr>
          <a:lstStyle/>
          <a:p>
            <a:r>
              <a:rPr lang="en-US" sz="2800" b="1" dirty="0" smtClean="0"/>
              <a:t>Visible Surface Determination </a:t>
            </a:r>
            <a:endParaRPr lang="en-US" sz="2800" b="1" dirty="0"/>
          </a:p>
        </p:txBody>
      </p:sp>
      <p:sp>
        <p:nvSpPr>
          <p:cNvPr id="3" name="TextBox 2"/>
          <p:cNvSpPr txBox="1"/>
          <p:nvPr/>
        </p:nvSpPr>
        <p:spPr>
          <a:xfrm>
            <a:off x="0" y="452735"/>
            <a:ext cx="8915400" cy="5632311"/>
          </a:xfrm>
          <a:prstGeom prst="rect">
            <a:avLst/>
          </a:prstGeom>
          <a:noFill/>
        </p:spPr>
        <p:txBody>
          <a:bodyPr wrap="square" rtlCol="0">
            <a:spAutoFit/>
          </a:bodyPr>
          <a:lstStyle/>
          <a:p>
            <a:r>
              <a:rPr lang="en-US" sz="2400" dirty="0" smtClean="0"/>
              <a:t>It is the process used to determine which surfaces and  part of surfaces are not visible from the certain viewpoint.  It is also termed as hidden surface removal. </a:t>
            </a:r>
          </a:p>
          <a:p>
            <a:r>
              <a:rPr lang="en-US" sz="2400" dirty="0" smtClean="0"/>
              <a:t>The process of hidden surface determination is called hiding and such an algorithm is called a hider. </a:t>
            </a:r>
          </a:p>
          <a:p>
            <a:r>
              <a:rPr lang="en-US" sz="2400" dirty="0" smtClean="0"/>
              <a:t>When we view a picture containing non-transparent objects and surfaces, then we cannot see those objects from views which are behind from objects closer to eye.</a:t>
            </a:r>
          </a:p>
          <a:p>
            <a:r>
              <a:rPr lang="en-US" sz="2400" dirty="0" smtClean="0"/>
              <a:t>We have to remove these hidden surfaces to get a realistic screen image. So the identification and removal of these surfaces is called Hidden-Surface problem.</a:t>
            </a:r>
          </a:p>
          <a:p>
            <a:r>
              <a:rPr lang="en-US" sz="2400" dirty="0" smtClean="0"/>
              <a:t>We can implement two method for removing hidden surface problems:</a:t>
            </a:r>
          </a:p>
          <a:p>
            <a:r>
              <a:rPr lang="en-US" sz="2400" dirty="0" smtClean="0"/>
              <a:t>	-	Object space method</a:t>
            </a:r>
          </a:p>
          <a:p>
            <a:r>
              <a:rPr lang="en-US" sz="2400" dirty="0" smtClean="0"/>
              <a:t>	-	Image space method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509"/>
            <a:ext cx="9144000" cy="3711785"/>
          </a:xfrm>
          <a:prstGeom prst="rect">
            <a:avLst/>
          </a:prstGeom>
          <a:noFill/>
        </p:spPr>
        <p:txBody>
          <a:bodyPr wrap="square" rtlCol="0">
            <a:spAutoFit/>
          </a:bodyPr>
          <a:lstStyle/>
          <a:p>
            <a:pPr>
              <a:lnSpc>
                <a:spcPct val="120000"/>
              </a:lnSpc>
            </a:pPr>
            <a:r>
              <a:rPr lang="en-US" sz="2800" b="1" u="sng" dirty="0">
                <a:latin typeface="Times New Roman" panose="02020603050405020304" pitchFamily="18" charset="0"/>
                <a:cs typeface="Times New Roman" panose="02020603050405020304" pitchFamily="18" charset="0"/>
              </a:rPr>
              <a:t>Z </a:t>
            </a:r>
            <a:r>
              <a:rPr lang="en-US" sz="2800" b="1" u="sng" dirty="0" smtClean="0">
                <a:latin typeface="Times New Roman" panose="02020603050405020304" pitchFamily="18" charset="0"/>
                <a:cs typeface="Times New Roman" panose="02020603050405020304" pitchFamily="18" charset="0"/>
              </a:rPr>
              <a:t>buffer/depth buffer</a:t>
            </a:r>
          </a:p>
          <a:p>
            <a:pPr marL="457200" indent="-457200">
              <a:lnSpc>
                <a:spcPct val="120000"/>
              </a:lnSpc>
            </a:pPr>
            <a:r>
              <a:rPr lang="en-US" sz="2400" b="1" dirty="0" smtClean="0">
                <a:latin typeface="Times New Roman" panose="02020603050405020304" pitchFamily="18" charset="0"/>
                <a:cs typeface="Times New Roman" panose="02020603050405020304" pitchFamily="18" charset="0"/>
              </a:rPr>
              <a:t>Case 2: Sitting –Z and </a:t>
            </a:r>
            <a:r>
              <a:rPr lang="en-US" sz="2400" b="1" dirty="0" err="1" smtClean="0">
                <a:latin typeface="Times New Roman" panose="02020603050405020304" pitchFamily="18" charset="0"/>
                <a:cs typeface="Times New Roman" panose="02020603050405020304" pitchFamily="18" charset="0"/>
              </a:rPr>
              <a:t>Looing</a:t>
            </a:r>
            <a:r>
              <a:rPr lang="en-US" sz="2400" b="1" dirty="0" smtClean="0">
                <a:latin typeface="Times New Roman" panose="02020603050405020304" pitchFamily="18" charset="0"/>
                <a:cs typeface="Times New Roman" panose="02020603050405020304" pitchFamily="18" charset="0"/>
              </a:rPr>
              <a:t> origin +Z</a:t>
            </a:r>
          </a:p>
          <a:p>
            <a:pPr marL="457200" indent="-457200">
              <a:lnSpc>
                <a:spcPct val="12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Smaller Z value, closer the </a:t>
            </a:r>
            <a:r>
              <a:rPr lang="en-US" sz="2400" dirty="0" err="1" smtClean="0">
                <a:latin typeface="Times New Roman" panose="02020603050405020304" pitchFamily="18" charset="0"/>
                <a:cs typeface="Times New Roman" panose="02020603050405020304" pitchFamily="18" charset="0"/>
              </a:rPr>
              <a:t>sruface</a:t>
            </a:r>
            <a:r>
              <a:rPr lang="en-US" sz="2400" dirty="0" smtClean="0">
                <a:latin typeface="Times New Roman" panose="02020603050405020304" pitchFamily="18" charset="0"/>
                <a:cs typeface="Times New Roman" panose="02020603050405020304" pitchFamily="18" charset="0"/>
              </a:rPr>
              <a:t> and larger Z value farther the surface</a:t>
            </a:r>
          </a:p>
          <a:p>
            <a:pPr marL="457200" indent="-457200">
              <a:lnSpc>
                <a:spcPct val="120000"/>
              </a:lnSpc>
            </a:pPr>
            <a:r>
              <a:rPr lang="en-US" sz="2400" dirty="0" smtClean="0">
                <a:latin typeface="Times New Roman" panose="02020603050405020304" pitchFamily="18" charset="0"/>
                <a:cs typeface="Times New Roman" panose="02020603050405020304" pitchFamily="18" charset="0"/>
              </a:rPr>
              <a:t>	D(</a:t>
            </a:r>
            <a:r>
              <a:rPr lang="en-US" sz="2400" dirty="0" err="1" smtClean="0">
                <a:latin typeface="Times New Roman" panose="02020603050405020304" pitchFamily="18" charset="0"/>
                <a:cs typeface="Times New Roman" panose="02020603050405020304" pitchFamily="18" charset="0"/>
              </a:rPr>
              <a:t>x,y</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Z</a:t>
            </a:r>
            <a:r>
              <a:rPr lang="en-US" sz="2400" baseline="-25000" dirty="0" err="1" smtClean="0">
                <a:latin typeface="Times New Roman" panose="02020603050405020304" pitchFamily="18" charset="0"/>
                <a:cs typeface="Times New Roman" panose="02020603050405020304" pitchFamily="18" charset="0"/>
              </a:rPr>
              <a:t>max</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sym typeface="Symbol"/>
              </a:rPr>
              <a:t>∞)</a:t>
            </a:r>
          </a:p>
          <a:p>
            <a:pPr marL="457200" indent="-457200">
              <a:lnSpc>
                <a:spcPct val="120000"/>
              </a:lnSpc>
            </a:pPr>
            <a:r>
              <a:rPr lang="en-US" sz="2400" dirty="0" smtClean="0">
                <a:latin typeface="Times New Roman" panose="02020603050405020304" pitchFamily="18" charset="0"/>
                <a:cs typeface="Times New Roman" panose="02020603050405020304" pitchFamily="18" charset="0"/>
                <a:sym typeface="Symbol"/>
              </a:rPr>
              <a:t>	R(</a:t>
            </a:r>
            <a:r>
              <a:rPr lang="en-US" sz="2400" dirty="0" err="1" smtClean="0">
                <a:latin typeface="Times New Roman" panose="02020603050405020304" pitchFamily="18" charset="0"/>
                <a:cs typeface="Times New Roman" panose="02020603050405020304" pitchFamily="18" charset="0"/>
                <a:sym typeface="Symbol"/>
              </a:rPr>
              <a:t>x,y</a:t>
            </a:r>
            <a:r>
              <a:rPr lang="en-US" sz="2400" dirty="0" smtClean="0">
                <a:latin typeface="Times New Roman" panose="02020603050405020304" pitchFamily="18" charset="0"/>
                <a:cs typeface="Times New Roman" panose="02020603050405020304" pitchFamily="18" charset="0"/>
                <a:sym typeface="Symbol"/>
              </a:rPr>
              <a:t>)=</a:t>
            </a:r>
            <a:r>
              <a:rPr lang="en-US" sz="2400" dirty="0" err="1" smtClean="0">
                <a:latin typeface="Times New Roman" panose="02020603050405020304" pitchFamily="18" charset="0"/>
                <a:cs typeface="Times New Roman" panose="02020603050405020304" pitchFamily="18" charset="0"/>
                <a:sym typeface="Symbol"/>
              </a:rPr>
              <a:t>I</a:t>
            </a:r>
            <a:r>
              <a:rPr lang="en-US" sz="2400" baseline="-25000" dirty="0" err="1" smtClean="0">
                <a:latin typeface="Times New Roman" panose="02020603050405020304" pitchFamily="18" charset="0"/>
                <a:cs typeface="Times New Roman" panose="02020603050405020304" pitchFamily="18" charset="0"/>
                <a:sym typeface="Symbol"/>
              </a:rPr>
              <a:t>Background</a:t>
            </a:r>
            <a:endParaRPr lang="en-US" sz="2400" dirty="0" smtClean="0">
              <a:latin typeface="Times New Roman" panose="02020603050405020304" pitchFamily="18" charset="0"/>
              <a:cs typeface="Times New Roman" panose="02020603050405020304" pitchFamily="18" charset="0"/>
            </a:endParaRPr>
          </a:p>
          <a:p>
            <a:pPr marL="457200" indent="-457200">
              <a:lnSpc>
                <a:spcPct val="12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If (</a:t>
            </a:r>
            <a:r>
              <a:rPr lang="en-US" sz="2400" dirty="0" err="1" smtClean="0">
                <a:latin typeface="Times New Roman" panose="02020603050405020304" pitchFamily="18" charset="0"/>
                <a:cs typeface="Times New Roman" panose="02020603050405020304" pitchFamily="18" charset="0"/>
              </a:rPr>
              <a:t>Z</a:t>
            </a:r>
            <a:r>
              <a:rPr lang="en-US" sz="2400" baseline="-25000" dirty="0" err="1" smtClean="0">
                <a:latin typeface="Times New Roman" panose="02020603050405020304" pitchFamily="18" charset="0"/>
                <a:cs typeface="Times New Roman" panose="02020603050405020304" pitchFamily="18" charset="0"/>
              </a:rPr>
              <a:t>new</a:t>
            </a:r>
            <a:r>
              <a:rPr lang="en-US" sz="2400" dirty="0" smtClean="0">
                <a:latin typeface="Times New Roman" panose="02020603050405020304" pitchFamily="18" charset="0"/>
                <a:cs typeface="Times New Roman" panose="02020603050405020304" pitchFamily="18" charset="0"/>
              </a:rPr>
              <a:t>&lt;D(</a:t>
            </a:r>
            <a:r>
              <a:rPr lang="en-US" sz="2400" dirty="0" err="1" smtClean="0">
                <a:latin typeface="Times New Roman" panose="02020603050405020304" pitchFamily="18" charset="0"/>
                <a:cs typeface="Times New Roman" panose="02020603050405020304" pitchFamily="18" charset="0"/>
              </a:rPr>
              <a:t>x,y</a:t>
            </a:r>
            <a:r>
              <a:rPr lang="en-US" sz="2400" dirty="0" smtClean="0">
                <a:latin typeface="Times New Roman" panose="02020603050405020304" pitchFamily="18" charset="0"/>
                <a:cs typeface="Times New Roman" panose="02020603050405020304" pitchFamily="18" charset="0"/>
              </a:rPr>
              <a:t>)</a:t>
            </a:r>
          </a:p>
          <a:p>
            <a:pPr marL="457200" indent="-457200">
              <a:lnSpc>
                <a:spcPct val="120000"/>
              </a:lnSpc>
            </a:pPr>
            <a:r>
              <a:rPr lang="en-US" sz="2400" dirty="0" smtClean="0">
                <a:latin typeface="Times New Roman" panose="02020603050405020304" pitchFamily="18" charset="0"/>
                <a:cs typeface="Times New Roman" panose="02020603050405020304" pitchFamily="18" charset="0"/>
              </a:rPr>
              <a:t>	D(</a:t>
            </a:r>
            <a:r>
              <a:rPr lang="en-US" sz="2400" dirty="0" err="1" smtClean="0">
                <a:latin typeface="Times New Roman" panose="02020603050405020304" pitchFamily="18" charset="0"/>
                <a:cs typeface="Times New Roman" panose="02020603050405020304" pitchFamily="18" charset="0"/>
              </a:rPr>
              <a:t>x,y</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Z</a:t>
            </a:r>
            <a:r>
              <a:rPr lang="en-US" sz="2400" baseline="-25000" dirty="0" err="1" smtClean="0">
                <a:latin typeface="Times New Roman" panose="02020603050405020304" pitchFamily="18" charset="0"/>
                <a:cs typeface="Times New Roman" panose="02020603050405020304" pitchFamily="18" charset="0"/>
              </a:rPr>
              <a:t>ne</a:t>
            </a:r>
            <a:r>
              <a:rPr lang="en-US" sz="2400" dirty="0" smtClean="0">
                <a:latin typeface="Times New Roman" panose="02020603050405020304" pitchFamily="18" charset="0"/>
                <a:cs typeface="Times New Roman" panose="02020603050405020304" pitchFamily="18" charset="0"/>
              </a:rPr>
              <a:t>	and R(</a:t>
            </a:r>
            <a:r>
              <a:rPr lang="en-US" sz="2400" dirty="0" err="1" smtClean="0">
                <a:latin typeface="Times New Roman" panose="02020603050405020304" pitchFamily="18" charset="0"/>
                <a:cs typeface="Times New Roman" panose="02020603050405020304" pitchFamily="18" charset="0"/>
              </a:rPr>
              <a:t>x,y</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I</a:t>
            </a:r>
            <a:r>
              <a:rPr lang="en-US" sz="2400" baseline="-25000" dirty="0" err="1" smtClean="0">
                <a:latin typeface="Times New Roman" panose="02020603050405020304" pitchFamily="18" charset="0"/>
                <a:cs typeface="Times New Roman" panose="02020603050405020304" pitchFamily="18" charset="0"/>
              </a:rPr>
              <a:t>new</a:t>
            </a:r>
            <a:endParaRPr lang="en-US" sz="2400" baseline="-25000" dirty="0" smtClean="0">
              <a:latin typeface="Times New Roman" panose="02020603050405020304" pitchFamily="18" charset="0"/>
              <a:cs typeface="Times New Roman" panose="02020603050405020304" pitchFamily="18" charset="0"/>
            </a:endParaRPr>
          </a:p>
        </p:txBody>
      </p:sp>
      <p:sp>
        <p:nvSpPr>
          <p:cNvPr id="1026" name="Rectangle 2"/>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457201"/>
            <a:ext cx="91679" cy="174625"/>
          </a:xfrm>
          <a:prstGeom prst="rect">
            <a:avLst/>
          </a:prstGeom>
          <a:noFill/>
        </p:spPr>
      </p:pic>
      <p:sp>
        <p:nvSpPr>
          <p:cNvPr id="1028" name="Rectangle 4"/>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457201"/>
            <a:ext cx="91679" cy="174625"/>
          </a:xfrm>
          <a:prstGeom prst="rect">
            <a:avLst/>
          </a:prstGeom>
          <a:noFill/>
        </p:spPr>
      </p:pic>
      <p:sp>
        <p:nvSpPr>
          <p:cNvPr id="1030" name="Rectangle 6"/>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1"/>
            <a:ext cx="91679" cy="174625"/>
          </a:xfrm>
          <a:prstGeom prst="rect">
            <a:avLst/>
          </a:prstGeom>
          <a:noFill/>
        </p:spPr>
      </p:pic>
    </p:spTree>
    <p:extLst>
      <p:ext uri="{BB962C8B-B14F-4D97-AF65-F5344CB8AC3E}">
        <p14:creationId xmlns:p14="http://schemas.microsoft.com/office/powerpoint/2010/main" val="188361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509"/>
            <a:ext cx="9144000" cy="6814173"/>
          </a:xfrm>
          <a:prstGeom prst="rect">
            <a:avLst/>
          </a:prstGeom>
          <a:noFill/>
        </p:spPr>
        <p:txBody>
          <a:bodyPr wrap="square" rtlCol="0">
            <a:spAutoFit/>
          </a:bodyPr>
          <a:lstStyle/>
          <a:p>
            <a:pPr>
              <a:lnSpc>
                <a:spcPct val="120000"/>
              </a:lnSpc>
            </a:pPr>
            <a:r>
              <a:rPr lang="en-US" sz="2800" b="1" u="sng" dirty="0">
                <a:latin typeface="Times New Roman" panose="02020603050405020304" pitchFamily="18" charset="0"/>
                <a:cs typeface="Times New Roman" panose="02020603050405020304" pitchFamily="18" charset="0"/>
              </a:rPr>
              <a:t>Z </a:t>
            </a:r>
            <a:r>
              <a:rPr lang="en-US" sz="2800" b="1" u="sng" dirty="0" smtClean="0">
                <a:latin typeface="Times New Roman" panose="02020603050405020304" pitchFamily="18" charset="0"/>
                <a:cs typeface="Times New Roman" panose="02020603050405020304" pitchFamily="18" charset="0"/>
              </a:rPr>
              <a:t>buffer/depth buffer</a:t>
            </a:r>
          </a:p>
          <a:p>
            <a:pPr marL="457200" indent="-457200">
              <a:lnSpc>
                <a:spcPct val="12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We use surface equation to ..........</a:t>
            </a:r>
            <a:endParaRPr lang="en-US" sz="2400" baseline="-25000" dirty="0" smtClean="0">
              <a:latin typeface="Times New Roman" panose="02020603050405020304" pitchFamily="18" charset="0"/>
              <a:cs typeface="Times New Roman" panose="02020603050405020304" pitchFamily="18" charset="0"/>
            </a:endParaRPr>
          </a:p>
          <a:p>
            <a:pPr marL="914400" lvl="1" indent="-457200">
              <a:lnSpc>
                <a:spcPct val="120000"/>
              </a:lnSpc>
              <a:buFont typeface="Wingdings" panose="05000000000000000000" pitchFamily="2" charset="2"/>
              <a:buChar char="§"/>
            </a:pPr>
            <a:r>
              <a:rPr lang="en-US" sz="2400" dirty="0" err="1" smtClean="0">
                <a:latin typeface="Times New Roman" panose="02020603050405020304" pitchFamily="18" charset="0"/>
                <a:cs typeface="Times New Roman" panose="02020603050405020304" pitchFamily="18" charset="0"/>
              </a:rPr>
              <a:t>Ax+By+Cz+D</a:t>
            </a:r>
            <a:r>
              <a:rPr lang="en-US" sz="2400" dirty="0" smtClean="0">
                <a:latin typeface="Times New Roman" panose="02020603050405020304" pitchFamily="18" charset="0"/>
                <a:cs typeface="Times New Roman" panose="02020603050405020304" pitchFamily="18" charset="0"/>
              </a:rPr>
              <a:t>=0, solving this, we get,</a:t>
            </a:r>
          </a:p>
          <a:p>
            <a:pPr marL="914400" lvl="1" indent="-457200">
              <a:lnSpc>
                <a:spcPct val="120000"/>
              </a:lnSpc>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914400" lvl="1" indent="-457200">
              <a:lnSpc>
                <a:spcPct val="120000"/>
              </a:lnSpc>
            </a:pPr>
            <a:endParaRPr lang="en-US" sz="2400" dirty="0" smtClean="0">
              <a:latin typeface="Times New Roman" panose="02020603050405020304" pitchFamily="18" charset="0"/>
              <a:cs typeface="Times New Roman" panose="02020603050405020304" pitchFamily="18" charset="0"/>
            </a:endParaRPr>
          </a:p>
          <a:p>
            <a:pPr marL="914400" lvl="1" indent="-457200">
              <a:lnSpc>
                <a:spcPct val="12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For (x+1),</a:t>
            </a:r>
          </a:p>
          <a:p>
            <a:pPr marL="914400" lvl="1" indent="-457200">
              <a:lnSpc>
                <a:spcPct val="120000"/>
              </a:lnSpc>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914400" lvl="1" indent="-457200">
              <a:lnSpc>
                <a:spcPct val="120000"/>
              </a:lnSpc>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914400" lvl="1" indent="-457200">
              <a:lnSpc>
                <a:spcPct val="120000"/>
              </a:lnSpc>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914400" lvl="1" indent="-457200">
              <a:lnSpc>
                <a:spcPct val="120000"/>
              </a:lnSpc>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914400" lvl="1" indent="-457200">
              <a:lnSpc>
                <a:spcPct val="120000"/>
              </a:lnSpc>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914400" lvl="1" indent="-457200">
              <a:lnSpc>
                <a:spcPct val="12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Z’ can be calculated using previous Z value as     is constant. This reduces calculation time. </a:t>
            </a:r>
          </a:p>
          <a:p>
            <a:pPr marL="914400" lvl="1" indent="-457200">
              <a:lnSpc>
                <a:spcPct val="12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But this algorithm can be used only when there are opaque surfaces.</a:t>
            </a:r>
          </a:p>
        </p:txBody>
      </p:sp>
      <p:sp>
        <p:nvSpPr>
          <p:cNvPr id="1026" name="Rectangle 2"/>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457201"/>
            <a:ext cx="91679" cy="174625"/>
          </a:xfrm>
          <a:prstGeom prst="rect">
            <a:avLst/>
          </a:prstGeom>
          <a:noFill/>
        </p:spPr>
      </p:pic>
      <p:sp>
        <p:nvSpPr>
          <p:cNvPr id="1028" name="Rectangle 4"/>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457201"/>
            <a:ext cx="91679" cy="174625"/>
          </a:xfrm>
          <a:prstGeom prst="rect">
            <a:avLst/>
          </a:prstGeom>
          <a:noFill/>
        </p:spPr>
      </p:pic>
      <p:sp>
        <p:nvSpPr>
          <p:cNvPr id="1030" name="Rectangle 6"/>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1"/>
            <a:ext cx="91679" cy="174625"/>
          </a:xfrm>
          <a:prstGeom prst="rect">
            <a:avLst/>
          </a:prstGeom>
          <a:noFill/>
        </p:spPr>
      </p:pic>
      <p:sp>
        <p:nvSpPr>
          <p:cNvPr id="26626" name="Rectangle 2"/>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6628" name="Rectangle 4"/>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66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092200" y="1456268"/>
            <a:ext cx="1816100" cy="692809"/>
          </a:xfrm>
          <a:prstGeom prst="rect">
            <a:avLst/>
          </a:prstGeom>
          <a:noFill/>
        </p:spPr>
      </p:pic>
      <p:pic>
        <p:nvPicPr>
          <p:cNvPr id="26629" name="Picture 5"/>
          <p:cNvPicPr>
            <a:picLocks noChangeAspect="1" noChangeArrowheads="1"/>
          </p:cNvPicPr>
          <p:nvPr/>
        </p:nvPicPr>
        <p:blipFill>
          <a:blip r:embed="rId4"/>
          <a:srcRect/>
          <a:stretch>
            <a:fillRect/>
          </a:stretch>
        </p:blipFill>
        <p:spPr bwMode="auto">
          <a:xfrm>
            <a:off x="2026444" y="2148947"/>
            <a:ext cx="2164034" cy="2846387"/>
          </a:xfrm>
          <a:prstGeom prst="rect">
            <a:avLst/>
          </a:prstGeom>
          <a:noFill/>
          <a:ln w="9525">
            <a:noFill/>
            <a:miter lim="800000"/>
            <a:headEnd/>
            <a:tailEnd/>
          </a:ln>
          <a:effectLst/>
        </p:spPr>
      </p:pic>
      <p:sp>
        <p:nvSpPr>
          <p:cNvPr id="26631" name="Rectangle 7"/>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6630" name="Picture 6"/>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781800" y="4975118"/>
            <a:ext cx="101600" cy="481138"/>
          </a:xfrm>
          <a:prstGeom prst="rect">
            <a:avLst/>
          </a:prstGeom>
          <a:noFill/>
        </p:spPr>
      </p:pic>
    </p:spTree>
    <p:extLst>
      <p:ext uri="{BB962C8B-B14F-4D97-AF65-F5344CB8AC3E}">
        <p14:creationId xmlns:p14="http://schemas.microsoft.com/office/powerpoint/2010/main" val="1883616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5539"/>
            <a:ext cx="9144000" cy="6125523"/>
          </a:xfrm>
          <a:prstGeom prst="rect">
            <a:avLst/>
          </a:prstGeom>
          <a:noFill/>
        </p:spPr>
        <p:txBody>
          <a:bodyPr wrap="square" rtlCol="0">
            <a:spAutoFit/>
          </a:bodyPr>
          <a:lstStyle/>
          <a:p>
            <a:pPr lvl="0">
              <a:lnSpc>
                <a:spcPct val="150000"/>
              </a:lnSpc>
            </a:pPr>
            <a:r>
              <a:rPr lang="en-US" altLang="en-US" sz="2200" b="1" u="sng" dirty="0">
                <a:latin typeface="Times New Roman" panose="02020603050405020304" pitchFamily="18" charset="0"/>
                <a:cs typeface="Times New Roman" panose="02020603050405020304" pitchFamily="18" charset="0"/>
              </a:rPr>
              <a:t>A-Buffer</a:t>
            </a:r>
            <a:endParaRPr lang="en-US" altLang="en-US" sz="2200" b="1" u="sng" dirty="0" smtClean="0">
              <a:latin typeface="Times New Roman" panose="02020603050405020304" pitchFamily="18" charset="0"/>
              <a:cs typeface="Times New Roman" panose="02020603050405020304" pitchFamily="18" charset="0"/>
            </a:endParaRPr>
          </a:p>
          <a:p>
            <a:pPr marL="457200" lvl="0" indent="-457200">
              <a:lnSpc>
                <a:spcPct val="150000"/>
              </a:lnSpc>
              <a:buFont typeface="Wingdings" panose="05000000000000000000" pitchFamily="2" charset="2"/>
              <a:buChar char="§"/>
            </a:pPr>
            <a:r>
              <a:rPr lang="en-US" altLang="en-US" sz="2200" dirty="0" smtClean="0">
                <a:latin typeface="Times New Roman" panose="02020603050405020304" pitchFamily="18" charset="0"/>
                <a:cs typeface="Times New Roman" panose="02020603050405020304" pitchFamily="18" charset="0"/>
              </a:rPr>
              <a:t>A-Buffer method </a:t>
            </a:r>
            <a:r>
              <a:rPr lang="en-US" altLang="en-US" sz="2200" dirty="0">
                <a:latin typeface="Times New Roman" panose="02020603050405020304" pitchFamily="18" charset="0"/>
                <a:cs typeface="Times New Roman" panose="02020603050405020304" pitchFamily="18" charset="0"/>
              </a:rPr>
              <a:t>in computer graphics is a general hidden face detection </a:t>
            </a:r>
            <a:r>
              <a:rPr lang="en-US" altLang="en-US" sz="2200" dirty="0" smtClean="0">
                <a:latin typeface="Times New Roman" panose="02020603050405020304" pitchFamily="18" charset="0"/>
                <a:cs typeface="Times New Roman" panose="02020603050405020304" pitchFamily="18" charset="0"/>
              </a:rPr>
              <a:t>mechanism. </a:t>
            </a:r>
          </a:p>
          <a:p>
            <a:pPr marL="457200" lvl="0" indent="-457200">
              <a:lnSpc>
                <a:spcPct val="150000"/>
              </a:lnSpc>
              <a:buFont typeface="Wingdings" panose="05000000000000000000" pitchFamily="2" charset="2"/>
              <a:buChar char="§"/>
            </a:pPr>
            <a:r>
              <a:rPr lang="en-US" altLang="en-US" sz="2200" dirty="0" smtClean="0">
                <a:latin typeface="Times New Roman" panose="02020603050405020304" pitchFamily="18" charset="0"/>
                <a:cs typeface="Times New Roman" panose="02020603050405020304" pitchFamily="18" charset="0"/>
              </a:rPr>
              <a:t>This </a:t>
            </a:r>
            <a:r>
              <a:rPr lang="en-US" altLang="en-US" sz="2200" dirty="0">
                <a:latin typeface="Times New Roman" panose="02020603050405020304" pitchFamily="18" charset="0"/>
                <a:cs typeface="Times New Roman" panose="02020603050405020304" pitchFamily="18" charset="0"/>
              </a:rPr>
              <a:t>method is also known as </a:t>
            </a:r>
            <a:r>
              <a:rPr lang="en-US" altLang="en-US" sz="2200" b="1" dirty="0">
                <a:latin typeface="Times New Roman" panose="02020603050405020304" pitchFamily="18" charset="0"/>
                <a:cs typeface="Times New Roman" panose="02020603050405020304" pitchFamily="18" charset="0"/>
              </a:rPr>
              <a:t>anti-aliased</a:t>
            </a:r>
            <a:r>
              <a:rPr lang="en-US" altLang="en-US" sz="2200" dirty="0">
                <a:latin typeface="Times New Roman" panose="02020603050405020304" pitchFamily="18" charset="0"/>
                <a:cs typeface="Times New Roman" panose="02020603050405020304" pitchFamily="18" charset="0"/>
              </a:rPr>
              <a:t> or </a:t>
            </a:r>
            <a:r>
              <a:rPr lang="en-US" altLang="en-US" sz="2200" b="1" dirty="0">
                <a:latin typeface="Times New Roman" panose="02020603050405020304" pitchFamily="18" charset="0"/>
                <a:cs typeface="Times New Roman" panose="02020603050405020304" pitchFamily="18" charset="0"/>
              </a:rPr>
              <a:t>area-averaged</a:t>
            </a:r>
            <a:r>
              <a:rPr lang="en-US" altLang="en-US" sz="2200" dirty="0">
                <a:latin typeface="Times New Roman" panose="02020603050405020304" pitchFamily="18" charset="0"/>
                <a:cs typeface="Times New Roman" panose="02020603050405020304" pitchFamily="18" charset="0"/>
              </a:rPr>
              <a:t> or </a:t>
            </a:r>
            <a:r>
              <a:rPr lang="en-US" altLang="en-US" sz="2200" b="1" dirty="0">
                <a:latin typeface="Times New Roman" panose="02020603050405020304" pitchFamily="18" charset="0"/>
                <a:cs typeface="Times New Roman" panose="02020603050405020304" pitchFamily="18" charset="0"/>
              </a:rPr>
              <a:t>accumulation buffer</a:t>
            </a:r>
            <a:r>
              <a:rPr lang="en-US" altLang="en-US" sz="2200" dirty="0" smtClean="0">
                <a:latin typeface="Times New Roman" panose="02020603050405020304" pitchFamily="18" charset="0"/>
                <a:cs typeface="Times New Roman" panose="02020603050405020304" pitchFamily="18" charset="0"/>
              </a:rPr>
              <a:t>. It is developed for implementing in surface rendering system called REYES (Render </a:t>
            </a:r>
            <a:r>
              <a:rPr lang="en-US" altLang="en-US" sz="2200" dirty="0" err="1" smtClean="0">
                <a:latin typeface="Times New Roman" panose="02020603050405020304" pitchFamily="18" charset="0"/>
                <a:cs typeface="Times New Roman" panose="02020603050405020304" pitchFamily="18" charset="0"/>
              </a:rPr>
              <a:t>Everyting</a:t>
            </a:r>
            <a:r>
              <a:rPr lang="en-US" altLang="en-US" sz="2200" dirty="0" smtClean="0">
                <a:latin typeface="Times New Roman" panose="02020603050405020304" pitchFamily="18" charset="0"/>
                <a:cs typeface="Times New Roman" panose="02020603050405020304" pitchFamily="18" charset="0"/>
              </a:rPr>
              <a:t> You Ever Saw).</a:t>
            </a:r>
          </a:p>
          <a:p>
            <a:pPr marL="457200" lvl="0" indent="-457200">
              <a:lnSpc>
                <a:spcPct val="150000"/>
              </a:lnSpc>
              <a:buFont typeface="Wingdings" panose="05000000000000000000" pitchFamily="2" charset="2"/>
              <a:buChar char="§"/>
            </a:pPr>
            <a:r>
              <a:rPr lang="en-US" altLang="en-US" sz="2200" dirty="0" smtClean="0">
                <a:latin typeface="Times New Roman" panose="02020603050405020304" pitchFamily="18" charset="0"/>
                <a:cs typeface="Times New Roman" panose="02020603050405020304" pitchFamily="18" charset="0"/>
              </a:rPr>
              <a:t>This </a:t>
            </a:r>
            <a:r>
              <a:rPr lang="en-US" altLang="en-US" sz="2200" dirty="0">
                <a:latin typeface="Times New Roman" panose="02020603050405020304" pitchFamily="18" charset="0"/>
                <a:cs typeface="Times New Roman" panose="02020603050405020304" pitchFamily="18" charset="0"/>
              </a:rPr>
              <a:t>method extends the algorithm of depth-buffer (or Z Buffer) method. </a:t>
            </a:r>
            <a:endParaRPr lang="en-US" altLang="en-US" sz="2200" dirty="0" smtClean="0">
              <a:latin typeface="Times New Roman" panose="02020603050405020304" pitchFamily="18" charset="0"/>
              <a:cs typeface="Times New Roman" panose="02020603050405020304" pitchFamily="18" charset="0"/>
            </a:endParaRPr>
          </a:p>
          <a:p>
            <a:pPr marL="457200" lvl="0" indent="-457200">
              <a:lnSpc>
                <a:spcPct val="150000"/>
              </a:lnSpc>
              <a:buFont typeface="Wingdings" panose="05000000000000000000" pitchFamily="2" charset="2"/>
              <a:buChar char="§"/>
            </a:pPr>
            <a:r>
              <a:rPr lang="en-US" altLang="en-US" sz="2200" dirty="0" smtClean="0">
                <a:latin typeface="Times New Roman" panose="02020603050405020304" pitchFamily="18" charset="0"/>
                <a:cs typeface="Times New Roman" panose="02020603050405020304" pitchFamily="18" charset="0"/>
              </a:rPr>
              <a:t>As </a:t>
            </a:r>
            <a:r>
              <a:rPr lang="en-US" altLang="en-US" sz="2200" dirty="0">
                <a:latin typeface="Times New Roman" panose="02020603050405020304" pitchFamily="18" charset="0"/>
                <a:cs typeface="Times New Roman" panose="02020603050405020304" pitchFamily="18" charset="0"/>
              </a:rPr>
              <a:t>the depth buffer method can only be used for opaque object but not for transparent object, the A-buffer method provides advantage in this scenario. </a:t>
            </a:r>
            <a:endParaRPr lang="en-US" altLang="en-US" sz="2200" dirty="0" smtClean="0">
              <a:latin typeface="Times New Roman" panose="02020603050405020304" pitchFamily="18" charset="0"/>
              <a:cs typeface="Times New Roman" panose="02020603050405020304" pitchFamily="18" charset="0"/>
            </a:endParaRPr>
          </a:p>
          <a:p>
            <a:pPr marL="457200" lvl="0" indent="-457200">
              <a:lnSpc>
                <a:spcPct val="150000"/>
              </a:lnSpc>
              <a:buFont typeface="Wingdings" panose="05000000000000000000" pitchFamily="2" charset="2"/>
              <a:buChar char="§"/>
            </a:pPr>
            <a:r>
              <a:rPr lang="en-US" altLang="en-US" sz="2200" dirty="0" smtClean="0">
                <a:latin typeface="Times New Roman" panose="02020603050405020304" pitchFamily="18" charset="0"/>
                <a:cs typeface="Times New Roman" panose="02020603050405020304" pitchFamily="18" charset="0"/>
              </a:rPr>
              <a:t>Although </a:t>
            </a:r>
            <a:r>
              <a:rPr lang="en-US" altLang="en-US" sz="2200" dirty="0">
                <a:latin typeface="Times New Roman" panose="02020603050405020304" pitchFamily="18" charset="0"/>
                <a:cs typeface="Times New Roman" panose="02020603050405020304" pitchFamily="18" charset="0"/>
              </a:rPr>
              <a:t>the A buffer method requires more memory, but different surface colors can be correctly composed using it. </a:t>
            </a:r>
            <a:endParaRPr lang="en-US" altLang="en-US" sz="2200" dirty="0" smtClean="0">
              <a:latin typeface="Times New Roman" panose="02020603050405020304" pitchFamily="18" charset="0"/>
              <a:cs typeface="Times New Roman" panose="02020603050405020304" pitchFamily="18" charset="0"/>
            </a:endParaRPr>
          </a:p>
          <a:p>
            <a:pPr marL="457200" lvl="0" indent="-457200">
              <a:lnSpc>
                <a:spcPct val="150000"/>
              </a:lnSpc>
              <a:buFont typeface="Wingdings" panose="05000000000000000000" pitchFamily="2" charset="2"/>
              <a:buChar char="§"/>
            </a:pPr>
            <a:endParaRPr lang="en-US" alt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9598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4434"/>
            <a:ext cx="9144000" cy="5816977"/>
          </a:xfrm>
          <a:prstGeom prst="rect">
            <a:avLst/>
          </a:prstGeom>
        </p:spPr>
        <p:txBody>
          <a:bodyPr wrap="square">
            <a:spAutoFit/>
          </a:bodyPr>
          <a:lstStyle/>
          <a:p>
            <a:pPr marL="457200" lvl="0" indent="-457200">
              <a:lnSpc>
                <a:spcPct val="15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Being a descendent of the Z-buffer algorithm, each position in the buffer can reference a linked list of surfaces. </a:t>
            </a:r>
          </a:p>
          <a:p>
            <a:pPr marL="457200" lvl="0" indent="-457200">
              <a:lnSpc>
                <a:spcPct val="15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The key data structure in the A buffer is the accumulation buffer.</a:t>
            </a:r>
            <a:endParaRPr lang="en-US" sz="24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buffer method is slightly costly than Z-buffer method because it requires more memory in comparison to the Z-buffer method. It proceeds just like the depth buffer algorithm. Here, the depth and opacity are used to determine the final color of the pixel. As shown in the figure below, the A buffer method can be used to show the transparent objects</a:t>
            </a:r>
            <a:r>
              <a:rPr lang="en-US" sz="2400" dirty="0" smtClean="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Each position in the A buffer has 2 fields :</a:t>
            </a:r>
            <a:br>
              <a:rPr lang="en-US" altLang="en-US" sz="2400" dirty="0">
                <a:latin typeface="Times New Roman" panose="02020603050405020304" pitchFamily="18" charset="0"/>
                <a:cs typeface="Times New Roman" panose="02020603050405020304" pitchFamily="18" charset="0"/>
              </a:rPr>
            </a:br>
            <a:r>
              <a:rPr lang="en-US" altLang="en-US" sz="2400" b="1" dirty="0">
                <a:latin typeface="Times New Roman" panose="02020603050405020304" pitchFamily="18" charset="0"/>
                <a:cs typeface="Times New Roman" panose="02020603050405020304" pitchFamily="18" charset="0"/>
              </a:rPr>
              <a:t>1) </a:t>
            </a:r>
            <a:r>
              <a:rPr lang="en-US" altLang="en-US" sz="2400" dirty="0">
                <a:latin typeface="Times New Roman" panose="02020603050405020304" pitchFamily="18" charset="0"/>
                <a:cs typeface="Times New Roman" panose="02020603050405020304" pitchFamily="18" charset="0"/>
              </a:rPr>
              <a:t>Depth field</a:t>
            </a:r>
            <a:br>
              <a:rPr lang="en-US" altLang="en-US" sz="2400" dirty="0">
                <a:latin typeface="Times New Roman" panose="02020603050405020304" pitchFamily="18" charset="0"/>
                <a:cs typeface="Times New Roman" panose="02020603050405020304" pitchFamily="18" charset="0"/>
              </a:rPr>
            </a:br>
            <a:r>
              <a:rPr lang="en-US" altLang="en-US" sz="2400" b="1" dirty="0">
                <a:latin typeface="Times New Roman" panose="02020603050405020304" pitchFamily="18" charset="0"/>
                <a:cs typeface="Times New Roman" panose="02020603050405020304" pitchFamily="18" charset="0"/>
              </a:rPr>
              <a:t>2) </a:t>
            </a:r>
            <a:r>
              <a:rPr lang="en-US" altLang="en-US" sz="2400" dirty="0">
                <a:latin typeface="Times New Roman" panose="02020603050405020304" pitchFamily="18" charset="0"/>
                <a:cs typeface="Times New Roman" panose="02020603050405020304" pitchFamily="18" charset="0"/>
              </a:rPr>
              <a:t>Surface data field or Intensity field</a:t>
            </a:r>
          </a:p>
          <a:p>
            <a:pPr marL="457200" lvl="0" indent="-457200" eaLnBrk="0" fontAlgn="base" hangingPunct="0">
              <a:spcBef>
                <a:spcPct val="0"/>
              </a:spcBef>
              <a:spcAft>
                <a:spcPct val="0"/>
              </a:spcAft>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9185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58"/>
            <a:ext cx="9144000" cy="6555641"/>
          </a:xfrm>
          <a:prstGeom prst="rect">
            <a:avLst/>
          </a:prstGeom>
        </p:spPr>
        <p:txBody>
          <a:bodyPr wrap="square">
            <a:spAutoFit/>
          </a:bodyPr>
          <a:lstStyle/>
          <a:p>
            <a:pPr fontAlgn="base">
              <a:lnSpc>
                <a:spcPct val="150000"/>
              </a:lnSpc>
            </a:pPr>
            <a:r>
              <a:rPr lang="en-US" sz="2800" dirty="0" smtClean="0">
                <a:latin typeface="Roboto"/>
              </a:rPr>
              <a:t>The </a:t>
            </a:r>
            <a:r>
              <a:rPr lang="en-US" sz="2800" dirty="0">
                <a:latin typeface="Roboto"/>
              </a:rPr>
              <a:t>surface buffer in the A buffer method includes :</a:t>
            </a:r>
          </a:p>
          <a:p>
            <a:pPr marL="698500" fontAlgn="base">
              <a:lnSpc>
                <a:spcPct val="150000"/>
              </a:lnSpc>
              <a:buFont typeface="+mj-lt"/>
              <a:buAutoNum type="arabicPeriod"/>
            </a:pPr>
            <a:r>
              <a:rPr lang="en-US" sz="2800" dirty="0">
                <a:latin typeface="Roboto"/>
              </a:rPr>
              <a:t>Depth</a:t>
            </a:r>
          </a:p>
          <a:p>
            <a:pPr marL="698500" fontAlgn="base">
              <a:lnSpc>
                <a:spcPct val="150000"/>
              </a:lnSpc>
              <a:buFont typeface="+mj-lt"/>
              <a:buAutoNum type="arabicPeriod"/>
            </a:pPr>
            <a:r>
              <a:rPr lang="en-US" sz="2800" dirty="0">
                <a:latin typeface="Roboto"/>
              </a:rPr>
              <a:t>Surface Identifier</a:t>
            </a:r>
          </a:p>
          <a:p>
            <a:pPr marL="698500" fontAlgn="base">
              <a:lnSpc>
                <a:spcPct val="150000"/>
              </a:lnSpc>
              <a:buFont typeface="+mj-lt"/>
              <a:buAutoNum type="arabicPeriod"/>
            </a:pPr>
            <a:r>
              <a:rPr lang="en-US" sz="2800" dirty="0">
                <a:latin typeface="Roboto"/>
              </a:rPr>
              <a:t>Opacity Parameter</a:t>
            </a:r>
          </a:p>
          <a:p>
            <a:pPr marL="698500" fontAlgn="base">
              <a:lnSpc>
                <a:spcPct val="150000"/>
              </a:lnSpc>
              <a:buFont typeface="+mj-lt"/>
              <a:buAutoNum type="arabicPeriod"/>
            </a:pPr>
            <a:r>
              <a:rPr lang="en-US" sz="2800" dirty="0">
                <a:latin typeface="Roboto"/>
              </a:rPr>
              <a:t>Percent of area coverage</a:t>
            </a:r>
          </a:p>
          <a:p>
            <a:pPr marL="698500" fontAlgn="base">
              <a:lnSpc>
                <a:spcPct val="150000"/>
              </a:lnSpc>
              <a:buFont typeface="+mj-lt"/>
              <a:buAutoNum type="arabicPeriod"/>
            </a:pPr>
            <a:r>
              <a:rPr lang="en-US" sz="2800" dirty="0">
                <a:latin typeface="Roboto"/>
              </a:rPr>
              <a:t>RGB intensity components</a:t>
            </a:r>
          </a:p>
          <a:p>
            <a:pPr marL="698500" fontAlgn="base">
              <a:lnSpc>
                <a:spcPct val="150000"/>
              </a:lnSpc>
              <a:buFont typeface="+mj-lt"/>
              <a:buAutoNum type="arabicPeriod"/>
            </a:pPr>
            <a:r>
              <a:rPr lang="en-US" sz="2800" dirty="0">
                <a:latin typeface="Roboto"/>
              </a:rPr>
              <a:t>Pointer to the next </a:t>
            </a:r>
            <a:r>
              <a:rPr lang="en-US" sz="2800" dirty="0" smtClean="0">
                <a:latin typeface="Roboto"/>
              </a:rPr>
              <a:t>surface</a:t>
            </a:r>
          </a:p>
          <a:p>
            <a:pPr marL="698500" fontAlgn="base">
              <a:lnSpc>
                <a:spcPct val="150000"/>
              </a:lnSpc>
              <a:buFont typeface="+mj-lt"/>
              <a:buAutoNum type="arabicPeriod"/>
            </a:pPr>
            <a:r>
              <a:rPr lang="en-US" sz="2800" dirty="0" smtClean="0">
                <a:latin typeface="Roboto"/>
              </a:rPr>
              <a:t>Other surface rendering parameter</a:t>
            </a:r>
            <a:endParaRPr lang="en-US" sz="2800" dirty="0">
              <a:latin typeface="Roboto"/>
            </a:endParaRPr>
          </a:p>
          <a:p>
            <a:pPr>
              <a:lnSpc>
                <a:spcPct val="150000"/>
              </a:lnSpc>
            </a:pPr>
            <a:r>
              <a:rPr lang="en-US" sz="2800" dirty="0"/>
              <a:t/>
            </a:r>
            <a:br>
              <a:rPr lang="en-US" sz="2800" dirty="0"/>
            </a:br>
            <a:endParaRPr lang="en-US" sz="2800" dirty="0"/>
          </a:p>
        </p:txBody>
      </p:sp>
    </p:spTree>
    <p:extLst>
      <p:ext uri="{BB962C8B-B14F-4D97-AF65-F5344CB8AC3E}">
        <p14:creationId xmlns:p14="http://schemas.microsoft.com/office/powerpoint/2010/main" val="2862946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933" y="428399"/>
            <a:ext cx="8833562" cy="7417415"/>
          </a:xfrm>
          <a:prstGeom prst="rect">
            <a:avLst/>
          </a:prstGeom>
        </p:spPr>
        <p:txBody>
          <a:bodyPr wrap="square">
            <a:spAutoFit/>
          </a:bodyPr>
          <a:lstStyle/>
          <a:p>
            <a:pPr marL="457200" lvl="0" indent="-457200" eaLnBrk="0" fontAlgn="base" hangingPunct="0">
              <a:spcBef>
                <a:spcPct val="0"/>
              </a:spcBef>
              <a:spcAft>
                <a:spcPct val="0"/>
              </a:spcAft>
              <a:buFont typeface="Wingdings" panose="05000000000000000000" pitchFamily="2" charset="2"/>
              <a:buChar char="§"/>
            </a:pPr>
            <a:r>
              <a:rPr lang="en-US" altLang="en-US" sz="2800" dirty="0" smtClean="0">
                <a:latin typeface="Times New Roman" panose="02020603050405020304" pitchFamily="18" charset="0"/>
                <a:cs typeface="Times New Roman" panose="02020603050405020304" pitchFamily="18" charset="0"/>
              </a:rPr>
              <a:t>A </a:t>
            </a:r>
            <a:r>
              <a:rPr lang="en-US" altLang="en-US" sz="2800" b="1" dirty="0" smtClean="0">
                <a:latin typeface="Times New Roman" panose="02020603050405020304" pitchFamily="18" charset="0"/>
                <a:cs typeface="Times New Roman" panose="02020603050405020304" pitchFamily="18" charset="0"/>
              </a:rPr>
              <a:t>depth field </a:t>
            </a:r>
            <a:r>
              <a:rPr lang="en-US" altLang="en-US" sz="2800" dirty="0" smtClean="0">
                <a:latin typeface="Times New Roman" panose="02020603050405020304" pitchFamily="18" charset="0"/>
                <a:cs typeface="Times New Roman" panose="02020603050405020304" pitchFamily="18" charset="0"/>
              </a:rPr>
              <a:t>stores </a:t>
            </a:r>
            <a:r>
              <a:rPr lang="en-US" altLang="en-US" sz="2800" dirty="0">
                <a:latin typeface="Times New Roman" panose="02020603050405020304" pitchFamily="18" charset="0"/>
                <a:cs typeface="Times New Roman" panose="02020603050405020304" pitchFamily="18" charset="0"/>
              </a:rPr>
              <a:t>a positive or negative real number. A </a:t>
            </a:r>
            <a:r>
              <a:rPr lang="en-US" altLang="en-US" sz="2800" b="1" dirty="0">
                <a:latin typeface="Times New Roman" panose="02020603050405020304" pitchFamily="18" charset="0"/>
                <a:cs typeface="Times New Roman" panose="02020603050405020304" pitchFamily="18" charset="0"/>
              </a:rPr>
              <a:t>surface data field </a:t>
            </a:r>
            <a:r>
              <a:rPr lang="en-US" altLang="en-US" sz="2800" dirty="0">
                <a:latin typeface="Times New Roman" panose="02020603050405020304" pitchFamily="18" charset="0"/>
                <a:cs typeface="Times New Roman" panose="02020603050405020304" pitchFamily="18" charset="0"/>
              </a:rPr>
              <a:t>can stores surface intensity information or a pointer to a linked list of surfaces that contribute to that pixel </a:t>
            </a:r>
            <a:r>
              <a:rPr lang="en-US" altLang="en-US" sz="2800" dirty="0" smtClean="0">
                <a:latin typeface="Times New Roman" panose="02020603050405020304" pitchFamily="18" charset="0"/>
                <a:cs typeface="Times New Roman" panose="02020603050405020304" pitchFamily="18" charset="0"/>
              </a:rPr>
              <a:t>position</a:t>
            </a:r>
          </a:p>
          <a:p>
            <a:pPr lvl="0" eaLnBrk="0" fontAlgn="base" hangingPunct="0">
              <a:spcBef>
                <a:spcPct val="0"/>
              </a:spcBef>
              <a:spcAft>
                <a:spcPct val="0"/>
              </a:spcAft>
            </a:pPr>
            <a:r>
              <a:rPr lang="en-US" altLang="en-US" sz="2800" dirty="0" smtClean="0">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a:p>
            <a:pPr marL="1035050" lvl="0" indent="-577850">
              <a:buFont typeface="Wingdings" panose="05000000000000000000" pitchFamily="2" charset="2"/>
              <a:buChar char="v"/>
            </a:pPr>
            <a:r>
              <a:rPr lang="en-US" altLang="en-US" sz="2800" dirty="0" smtClean="0">
                <a:latin typeface="Times New Roman" panose="02020603050405020304" pitchFamily="18" charset="0"/>
                <a:cs typeface="Times New Roman" panose="02020603050405020304" pitchFamily="18" charset="0"/>
              </a:rPr>
              <a:t>When a pixel overlap by only one surface</a:t>
            </a:r>
          </a:p>
          <a:p>
            <a:pPr marL="1035050" lvl="0" indent="-577850">
              <a:buFont typeface="Wingdings" panose="05000000000000000000" pitchFamily="2" charset="2"/>
              <a:buChar char="v"/>
            </a:pPr>
            <a:endParaRPr lang="en-US" altLang="en-US" sz="2800" dirty="0" smtClean="0">
              <a:latin typeface="Times New Roman" panose="02020603050405020304" pitchFamily="18" charset="0"/>
              <a:cs typeface="Times New Roman" panose="02020603050405020304" pitchFamily="18" charset="0"/>
            </a:endParaRPr>
          </a:p>
          <a:p>
            <a:pPr marL="1035050" fontAlgn="base"/>
            <a:endParaRPr lang="en-US" sz="2800" dirty="0">
              <a:latin typeface="Times New Roman" panose="02020603050405020304" pitchFamily="18" charset="0"/>
              <a:cs typeface="Times New Roman" panose="02020603050405020304" pitchFamily="18" charset="0"/>
            </a:endParaRPr>
          </a:p>
          <a:p>
            <a:pPr marL="1035050" fontAlgn="base"/>
            <a:endParaRPr lang="en-US" sz="2800" dirty="0" smtClean="0">
              <a:latin typeface="Times New Roman" panose="02020603050405020304" pitchFamily="18" charset="0"/>
              <a:cs typeface="Times New Roman" panose="02020603050405020304" pitchFamily="18" charset="0"/>
            </a:endParaRPr>
          </a:p>
          <a:p>
            <a:pPr marL="1035050" fontAlgn="base"/>
            <a:r>
              <a:rPr lang="en-US" sz="2800" dirty="0" smtClean="0">
                <a:latin typeface="Times New Roman" panose="02020603050405020304" pitchFamily="18" charset="0"/>
                <a:cs typeface="Times New Roman" panose="02020603050405020304" pitchFamily="18" charset="0"/>
              </a:rPr>
              <a:t>As </a:t>
            </a:r>
            <a:r>
              <a:rPr lang="en-US" sz="2800" dirty="0">
                <a:latin typeface="Times New Roman" panose="02020603050405020304" pitchFamily="18" charset="0"/>
                <a:cs typeface="Times New Roman" panose="02020603050405020304" pitchFamily="18" charset="0"/>
              </a:rPr>
              <a:t>shown in the above figure, if the value of depth is &gt;= 0, the number stored at that position is the </a:t>
            </a:r>
            <a:r>
              <a:rPr lang="en-US" sz="2800" b="1" dirty="0">
                <a:latin typeface="Times New Roman" panose="02020603050405020304" pitchFamily="18" charset="0"/>
                <a:cs typeface="Times New Roman" panose="02020603050405020304" pitchFamily="18" charset="0"/>
              </a:rPr>
              <a:t>depth of single surface</a:t>
            </a:r>
            <a:r>
              <a:rPr lang="en-US" sz="2800" dirty="0">
                <a:latin typeface="Times New Roman" panose="02020603050405020304" pitchFamily="18" charset="0"/>
                <a:cs typeface="Times New Roman" panose="02020603050405020304" pitchFamily="18" charset="0"/>
              </a:rPr>
              <a:t> overlapping the corresponding pixel area. The 2nd field, </a:t>
            </a:r>
            <a:r>
              <a:rPr lang="en-US" sz="2800" dirty="0" err="1">
                <a:latin typeface="Times New Roman" panose="02020603050405020304" pitchFamily="18" charset="0"/>
                <a:cs typeface="Times New Roman" panose="02020603050405020304" pitchFamily="18" charset="0"/>
              </a:rPr>
              <a:t>i.e</a:t>
            </a:r>
            <a:r>
              <a:rPr lang="en-US" sz="2800" dirty="0">
                <a:latin typeface="Times New Roman" panose="02020603050405020304" pitchFamily="18" charset="0"/>
                <a:cs typeface="Times New Roman" panose="02020603050405020304" pitchFamily="18" charset="0"/>
              </a:rPr>
              <a:t>, the intensity field then stores the RGB components of the surface color at that point and the percent of pixel coverage.</a:t>
            </a:r>
          </a:p>
          <a:p>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altLang="en-US" sz="2800" dirty="0">
              <a:latin typeface="Times New Roman" panose="02020603050405020304" pitchFamily="18" charset="0"/>
              <a:cs typeface="Times New Roman" panose="02020603050405020304" pitchFamily="18" charset="0"/>
            </a:endParaRPr>
          </a:p>
        </p:txBody>
      </p:sp>
      <p:pic>
        <p:nvPicPr>
          <p:cNvPr id="3074" name="Picture 2" descr="https://media.geeksforgeeks.org/wp-content/uploads/abuffer1.png"/>
          <p:cNvPicPr>
            <a:picLocks noChangeAspect="1" noChangeArrowheads="1"/>
          </p:cNvPicPr>
          <p:nvPr/>
        </p:nvPicPr>
        <p:blipFill rotWithShape="1">
          <a:blip r:embed="rId2">
            <a:extLst>
              <a:ext uri="{28A0092B-C50C-407E-A947-70E740481C1C}">
                <a14:useLocalDpi xmlns:a14="http://schemas.microsoft.com/office/drawing/2010/main" val="0"/>
              </a:ext>
            </a:extLst>
          </a:blip>
          <a:srcRect t="10959" b="31147"/>
          <a:stretch/>
        </p:blipFill>
        <p:spPr bwMode="auto">
          <a:xfrm>
            <a:off x="2057400" y="3320714"/>
            <a:ext cx="3800475" cy="79408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Image result for a-buffer method in computer graphics"/>
          <p:cNvPicPr>
            <a:picLocks noChangeAspect="1" noChangeArrowheads="1"/>
          </p:cNvPicPr>
          <p:nvPr/>
        </p:nvPicPr>
        <p:blipFill rotWithShape="1">
          <a:blip r:embed="rId3">
            <a:extLst>
              <a:ext uri="{28A0092B-C50C-407E-A947-70E740481C1C}">
                <a14:useLocalDpi xmlns:a14="http://schemas.microsoft.com/office/drawing/2010/main" val="0"/>
              </a:ext>
            </a:extLst>
          </a:blip>
          <a:srcRect l="40147" t="28403" r="13603" b="55671"/>
          <a:stretch/>
        </p:blipFill>
        <p:spPr bwMode="auto">
          <a:xfrm>
            <a:off x="5857875" y="3022600"/>
            <a:ext cx="3171826" cy="109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666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189" y="91517"/>
            <a:ext cx="8969542" cy="3970318"/>
          </a:xfrm>
          <a:prstGeom prst="rect">
            <a:avLst/>
          </a:prstGeom>
        </p:spPr>
        <p:txBody>
          <a:bodyPr wrap="square">
            <a:spAutoFit/>
          </a:bodyPr>
          <a:lstStyle/>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a:t>
            </a:r>
            <a:r>
              <a:rPr lang="en-US" sz="2800" dirty="0" smtClean="0">
                <a:latin typeface="Times New Roman" panose="02020603050405020304" pitchFamily="18" charset="0"/>
                <a:cs typeface="Times New Roman" panose="02020603050405020304" pitchFamily="18" charset="0"/>
              </a:rPr>
              <a:t>one of advantage </a:t>
            </a:r>
            <a:r>
              <a:rPr lang="en-US" sz="2800" dirty="0">
                <a:latin typeface="Times New Roman" panose="02020603050405020304" pitchFamily="18" charset="0"/>
                <a:cs typeface="Times New Roman" panose="02020603050405020304" pitchFamily="18" charset="0"/>
              </a:rPr>
              <a:t>of A buffer method is that it provides </a:t>
            </a:r>
            <a:r>
              <a:rPr lang="en-US" sz="2800" dirty="0" smtClean="0">
                <a:latin typeface="Times New Roman" panose="02020603050405020304" pitchFamily="18" charset="0"/>
                <a:cs typeface="Times New Roman" panose="02020603050405020304" pitchFamily="18" charset="0"/>
              </a:rPr>
              <a:t>anti-aliasing (process to remove jaggy or staircase effect in the picture) </a:t>
            </a:r>
            <a:r>
              <a:rPr lang="en-US" sz="2800" dirty="0">
                <a:latin typeface="Times New Roman" panose="02020603050405020304" pitchFamily="18" charset="0"/>
                <a:cs typeface="Times New Roman" panose="02020603050405020304" pitchFamily="18" charset="0"/>
              </a:rPr>
              <a:t>in addition to what Z-buffer does. </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A-buffer method, each pixel is made up of a group of sub-pixels. The final color of a pixel is computed by summing up all of its sub-pixels. Due to this accumulation taking place at sub-pixel level, A-buffer method gets the name </a:t>
            </a:r>
            <a:r>
              <a:rPr lang="en-US" sz="2800" b="1" dirty="0">
                <a:latin typeface="Times New Roman" panose="02020603050405020304" pitchFamily="18" charset="0"/>
                <a:cs typeface="Times New Roman" panose="02020603050405020304" pitchFamily="18" charset="0"/>
              </a:rPr>
              <a:t>accumulation buffer</a:t>
            </a:r>
            <a:r>
              <a:rPr lang="en-US" sz="2800" dirty="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2"/>
          <a:stretch>
            <a:fillRect/>
          </a:stretch>
        </p:blipFill>
        <p:spPr>
          <a:xfrm>
            <a:off x="2543175" y="3937663"/>
            <a:ext cx="4711868" cy="3225137"/>
          </a:xfrm>
          <a:prstGeom prst="rect">
            <a:avLst/>
          </a:prstGeom>
        </p:spPr>
      </p:pic>
      <p:pic>
        <p:nvPicPr>
          <p:cNvPr id="6" name="Picture 5"/>
          <p:cNvPicPr>
            <a:picLocks noChangeAspect="1"/>
          </p:cNvPicPr>
          <p:nvPr/>
        </p:nvPicPr>
        <p:blipFill>
          <a:blip r:embed="rId3"/>
          <a:stretch>
            <a:fillRect/>
          </a:stretch>
        </p:blipFill>
        <p:spPr>
          <a:xfrm>
            <a:off x="428624" y="4248150"/>
            <a:ext cx="2114550" cy="1619250"/>
          </a:xfrm>
          <a:prstGeom prst="rect">
            <a:avLst/>
          </a:prstGeom>
        </p:spPr>
      </p:pic>
    </p:spTree>
    <p:extLst>
      <p:ext uri="{BB962C8B-B14F-4D97-AF65-F5344CB8AC3E}">
        <p14:creationId xmlns:p14="http://schemas.microsoft.com/office/powerpoint/2010/main" val="4038484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8999621" cy="3323987"/>
          </a:xfrm>
          <a:prstGeom prst="rect">
            <a:avLst/>
          </a:prstGeom>
        </p:spPr>
        <p:txBody>
          <a:bodyPr wrap="square">
            <a:spAutoFit/>
          </a:bodyPr>
          <a:lstStyle/>
          <a:p>
            <a:pPr marL="457200" indent="-457200" fontAlgn="base">
              <a:lnSpc>
                <a:spcPct val="150000"/>
              </a:lnSpc>
              <a:buFont typeface="Wingdings" panose="05000000000000000000" pitchFamily="2" charset="2"/>
              <a:buChar char="v"/>
            </a:pPr>
            <a:r>
              <a:rPr lang="en-US" sz="2800" b="1" dirty="0" smtClean="0">
                <a:latin typeface="Roboto"/>
              </a:rPr>
              <a:t>When a pixel overlap by multiple surfaces</a:t>
            </a:r>
          </a:p>
          <a:p>
            <a:pPr marL="457200" fontAlgn="base">
              <a:lnSpc>
                <a:spcPct val="150000"/>
              </a:lnSpc>
            </a:pPr>
            <a:r>
              <a:rPr lang="en-US" sz="2800" dirty="0" smtClean="0">
                <a:latin typeface="Roboto"/>
              </a:rPr>
              <a:t>As </a:t>
            </a:r>
            <a:r>
              <a:rPr lang="en-US" sz="2800" dirty="0">
                <a:latin typeface="Roboto"/>
              </a:rPr>
              <a:t>shown in the above figure, </a:t>
            </a:r>
            <a:r>
              <a:rPr lang="en-US" sz="2800" b="1" dirty="0">
                <a:latin typeface="Roboto"/>
              </a:rPr>
              <a:t>multiple-surface contributions</a:t>
            </a:r>
            <a:r>
              <a:rPr lang="en-US" sz="2800" dirty="0">
                <a:latin typeface="Roboto"/>
              </a:rPr>
              <a:t> to the pixel intensity is indicated by depth &lt; 0. The 2nd field, </a:t>
            </a:r>
            <a:r>
              <a:rPr lang="en-US" sz="2800" dirty="0" err="1">
                <a:latin typeface="Roboto"/>
              </a:rPr>
              <a:t>i.e</a:t>
            </a:r>
            <a:r>
              <a:rPr lang="en-US" sz="2800" dirty="0">
                <a:latin typeface="Roboto"/>
              </a:rPr>
              <a:t>, the intensity field then stores a pointer to a linked list of surface data</a:t>
            </a:r>
            <a:r>
              <a:rPr lang="en-US" sz="2800" dirty="0" smtClean="0">
                <a:latin typeface="Roboto"/>
              </a:rPr>
              <a:t>.</a:t>
            </a:r>
            <a:endParaRPr lang="en-US" sz="2800" dirty="0">
              <a:latin typeface="Roboto"/>
            </a:endParaRPr>
          </a:p>
        </p:txBody>
      </p:sp>
      <p:pic>
        <p:nvPicPr>
          <p:cNvPr id="4098" name="Picture 2" descr="https://media.geeksforgeeks.org/wp-content/uploads/abuffer2.png"/>
          <p:cNvPicPr>
            <a:picLocks noChangeAspect="1" noChangeArrowheads="1"/>
          </p:cNvPicPr>
          <p:nvPr/>
        </p:nvPicPr>
        <p:blipFill rotWithShape="1">
          <a:blip r:embed="rId2">
            <a:extLst>
              <a:ext uri="{28A0092B-C50C-407E-A947-70E740481C1C}">
                <a14:useLocalDpi xmlns:a14="http://schemas.microsoft.com/office/drawing/2010/main" val="0"/>
              </a:ext>
            </a:extLst>
          </a:blip>
          <a:srcRect t="9555" b="28651"/>
          <a:stretch/>
        </p:blipFill>
        <p:spPr bwMode="auto">
          <a:xfrm>
            <a:off x="287129" y="3185026"/>
            <a:ext cx="8365828" cy="1263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0501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23220"/>
          </a:xfrm>
          <a:prstGeom prst="rect">
            <a:avLst/>
          </a:prstGeom>
          <a:noFill/>
        </p:spPr>
        <p:txBody>
          <a:bodyPr wrap="square" rtlCol="0">
            <a:spAutoFit/>
          </a:bodyPr>
          <a:lstStyle/>
          <a:p>
            <a:r>
              <a:rPr lang="en-US" sz="2700" b="1" dirty="0" smtClean="0"/>
              <a:t>Scan line method for Visible Surface Detection</a:t>
            </a:r>
            <a:endParaRPr lang="en-US" sz="2700" b="1" dirty="0"/>
          </a:p>
        </p:txBody>
      </p:sp>
      <p:sp>
        <p:nvSpPr>
          <p:cNvPr id="3" name="TextBox 2"/>
          <p:cNvSpPr txBox="1"/>
          <p:nvPr/>
        </p:nvSpPr>
        <p:spPr>
          <a:xfrm>
            <a:off x="0" y="452735"/>
            <a:ext cx="9144000" cy="6524863"/>
          </a:xfrm>
          <a:prstGeom prst="rect">
            <a:avLst/>
          </a:prstGeom>
          <a:noFill/>
        </p:spPr>
        <p:txBody>
          <a:bodyPr wrap="square" rtlCol="0">
            <a:spAutoFit/>
          </a:bodyPr>
          <a:lstStyle/>
          <a:p>
            <a:r>
              <a:rPr lang="en-US" sz="2200" dirty="0" smtClean="0"/>
              <a:t>It is image space method for removing hidden surfaces. It is an extension of scan line algorithm for filling polygons interiors.</a:t>
            </a:r>
          </a:p>
          <a:p>
            <a:r>
              <a:rPr lang="en-US" sz="2200" dirty="0" smtClean="0"/>
              <a:t>When we use Z-buffer we can process only one surface at a time. But by scan line method we can process more than one surfaces at a time.</a:t>
            </a:r>
          </a:p>
          <a:p>
            <a:r>
              <a:rPr lang="en-US" sz="2200" dirty="0" smtClean="0"/>
              <a:t>In this method, for all polygons intersecting a scan line, the faces are processed from left to right.</a:t>
            </a:r>
          </a:p>
          <a:p>
            <a:r>
              <a:rPr lang="en-US" sz="2200" dirty="0" smtClean="0"/>
              <a:t>And if there are overlapping faces, we should determine the depth so that the nearest face to the view plane is identified and the intensity of that face is entered into the refresh buffer.</a:t>
            </a:r>
          </a:p>
          <a:p>
            <a:r>
              <a:rPr lang="en-US" sz="2200" dirty="0" smtClean="0"/>
              <a:t>The first step of this method is to create an edge table for all non-horizontal edges of all </a:t>
            </a:r>
            <a:r>
              <a:rPr lang="en-US" sz="2200" dirty="0" err="1" smtClean="0"/>
              <a:t>pol</a:t>
            </a:r>
            <a:r>
              <a:rPr lang="en-US" sz="2200" dirty="0" smtClean="0"/>
              <a:t>]</a:t>
            </a:r>
            <a:r>
              <a:rPr lang="en-US" sz="2200" dirty="0" err="1" smtClean="0"/>
              <a:t>ygons</a:t>
            </a:r>
            <a:r>
              <a:rPr lang="en-US" sz="2200" dirty="0" smtClean="0"/>
              <a:t> projected on the view plane. Horizontal edges are ignored. Each entry in edge table contains: </a:t>
            </a:r>
          </a:p>
          <a:p>
            <a:r>
              <a:rPr lang="en-US" sz="2200" dirty="0" smtClean="0"/>
              <a:t>-	x coordinate of the end with smaller y coordinate</a:t>
            </a:r>
          </a:p>
          <a:p>
            <a:r>
              <a:rPr lang="en-US" sz="2200" dirty="0" smtClean="0"/>
              <a:t>-	y coordinate of the edge’s other end</a:t>
            </a:r>
          </a:p>
          <a:p>
            <a:pPr marL="914400" indent="-914400"/>
            <a:r>
              <a:rPr lang="en-US" sz="2200" dirty="0" smtClean="0"/>
              <a:t>-	x increment </a:t>
            </a:r>
            <a:r>
              <a:rPr lang="en-US" sz="2200" dirty="0" smtClean="0">
                <a:sym typeface="Symbol"/>
              </a:rPr>
              <a:t>x, used in stepping from one scan line to the next (	x is the inverse slope of edge)</a:t>
            </a:r>
          </a:p>
          <a:p>
            <a:r>
              <a:rPr lang="en-US" sz="2200" dirty="0" smtClean="0">
                <a:sym typeface="Symbol"/>
              </a:rPr>
              <a:t>-	Polygon identification number indicating the polygon to which edge 	belongs.</a:t>
            </a:r>
          </a:p>
          <a:p>
            <a:endParaRPr lang="en-US" sz="2200" dirty="0" smtClean="0"/>
          </a:p>
        </p:txBody>
      </p:sp>
      <p:pic>
        <p:nvPicPr>
          <p:cNvPr id="1026" name="Picture 2"/>
          <p:cNvPicPr>
            <a:picLocks noChangeAspect="1" noChangeArrowheads="1"/>
          </p:cNvPicPr>
          <p:nvPr/>
        </p:nvPicPr>
        <p:blipFill>
          <a:blip r:embed="rId2"/>
          <a:srcRect/>
          <a:stretch>
            <a:fillRect/>
          </a:stretch>
        </p:blipFill>
        <p:spPr bwMode="auto">
          <a:xfrm>
            <a:off x="3810000" y="6400800"/>
            <a:ext cx="3619500" cy="361950"/>
          </a:xfrm>
          <a:prstGeom prst="rect">
            <a:avLst/>
          </a:prstGeom>
          <a:noFill/>
          <a:ln w="9525">
            <a:noFill/>
            <a:miter lim="800000"/>
            <a:headEnd/>
            <a:tailEnd/>
          </a:ln>
          <a:effectLst/>
        </p:spPr>
      </p:pic>
      <p:sp>
        <p:nvSpPr>
          <p:cNvPr id="6" name="TextBox 5"/>
          <p:cNvSpPr txBox="1"/>
          <p:nvPr/>
        </p:nvSpPr>
        <p:spPr>
          <a:xfrm>
            <a:off x="2133600" y="6400800"/>
            <a:ext cx="1600200" cy="369332"/>
          </a:xfrm>
          <a:prstGeom prst="rect">
            <a:avLst/>
          </a:prstGeom>
          <a:noFill/>
        </p:spPr>
        <p:txBody>
          <a:bodyPr wrap="square" rtlCol="0">
            <a:spAutoFit/>
          </a:bodyPr>
          <a:lstStyle/>
          <a:p>
            <a:r>
              <a:rPr lang="en-US" dirty="0" smtClean="0">
                <a:solidFill>
                  <a:schemeClr val="accent6">
                    <a:lumMod val="60000"/>
                    <a:lumOff val="40000"/>
                  </a:schemeClr>
                </a:solidFill>
              </a:rPr>
              <a:t>Edge Table: </a:t>
            </a:r>
            <a:endParaRPr lang="en-US" dirty="0">
              <a:solidFill>
                <a:schemeClr val="accent6">
                  <a:lumMod val="60000"/>
                  <a:lumOff val="40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23220"/>
          </a:xfrm>
          <a:prstGeom prst="rect">
            <a:avLst/>
          </a:prstGeom>
          <a:noFill/>
        </p:spPr>
        <p:txBody>
          <a:bodyPr wrap="square" rtlCol="0">
            <a:spAutoFit/>
          </a:bodyPr>
          <a:lstStyle/>
          <a:p>
            <a:r>
              <a:rPr lang="en-US" sz="2700" b="1" dirty="0" smtClean="0"/>
              <a:t>Scan line method for Visible Surface Detection</a:t>
            </a:r>
            <a:endParaRPr lang="en-US" sz="2700" b="1" dirty="0"/>
          </a:p>
        </p:txBody>
      </p:sp>
      <p:sp>
        <p:nvSpPr>
          <p:cNvPr id="3" name="TextBox 2"/>
          <p:cNvSpPr txBox="1"/>
          <p:nvPr/>
        </p:nvSpPr>
        <p:spPr>
          <a:xfrm>
            <a:off x="0" y="452735"/>
            <a:ext cx="9144000" cy="5601533"/>
          </a:xfrm>
          <a:prstGeom prst="rect">
            <a:avLst/>
          </a:prstGeom>
          <a:noFill/>
        </p:spPr>
        <p:txBody>
          <a:bodyPr wrap="square" rtlCol="0">
            <a:spAutoFit/>
          </a:bodyPr>
          <a:lstStyle/>
          <a:p>
            <a:r>
              <a:rPr lang="en-US" sz="2400" dirty="0" smtClean="0"/>
              <a:t>Polygon table fields contains: </a:t>
            </a:r>
          </a:p>
          <a:p>
            <a:r>
              <a:rPr lang="en-US" sz="2400" dirty="0" smtClean="0"/>
              <a:t>	-	Polygon ID</a:t>
            </a:r>
          </a:p>
          <a:p>
            <a:r>
              <a:rPr lang="en-US" sz="2400" dirty="0" smtClean="0"/>
              <a:t>	-	Coefficient of plane equation</a:t>
            </a:r>
          </a:p>
          <a:p>
            <a:r>
              <a:rPr lang="en-US" sz="2400" dirty="0" smtClean="0"/>
              <a:t>	-	Shading or color information for polygon</a:t>
            </a:r>
          </a:p>
          <a:p>
            <a:r>
              <a:rPr lang="en-US" sz="2400" dirty="0" smtClean="0"/>
              <a:t>	-	In-Out Boolean flag, initiated to false and used during 		scan line processing.</a:t>
            </a:r>
          </a:p>
          <a:p>
            <a:endParaRPr lang="en-US" sz="2400" dirty="0" smtClean="0"/>
          </a:p>
          <a:p>
            <a:endParaRPr lang="en-US" sz="2400" dirty="0" smtClean="0"/>
          </a:p>
          <a:p>
            <a:r>
              <a:rPr lang="en-US" sz="2400" dirty="0" smtClean="0"/>
              <a:t>To facilitate the search for surfaces crossing a given scan line an active list of edges is formed for each scan line as it is processed. </a:t>
            </a:r>
          </a:p>
          <a:p>
            <a:r>
              <a:rPr lang="en-US" sz="2400" dirty="0" smtClean="0"/>
              <a:t>The active list stores only those edges that cross the scan line in an increasing order from x. </a:t>
            </a:r>
          </a:p>
          <a:p>
            <a:r>
              <a:rPr lang="en-US" sz="2400" dirty="0" smtClean="0"/>
              <a:t>Also a flag is set for each surface to indicate whether the position along a scan line is either inside or outside the surface </a:t>
            </a:r>
          </a:p>
          <a:p>
            <a:endParaRPr lang="en-US" sz="2200" dirty="0" smtClean="0"/>
          </a:p>
        </p:txBody>
      </p:sp>
      <p:pic>
        <p:nvPicPr>
          <p:cNvPr id="2050" name="Picture 2"/>
          <p:cNvPicPr>
            <a:picLocks noChangeAspect="1" noChangeArrowheads="1"/>
          </p:cNvPicPr>
          <p:nvPr/>
        </p:nvPicPr>
        <p:blipFill>
          <a:blip r:embed="rId2"/>
          <a:srcRect/>
          <a:stretch>
            <a:fillRect/>
          </a:stretch>
        </p:blipFill>
        <p:spPr bwMode="auto">
          <a:xfrm>
            <a:off x="2971800" y="2895600"/>
            <a:ext cx="4448175" cy="514350"/>
          </a:xfrm>
          <a:prstGeom prst="rect">
            <a:avLst/>
          </a:prstGeom>
          <a:noFill/>
          <a:ln w="9525">
            <a:noFill/>
            <a:miter lim="800000"/>
            <a:headEnd/>
            <a:tailEnd/>
          </a:ln>
          <a:effectLst/>
        </p:spPr>
      </p:pic>
      <p:sp>
        <p:nvSpPr>
          <p:cNvPr id="6" name="TextBox 5"/>
          <p:cNvSpPr txBox="1"/>
          <p:nvPr/>
        </p:nvSpPr>
        <p:spPr>
          <a:xfrm>
            <a:off x="914400" y="2891135"/>
            <a:ext cx="2362200" cy="461665"/>
          </a:xfrm>
          <a:prstGeom prst="rect">
            <a:avLst/>
          </a:prstGeom>
          <a:noFill/>
        </p:spPr>
        <p:txBody>
          <a:bodyPr wrap="square" rtlCol="0">
            <a:spAutoFit/>
          </a:bodyPr>
          <a:lstStyle/>
          <a:p>
            <a:r>
              <a:rPr lang="en-US" sz="2400" dirty="0" smtClean="0">
                <a:solidFill>
                  <a:schemeClr val="accent6">
                    <a:lumMod val="60000"/>
                    <a:lumOff val="40000"/>
                  </a:schemeClr>
                </a:solidFill>
              </a:rPr>
              <a:t>Polygon Table:</a:t>
            </a:r>
            <a:endParaRPr lang="en-US" sz="2400" dirty="0">
              <a:solidFill>
                <a:schemeClr val="accent6">
                  <a:lumMod val="60000"/>
                  <a:lumOff val="4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915400" cy="523220"/>
          </a:xfrm>
          <a:prstGeom prst="rect">
            <a:avLst/>
          </a:prstGeom>
          <a:noFill/>
        </p:spPr>
        <p:txBody>
          <a:bodyPr wrap="square" rtlCol="0">
            <a:spAutoFit/>
          </a:bodyPr>
          <a:lstStyle/>
          <a:p>
            <a:r>
              <a:rPr lang="en-US" sz="2800" b="1" dirty="0" smtClean="0"/>
              <a:t>Object Space method</a:t>
            </a:r>
            <a:endParaRPr lang="en-US" sz="2800" b="1" dirty="0"/>
          </a:p>
        </p:txBody>
      </p:sp>
      <p:sp>
        <p:nvSpPr>
          <p:cNvPr id="3" name="TextBox 2"/>
          <p:cNvSpPr txBox="1"/>
          <p:nvPr/>
        </p:nvSpPr>
        <p:spPr>
          <a:xfrm>
            <a:off x="0" y="452735"/>
            <a:ext cx="8915400" cy="7171194"/>
          </a:xfrm>
          <a:prstGeom prst="rect">
            <a:avLst/>
          </a:prstGeom>
          <a:noFill/>
        </p:spPr>
        <p:txBody>
          <a:bodyPr wrap="square" rtlCol="0">
            <a:spAutoFit/>
          </a:bodyPr>
          <a:lstStyle/>
          <a:p>
            <a:r>
              <a:rPr lang="en-US" sz="2300" dirty="0" smtClean="0"/>
              <a:t>Object space method also known as object precision algorithms is implemented in physical coordinate system.</a:t>
            </a:r>
          </a:p>
          <a:p>
            <a:r>
              <a:rPr lang="en-US" sz="2300" dirty="0" smtClean="0"/>
              <a:t>For visibility, object space method compares objects and parts of objects to each other within the scene definition to determine which surfaces are visible .</a:t>
            </a:r>
          </a:p>
          <a:p>
            <a:r>
              <a:rPr lang="en-US" sz="2300" dirty="0" smtClean="0"/>
              <a:t>Geometric calculation is precise i.e. done on floating point so, it is easy to implement but slow than other methods. </a:t>
            </a:r>
          </a:p>
          <a:p>
            <a:r>
              <a:rPr lang="en-US" sz="2300" dirty="0" smtClean="0"/>
              <a:t>Some of the popular method for object space are: Back face Removal, Area subdivision algorithm (</a:t>
            </a:r>
            <a:r>
              <a:rPr lang="en-US" sz="2300" dirty="0" err="1" smtClean="0"/>
              <a:t>quadtree</a:t>
            </a:r>
            <a:r>
              <a:rPr lang="en-US" sz="2300" dirty="0" smtClean="0"/>
              <a:t> and </a:t>
            </a:r>
            <a:r>
              <a:rPr lang="en-US" sz="2300" dirty="0" err="1" smtClean="0"/>
              <a:t>octree</a:t>
            </a:r>
            <a:r>
              <a:rPr lang="en-US" sz="2300" dirty="0" smtClean="0"/>
              <a:t>) method, binary space partitioning method.</a:t>
            </a:r>
          </a:p>
          <a:p>
            <a:r>
              <a:rPr lang="en-US" sz="2300" dirty="0" smtClean="0"/>
              <a:t>It is used in line display algorithm.</a:t>
            </a:r>
          </a:p>
          <a:p>
            <a:r>
              <a:rPr lang="en-US" sz="2300" b="1" dirty="0" smtClean="0"/>
              <a:t>Basic procedure:</a:t>
            </a:r>
          </a:p>
          <a:p>
            <a:r>
              <a:rPr lang="en-US" sz="2300" dirty="0" smtClean="0"/>
              <a:t>	Begin</a:t>
            </a:r>
          </a:p>
          <a:p>
            <a:pPr marL="1485900" indent="-228600">
              <a:buFont typeface="Arial" pitchFamily="34" charset="0"/>
              <a:buChar char="•"/>
            </a:pPr>
            <a:r>
              <a:rPr lang="en-US" sz="2300" dirty="0" smtClean="0"/>
              <a:t>Determine those parts of the object whose view is unobstructed by other parts of it or any other objects with respect to the viewing specifications.</a:t>
            </a:r>
          </a:p>
          <a:p>
            <a:pPr marL="1485900" indent="-228600">
              <a:buFont typeface="Arial" pitchFamily="34" charset="0"/>
              <a:buChar char="•"/>
            </a:pPr>
            <a:r>
              <a:rPr lang="en-US" sz="2300" dirty="0" smtClean="0"/>
              <a:t>Draw those parts in the object color</a:t>
            </a:r>
          </a:p>
          <a:p>
            <a:r>
              <a:rPr lang="en-US" sz="2300" dirty="0" smtClean="0"/>
              <a:t>	End</a:t>
            </a:r>
          </a:p>
          <a:p>
            <a:endParaRPr lang="en-US" sz="2300" dirty="0" smtClean="0"/>
          </a:p>
          <a:p>
            <a:endParaRPr lang="en-US" sz="23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23220"/>
          </a:xfrm>
          <a:prstGeom prst="rect">
            <a:avLst/>
          </a:prstGeom>
          <a:noFill/>
        </p:spPr>
        <p:txBody>
          <a:bodyPr wrap="square" rtlCol="0">
            <a:spAutoFit/>
          </a:bodyPr>
          <a:lstStyle/>
          <a:p>
            <a:r>
              <a:rPr lang="en-US" sz="2700" b="1" dirty="0" smtClean="0"/>
              <a:t>Scan line method for Visible Surface Detection</a:t>
            </a:r>
            <a:endParaRPr lang="en-US" sz="2700" b="1" dirty="0"/>
          </a:p>
        </p:txBody>
      </p:sp>
      <p:sp>
        <p:nvSpPr>
          <p:cNvPr id="3" name="TextBox 2"/>
          <p:cNvSpPr txBox="1"/>
          <p:nvPr/>
        </p:nvSpPr>
        <p:spPr>
          <a:xfrm>
            <a:off x="0" y="452735"/>
            <a:ext cx="9144000" cy="2308324"/>
          </a:xfrm>
          <a:prstGeom prst="rect">
            <a:avLst/>
          </a:prstGeom>
          <a:noFill/>
        </p:spPr>
        <p:txBody>
          <a:bodyPr wrap="square" rtlCol="0">
            <a:spAutoFit/>
          </a:bodyPr>
          <a:lstStyle/>
          <a:p>
            <a:r>
              <a:rPr lang="en-US" sz="2400" dirty="0" smtClean="0"/>
              <a:t>Example:</a:t>
            </a:r>
          </a:p>
          <a:p>
            <a:r>
              <a:rPr lang="en-US" sz="2400" dirty="0" smtClean="0"/>
              <a:t>Sorted edges are: AD, CD, GH, FG, HE, BC, AB and EF</a:t>
            </a:r>
          </a:p>
          <a:p>
            <a:r>
              <a:rPr lang="en-US" sz="2400" dirty="0" smtClean="0"/>
              <a:t>Polygon table has entries: ABCD for </a:t>
            </a:r>
            <a:br>
              <a:rPr lang="en-US" sz="2400" dirty="0" smtClean="0"/>
            </a:br>
            <a:r>
              <a:rPr lang="en-US" sz="2400" dirty="0" smtClean="0"/>
              <a:t>surface S1  and EFGH for surface s2. </a:t>
            </a:r>
          </a:p>
          <a:p>
            <a:r>
              <a:rPr lang="en-US" sz="2400" dirty="0" smtClean="0"/>
              <a:t>Prepare active edge table (AET)</a:t>
            </a:r>
          </a:p>
          <a:p>
            <a:r>
              <a:rPr lang="en-US" sz="2400" dirty="0" smtClean="0"/>
              <a:t> </a:t>
            </a:r>
            <a:endParaRPr lang="en-US" sz="2200" dirty="0" smtClean="0"/>
          </a:p>
        </p:txBody>
      </p:sp>
      <p:pic>
        <p:nvPicPr>
          <p:cNvPr id="3074" name="Picture 2"/>
          <p:cNvPicPr>
            <a:picLocks noChangeAspect="1" noChangeArrowheads="1"/>
          </p:cNvPicPr>
          <p:nvPr/>
        </p:nvPicPr>
        <p:blipFill>
          <a:blip r:embed="rId2"/>
          <a:srcRect/>
          <a:stretch>
            <a:fillRect/>
          </a:stretch>
        </p:blipFill>
        <p:spPr bwMode="auto">
          <a:xfrm>
            <a:off x="5438775" y="1323975"/>
            <a:ext cx="3705225" cy="26384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447800" y="2514600"/>
            <a:ext cx="2828925" cy="2038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915400" cy="523220"/>
          </a:xfrm>
          <a:prstGeom prst="rect">
            <a:avLst/>
          </a:prstGeom>
          <a:noFill/>
        </p:spPr>
        <p:txBody>
          <a:bodyPr wrap="square" rtlCol="0">
            <a:spAutoFit/>
          </a:bodyPr>
          <a:lstStyle/>
          <a:p>
            <a:r>
              <a:rPr lang="en-US" sz="2800" b="1" dirty="0" smtClean="0"/>
              <a:t>Object Space method</a:t>
            </a:r>
            <a:endParaRPr lang="en-US" sz="2800" b="1" dirty="0"/>
          </a:p>
        </p:txBody>
      </p:sp>
      <p:sp>
        <p:nvSpPr>
          <p:cNvPr id="3" name="TextBox 2"/>
          <p:cNvSpPr txBox="1"/>
          <p:nvPr/>
        </p:nvSpPr>
        <p:spPr>
          <a:xfrm>
            <a:off x="0" y="452735"/>
            <a:ext cx="8915400" cy="1508105"/>
          </a:xfrm>
          <a:prstGeom prst="rect">
            <a:avLst/>
          </a:prstGeom>
          <a:noFill/>
        </p:spPr>
        <p:txBody>
          <a:bodyPr wrap="square" rtlCol="0">
            <a:spAutoFit/>
          </a:bodyPr>
          <a:lstStyle/>
          <a:p>
            <a:r>
              <a:rPr lang="en-US" sz="2300" dirty="0" smtClean="0"/>
              <a:t>Calculation are performed at the resolution in which objects are defined. Process is unrelated to display resolution or individual pixel in the image and result of process is applicable to various display resolutions. </a:t>
            </a:r>
          </a:p>
          <a:p>
            <a:r>
              <a:rPr lang="en-US" sz="2300" dirty="0" smtClean="0"/>
              <a:t>Complexity of this method is O(n</a:t>
            </a:r>
            <a:r>
              <a:rPr lang="en-US" sz="2300" baseline="30000" dirty="0" smtClean="0"/>
              <a:t>2</a:t>
            </a:r>
            <a:r>
              <a:rPr lang="en-US" sz="2300" dirty="0" smtClean="0"/>
              <a:t>) for n number of objects.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915400" cy="523220"/>
          </a:xfrm>
          <a:prstGeom prst="rect">
            <a:avLst/>
          </a:prstGeom>
          <a:noFill/>
        </p:spPr>
        <p:txBody>
          <a:bodyPr wrap="square" rtlCol="0">
            <a:spAutoFit/>
          </a:bodyPr>
          <a:lstStyle/>
          <a:p>
            <a:r>
              <a:rPr lang="en-US" sz="2800" b="1" dirty="0" smtClean="0"/>
              <a:t>Image Space method</a:t>
            </a:r>
            <a:endParaRPr lang="en-US" sz="2800" b="1" dirty="0"/>
          </a:p>
        </p:txBody>
      </p:sp>
      <p:sp>
        <p:nvSpPr>
          <p:cNvPr id="3" name="TextBox 2"/>
          <p:cNvSpPr txBox="1"/>
          <p:nvPr/>
        </p:nvSpPr>
        <p:spPr>
          <a:xfrm>
            <a:off x="0" y="452735"/>
            <a:ext cx="8915400" cy="7109639"/>
          </a:xfrm>
          <a:prstGeom prst="rect">
            <a:avLst/>
          </a:prstGeom>
          <a:noFill/>
        </p:spPr>
        <p:txBody>
          <a:bodyPr wrap="square" rtlCol="0">
            <a:spAutoFit/>
          </a:bodyPr>
          <a:lstStyle/>
          <a:p>
            <a:r>
              <a:rPr lang="en-US" sz="2400" dirty="0" smtClean="0"/>
              <a:t>Image space works in screen coordinate system or device coordinate system. </a:t>
            </a:r>
          </a:p>
          <a:p>
            <a:r>
              <a:rPr lang="en-US" sz="2400" dirty="0" smtClean="0"/>
              <a:t>In image space method, visibility is decided point by point in each pixel position in view plane. It is used in line/surface display algorithm in computer graphics.</a:t>
            </a:r>
          </a:p>
          <a:p>
            <a:r>
              <a:rPr lang="en-US" sz="2400" dirty="0" smtClean="0"/>
              <a:t>Accuracy of calculation is bounded by display resolution. And change in display resolution requires re-calculation.</a:t>
            </a:r>
          </a:p>
          <a:p>
            <a:r>
              <a:rPr lang="en-US" sz="2400" dirty="0" smtClean="0"/>
              <a:t>Complexity of this method is O(</a:t>
            </a:r>
            <a:r>
              <a:rPr lang="en-US" sz="2400" dirty="0" err="1" smtClean="0"/>
              <a:t>n</a:t>
            </a:r>
            <a:r>
              <a:rPr lang="en-US" sz="2400" baseline="30000" dirty="0" err="1" smtClean="0"/>
              <a:t>N</a:t>
            </a:r>
            <a:r>
              <a:rPr lang="en-US" sz="2400" dirty="0" smtClean="0"/>
              <a:t>) where n is the number of object in the scene and N is the number of pixel.</a:t>
            </a:r>
          </a:p>
          <a:p>
            <a:r>
              <a:rPr lang="en-US" sz="2400" dirty="0" smtClean="0"/>
              <a:t>The most popular methods for image space method are depth buffer (z-buffer), scan line, depth sorting (painter algorithm).</a:t>
            </a:r>
          </a:p>
          <a:p>
            <a:r>
              <a:rPr lang="en-US" sz="2400" b="1" dirty="0" smtClean="0"/>
              <a:t>Basic procedure:</a:t>
            </a:r>
          </a:p>
          <a:p>
            <a:r>
              <a:rPr lang="en-US" sz="2400" dirty="0" smtClean="0"/>
              <a:t>	Begin</a:t>
            </a:r>
          </a:p>
          <a:p>
            <a:r>
              <a:rPr lang="en-US" sz="2400" dirty="0" smtClean="0"/>
              <a:t>	-	Determine the object closet to that pixel</a:t>
            </a:r>
          </a:p>
          <a:p>
            <a:r>
              <a:rPr lang="en-US" sz="2400" dirty="0" smtClean="0"/>
              <a:t>	-	Draw the pixel in object color</a:t>
            </a:r>
          </a:p>
          <a:p>
            <a:r>
              <a:rPr lang="en-US" sz="2400" dirty="0" smtClean="0"/>
              <a:t>	End</a:t>
            </a:r>
          </a:p>
          <a:p>
            <a:endParaRPr lang="en-US" sz="2400" dirty="0" smtClean="0"/>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915400" cy="523220"/>
          </a:xfrm>
          <a:prstGeom prst="rect">
            <a:avLst/>
          </a:prstGeom>
          <a:noFill/>
        </p:spPr>
        <p:txBody>
          <a:bodyPr wrap="square" rtlCol="0">
            <a:spAutoFit/>
          </a:bodyPr>
          <a:lstStyle/>
          <a:p>
            <a:r>
              <a:rPr lang="en-US" sz="2800" b="1" dirty="0" smtClean="0"/>
              <a:t>Back Face Detection (Plane Equation Method)</a:t>
            </a:r>
            <a:endParaRPr lang="en-US" sz="2800" b="1" dirty="0"/>
          </a:p>
        </p:txBody>
      </p:sp>
      <p:sp>
        <p:nvSpPr>
          <p:cNvPr id="3" name="TextBox 2"/>
          <p:cNvSpPr txBox="1"/>
          <p:nvPr/>
        </p:nvSpPr>
        <p:spPr>
          <a:xfrm>
            <a:off x="0" y="452735"/>
            <a:ext cx="8915400" cy="4154984"/>
          </a:xfrm>
          <a:prstGeom prst="rect">
            <a:avLst/>
          </a:prstGeom>
          <a:noFill/>
        </p:spPr>
        <p:txBody>
          <a:bodyPr wrap="square" rtlCol="0">
            <a:spAutoFit/>
          </a:bodyPr>
          <a:lstStyle/>
          <a:p>
            <a:r>
              <a:rPr lang="en-US" sz="2400" dirty="0" smtClean="0"/>
              <a:t>Back-face detection, also known as plane equation method is an </a:t>
            </a:r>
            <a:r>
              <a:rPr lang="en-US" sz="2400" b="1" dirty="0" smtClean="0"/>
              <a:t>object space method </a:t>
            </a:r>
            <a:r>
              <a:rPr lang="en-US" sz="2400" dirty="0" smtClean="0"/>
              <a:t>in which objects and parts of objects are compared to find out the visible surfaces. </a:t>
            </a:r>
          </a:p>
          <a:p>
            <a:r>
              <a:rPr lang="en-US" sz="2400" dirty="0" smtClean="0"/>
              <a:t>In a solid object, there are surfaces which are facing the viewer (front faces) and there are surfaces which are opposite to the viewer (back faces).</a:t>
            </a:r>
          </a:p>
          <a:p>
            <a:r>
              <a:rPr lang="en-US" sz="2400" dirty="0" smtClean="0"/>
              <a:t>These back faces contribute to approximately half of the total number of surfaces. </a:t>
            </a:r>
          </a:p>
          <a:p>
            <a:r>
              <a:rPr lang="en-US" sz="2400" dirty="0" smtClean="0"/>
              <a:t>There are three methods for back face detection, although all these three methods have the same concept. </a:t>
            </a:r>
          </a:p>
          <a:p>
            <a:endParaRPr lang="en-US"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07831"/>
          </a:xfrm>
          <a:prstGeom prst="rect">
            <a:avLst/>
          </a:prstGeom>
          <a:noFill/>
        </p:spPr>
        <p:txBody>
          <a:bodyPr wrap="square" rtlCol="0">
            <a:spAutoFit/>
          </a:bodyPr>
          <a:lstStyle/>
          <a:p>
            <a:r>
              <a:rPr lang="en-US" sz="2700" b="1" dirty="0" smtClean="0"/>
              <a:t>Back Face Detection (Plane Equation Method): First method</a:t>
            </a:r>
            <a:endParaRPr lang="en-US" sz="2700" b="1" dirty="0"/>
          </a:p>
        </p:txBody>
      </p:sp>
      <p:sp>
        <p:nvSpPr>
          <p:cNvPr id="3" name="TextBox 2"/>
          <p:cNvSpPr txBox="1"/>
          <p:nvPr/>
        </p:nvSpPr>
        <p:spPr>
          <a:xfrm>
            <a:off x="0" y="452735"/>
            <a:ext cx="8915400" cy="2677656"/>
          </a:xfrm>
          <a:prstGeom prst="rect">
            <a:avLst/>
          </a:prstGeom>
          <a:noFill/>
        </p:spPr>
        <p:txBody>
          <a:bodyPr wrap="square" rtlCol="0">
            <a:spAutoFit/>
          </a:bodyPr>
          <a:lstStyle/>
          <a:p>
            <a:r>
              <a:rPr lang="en-US" sz="2400" dirty="0" smtClean="0"/>
              <a:t>A point (x, y, z) is inside a polygon surface with plane parameters A, B, C and D if:</a:t>
            </a:r>
          </a:p>
          <a:p>
            <a:r>
              <a:rPr lang="en-US" sz="2400" dirty="0" smtClean="0"/>
              <a:t>	</a:t>
            </a:r>
            <a:r>
              <a:rPr lang="en-US" sz="2400" dirty="0" err="1" smtClean="0"/>
              <a:t>Ax+By+Cz+D</a:t>
            </a:r>
            <a:r>
              <a:rPr lang="en-US" sz="2400" dirty="0" smtClean="0"/>
              <a:t>&lt;0</a:t>
            </a:r>
          </a:p>
          <a:p>
            <a:r>
              <a:rPr lang="en-US" sz="2400" dirty="0" smtClean="0"/>
              <a:t>Then, if the point is inside the polygon surface we have to determine if it is back face or front face.</a:t>
            </a:r>
          </a:p>
          <a:p>
            <a:r>
              <a:rPr lang="en-US" sz="2400" dirty="0" smtClean="0"/>
              <a:t>If inside point is along the line of sight to the surface, the polygon must be a back face.</a:t>
            </a:r>
          </a:p>
        </p:txBody>
      </p:sp>
      <p:pic>
        <p:nvPicPr>
          <p:cNvPr id="1026" name="Picture 2"/>
          <p:cNvPicPr>
            <a:picLocks noChangeAspect="1" noChangeArrowheads="1"/>
          </p:cNvPicPr>
          <p:nvPr/>
        </p:nvPicPr>
        <p:blipFill>
          <a:blip r:embed="rId2"/>
          <a:srcRect/>
          <a:stretch>
            <a:fillRect/>
          </a:stretch>
        </p:blipFill>
        <p:spPr bwMode="auto">
          <a:xfrm>
            <a:off x="2743200" y="4648200"/>
            <a:ext cx="4249796" cy="1857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23220"/>
          </a:xfrm>
          <a:prstGeom prst="rect">
            <a:avLst/>
          </a:prstGeom>
          <a:noFill/>
        </p:spPr>
        <p:txBody>
          <a:bodyPr wrap="square" rtlCol="0">
            <a:spAutoFit/>
          </a:bodyPr>
          <a:lstStyle/>
          <a:p>
            <a:r>
              <a:rPr lang="en-US" sz="2700" b="1" dirty="0" smtClean="0"/>
              <a:t>Back Face Detection (Plane Equation Method): Second method</a:t>
            </a:r>
            <a:endParaRPr lang="en-US" sz="2700" b="1" dirty="0"/>
          </a:p>
        </p:txBody>
      </p:sp>
      <p:sp>
        <p:nvSpPr>
          <p:cNvPr id="3" name="TextBox 2"/>
          <p:cNvSpPr txBox="1"/>
          <p:nvPr/>
        </p:nvSpPr>
        <p:spPr>
          <a:xfrm>
            <a:off x="0" y="452735"/>
            <a:ext cx="8915400" cy="2677656"/>
          </a:xfrm>
          <a:prstGeom prst="rect">
            <a:avLst/>
          </a:prstGeom>
          <a:noFill/>
        </p:spPr>
        <p:txBody>
          <a:bodyPr wrap="square" rtlCol="0">
            <a:spAutoFit/>
          </a:bodyPr>
          <a:lstStyle/>
          <a:p>
            <a:r>
              <a:rPr lang="en-US" sz="2400" dirty="0" smtClean="0"/>
              <a:t>We can simplify first method test by considering the Normal vector N to a polygon surface which has Cartesian components (A, B, C).</a:t>
            </a:r>
          </a:p>
          <a:p>
            <a:r>
              <a:rPr lang="en-US" sz="2400" dirty="0" smtClean="0"/>
              <a:t>If V is the vector in viewing direction from the </a:t>
            </a:r>
            <a:r>
              <a:rPr lang="en-US" sz="2400" b="1" dirty="0" smtClean="0"/>
              <a:t>center of projection</a:t>
            </a:r>
            <a:r>
              <a:rPr lang="en-US" sz="2400" dirty="0" smtClean="0"/>
              <a:t> then this polygon is a back face if:</a:t>
            </a:r>
          </a:p>
          <a:p>
            <a:r>
              <a:rPr lang="en-US" sz="2400" dirty="0" smtClean="0"/>
              <a:t>		V.N&gt;0</a:t>
            </a:r>
          </a:p>
          <a:p>
            <a:r>
              <a:rPr lang="en-US" sz="2400" dirty="0" smtClean="0"/>
              <a:t>	V.N=|</a:t>
            </a:r>
            <a:r>
              <a:rPr lang="en-US" sz="2400" dirty="0" err="1" smtClean="0"/>
              <a:t>V|.|N|cos</a:t>
            </a:r>
            <a:r>
              <a:rPr lang="en-US" sz="2400" dirty="0" smtClean="0">
                <a:sym typeface="Symbol"/>
              </a:rPr>
              <a:t></a:t>
            </a:r>
          </a:p>
          <a:p>
            <a:r>
              <a:rPr lang="en-US" sz="2400" dirty="0" smtClean="0">
                <a:sym typeface="Symbol"/>
              </a:rPr>
              <a:t>Here if, 0≤≤90 then point is back face.</a:t>
            </a:r>
            <a:endParaRPr lang="en-US" sz="2400" dirty="0" smtClean="0"/>
          </a:p>
        </p:txBody>
      </p:sp>
      <p:pic>
        <p:nvPicPr>
          <p:cNvPr id="1026" name="Picture 2"/>
          <p:cNvPicPr>
            <a:picLocks noChangeAspect="1" noChangeArrowheads="1"/>
          </p:cNvPicPr>
          <p:nvPr/>
        </p:nvPicPr>
        <p:blipFill>
          <a:blip r:embed="rId2"/>
          <a:srcRect/>
          <a:stretch>
            <a:fillRect/>
          </a:stretch>
        </p:blipFill>
        <p:spPr bwMode="auto">
          <a:xfrm>
            <a:off x="2743200" y="4191000"/>
            <a:ext cx="4249796" cy="1857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523220"/>
          </a:xfrm>
          <a:prstGeom prst="rect">
            <a:avLst/>
          </a:prstGeom>
          <a:noFill/>
        </p:spPr>
        <p:txBody>
          <a:bodyPr wrap="square" rtlCol="0">
            <a:spAutoFit/>
          </a:bodyPr>
          <a:lstStyle/>
          <a:p>
            <a:r>
              <a:rPr lang="en-US" sz="2700" b="1" dirty="0" smtClean="0"/>
              <a:t>Back Face Detection (Plane Equation Method): Third method</a:t>
            </a:r>
            <a:endParaRPr lang="en-US" sz="2700" b="1" dirty="0"/>
          </a:p>
        </p:txBody>
      </p:sp>
      <p:sp>
        <p:nvSpPr>
          <p:cNvPr id="3" name="TextBox 2"/>
          <p:cNvSpPr txBox="1"/>
          <p:nvPr/>
        </p:nvSpPr>
        <p:spPr>
          <a:xfrm>
            <a:off x="0" y="452735"/>
            <a:ext cx="8915400" cy="6370975"/>
          </a:xfrm>
          <a:prstGeom prst="rect">
            <a:avLst/>
          </a:prstGeom>
          <a:noFill/>
        </p:spPr>
        <p:txBody>
          <a:bodyPr wrap="square" rtlCol="0">
            <a:spAutoFit/>
          </a:bodyPr>
          <a:lstStyle/>
          <a:p>
            <a:r>
              <a:rPr lang="en-US" sz="2400" dirty="0" smtClean="0"/>
              <a:t>If object description have been converted to projection coordinates and our viewing direction is parallel to the viewing </a:t>
            </a:r>
            <a:r>
              <a:rPr lang="en-US" sz="2400" dirty="0" err="1" smtClean="0"/>
              <a:t>Z</a:t>
            </a:r>
            <a:r>
              <a:rPr lang="en-US" sz="2400" baseline="-25000" dirty="0" err="1" smtClean="0"/>
              <a:t>v</a:t>
            </a:r>
            <a:r>
              <a:rPr lang="en-US" sz="2400" dirty="0" smtClean="0"/>
              <a:t> axis then V=(0,0,V</a:t>
            </a:r>
            <a:r>
              <a:rPr lang="en-US" sz="2400" baseline="-25000" dirty="0" smtClean="0"/>
              <a:t>z</a:t>
            </a:r>
            <a:r>
              <a:rPr lang="en-US" sz="2400" dirty="0" smtClean="0"/>
              <a:t>)</a:t>
            </a:r>
          </a:p>
          <a:p>
            <a:r>
              <a:rPr lang="en-US" sz="2400" dirty="0" smtClean="0"/>
              <a:t>		V.N= </a:t>
            </a:r>
            <a:r>
              <a:rPr lang="en-US" sz="2400" dirty="0" err="1" smtClean="0"/>
              <a:t>V</a:t>
            </a:r>
            <a:r>
              <a:rPr lang="en-US" sz="2400" baseline="-25000" dirty="0" err="1" smtClean="0"/>
              <a:t>z</a:t>
            </a:r>
            <a:r>
              <a:rPr lang="en-US" sz="2400" dirty="0" err="1" smtClean="0"/>
              <a:t>.C</a:t>
            </a:r>
            <a:endParaRPr lang="en-US" sz="2400" dirty="0" smtClean="0"/>
          </a:p>
          <a:p>
            <a:r>
              <a:rPr lang="en-US" sz="2400" dirty="0" smtClean="0"/>
              <a:t>Here sign of C decides whether the point is back face or front face.</a:t>
            </a:r>
          </a:p>
          <a:p>
            <a:r>
              <a:rPr lang="en-US" sz="2400" dirty="0" smtClean="0"/>
              <a:t>If we are viewing along negative Z axis </a:t>
            </a:r>
            <a:r>
              <a:rPr lang="en-US" sz="2400" dirty="0" err="1" smtClean="0"/>
              <a:t>i.e</a:t>
            </a:r>
            <a:r>
              <a:rPr lang="en-US" sz="2400" dirty="0" smtClean="0"/>
              <a:t> if we are viewing from z-axis seeing towards negative z-axis the C ≤ 0 then point is back face otherwise point is front face.</a:t>
            </a:r>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b="1" dirty="0" smtClean="0"/>
              <a:t>Drawback of this algorithm is:</a:t>
            </a:r>
          </a:p>
          <a:p>
            <a:r>
              <a:rPr lang="en-US" sz="2400" dirty="0" smtClean="0"/>
              <a:t>Back-face detection can identify all the hidden surfaces in a scene that contain non-overlapping convex </a:t>
            </a:r>
            <a:r>
              <a:rPr lang="en-US" sz="2400" dirty="0" err="1" smtClean="0"/>
              <a:t>polyhedra</a:t>
            </a:r>
            <a:r>
              <a:rPr lang="en-US" sz="2400" dirty="0" smtClean="0"/>
              <a:t> but cannot used for concave </a:t>
            </a:r>
            <a:r>
              <a:rPr lang="en-US" sz="2400" dirty="0" err="1" smtClean="0"/>
              <a:t>polyhedra</a:t>
            </a:r>
            <a:r>
              <a:rPr lang="en-US" sz="2400" dirty="0" smtClean="0"/>
              <a:t>.</a:t>
            </a:r>
          </a:p>
        </p:txBody>
      </p:sp>
      <p:pic>
        <p:nvPicPr>
          <p:cNvPr id="1026" name="Picture 2"/>
          <p:cNvPicPr>
            <a:picLocks noChangeAspect="1" noChangeArrowheads="1"/>
          </p:cNvPicPr>
          <p:nvPr/>
        </p:nvPicPr>
        <p:blipFill>
          <a:blip r:embed="rId2"/>
          <a:srcRect/>
          <a:stretch>
            <a:fillRect/>
          </a:stretch>
        </p:blipFill>
        <p:spPr bwMode="auto">
          <a:xfrm>
            <a:off x="5417255" y="3733800"/>
            <a:ext cx="3726744" cy="1628775"/>
          </a:xfrm>
          <a:prstGeom prst="rect">
            <a:avLst/>
          </a:prstGeom>
          <a:noFill/>
          <a:ln w="9525">
            <a:noFill/>
            <a:miter lim="800000"/>
            <a:headEnd/>
            <a:tailEnd/>
          </a:ln>
          <a:effectLst/>
        </p:spPr>
      </p:pic>
      <p:sp>
        <p:nvSpPr>
          <p:cNvPr id="6" name="TextBox 5"/>
          <p:cNvSpPr txBox="1"/>
          <p:nvPr/>
        </p:nvSpPr>
        <p:spPr>
          <a:xfrm>
            <a:off x="0" y="3505200"/>
            <a:ext cx="5715000" cy="1569660"/>
          </a:xfrm>
          <a:prstGeom prst="rect">
            <a:avLst/>
          </a:prstGeom>
          <a:noFill/>
        </p:spPr>
        <p:txBody>
          <a:bodyPr wrap="square" rtlCol="0">
            <a:spAutoFit/>
          </a:bodyPr>
          <a:lstStyle/>
          <a:p>
            <a:r>
              <a:rPr lang="en-US" sz="2400" b="1" dirty="0" smtClean="0"/>
              <a:t>A polygon surface with plane parameter C&lt;0 in a right handed viewing coordinate </a:t>
            </a:r>
            <a:r>
              <a:rPr lang="en-US" sz="2400" b="1" dirty="0" err="1" smtClean="0"/>
              <a:t>syste</a:t>
            </a:r>
            <a:r>
              <a:rPr lang="en-US" sz="2400" b="1" dirty="0" smtClean="0"/>
              <a:t> is identified as a back face when viewing direction is along negative z-axis.</a:t>
            </a:r>
            <a:endParaRPr lang="en-US" sz="2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2100</TotalTime>
  <Words>2933</Words>
  <Application>Microsoft Office PowerPoint</Application>
  <PresentationFormat>On-screen Show (4:3)</PresentationFormat>
  <Paragraphs>204</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Roboto</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sandip khanal</cp:lastModifiedBy>
  <cp:revision>221</cp:revision>
  <dcterms:created xsi:type="dcterms:W3CDTF">2021-07-11T02:41:59Z</dcterms:created>
  <dcterms:modified xsi:type="dcterms:W3CDTF">2022-11-15T00:55:55Z</dcterms:modified>
</cp:coreProperties>
</file>