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8288000" cy="10287000"/>
  <p:notesSz cx="6858000" cy="9144000"/>
  <p:embeddedFontLst>
    <p:embeddedFont>
      <p:font typeface="TT Chocolates Ultra-Bold" charset="0"/>
      <p:regular r:id="rId12"/>
    </p:embeddedFont>
    <p:embeddedFont>
      <p:font typeface="Anton" charset="0"/>
      <p:regular r:id="rId13"/>
    </p:embeddedFont>
    <p:embeddedFont>
      <p:font typeface="Arial Black" pitchFamily="34" charset="0"/>
      <p:bold r:id="rId14"/>
    </p:embeddedFont>
    <p:embeddedFont>
      <p:font typeface="TT Chocolates Bold" charset="0"/>
      <p:regular r:id="rId15"/>
    </p:embeddedFont>
    <p:embeddedFont>
      <p:font typeface="Questrial" charset="0"/>
      <p:regular r:id="rId16"/>
    </p:embeddedFont>
    <p:embeddedFont>
      <p:font typeface="Book Antiqua" pitchFamily="18" charset="0"/>
      <p:regular r:id="rId17"/>
      <p:bold r:id="rId18"/>
      <p:italic r:id="rId19"/>
      <p:boldItalic r:id="rId20"/>
    </p:embeddedFont>
    <p:embeddedFont>
      <p:font typeface="Canva Sans Bold" charset="0"/>
      <p:regular r:id="rId21"/>
    </p:embeddedFont>
    <p:embeddedFont>
      <p:font typeface="Arima Madurai Bold Italics" charset="0"/>
      <p:regular r:id="rId22"/>
    </p:embeddedFont>
    <p:embeddedFont>
      <p:font typeface="Horizon" charset="0"/>
      <p:regular r:id="rId23"/>
    </p:embeddedFont>
    <p:embeddedFont>
      <p:font typeface="Wingdings 2" pitchFamily="18" charset="2"/>
      <p:regular r:id="rId24"/>
    </p:embeddedFont>
    <p:embeddedFont>
      <p:font typeface="Wingdings 3" pitchFamily="18" charset="2"/>
      <p:regular r:id="rId25"/>
    </p:embeddedFont>
    <p:embeddedFont>
      <p:font typeface="Lucida Sans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3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89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5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82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78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74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71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-6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44060" y="2057400"/>
            <a:ext cx="16459200" cy="2743200"/>
          </a:xfrm>
        </p:spPr>
        <p:txBody>
          <a:bodyPr vert="horz" lIns="81642" tIns="0" rIns="81642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86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4997547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816422" indent="0" algn="ctr">
              <a:buNone/>
            </a:lvl2pPr>
            <a:lvl3pPr marL="1632844" indent="0" algn="ctr">
              <a:buNone/>
            </a:lvl3pPr>
            <a:lvl4pPr marL="2449266" indent="0" algn="ctr">
              <a:buNone/>
            </a:lvl4pPr>
            <a:lvl5pPr marL="3265688" indent="0" algn="ctr">
              <a:buNone/>
            </a:lvl5pPr>
            <a:lvl6pPr marL="4082110" indent="0" algn="ctr">
              <a:buNone/>
            </a:lvl6pPr>
            <a:lvl7pPr marL="4898532" indent="0" algn="ctr">
              <a:buNone/>
            </a:lvl7pPr>
            <a:lvl8pPr marL="5714954" indent="0" algn="ctr">
              <a:buNone/>
            </a:lvl8pPr>
            <a:lvl9pPr marL="653137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11958"/>
            <a:ext cx="4114800" cy="8777288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1958"/>
            <a:ext cx="12039600" cy="877728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914400"/>
            <a:ext cx="14173200" cy="27432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86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0" y="3761679"/>
            <a:ext cx="14173200" cy="2264568"/>
          </a:xfrm>
        </p:spPr>
        <p:txBody>
          <a:bodyPr anchor="t"/>
          <a:lstStyle>
            <a:lvl1pPr marL="130628" indent="0" algn="l">
              <a:buNone/>
              <a:defRPr sz="3600">
                <a:solidFill>
                  <a:schemeClr val="tx1"/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00" y="9625013"/>
            <a:ext cx="1524000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1"/>
            <a:ext cx="8077200" cy="6788945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400301"/>
            <a:ext cx="8077200" cy="6788945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16459200" cy="1714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2669"/>
            <a:ext cx="8080376" cy="1126331"/>
          </a:xfrm>
        </p:spPr>
        <p:txBody>
          <a:bodyPr anchor="ctr"/>
          <a:lstStyle>
            <a:lvl1pPr marL="0" indent="0">
              <a:buNone/>
              <a:defRPr sz="4300" b="0" cap="all" baseline="0">
                <a:solidFill>
                  <a:schemeClr val="tx1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290051" y="2302669"/>
            <a:ext cx="8083550" cy="1126331"/>
          </a:xfrm>
        </p:spPr>
        <p:txBody>
          <a:bodyPr anchor="ctr"/>
          <a:lstStyle>
            <a:lvl1pPr marL="0" indent="0">
              <a:buNone/>
              <a:defRPr sz="4300" b="0" cap="all" baseline="0">
                <a:solidFill>
                  <a:schemeClr val="tx1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914400" y="3543301"/>
            <a:ext cx="8080376" cy="564594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3543301"/>
            <a:ext cx="8083550" cy="564594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409575"/>
            <a:ext cx="6016626" cy="174307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39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1" y="2286001"/>
            <a:ext cx="6016626" cy="6903245"/>
          </a:xfrm>
        </p:spPr>
        <p:txBody>
          <a:bodyPr/>
          <a:lstStyle>
            <a:lvl1pPr marL="0" indent="0">
              <a:buNone/>
              <a:defRPr sz="2500"/>
            </a:lvl1pPr>
            <a:lvl2pPr>
              <a:buNone/>
              <a:defRPr sz="21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150100" y="409576"/>
            <a:ext cx="10223500" cy="8779670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3900"/>
            </a:lvl3pPr>
            <a:lvl4pPr>
              <a:defRPr sz="36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914400"/>
            <a:ext cx="10972800" cy="783432"/>
          </a:xfrm>
        </p:spPr>
        <p:txBody>
          <a:bodyPr lIns="81642" rIns="81642" bIns="0" anchor="b">
            <a:sp3d prstMaterial="softEdge"/>
          </a:bodyPr>
          <a:lstStyle>
            <a:lvl1pPr algn="ctr">
              <a:buNone/>
              <a:defRPr sz="3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600" y="2747962"/>
            <a:ext cx="10972800" cy="59436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57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0" y="1750181"/>
            <a:ext cx="10972800" cy="795528"/>
          </a:xfrm>
        </p:spPr>
        <p:txBody>
          <a:bodyPr lIns="81642" tIns="81642" rIns="81642" anchor="t"/>
          <a:lstStyle>
            <a:lvl1pPr marL="0" indent="0" algn="ctr">
              <a:buNone/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vert="horz" lIns="163284" tIns="81642" rIns="163284" bIns="81642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9200" cy="7063740"/>
          </a:xfrm>
          <a:prstGeom prst="rect">
            <a:avLst/>
          </a:prstGeom>
        </p:spPr>
        <p:txBody>
          <a:bodyPr vert="horz" lIns="163284" tIns="81642" rIns="163284" bIns="81642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14400" y="9625013"/>
            <a:ext cx="4267200" cy="547688"/>
          </a:xfrm>
          <a:prstGeom prst="rect">
            <a:avLst/>
          </a:prstGeom>
        </p:spPr>
        <p:txBody>
          <a:bodyPr vert="horz" lIns="163284" tIns="81642" rIns="163284" bIns="81642" anchor="b"/>
          <a:lstStyle>
            <a:lvl1pPr algn="l" eaLnBrk="1" latinLnBrk="0" hangingPunct="1">
              <a:defRPr kumimoji="0" sz="21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48400" y="9625013"/>
            <a:ext cx="5791200" cy="547688"/>
          </a:xfrm>
          <a:prstGeom prst="rect">
            <a:avLst/>
          </a:prstGeom>
        </p:spPr>
        <p:txBody>
          <a:bodyPr vert="horz" lIns="163284" tIns="81642" rIns="163284" bIns="81642" anchor="b"/>
          <a:lstStyle>
            <a:lvl1pPr algn="ctr" eaLnBrk="1" latinLnBrk="0" hangingPunct="1">
              <a:defRPr kumimoji="0" sz="21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00" y="9625013"/>
            <a:ext cx="1524000" cy="547688"/>
          </a:xfrm>
          <a:prstGeom prst="rect">
            <a:avLst/>
          </a:prstGeom>
        </p:spPr>
        <p:txBody>
          <a:bodyPr vert="horz" lIns="0" tIns="81642" rIns="0" bIns="81642" anchor="b"/>
          <a:lstStyle>
            <a:lvl1pPr algn="r" eaLnBrk="1" latinLnBrk="0" hangingPunct="1">
              <a:defRPr kumimoji="0" sz="21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73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79706" indent="-7347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551202" indent="-506182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024727" indent="-408211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416609" indent="-326569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2759506" indent="-326569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3151389" indent="-326569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3510615" indent="-32656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3869840" indent="-32656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229066" indent="-32656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3.png"/><Relationship Id="rId12" Type="http://schemas.openxmlformats.org/officeDocument/2006/relationships/image" Target="../media/image2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sv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9.png"/><Relationship Id="rId7" Type="http://schemas.openxmlformats.org/officeDocument/2006/relationships/image" Target="../media/image36.svg"/><Relationship Id="rId12" Type="http://schemas.openxmlformats.org/officeDocument/2006/relationships/image" Target="../media/image4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14" Type="http://schemas.openxmlformats.org/officeDocument/2006/relationships/image" Target="../media/image4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3503" y="-63502"/>
            <a:ext cx="18414998" cy="10413998"/>
          </a:xfrm>
          <a:custGeom>
            <a:avLst/>
            <a:gdLst/>
            <a:ahLst/>
            <a:cxnLst/>
            <a:rect l="l" t="t" r="r" b="b"/>
            <a:pathLst>
              <a:path w="18414997" h="10413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1" y="2456688"/>
            <a:ext cx="7024278" cy="538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98"/>
              </a:lnSpc>
            </a:pPr>
            <a:r>
              <a:rPr lang="en-US" sz="10400" dirty="0">
                <a:solidFill>
                  <a:srgbClr val="231076"/>
                </a:solidFill>
                <a:latin typeface="TT Chocolates Ultra-Bold"/>
              </a:rPr>
              <a:t>TRANSIT</a:t>
            </a:r>
          </a:p>
          <a:p>
            <a:pPr>
              <a:lnSpc>
                <a:spcPts val="19844"/>
              </a:lnSpc>
            </a:pPr>
            <a:r>
              <a:rPr lang="en-US" sz="18400" spc="202" dirty="0">
                <a:solidFill>
                  <a:srgbClr val="231076"/>
                </a:solidFill>
                <a:latin typeface="Anton"/>
              </a:rPr>
              <a:t>SECURE </a:t>
            </a:r>
          </a:p>
          <a:p>
            <a:pPr>
              <a:lnSpc>
                <a:spcPts val="11098"/>
              </a:lnSpc>
            </a:pPr>
            <a:r>
              <a:rPr lang="en-US" sz="10400" dirty="0">
                <a:solidFill>
                  <a:srgbClr val="231076"/>
                </a:solidFill>
                <a:latin typeface="TT Chocolates Ultra-Bold"/>
              </a:rPr>
              <a:t>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428961" y="4286245"/>
            <a:ext cx="10554138" cy="159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441"/>
              </a:lnSpc>
            </a:pPr>
            <a:r>
              <a:rPr lang="en-US" sz="89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Horizon"/>
              </a:rPr>
              <a:t>Thank</a:t>
            </a:r>
            <a:r>
              <a:rPr lang="en-US" sz="8900" dirty="0" smtClean="0">
                <a:solidFill>
                  <a:srgbClr val="000000"/>
                </a:solidFill>
                <a:latin typeface="Horizon"/>
              </a:rPr>
              <a:t> </a:t>
            </a:r>
            <a:r>
              <a:rPr lang="en-US" sz="89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Horizon"/>
              </a:rPr>
              <a:t>you</a:t>
            </a:r>
            <a:endParaRPr lang="en-US" sz="8900" dirty="0">
              <a:solidFill>
                <a:srgbClr val="000000"/>
              </a:solidFill>
              <a:latin typeface="Horizo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8288000" cy="10644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6150" y="3786178"/>
            <a:ext cx="1128720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00" dirty="0" smtClean="0">
                <a:latin typeface="Arial Black" pitchFamily="34" charset="0"/>
              </a:rPr>
              <a:t>THANK YOU</a:t>
            </a:r>
            <a:endParaRPr lang="en-US" sz="118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0002" y="2857484"/>
            <a:ext cx="7165972" cy="6689675"/>
          </a:xfrm>
          <a:custGeom>
            <a:avLst/>
            <a:gdLst/>
            <a:ahLst/>
            <a:cxnLst/>
            <a:rect l="l" t="t" r="r" b="b"/>
            <a:pathLst>
              <a:path w="7165972" h="6689674">
                <a:moveTo>
                  <a:pt x="0" y="0"/>
                </a:moveTo>
                <a:lnTo>
                  <a:pt x="7165972" y="0"/>
                </a:lnTo>
                <a:lnTo>
                  <a:pt x="7165972" y="6689674"/>
                </a:lnTo>
                <a:lnTo>
                  <a:pt x="0" y="6689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358447" y="0"/>
            <a:ext cx="7246906" cy="10115550"/>
          </a:xfrm>
          <a:custGeom>
            <a:avLst/>
            <a:gdLst/>
            <a:ahLst/>
            <a:cxnLst/>
            <a:rect l="l" t="t" r="r" b="b"/>
            <a:pathLst>
              <a:path w="7246906" h="10115550">
                <a:moveTo>
                  <a:pt x="0" y="0"/>
                </a:moveTo>
                <a:lnTo>
                  <a:pt x="7246906" y="0"/>
                </a:lnTo>
                <a:lnTo>
                  <a:pt x="7246906" y="10115550"/>
                </a:lnTo>
                <a:lnTo>
                  <a:pt x="0" y="10115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00068" y="2"/>
            <a:ext cx="10972820" cy="3244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348"/>
              </a:lnSpc>
            </a:pPr>
            <a:r>
              <a:rPr lang="en-US" sz="10500" kern="2000" spc="600" dirty="0" smtClean="0">
                <a:solidFill>
                  <a:srgbClr val="231076"/>
                </a:solidFill>
                <a:latin typeface="Anton"/>
              </a:rPr>
              <a:t>TECHNOCRATS</a:t>
            </a:r>
            <a:endParaRPr lang="en-US" sz="10500" kern="2000" spc="600" dirty="0">
              <a:solidFill>
                <a:srgbClr val="231076"/>
              </a:solidFill>
              <a:latin typeface="Anto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14382" y="5000623"/>
            <a:ext cx="4572032" cy="4565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2900" dirty="0">
                <a:solidFill>
                  <a:srgbClr val="231076"/>
                </a:solidFill>
                <a:latin typeface="Inlander"/>
              </a:rPr>
              <a:t>V</a:t>
            </a:r>
            <a:r>
              <a:rPr lang="en-US" sz="2900" dirty="0" smtClean="0">
                <a:solidFill>
                  <a:srgbClr val="231076"/>
                </a:solidFill>
                <a:latin typeface="Inlander"/>
              </a:rPr>
              <a:t>. RAKSHITH  </a:t>
            </a:r>
          </a:p>
          <a:p>
            <a:pPr>
              <a:lnSpc>
                <a:spcPts val="9312"/>
              </a:lnSpc>
            </a:pPr>
            <a:r>
              <a:rPr lang="en-US" sz="2900" dirty="0" smtClean="0">
                <a:solidFill>
                  <a:srgbClr val="231076"/>
                </a:solidFill>
                <a:latin typeface="Inlander"/>
              </a:rPr>
              <a:t>V.RAKESH </a:t>
            </a:r>
          </a:p>
          <a:p>
            <a:pPr>
              <a:lnSpc>
                <a:spcPts val="9312"/>
              </a:lnSpc>
            </a:pPr>
            <a:r>
              <a:rPr lang="en-US" sz="2900" dirty="0" err="1" smtClean="0">
                <a:solidFill>
                  <a:srgbClr val="231076"/>
                </a:solidFill>
                <a:latin typeface="Inlander"/>
              </a:rPr>
              <a:t>syed</a:t>
            </a:r>
            <a:r>
              <a:rPr lang="en-US" sz="2900" dirty="0" smtClean="0">
                <a:solidFill>
                  <a:srgbClr val="231076"/>
                </a:solidFill>
                <a:latin typeface="Inlander"/>
              </a:rPr>
              <a:t> SHARIQ </a:t>
            </a:r>
            <a:r>
              <a:rPr lang="en-US" sz="2900" dirty="0" err="1" smtClean="0">
                <a:solidFill>
                  <a:srgbClr val="231076"/>
                </a:solidFill>
                <a:latin typeface="Inlander"/>
              </a:rPr>
              <a:t>SHARIeF</a:t>
            </a:r>
            <a:r>
              <a:rPr lang="en-US" sz="2900" dirty="0" smtClean="0">
                <a:solidFill>
                  <a:srgbClr val="231076"/>
                </a:solidFill>
                <a:latin typeface="Inlander"/>
              </a:rPr>
              <a:t> </a:t>
            </a:r>
            <a:endParaRPr lang="en-US" sz="2900" dirty="0">
              <a:solidFill>
                <a:srgbClr val="231076"/>
              </a:solidFill>
              <a:latin typeface="Inlander"/>
            </a:endParaRPr>
          </a:p>
          <a:p>
            <a:pPr>
              <a:lnSpc>
                <a:spcPts val="7727"/>
              </a:lnSpc>
            </a:pPr>
            <a:r>
              <a:rPr lang="en-US" sz="2900" dirty="0">
                <a:solidFill>
                  <a:srgbClr val="231076"/>
                </a:solidFill>
                <a:latin typeface="Inlander"/>
              </a:rPr>
              <a:t>DAVID </a:t>
            </a:r>
            <a:r>
              <a:rPr lang="en-US" sz="2900" dirty="0" smtClean="0">
                <a:solidFill>
                  <a:srgbClr val="231076"/>
                </a:solidFill>
                <a:latin typeface="Inlander"/>
              </a:rPr>
              <a:t>RAJU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945" y="3428989"/>
            <a:ext cx="6357982" cy="1431159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r>
              <a:rPr lang="en-US" sz="2900" dirty="0" smtClean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VAAGEDVI ENGINEERING COLLEGE</a:t>
            </a:r>
          </a:p>
          <a:p>
            <a:r>
              <a:rPr lang="en-US" sz="2900" dirty="0" smtClean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IEEE VEC STUDENT BRANCH</a:t>
            </a:r>
            <a:endParaRPr lang="en-US" sz="2900" dirty="0">
              <a:solidFill>
                <a:schemeClr val="accent5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3503" y="-59626"/>
            <a:ext cx="18414998" cy="10410131"/>
          </a:xfrm>
          <a:custGeom>
            <a:avLst/>
            <a:gdLst/>
            <a:ahLst/>
            <a:cxnLst/>
            <a:rect l="l" t="t" r="r" b="b"/>
            <a:pathLst>
              <a:path w="18414997" h="10410130">
                <a:moveTo>
                  <a:pt x="0" y="0"/>
                </a:moveTo>
                <a:lnTo>
                  <a:pt x="18414997" y="0"/>
                </a:lnTo>
                <a:lnTo>
                  <a:pt x="18414997" y="10410129"/>
                </a:lnTo>
                <a:lnTo>
                  <a:pt x="0" y="10410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36392" y="3122144"/>
            <a:ext cx="14423288" cy="5693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0"/>
              </a:lnSpc>
            </a:pPr>
            <a:r>
              <a:rPr lang="en-US" sz="5400" spc="227" dirty="0">
                <a:solidFill>
                  <a:srgbClr val="231076"/>
                </a:solidFill>
                <a:latin typeface="TT Chocolates Bold"/>
              </a:rPr>
              <a:t>To Eradicate Human Error Accidents While Crossing</a:t>
            </a:r>
          </a:p>
          <a:p>
            <a:pPr algn="ctr">
              <a:lnSpc>
                <a:spcPts val="7350"/>
              </a:lnSpc>
            </a:pPr>
            <a:r>
              <a:rPr lang="en-US" sz="5400" spc="227" dirty="0">
                <a:solidFill>
                  <a:srgbClr val="231076"/>
                </a:solidFill>
                <a:latin typeface="TT Chocolates Bold"/>
              </a:rPr>
              <a:t>The Track from the Platform , While the train is</a:t>
            </a:r>
          </a:p>
          <a:p>
            <a:pPr algn="ctr">
              <a:lnSpc>
                <a:spcPts val="7350"/>
              </a:lnSpc>
            </a:pPr>
            <a:r>
              <a:rPr lang="en-US" sz="5400" spc="227" dirty="0">
                <a:solidFill>
                  <a:srgbClr val="231076"/>
                </a:solidFill>
                <a:latin typeface="TT Chocolates Bold"/>
              </a:rPr>
              <a:t>passing with a great speed through the Station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85315" y="346807"/>
            <a:ext cx="13176562" cy="228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48"/>
              </a:lnSpc>
            </a:pPr>
            <a:r>
              <a:rPr lang="en-US" sz="12700" dirty="0">
                <a:solidFill>
                  <a:srgbClr val="231076"/>
                </a:solidFill>
                <a:latin typeface="Anton"/>
              </a:rPr>
              <a:t>PROBLEM STATEMENT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53420" y="-63502"/>
            <a:ext cx="5998084" cy="10413998"/>
          </a:xfrm>
          <a:custGeom>
            <a:avLst/>
            <a:gdLst/>
            <a:ahLst/>
            <a:cxnLst/>
            <a:rect l="l" t="t" r="r" b="b"/>
            <a:pathLst>
              <a:path w="5998083" h="10413997">
                <a:moveTo>
                  <a:pt x="0" y="0"/>
                </a:moveTo>
                <a:lnTo>
                  <a:pt x="5998083" y="0"/>
                </a:lnTo>
                <a:lnTo>
                  <a:pt x="5998083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416925" y="141942"/>
            <a:ext cx="5871078" cy="4733925"/>
          </a:xfrm>
          <a:custGeom>
            <a:avLst/>
            <a:gdLst/>
            <a:ahLst/>
            <a:cxnLst/>
            <a:rect l="l" t="t" r="r" b="b"/>
            <a:pathLst>
              <a:path w="5871077" h="4733925">
                <a:moveTo>
                  <a:pt x="0" y="0"/>
                </a:moveTo>
                <a:lnTo>
                  <a:pt x="5871077" y="0"/>
                </a:lnTo>
                <a:lnTo>
                  <a:pt x="5871077" y="4733925"/>
                </a:lnTo>
                <a:lnTo>
                  <a:pt x="0" y="47339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6485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6455" y="1756686"/>
            <a:ext cx="8105994" cy="605199"/>
          </a:xfrm>
          <a:custGeom>
            <a:avLst/>
            <a:gdLst/>
            <a:ahLst/>
            <a:cxnLst/>
            <a:rect l="l" t="t" r="r" b="b"/>
            <a:pathLst>
              <a:path w="8105994" h="605199">
                <a:moveTo>
                  <a:pt x="0" y="0"/>
                </a:moveTo>
                <a:lnTo>
                  <a:pt x="8105994" y="0"/>
                </a:lnTo>
                <a:lnTo>
                  <a:pt x="8105994" y="605200"/>
                </a:lnTo>
                <a:lnTo>
                  <a:pt x="0" y="60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46997" y="2699797"/>
            <a:ext cx="11233566" cy="7053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73"/>
              </a:lnSpc>
            </a:pPr>
            <a:r>
              <a:rPr lang="en-US" sz="3900" dirty="0">
                <a:solidFill>
                  <a:srgbClr val="12067B"/>
                </a:solidFill>
                <a:latin typeface="TT Chocolates Bold"/>
              </a:rPr>
              <a:t>Generally , A Train passes over A Railway Station with a High speed. Usually people who are late to Their Train will Try To avoid the </a:t>
            </a:r>
            <a:r>
              <a:rPr lang="en-US" sz="3900" dirty="0" err="1">
                <a:solidFill>
                  <a:srgbClr val="12067B"/>
                </a:solidFill>
                <a:latin typeface="TT Chocolates Bold"/>
              </a:rPr>
              <a:t>Pedestrain</a:t>
            </a:r>
            <a:r>
              <a:rPr lang="en-US" sz="3900" dirty="0">
                <a:solidFill>
                  <a:srgbClr val="12067B"/>
                </a:solidFill>
                <a:latin typeface="TT Chocolates Bold"/>
              </a:rPr>
              <a:t> Bridge , and </a:t>
            </a:r>
            <a:r>
              <a:rPr lang="en-US" sz="3900" dirty="0" smtClean="0">
                <a:solidFill>
                  <a:srgbClr val="12067B"/>
                </a:solidFill>
                <a:latin typeface="TT Chocolates Bold"/>
              </a:rPr>
              <a:t>reach </a:t>
            </a:r>
            <a:r>
              <a:rPr lang="en-US" sz="3900" dirty="0">
                <a:solidFill>
                  <a:srgbClr val="12067B"/>
                </a:solidFill>
                <a:latin typeface="TT Chocolates Bold"/>
              </a:rPr>
              <a:t>t</a:t>
            </a:r>
            <a:r>
              <a:rPr lang="en-US" sz="3900" dirty="0" smtClean="0">
                <a:solidFill>
                  <a:srgbClr val="12067B"/>
                </a:solidFill>
                <a:latin typeface="TT Chocolates Bold"/>
              </a:rPr>
              <a:t>he platform </a:t>
            </a:r>
            <a:r>
              <a:rPr lang="en-US" sz="3900" dirty="0">
                <a:solidFill>
                  <a:srgbClr val="12067B"/>
                </a:solidFill>
                <a:latin typeface="TT Chocolates Bold"/>
              </a:rPr>
              <a:t>over the Tracks.</a:t>
            </a:r>
          </a:p>
          <a:p>
            <a:pPr>
              <a:lnSpc>
                <a:spcPts val="5473"/>
              </a:lnSpc>
            </a:pPr>
            <a:r>
              <a:rPr lang="en-US" sz="3900" dirty="0">
                <a:solidFill>
                  <a:srgbClr val="12067B"/>
                </a:solidFill>
                <a:latin typeface="TT Chocolates Bold"/>
              </a:rPr>
              <a:t>Most of the Vendors often do the same to catch up the trains very soon </a:t>
            </a:r>
            <a:r>
              <a:rPr lang="en-US" sz="3900" dirty="0" smtClean="0">
                <a:solidFill>
                  <a:srgbClr val="12067B"/>
                </a:solidFill>
                <a:latin typeface="TT Chocolates Bold"/>
              </a:rPr>
              <a:t>. As </a:t>
            </a:r>
            <a:r>
              <a:rPr lang="en-US" sz="3900" dirty="0">
                <a:solidFill>
                  <a:srgbClr val="12067B"/>
                </a:solidFill>
                <a:latin typeface="TT Chocolates Bold"/>
              </a:rPr>
              <a:t>a Result if a train Accidently Hits them it leads to Human loss certainly Most of them will die due to </a:t>
            </a:r>
            <a:r>
              <a:rPr lang="en-US" sz="3900" dirty="0" err="1">
                <a:solidFill>
                  <a:srgbClr val="12067B"/>
                </a:solidFill>
                <a:latin typeface="TT Chocolates Bold"/>
              </a:rPr>
              <a:t>collison</a:t>
            </a:r>
            <a:r>
              <a:rPr lang="en-US" sz="3900" dirty="0">
                <a:solidFill>
                  <a:srgbClr val="12067B"/>
                </a:solidFill>
                <a:latin typeface="TT Chocolates Bold"/>
              </a:rPr>
              <a:t>.</a:t>
            </a:r>
          </a:p>
          <a:p>
            <a:pPr>
              <a:lnSpc>
                <a:spcPts val="5473"/>
              </a:lnSpc>
            </a:pPr>
            <a:r>
              <a:rPr lang="en-US" sz="3900" dirty="0">
                <a:solidFill>
                  <a:srgbClr val="12067B"/>
                </a:solidFill>
                <a:latin typeface="TT Chocolates Bold"/>
              </a:rPr>
              <a:t>TO eradicate such Accidents &amp; Human loss we coined a solution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6997" y="216866"/>
            <a:ext cx="7391086" cy="189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816"/>
              </a:lnSpc>
            </a:pPr>
            <a:r>
              <a:rPr lang="en-US" sz="10500" dirty="0">
                <a:solidFill>
                  <a:srgbClr val="0E0340"/>
                </a:solidFill>
                <a:latin typeface="TT Chocolates Bold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45510" y="3909509"/>
            <a:ext cx="14831816" cy="1561176"/>
          </a:xfrm>
          <a:custGeom>
            <a:avLst/>
            <a:gdLst/>
            <a:ahLst/>
            <a:cxnLst/>
            <a:rect l="l" t="t" r="r" b="b"/>
            <a:pathLst>
              <a:path w="14831816" h="1561176">
                <a:moveTo>
                  <a:pt x="0" y="0"/>
                </a:moveTo>
                <a:lnTo>
                  <a:pt x="14831815" y="0"/>
                </a:lnTo>
                <a:lnTo>
                  <a:pt x="14831815" y="1561176"/>
                </a:lnTo>
                <a:lnTo>
                  <a:pt x="0" y="1561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945510" y="5927885"/>
            <a:ext cx="14831816" cy="1561176"/>
          </a:xfrm>
          <a:custGeom>
            <a:avLst/>
            <a:gdLst/>
            <a:ahLst/>
            <a:cxnLst/>
            <a:rect l="l" t="t" r="r" b="b"/>
            <a:pathLst>
              <a:path w="14831816" h="1561176">
                <a:moveTo>
                  <a:pt x="0" y="0"/>
                </a:moveTo>
                <a:lnTo>
                  <a:pt x="14831815" y="0"/>
                </a:lnTo>
                <a:lnTo>
                  <a:pt x="14831815" y="1561176"/>
                </a:lnTo>
                <a:lnTo>
                  <a:pt x="0" y="1561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45510" y="7946261"/>
            <a:ext cx="14831816" cy="1561176"/>
          </a:xfrm>
          <a:custGeom>
            <a:avLst/>
            <a:gdLst/>
            <a:ahLst/>
            <a:cxnLst/>
            <a:rect l="l" t="t" r="r" b="b"/>
            <a:pathLst>
              <a:path w="14831816" h="1561176">
                <a:moveTo>
                  <a:pt x="0" y="0"/>
                </a:moveTo>
                <a:lnTo>
                  <a:pt x="14831815" y="0"/>
                </a:lnTo>
                <a:lnTo>
                  <a:pt x="14831815" y="1561176"/>
                </a:lnTo>
                <a:lnTo>
                  <a:pt x="0" y="1561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14836" y="970751"/>
            <a:ext cx="5058004" cy="3129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80"/>
              </a:lnSpc>
            </a:pPr>
            <a:r>
              <a:rPr lang="en-US" sz="14500" dirty="0" smtClean="0">
                <a:solidFill>
                  <a:srgbClr val="12067B"/>
                </a:solidFill>
                <a:latin typeface="Anton"/>
              </a:rPr>
              <a:t>CAUSE</a:t>
            </a:r>
            <a:endParaRPr lang="en-US" sz="14500" dirty="0">
              <a:solidFill>
                <a:srgbClr val="12067B"/>
              </a:solidFill>
              <a:latin typeface="Anton"/>
            </a:endParaRPr>
          </a:p>
          <a:p>
            <a:pPr>
              <a:lnSpc>
                <a:spcPts val="13578"/>
              </a:lnSpc>
            </a:pPr>
            <a:r>
              <a:rPr lang="en-US" sz="5500" spc="236" dirty="0">
                <a:solidFill>
                  <a:srgbClr val="231076"/>
                </a:solidFill>
                <a:latin typeface="Questrial"/>
              </a:rPr>
              <a:t>For Accidents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26486" y="4448968"/>
            <a:ext cx="4943332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8"/>
              </a:lnSpc>
            </a:pPr>
            <a:r>
              <a:rPr lang="en-US" sz="2500" dirty="0">
                <a:solidFill>
                  <a:srgbClr val="FFFFFF"/>
                </a:solidFill>
                <a:latin typeface="TT Chocolates Bold"/>
              </a:rPr>
              <a:t>1.DUE TO LACK OF CAUTIOUSNESS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26487" y="8485720"/>
            <a:ext cx="639599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8"/>
              </a:lnSpc>
            </a:pPr>
            <a:r>
              <a:rPr lang="en-US" sz="2500" dirty="0">
                <a:solidFill>
                  <a:srgbClr val="FFFFFF"/>
                </a:solidFill>
                <a:latin typeface="TT Chocolates Bold"/>
              </a:rPr>
              <a:t>3.IMPROPER ALERTING &amp; SECURITY SYSTEMS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26486" y="6467344"/>
            <a:ext cx="653376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8"/>
              </a:lnSpc>
            </a:pPr>
            <a:r>
              <a:rPr lang="en-US" sz="2500" dirty="0">
                <a:solidFill>
                  <a:srgbClr val="FFFFFF"/>
                </a:solidFill>
                <a:latin typeface="TT Chocolates Bold"/>
              </a:rPr>
              <a:t>2.LACK OF AWARENESS AMONG PASSENGERS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"/>
            <a:ext cx="18288000" cy="2927261"/>
          </a:xfrm>
          <a:custGeom>
            <a:avLst/>
            <a:gdLst/>
            <a:ahLst/>
            <a:cxnLst/>
            <a:rect l="l" t="t" r="r" b="b"/>
            <a:pathLst>
              <a:path w="18288000" h="2927261">
                <a:moveTo>
                  <a:pt x="0" y="0"/>
                </a:moveTo>
                <a:lnTo>
                  <a:pt x="18288000" y="0"/>
                </a:lnTo>
                <a:lnTo>
                  <a:pt x="18288000" y="2927261"/>
                </a:lnTo>
                <a:lnTo>
                  <a:pt x="0" y="2927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9140276"/>
            <a:ext cx="18288000" cy="1146725"/>
          </a:xfrm>
          <a:custGeom>
            <a:avLst/>
            <a:gdLst/>
            <a:ahLst/>
            <a:cxnLst/>
            <a:rect l="l" t="t" r="r" b="b"/>
            <a:pathLst>
              <a:path w="18288000" h="1146724">
                <a:moveTo>
                  <a:pt x="0" y="0"/>
                </a:moveTo>
                <a:lnTo>
                  <a:pt x="18288000" y="0"/>
                </a:lnTo>
                <a:lnTo>
                  <a:pt x="18288000" y="1146724"/>
                </a:lnTo>
                <a:lnTo>
                  <a:pt x="0" y="114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711140" y="2927261"/>
            <a:ext cx="7572376" cy="6210300"/>
          </a:xfrm>
          <a:custGeom>
            <a:avLst/>
            <a:gdLst/>
            <a:ahLst/>
            <a:cxnLst/>
            <a:rect l="l" t="t" r="r" b="b"/>
            <a:pathLst>
              <a:path w="7572375" h="6210300">
                <a:moveTo>
                  <a:pt x="0" y="0"/>
                </a:moveTo>
                <a:lnTo>
                  <a:pt x="7572375" y="0"/>
                </a:lnTo>
                <a:lnTo>
                  <a:pt x="7572375" y="6210300"/>
                </a:lnTo>
                <a:lnTo>
                  <a:pt x="0" y="62103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1446" b="-1993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1" y="9258740"/>
            <a:ext cx="3076366" cy="732377"/>
          </a:xfrm>
          <a:custGeom>
            <a:avLst/>
            <a:gdLst/>
            <a:ahLst/>
            <a:cxnLst/>
            <a:rect l="l" t="t" r="r" b="b"/>
            <a:pathLst>
              <a:path w="3076365" h="732377">
                <a:moveTo>
                  <a:pt x="0" y="0"/>
                </a:moveTo>
                <a:lnTo>
                  <a:pt x="3076365" y="0"/>
                </a:lnTo>
                <a:lnTo>
                  <a:pt x="3076365" y="732377"/>
                </a:lnTo>
                <a:lnTo>
                  <a:pt x="0" y="7323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35844" y="296"/>
            <a:ext cx="1866900" cy="2818649"/>
          </a:xfrm>
          <a:custGeom>
            <a:avLst/>
            <a:gdLst/>
            <a:ahLst/>
            <a:cxnLst/>
            <a:rect l="l" t="t" r="r" b="b"/>
            <a:pathLst>
              <a:path w="1866900" h="2818648">
                <a:moveTo>
                  <a:pt x="0" y="0"/>
                </a:moveTo>
                <a:lnTo>
                  <a:pt x="1866900" y="0"/>
                </a:lnTo>
                <a:lnTo>
                  <a:pt x="1866900" y="2818648"/>
                </a:lnTo>
                <a:lnTo>
                  <a:pt x="0" y="28186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553953" y="9258740"/>
            <a:ext cx="3076366" cy="732377"/>
          </a:xfrm>
          <a:custGeom>
            <a:avLst/>
            <a:gdLst/>
            <a:ahLst/>
            <a:cxnLst/>
            <a:rect l="l" t="t" r="r" b="b"/>
            <a:pathLst>
              <a:path w="3076365" h="732377">
                <a:moveTo>
                  <a:pt x="0" y="0"/>
                </a:moveTo>
                <a:lnTo>
                  <a:pt x="3076366" y="0"/>
                </a:lnTo>
                <a:lnTo>
                  <a:pt x="3076366" y="732377"/>
                </a:lnTo>
                <a:lnTo>
                  <a:pt x="0" y="7323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66695" y="9258740"/>
            <a:ext cx="3076366" cy="732377"/>
          </a:xfrm>
          <a:custGeom>
            <a:avLst/>
            <a:gdLst/>
            <a:ahLst/>
            <a:cxnLst/>
            <a:rect l="l" t="t" r="r" b="b"/>
            <a:pathLst>
              <a:path w="3076365" h="732377">
                <a:moveTo>
                  <a:pt x="0" y="0"/>
                </a:moveTo>
                <a:lnTo>
                  <a:pt x="3076365" y="0"/>
                </a:lnTo>
                <a:lnTo>
                  <a:pt x="3076365" y="732377"/>
                </a:lnTo>
                <a:lnTo>
                  <a:pt x="0" y="7323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499567" y="9258740"/>
            <a:ext cx="3076366" cy="732377"/>
          </a:xfrm>
          <a:custGeom>
            <a:avLst/>
            <a:gdLst/>
            <a:ahLst/>
            <a:cxnLst/>
            <a:rect l="l" t="t" r="r" b="b"/>
            <a:pathLst>
              <a:path w="3076365" h="732377">
                <a:moveTo>
                  <a:pt x="0" y="0"/>
                </a:moveTo>
                <a:lnTo>
                  <a:pt x="3076365" y="0"/>
                </a:lnTo>
                <a:lnTo>
                  <a:pt x="3076365" y="732377"/>
                </a:lnTo>
                <a:lnTo>
                  <a:pt x="0" y="7323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106706" y="2"/>
            <a:ext cx="1866900" cy="2808065"/>
          </a:xfrm>
          <a:custGeom>
            <a:avLst/>
            <a:gdLst/>
            <a:ahLst/>
            <a:cxnLst/>
            <a:rect l="l" t="t" r="r" b="b"/>
            <a:pathLst>
              <a:path w="1866900" h="2808065">
                <a:moveTo>
                  <a:pt x="0" y="0"/>
                </a:moveTo>
                <a:lnTo>
                  <a:pt x="1866900" y="0"/>
                </a:lnTo>
                <a:lnTo>
                  <a:pt x="1866900" y="2808065"/>
                </a:lnTo>
                <a:lnTo>
                  <a:pt x="0" y="28080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89615" y="2897506"/>
            <a:ext cx="10128590" cy="6155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z="5700" dirty="0">
                <a:solidFill>
                  <a:srgbClr val="DCAC0A"/>
                </a:solidFill>
                <a:latin typeface="Norwester"/>
              </a:rPr>
              <a:t>TO Eradicate Such Human loss &amp; Accidents We</a:t>
            </a:r>
          </a:p>
          <a:p>
            <a:pPr algn="ctr">
              <a:lnSpc>
                <a:spcPts val="8030"/>
              </a:lnSpc>
            </a:pPr>
            <a:r>
              <a:rPr lang="en-US" sz="5700" dirty="0">
                <a:solidFill>
                  <a:srgbClr val="DCAC0A"/>
                </a:solidFill>
                <a:latin typeface="Norwester"/>
              </a:rPr>
              <a:t>Came Up Within Solution</a:t>
            </a:r>
          </a:p>
          <a:p>
            <a:pPr algn="ctr">
              <a:lnSpc>
                <a:spcPts val="8030"/>
              </a:lnSpc>
            </a:pPr>
            <a:r>
              <a:rPr lang="en-US" sz="5700" dirty="0">
                <a:solidFill>
                  <a:srgbClr val="DCAC0A"/>
                </a:solidFill>
                <a:latin typeface="Norwester"/>
              </a:rPr>
              <a:t>By this Project will be Able to Eradicate the</a:t>
            </a:r>
          </a:p>
          <a:p>
            <a:pPr algn="ctr">
              <a:lnSpc>
                <a:spcPts val="8030"/>
              </a:lnSpc>
            </a:pPr>
            <a:r>
              <a:rPr lang="en-US" sz="5700" dirty="0" smtClean="0">
                <a:solidFill>
                  <a:srgbClr val="DCAC0A"/>
                </a:solidFill>
                <a:latin typeface="Norwester"/>
              </a:rPr>
              <a:t>Human Error’s </a:t>
            </a:r>
            <a:r>
              <a:rPr lang="en-US" sz="5700" dirty="0">
                <a:solidFill>
                  <a:srgbClr val="DCAC0A"/>
                </a:solidFill>
                <a:latin typeface="Norwester"/>
              </a:rPr>
              <a:t>and Accidents.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08644" y="613581"/>
            <a:ext cx="5882640" cy="171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439"/>
              </a:lnSpc>
            </a:pPr>
            <a:r>
              <a:rPr lang="en-US" sz="9600" dirty="0">
                <a:solidFill>
                  <a:srgbClr val="FFFFFF"/>
                </a:solidFill>
                <a:latin typeface="TT Chocolates Bold"/>
              </a:rPr>
              <a:t>SOLUTION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995440" y="1995469"/>
            <a:ext cx="10286972" cy="6296026"/>
          </a:xfrm>
          <a:custGeom>
            <a:avLst/>
            <a:gdLst/>
            <a:ahLst/>
            <a:cxnLst/>
            <a:rect l="l" t="t" r="r" b="b"/>
            <a:pathLst>
              <a:path w="10286971" h="6296025">
                <a:moveTo>
                  <a:pt x="0" y="0"/>
                </a:moveTo>
                <a:lnTo>
                  <a:pt x="10286972" y="0"/>
                </a:lnTo>
                <a:lnTo>
                  <a:pt x="10286972" y="6296025"/>
                </a:lnTo>
                <a:lnTo>
                  <a:pt x="0" y="62960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903" r="-23764" b="-105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286613" y="2285981"/>
            <a:ext cx="10072758" cy="5143536"/>
          </a:xfrm>
          <a:custGeom>
            <a:avLst/>
            <a:gdLst/>
            <a:ahLst/>
            <a:cxnLst/>
            <a:rect l="l" t="t" r="r" b="b"/>
            <a:pathLst>
              <a:path w="9981809" h="4756147">
                <a:moveTo>
                  <a:pt x="0" y="0"/>
                </a:moveTo>
                <a:lnTo>
                  <a:pt x="9981809" y="0"/>
                </a:lnTo>
                <a:lnTo>
                  <a:pt x="9981809" y="4756147"/>
                </a:lnTo>
                <a:lnTo>
                  <a:pt x="0" y="47561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 lIns="91439" tIns="45719" rIns="91439" bIns="45719"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7822540" y="946071"/>
            <a:ext cx="8651692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198"/>
              </a:lnSpc>
            </a:pPr>
            <a:r>
              <a:rPr lang="en-US" sz="10500" dirty="0" smtClean="0">
                <a:solidFill>
                  <a:srgbClr val="0E0340"/>
                </a:solidFill>
                <a:latin typeface="TT Chocolates Bold"/>
              </a:rPr>
              <a:t>Requirements:</a:t>
            </a:r>
            <a:endParaRPr lang="en-US" sz="10500" dirty="0">
              <a:solidFill>
                <a:srgbClr val="0E0340"/>
              </a:solidFill>
              <a:latin typeface="TT Chocolate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929554" y="2643170"/>
            <a:ext cx="7715304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96"/>
              </a:lnSpc>
            </a:pPr>
            <a:r>
              <a:rPr lang="en-US" sz="3200" dirty="0" err="1" smtClean="0">
                <a:solidFill>
                  <a:srgbClr val="DCAC0A"/>
                </a:solidFill>
                <a:latin typeface="Canva Sans Bold"/>
              </a:rPr>
              <a:t>Arduino</a:t>
            </a:r>
            <a:r>
              <a:rPr lang="en-US" sz="3200" dirty="0" smtClean="0">
                <a:solidFill>
                  <a:srgbClr val="DCAC0A"/>
                </a:solidFill>
                <a:latin typeface="Canva Sans Bold"/>
              </a:rPr>
              <a:t> UNO</a:t>
            </a:r>
          </a:p>
          <a:p>
            <a:pPr algn="ctr">
              <a:lnSpc>
                <a:spcPts val="7196"/>
              </a:lnSpc>
            </a:pPr>
            <a:r>
              <a:rPr lang="en-US" sz="3200" dirty="0" smtClean="0">
                <a:solidFill>
                  <a:srgbClr val="DCAC0A"/>
                </a:solidFill>
                <a:latin typeface="Canva Sans Bold"/>
              </a:rPr>
              <a:t>Ultrasonic sensor</a:t>
            </a:r>
          </a:p>
          <a:p>
            <a:pPr algn="ctr">
              <a:lnSpc>
                <a:spcPts val="7196"/>
              </a:lnSpc>
            </a:pPr>
            <a:r>
              <a:rPr lang="en-US" sz="3200" dirty="0" smtClean="0">
                <a:solidFill>
                  <a:srgbClr val="DCAC0A"/>
                </a:solidFill>
                <a:latin typeface="Canva Sans Bold"/>
              </a:rPr>
              <a:t>Servo 9v</a:t>
            </a:r>
          </a:p>
          <a:p>
            <a:pPr algn="ctr">
              <a:lnSpc>
                <a:spcPts val="7196"/>
              </a:lnSpc>
            </a:pPr>
            <a:r>
              <a:rPr lang="en-US" sz="3200" dirty="0" smtClean="0">
                <a:solidFill>
                  <a:srgbClr val="DCAC0A"/>
                </a:solidFill>
                <a:latin typeface="Canva Sans Bold"/>
              </a:rPr>
              <a:t>A battery -9V</a:t>
            </a:r>
          </a:p>
          <a:p>
            <a:pPr algn="ctr">
              <a:lnSpc>
                <a:spcPts val="7196"/>
              </a:lnSpc>
            </a:pPr>
            <a:r>
              <a:rPr lang="en-US" sz="3200" dirty="0" smtClean="0">
                <a:solidFill>
                  <a:srgbClr val="DCAC0A"/>
                </a:solidFill>
                <a:latin typeface="Canva Sans Bold"/>
              </a:rPr>
              <a:t>Jumper cables</a:t>
            </a:r>
          </a:p>
          <a:p>
            <a:pPr algn="ctr">
              <a:lnSpc>
                <a:spcPts val="7196"/>
              </a:lnSpc>
            </a:pPr>
            <a:endParaRPr lang="en-US" sz="5200" dirty="0">
              <a:solidFill>
                <a:srgbClr val="DCAC0A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0"/>
            <a:ext cx="7531770" cy="10287000"/>
          </a:xfrm>
          <a:custGeom>
            <a:avLst/>
            <a:gdLst/>
            <a:ahLst/>
            <a:cxnLst/>
            <a:rect l="l" t="t" r="r" b="b"/>
            <a:pathLst>
              <a:path w="7531770" h="10287000">
                <a:moveTo>
                  <a:pt x="0" y="0"/>
                </a:moveTo>
                <a:lnTo>
                  <a:pt x="7531770" y="0"/>
                </a:lnTo>
                <a:lnTo>
                  <a:pt x="753177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59" t="-2559" b="-55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531495" y="3122545"/>
            <a:ext cx="10756506" cy="182510"/>
          </a:xfrm>
          <a:custGeom>
            <a:avLst/>
            <a:gdLst/>
            <a:ahLst/>
            <a:cxnLst/>
            <a:rect l="l" t="t" r="r" b="b"/>
            <a:pathLst>
              <a:path w="10756506" h="182509">
                <a:moveTo>
                  <a:pt x="0" y="0"/>
                </a:moveTo>
                <a:lnTo>
                  <a:pt x="10756506" y="0"/>
                </a:lnTo>
                <a:lnTo>
                  <a:pt x="10756506" y="182508"/>
                </a:lnTo>
                <a:lnTo>
                  <a:pt x="0" y="1825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" y="0"/>
            <a:ext cx="7896226" cy="10287000"/>
          </a:xfrm>
          <a:custGeom>
            <a:avLst/>
            <a:gdLst/>
            <a:ahLst/>
            <a:cxnLst/>
            <a:rect l="l" t="t" r="r" b="b"/>
            <a:pathLst>
              <a:path w="7896225" h="10287000">
                <a:moveTo>
                  <a:pt x="0" y="0"/>
                </a:moveTo>
                <a:lnTo>
                  <a:pt x="7896225" y="0"/>
                </a:lnTo>
                <a:lnTo>
                  <a:pt x="78962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402" t="-22030" r="-5333" b="-556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194910" y="4162331"/>
            <a:ext cx="94784" cy="94784"/>
          </a:xfrm>
          <a:custGeom>
            <a:avLst/>
            <a:gdLst/>
            <a:ahLst/>
            <a:cxnLst/>
            <a:rect l="l" t="t" r="r" b="b"/>
            <a:pathLst>
              <a:path w="94783" h="94783">
                <a:moveTo>
                  <a:pt x="0" y="0"/>
                </a:moveTo>
                <a:lnTo>
                  <a:pt x="94783" y="0"/>
                </a:lnTo>
                <a:lnTo>
                  <a:pt x="94783" y="94783"/>
                </a:lnTo>
                <a:lnTo>
                  <a:pt x="0" y="947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194910" y="4686806"/>
            <a:ext cx="94784" cy="94784"/>
          </a:xfrm>
          <a:custGeom>
            <a:avLst/>
            <a:gdLst/>
            <a:ahLst/>
            <a:cxnLst/>
            <a:rect l="l" t="t" r="r" b="b"/>
            <a:pathLst>
              <a:path w="94783" h="94783">
                <a:moveTo>
                  <a:pt x="0" y="0"/>
                </a:moveTo>
                <a:lnTo>
                  <a:pt x="94783" y="0"/>
                </a:lnTo>
                <a:lnTo>
                  <a:pt x="94783" y="94783"/>
                </a:lnTo>
                <a:lnTo>
                  <a:pt x="0" y="947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194910" y="5735745"/>
            <a:ext cx="94784" cy="94784"/>
          </a:xfrm>
          <a:custGeom>
            <a:avLst/>
            <a:gdLst/>
            <a:ahLst/>
            <a:cxnLst/>
            <a:rect l="l" t="t" r="r" b="b"/>
            <a:pathLst>
              <a:path w="94783" h="94783">
                <a:moveTo>
                  <a:pt x="0" y="0"/>
                </a:moveTo>
                <a:lnTo>
                  <a:pt x="94783" y="0"/>
                </a:lnTo>
                <a:lnTo>
                  <a:pt x="94783" y="94784"/>
                </a:lnTo>
                <a:lnTo>
                  <a:pt x="0" y="94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194910" y="6784687"/>
            <a:ext cx="94784" cy="94784"/>
          </a:xfrm>
          <a:custGeom>
            <a:avLst/>
            <a:gdLst/>
            <a:ahLst/>
            <a:cxnLst/>
            <a:rect l="l" t="t" r="r" b="b"/>
            <a:pathLst>
              <a:path w="94783" h="94783">
                <a:moveTo>
                  <a:pt x="0" y="0"/>
                </a:moveTo>
                <a:lnTo>
                  <a:pt x="94783" y="0"/>
                </a:lnTo>
                <a:lnTo>
                  <a:pt x="94783" y="94783"/>
                </a:lnTo>
                <a:lnTo>
                  <a:pt x="0" y="947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194910" y="8358103"/>
            <a:ext cx="94784" cy="94784"/>
          </a:xfrm>
          <a:custGeom>
            <a:avLst/>
            <a:gdLst/>
            <a:ahLst/>
            <a:cxnLst/>
            <a:rect l="l" t="t" r="r" b="b"/>
            <a:pathLst>
              <a:path w="94783" h="94783">
                <a:moveTo>
                  <a:pt x="0" y="0"/>
                </a:moveTo>
                <a:lnTo>
                  <a:pt x="94783" y="0"/>
                </a:lnTo>
                <a:lnTo>
                  <a:pt x="94783" y="94783"/>
                </a:lnTo>
                <a:lnTo>
                  <a:pt x="0" y="947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421501" y="3903079"/>
            <a:ext cx="9483262" cy="525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0"/>
              </a:lnSpc>
            </a:pPr>
            <a:r>
              <a:rPr lang="en-US" sz="2500" dirty="0">
                <a:solidFill>
                  <a:srgbClr val="0E0340"/>
                </a:solidFill>
                <a:latin typeface="TT Chocolates Bold"/>
              </a:rPr>
              <a:t>THE CODE IS </a:t>
            </a:r>
            <a:r>
              <a:rPr lang="en-US" sz="2500" dirty="0" smtClean="0">
                <a:solidFill>
                  <a:srgbClr val="0E0340"/>
                </a:solidFill>
                <a:latin typeface="TT Chocolates Bold"/>
              </a:rPr>
              <a:t>UPLOADED </a:t>
            </a:r>
            <a:r>
              <a:rPr lang="en-US" sz="2500" dirty="0">
                <a:solidFill>
                  <a:srgbClr val="0E0340"/>
                </a:solidFill>
                <a:latin typeface="TT Chocolates Bold"/>
              </a:rPr>
              <a:t>IN ARDUNIO .</a:t>
            </a:r>
          </a:p>
          <a:p>
            <a:pPr>
              <a:lnSpc>
                <a:spcPts val="4130"/>
              </a:lnSpc>
            </a:pPr>
            <a:r>
              <a:rPr lang="en-US" sz="2500" dirty="0">
                <a:solidFill>
                  <a:srgbClr val="0E0340"/>
                </a:solidFill>
                <a:latin typeface="TT Chocolates Bold"/>
              </a:rPr>
              <a:t>CHIPSET SUCH THAT OUR APPARATUS FOR THE NEED</a:t>
            </a:r>
          </a:p>
          <a:p>
            <a:pPr>
              <a:lnSpc>
                <a:spcPts val="4130"/>
              </a:lnSpc>
            </a:pPr>
            <a:r>
              <a:rPr lang="en-US" sz="2500" dirty="0">
                <a:solidFill>
                  <a:srgbClr val="0E0340"/>
                </a:solidFill>
                <a:latin typeface="TT Chocolates Bold"/>
              </a:rPr>
              <a:t>IS SERVED.</a:t>
            </a:r>
          </a:p>
          <a:p>
            <a:pPr>
              <a:lnSpc>
                <a:spcPts val="4130"/>
              </a:lnSpc>
            </a:pPr>
            <a:r>
              <a:rPr lang="en-US" sz="2500" dirty="0">
                <a:solidFill>
                  <a:srgbClr val="0E0340"/>
                </a:solidFill>
                <a:latin typeface="TT Chocolates Bold"/>
              </a:rPr>
              <a:t>A GATE IS SET TO THE FLOOR OF PLATFORM SUCH</a:t>
            </a:r>
          </a:p>
          <a:p>
            <a:pPr>
              <a:lnSpc>
                <a:spcPts val="4130"/>
              </a:lnSpc>
            </a:pPr>
            <a:r>
              <a:rPr lang="en-US" sz="2500" dirty="0">
                <a:solidFill>
                  <a:srgbClr val="0E0340"/>
                </a:solidFill>
                <a:latin typeface="TT Chocolates Bold"/>
              </a:rPr>
              <a:t>THAT IT OPENS AND CLOSES HORIZONTALLY.</a:t>
            </a:r>
          </a:p>
          <a:p>
            <a:pPr algn="just">
              <a:lnSpc>
                <a:spcPts val="4130"/>
              </a:lnSpc>
            </a:pPr>
            <a:r>
              <a:rPr lang="en-US" sz="2500" spc="55" dirty="0">
                <a:solidFill>
                  <a:srgbClr val="0E0340"/>
                </a:solidFill>
                <a:latin typeface="TT Chocolates Bold"/>
              </a:rPr>
              <a:t>THROUGH AUTOMATION SENSORS THE </a:t>
            </a:r>
            <a:r>
              <a:rPr lang="en-US" sz="2500" spc="55" dirty="0" smtClean="0">
                <a:solidFill>
                  <a:srgbClr val="0E0340"/>
                </a:solidFill>
                <a:latin typeface="TT Chocolates Bold"/>
              </a:rPr>
              <a:t>GATE OPENS </a:t>
            </a:r>
            <a:r>
              <a:rPr lang="en-US" sz="2500" spc="55" dirty="0">
                <a:solidFill>
                  <a:srgbClr val="0E0340"/>
                </a:solidFill>
                <a:latin typeface="TT Chocolates Bold"/>
              </a:rPr>
              <a:t>AND CLOSES </a:t>
            </a:r>
            <a:r>
              <a:rPr lang="en-US" sz="2500" spc="55" dirty="0" smtClean="0">
                <a:solidFill>
                  <a:srgbClr val="0E0340"/>
                </a:solidFill>
                <a:latin typeface="TT Chocolates Bold"/>
              </a:rPr>
              <a:t>AUTOMATICALLY W</a:t>
            </a:r>
            <a:r>
              <a:rPr lang="en-US" sz="2500" dirty="0" smtClean="0">
                <a:solidFill>
                  <a:srgbClr val="0E0340"/>
                </a:solidFill>
                <a:latin typeface="TT Chocolates Bold"/>
              </a:rPr>
              <a:t>ITHOUT </a:t>
            </a:r>
            <a:r>
              <a:rPr lang="en-US" sz="2500" dirty="0">
                <a:solidFill>
                  <a:srgbClr val="0E0340"/>
                </a:solidFill>
                <a:latin typeface="TT Chocolates Bold"/>
              </a:rPr>
              <a:t>THIRD-PARTY MANUAL INTERFEARENCE.</a:t>
            </a:r>
          </a:p>
          <a:p>
            <a:pPr>
              <a:lnSpc>
                <a:spcPts val="4130"/>
              </a:lnSpc>
            </a:pPr>
            <a:r>
              <a:rPr lang="en-US" sz="2500" dirty="0">
                <a:solidFill>
                  <a:srgbClr val="0E0340"/>
                </a:solidFill>
                <a:latin typeface="TT Chocolates Bold"/>
              </a:rPr>
              <a:t>SUCH THAT IT RESTRICTS THE MOVEMENT </a:t>
            </a:r>
            <a:r>
              <a:rPr lang="en-US" sz="2500" dirty="0" smtClean="0">
                <a:solidFill>
                  <a:srgbClr val="0E0340"/>
                </a:solidFill>
                <a:latin typeface="TT Chocolates Bold"/>
              </a:rPr>
              <a:t>OF PASSENGERS </a:t>
            </a:r>
            <a:r>
              <a:rPr lang="en-US" sz="2500" dirty="0">
                <a:solidFill>
                  <a:srgbClr val="0E0340"/>
                </a:solidFill>
                <a:latin typeface="TT Chocolates Bold"/>
              </a:rPr>
              <a:t>TO CROSS TRACK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76470" y="1419015"/>
            <a:ext cx="7271328" cy="171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439"/>
              </a:lnSpc>
            </a:pPr>
            <a:r>
              <a:rPr lang="en-US" sz="9600" dirty="0">
                <a:solidFill>
                  <a:srgbClr val="0E0340"/>
                </a:solidFill>
                <a:latin typeface="TT Chocolates Bold"/>
              </a:rPr>
              <a:t>Arrangement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600373"/>
            <a:ext cx="18288000" cy="686630"/>
          </a:xfrm>
          <a:custGeom>
            <a:avLst/>
            <a:gdLst/>
            <a:ahLst/>
            <a:cxnLst/>
            <a:rect l="l" t="t" r="r" b="b"/>
            <a:pathLst>
              <a:path w="18288000" h="686629">
                <a:moveTo>
                  <a:pt x="0" y="0"/>
                </a:moveTo>
                <a:lnTo>
                  <a:pt x="18288000" y="0"/>
                </a:lnTo>
                <a:lnTo>
                  <a:pt x="18288000" y="686629"/>
                </a:lnTo>
                <a:lnTo>
                  <a:pt x="0" y="686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3503" y="-63504"/>
            <a:ext cx="18414998" cy="3933635"/>
          </a:xfrm>
          <a:custGeom>
            <a:avLst/>
            <a:gdLst/>
            <a:ahLst/>
            <a:cxnLst/>
            <a:rect l="l" t="t" r="r" b="b"/>
            <a:pathLst>
              <a:path w="18414997" h="3933634">
                <a:moveTo>
                  <a:pt x="0" y="0"/>
                </a:moveTo>
                <a:lnTo>
                  <a:pt x="18414997" y="0"/>
                </a:lnTo>
                <a:lnTo>
                  <a:pt x="18414997" y="3933634"/>
                </a:lnTo>
                <a:lnTo>
                  <a:pt x="0" y="3933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 lIns="91439" tIns="45719" rIns="91439" bIns="45719"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5476391" y="1251824"/>
            <a:ext cx="8168206" cy="2141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678"/>
              </a:lnSpc>
            </a:pPr>
            <a:r>
              <a:rPr lang="en-US" sz="8700" dirty="0" smtClean="0">
                <a:solidFill>
                  <a:srgbClr val="FFFFFF"/>
                </a:solidFill>
                <a:latin typeface="TT Chocolates Bold"/>
              </a:rPr>
              <a:t>Conclusion</a:t>
            </a:r>
            <a:endParaRPr lang="en-US" sz="8700" dirty="0">
              <a:solidFill>
                <a:srgbClr val="FFFFFF"/>
              </a:solidFill>
              <a:latin typeface="TT Chocolate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39576" y="4106848"/>
            <a:ext cx="16721604" cy="538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2"/>
              </a:lnSpc>
            </a:pPr>
            <a:r>
              <a:rPr lang="en-US" sz="7500" dirty="0">
                <a:solidFill>
                  <a:srgbClr val="000000"/>
                </a:solidFill>
                <a:latin typeface="Arima Madurai Bold Italics"/>
              </a:rPr>
              <a:t>THROUGH THIS TECHNOLOGY WE WILL BE ABLE TO</a:t>
            </a:r>
          </a:p>
          <a:p>
            <a:pPr algn="ctr">
              <a:lnSpc>
                <a:spcPts val="10502"/>
              </a:lnSpc>
            </a:pPr>
            <a:r>
              <a:rPr lang="en-US" sz="7500" dirty="0">
                <a:solidFill>
                  <a:srgbClr val="000000"/>
                </a:solidFill>
                <a:latin typeface="Arima Madurai Bold Italics"/>
              </a:rPr>
              <a:t>ERADICATE HUMAN ERROR CAUSED ACCIDENTS </a:t>
            </a:r>
            <a:r>
              <a:rPr lang="en-US" sz="7500" dirty="0" smtClean="0">
                <a:solidFill>
                  <a:srgbClr val="000000"/>
                </a:solidFill>
                <a:latin typeface="Arima Madurai Bold Italics"/>
              </a:rPr>
              <a:t>ON RAILWAY TRACKS</a:t>
            </a:r>
            <a:endParaRPr lang="en-US" sz="7500" dirty="0">
              <a:solidFill>
                <a:srgbClr val="000000"/>
              </a:solidFill>
              <a:latin typeface="Arima Madurai Bold Itali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112</TotalTime>
  <Words>278</Words>
  <Application>Microsoft Office PowerPoint</Application>
  <PresentationFormat>Custom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7" baseType="lpstr">
      <vt:lpstr>Arial</vt:lpstr>
      <vt:lpstr>TT Chocolates Ultra-Bold</vt:lpstr>
      <vt:lpstr>Anton</vt:lpstr>
      <vt:lpstr>Inlander</vt:lpstr>
      <vt:lpstr>Arial Black</vt:lpstr>
      <vt:lpstr>TT Chocolates Bold</vt:lpstr>
      <vt:lpstr>Questrial</vt:lpstr>
      <vt:lpstr>Norwester</vt:lpstr>
      <vt:lpstr>Book Antiqua</vt:lpstr>
      <vt:lpstr>Canva Sans Bold</vt:lpstr>
      <vt:lpstr>Arima Madurai Bold Italics</vt:lpstr>
      <vt:lpstr>Horizon</vt:lpstr>
      <vt:lpstr>Wingdings 2</vt:lpstr>
      <vt:lpstr>Wingdings</vt:lpstr>
      <vt:lpstr>Wingdings 3</vt:lpstr>
      <vt:lpstr>Lucida Sans</vt:lpstr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and White Professional Science Project Presentation (1).pdf</dc:title>
  <cp:lastModifiedBy>SRAVAN</cp:lastModifiedBy>
  <cp:revision>11</cp:revision>
  <dcterms:created xsi:type="dcterms:W3CDTF">2006-08-16T00:00:00Z</dcterms:created>
  <dcterms:modified xsi:type="dcterms:W3CDTF">2023-10-07T09:47:49Z</dcterms:modified>
  <dc:identifier>DAFwjwExxMc</dc:identifier>
</cp:coreProperties>
</file>