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Play"/>
      <p:regular r:id="rId35"/>
      <p:bold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lay-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Mono-regular.fntdata"/><Relationship Id="rId14" Type="http://schemas.openxmlformats.org/officeDocument/2006/relationships/slide" Target="slides/slide10.xml"/><Relationship Id="rId36" Type="http://schemas.openxmlformats.org/officeDocument/2006/relationships/font" Target="fonts/Play-bold.fntdata"/><Relationship Id="rId17" Type="http://schemas.openxmlformats.org/officeDocument/2006/relationships/slide" Target="slides/slide13.xml"/><Relationship Id="rId39" Type="http://schemas.openxmlformats.org/officeDocument/2006/relationships/font" Target="fonts/RobotoMono-italic.fntdata"/><Relationship Id="rId16" Type="http://schemas.openxmlformats.org/officeDocument/2006/relationships/slide" Target="slides/slide12.xml"/><Relationship Id="rId38" Type="http://schemas.openxmlformats.org/officeDocument/2006/relationships/font" Target="fonts/RobotoMon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be72597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Actor scores are based on the average IMDb scores of movies they have previously appeared in.</a:t>
            </a:r>
            <a:endParaRPr/>
          </a:p>
          <a:p>
            <a:pPr indent="0" lvl="0" marL="0" rtl="0" algn="l">
              <a:spcBef>
                <a:spcPts val="0"/>
              </a:spcBef>
              <a:spcAft>
                <a:spcPts val="0"/>
              </a:spcAft>
              <a:buClr>
                <a:schemeClr val="dk1"/>
              </a:buClr>
              <a:buSzPts val="1100"/>
              <a:buFont typeface="Arial"/>
              <a:buNone/>
            </a:pPr>
            <a:r>
              <a:rPr lang="en-US"/>
              <a:t>Weighted by the number of votes received by those movies to ensure higher reliability for widely reviewed films.</a:t>
            </a:r>
            <a:endParaRPr/>
          </a:p>
          <a:p>
            <a:pPr indent="0" lvl="0" marL="0" rtl="0" algn="l">
              <a:spcBef>
                <a:spcPts val="0"/>
              </a:spcBef>
              <a:spcAft>
                <a:spcPts val="0"/>
              </a:spcAft>
              <a:buNone/>
            </a:pPr>
            <a:r>
              <a:t/>
            </a:r>
            <a:endParaRPr/>
          </a:p>
        </p:txBody>
      </p:sp>
      <p:sp>
        <p:nvSpPr>
          <p:cNvPr id="162" name="Google Shape;162;g31be725977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be725977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Actor scores are based on the average IMDb scores of movies they have previously appeared in.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Weighted by the number of votes received by those movies to ensure higher reliability for widely reviewed films.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71" name="Google Shape;171;g31be7259775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be7259775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31be7259775_3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be7259775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Average IMDb Ratings</a:t>
            </a:r>
            <a:r>
              <a:rPr lang="en-US">
                <a:solidFill>
                  <a:schemeClr val="dk1"/>
                </a:solidFill>
              </a:rPr>
              <a:t>: The average IMDb score of movies directed by a director.</a:t>
            </a:r>
            <a:endParaRPr/>
          </a:p>
        </p:txBody>
      </p:sp>
      <p:sp>
        <p:nvSpPr>
          <p:cNvPr id="189" name="Google Shape;189;g31be7259775_3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be7259775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The </a:t>
            </a:r>
            <a:r>
              <a:rPr b="1" lang="en-US">
                <a:solidFill>
                  <a:schemeClr val="dk1"/>
                </a:solidFill>
              </a:rPr>
              <a:t>total score</a:t>
            </a:r>
            <a:r>
              <a:rPr lang="en-US">
                <a:solidFill>
                  <a:schemeClr val="dk1"/>
                </a:solidFill>
              </a:rPr>
              <a:t> may aggregate multiple factors such as: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rPr>
              <a:t>IMDb Score</a:t>
            </a:r>
            <a:r>
              <a:rPr lang="en-US">
                <a:solidFill>
                  <a:schemeClr val="dk1"/>
                </a:solidFill>
              </a:rPr>
              <a:t> as the base rating.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Actor, Actress, and Director Scores</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a:solidFill>
                  <a:schemeClr val="dk1"/>
                </a:solidFill>
              </a:rPr>
              <a:t>Weighted contributions from metrics like: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Sentiments (</a:t>
            </a:r>
            <a:r>
              <a:rPr lang="en-US">
                <a:solidFill>
                  <a:srgbClr val="188038"/>
                </a:solidFill>
                <a:latin typeface="Roboto Mono"/>
                <a:ea typeface="Roboto Mono"/>
                <a:cs typeface="Roboto Mono"/>
                <a:sym typeface="Roboto Mono"/>
              </a:rPr>
              <a:t>plot_sentiment</a:t>
            </a:r>
            <a:r>
              <a:rPr lang="en-US">
                <a:solidFill>
                  <a:schemeClr val="dk1"/>
                </a:solidFill>
              </a:rPr>
              <a:t>, </a:t>
            </a:r>
            <a:r>
              <a:rPr lang="en-US">
                <a:solidFill>
                  <a:srgbClr val="188038"/>
                </a:solidFill>
                <a:latin typeface="Roboto Mono"/>
                <a:ea typeface="Roboto Mono"/>
                <a:cs typeface="Roboto Mono"/>
                <a:sym typeface="Roboto Mono"/>
              </a:rPr>
              <a:t>tagline_sentiment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Box office performance (</a:t>
            </a:r>
            <a:r>
              <a:rPr lang="en-US">
                <a:solidFill>
                  <a:srgbClr val="188038"/>
                </a:solidFill>
                <a:latin typeface="Roboto Mono"/>
                <a:ea typeface="Roboto Mono"/>
                <a:cs typeface="Roboto Mono"/>
                <a:sym typeface="Roboto Mono"/>
              </a:rPr>
              <a:t>revenue</a:t>
            </a:r>
            <a:r>
              <a:rPr lang="en-US">
                <a:solidFill>
                  <a:schemeClr val="dk1"/>
                </a:solidFill>
              </a:rPr>
              <a:t>, </a:t>
            </a:r>
            <a:r>
              <a:rPr lang="en-US">
                <a:solidFill>
                  <a:srgbClr val="188038"/>
                </a:solidFill>
                <a:latin typeface="Roboto Mono"/>
                <a:ea typeface="Roboto Mono"/>
                <a:cs typeface="Roboto Mono"/>
                <a:sym typeface="Roboto Mono"/>
              </a:rPr>
              <a:t>profitable</a:t>
            </a:r>
            <a:r>
              <a:rPr lang="en-US">
                <a:solidFill>
                  <a:schemeClr val="dk1"/>
                </a:solidFill>
              </a:rPr>
              <a:t>).</a:t>
            </a:r>
            <a:endParaRPr>
              <a:solidFill>
                <a:schemeClr val="dk1"/>
              </a:solidFill>
            </a:endParaRPr>
          </a:p>
          <a:p>
            <a:pPr indent="0" lvl="0" marL="0" rtl="0" algn="l">
              <a:spcBef>
                <a:spcPts val="1200"/>
              </a:spcBef>
              <a:spcAft>
                <a:spcPts val="0"/>
              </a:spcAft>
              <a:buNone/>
            </a:pPr>
            <a:r>
              <a:t/>
            </a:r>
            <a:endParaRPr/>
          </a:p>
        </p:txBody>
      </p:sp>
      <p:sp>
        <p:nvSpPr>
          <p:cNvPr id="198" name="Google Shape;198;g31be7259775_3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be7259775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31be7259775_3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be7259775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31be7259775_3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be7259775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31be7259775_3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be725977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31be7259775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be7259775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31be7259775_3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be7259775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31be7259775_3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be7259775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31be7259775_3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be725977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31be7259775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be725977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31be7259775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be725977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31be7259775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be725977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31be7259775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be725977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31be7259775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be725977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31be7259775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be725977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31be7259775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1be7259775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1be725977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be72597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31be725977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021143"/>
            <a:ext cx="9144000" cy="1051800"/>
          </a:xfrm>
          <a:prstGeom prst="rect">
            <a:avLst/>
          </a:prstGeom>
          <a:noFill/>
          <a:ln>
            <a:noFill/>
          </a:ln>
        </p:spPr>
        <p:txBody>
          <a:bodyPr anchorCtr="0" anchor="b" bIns="45700" lIns="91425" spcFirstLastPara="1" rIns="91425" wrap="square" tIns="45700">
            <a:normAutofit/>
          </a:bodyPr>
          <a:lstStyle/>
          <a:p>
            <a:pPr indent="457200" lvl="0" marL="1371600" rtl="0" algn="l">
              <a:lnSpc>
                <a:spcPct val="90000"/>
              </a:lnSpc>
              <a:spcBef>
                <a:spcPts val="0"/>
              </a:spcBef>
              <a:spcAft>
                <a:spcPts val="0"/>
              </a:spcAft>
              <a:buClr>
                <a:schemeClr val="dk1"/>
              </a:buClr>
              <a:buSzPts val="6000"/>
              <a:buFont typeface="Play"/>
              <a:buNone/>
            </a:pPr>
            <a:r>
              <a:rPr lang="en-US">
                <a:solidFill>
                  <a:schemeClr val="lt1"/>
                </a:solidFill>
              </a:rPr>
              <a:t>Cinema Insights</a:t>
            </a:r>
            <a:endParaRPr>
              <a:solidFill>
                <a:schemeClr val="lt1"/>
              </a:solidFill>
            </a:endParaRPr>
          </a:p>
        </p:txBody>
      </p:sp>
      <p:sp>
        <p:nvSpPr>
          <p:cNvPr id="85" name="Google Shape;85;p13"/>
          <p:cNvSpPr txBox="1"/>
          <p:nvPr>
            <p:ph idx="1" type="subTitle"/>
          </p:nvPr>
        </p:nvSpPr>
        <p:spPr>
          <a:xfrm>
            <a:off x="1524000" y="3618100"/>
            <a:ext cx="9144000" cy="1639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US" sz="2600">
                <a:solidFill>
                  <a:schemeClr val="lt1"/>
                </a:solidFill>
              </a:rPr>
              <a:t>Unlocking Trends in IMDb Movie Data</a:t>
            </a:r>
            <a:endParaRPr b="1" sz="2600">
              <a:solidFill>
                <a:schemeClr val="lt1"/>
              </a:solidFill>
            </a:endParaRPr>
          </a:p>
          <a:p>
            <a:pPr indent="0" lvl="0" marL="0" rtl="0" algn="ctr">
              <a:lnSpc>
                <a:spcPct val="90000"/>
              </a:lnSpc>
              <a:spcBef>
                <a:spcPts val="1000"/>
              </a:spcBef>
              <a:spcAft>
                <a:spcPts val="0"/>
              </a:spcAft>
              <a:buClr>
                <a:schemeClr val="dk1"/>
              </a:buClr>
              <a:buSzPts val="2400"/>
              <a:buNone/>
            </a:pPr>
            <a:r>
              <a:rPr b="1" lang="en-US" sz="2600">
                <a:solidFill>
                  <a:schemeClr val="lt1"/>
                </a:solidFill>
              </a:rPr>
              <a:t>By- Team 1</a:t>
            </a:r>
            <a:endParaRPr b="1" sz="2600">
              <a:solidFill>
                <a:schemeClr val="lt1"/>
              </a:solidFill>
            </a:endParaRPr>
          </a:p>
          <a:p>
            <a:pPr indent="0" lvl="0" marL="0" rtl="0" algn="ctr">
              <a:lnSpc>
                <a:spcPct val="90000"/>
              </a:lnSpc>
              <a:spcBef>
                <a:spcPts val="1000"/>
              </a:spcBef>
              <a:spcAft>
                <a:spcPts val="0"/>
              </a:spcAft>
              <a:buClr>
                <a:schemeClr val="dk1"/>
              </a:buClr>
              <a:buSzPts val="2400"/>
              <a:buNone/>
            </a:pPr>
            <a:r>
              <a:rPr b="1" lang="en-US" sz="2600">
                <a:solidFill>
                  <a:schemeClr val="lt1"/>
                </a:solidFill>
              </a:rPr>
              <a:t>Aru Pandey, Raktim Verma, Shiven Sharma</a:t>
            </a:r>
            <a:endParaRPr b="1" sz="2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22"/>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22"/>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200"/>
              <a:buFont typeface="Play"/>
              <a:buNone/>
            </a:pPr>
            <a:r>
              <a:rPr lang="en-US" sz="2200">
                <a:solidFill>
                  <a:srgbClr val="FFFFFF"/>
                </a:solidFill>
                <a:latin typeface="Play"/>
                <a:ea typeface="Play"/>
                <a:cs typeface="Play"/>
                <a:sym typeface="Play"/>
              </a:rPr>
              <a:t>Q4.(a) Which actors are most frequently featured in high-rated films?</a:t>
            </a:r>
            <a:endParaRPr/>
          </a:p>
        </p:txBody>
      </p:sp>
      <p:pic>
        <p:nvPicPr>
          <p:cNvPr descr="A graph with blue bars&#10;&#10;Description automatically generated" id="149" name="Google Shape;149;p22"/>
          <p:cNvPicPr preferRelativeResize="0"/>
          <p:nvPr>
            <p:ph idx="1" type="body"/>
          </p:nvPr>
        </p:nvPicPr>
        <p:blipFill rotWithShape="1">
          <a:blip r:embed="rId3">
            <a:alphaModFix/>
          </a:blip>
          <a:srcRect b="0" l="0" r="0" t="0"/>
          <a:stretch/>
        </p:blipFill>
        <p:spPr>
          <a:xfrm>
            <a:off x="3884468" y="492253"/>
            <a:ext cx="7667451" cy="3068303"/>
          </a:xfrm>
          <a:prstGeom prst="rect">
            <a:avLst/>
          </a:prstGeom>
          <a:noFill/>
          <a:ln>
            <a:noFill/>
          </a:ln>
        </p:spPr>
      </p:pic>
      <p:sp>
        <p:nvSpPr>
          <p:cNvPr id="150" name="Google Shape;150;p22"/>
          <p:cNvSpPr txBox="1"/>
          <p:nvPr/>
        </p:nvSpPr>
        <p:spPr>
          <a:xfrm>
            <a:off x="3392434" y="3995678"/>
            <a:ext cx="8799565"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Top Actors with High-Rated Movies</a:t>
            </a:r>
            <a:r>
              <a:rPr lang="en-US" sz="1800">
                <a:solidFill>
                  <a:schemeClr val="dk1"/>
                </a:solidFill>
                <a:latin typeface="Arial"/>
                <a:ea typeface="Arial"/>
                <a:cs typeface="Arial"/>
                <a:sym typeface="Arial"/>
              </a:rPr>
              <a:t>:</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Rajkumar</a:t>
            </a:r>
            <a:r>
              <a:rPr lang="en-US" sz="1800">
                <a:solidFill>
                  <a:schemeClr val="dk1"/>
                </a:solidFill>
                <a:latin typeface="Arial"/>
                <a:ea typeface="Arial"/>
                <a:cs typeface="Arial"/>
                <a:sym typeface="Arial"/>
              </a:rPr>
              <a:t>: 222 movies – A prolific career marked by widespread acclaim.</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Mohan Babu</a:t>
            </a:r>
            <a:r>
              <a:rPr lang="en-US" sz="1800">
                <a:solidFill>
                  <a:schemeClr val="dk1"/>
                </a:solidFill>
                <a:latin typeface="Arial"/>
                <a:ea typeface="Arial"/>
                <a:cs typeface="Arial"/>
                <a:sym typeface="Arial"/>
              </a:rPr>
              <a:t>: 120 movies – Consistently impactful and popular.</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T.N. Balakrishna</a:t>
            </a:r>
            <a:r>
              <a:rPr lang="en-US" sz="1800">
                <a:solidFill>
                  <a:schemeClr val="dk1"/>
                </a:solidFill>
                <a:latin typeface="Arial"/>
                <a:ea typeface="Arial"/>
                <a:cs typeface="Arial"/>
                <a:sym typeface="Arial"/>
              </a:rPr>
              <a:t>: 109 movies – A dependable presence in highly rated films.</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K.S. Ashwath</a:t>
            </a:r>
            <a:r>
              <a:rPr lang="en-US" sz="1800">
                <a:solidFill>
                  <a:schemeClr val="dk1"/>
                </a:solidFill>
                <a:latin typeface="Arial"/>
                <a:ea typeface="Arial"/>
                <a:cs typeface="Arial"/>
                <a:sym typeface="Arial"/>
              </a:rPr>
              <a:t>: 104 movies – A significant contributor to acclaimed cinema.</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T.R. Narasimharaju</a:t>
            </a:r>
            <a:r>
              <a:rPr lang="en-US" sz="1800">
                <a:solidFill>
                  <a:schemeClr val="dk1"/>
                </a:solidFill>
                <a:latin typeface="Arial"/>
                <a:ea typeface="Arial"/>
                <a:cs typeface="Arial"/>
                <a:sym typeface="Arial"/>
              </a:rPr>
              <a:t>: 62 movies – Known for distinctive roles.</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Brahmanandam</a:t>
            </a:r>
            <a:r>
              <a:rPr lang="en-US" sz="1800">
                <a:solidFill>
                  <a:schemeClr val="dk1"/>
                </a:solidFill>
                <a:latin typeface="Arial"/>
                <a:ea typeface="Arial"/>
                <a:cs typeface="Arial"/>
                <a:sym typeface="Arial"/>
              </a:rPr>
              <a:t>: 54 movies – Renowned for his contributions to quality cinema.</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Insight</a:t>
            </a:r>
            <a:r>
              <a:rPr lang="en-US" sz="1800">
                <a:solidFill>
                  <a:schemeClr val="dk1"/>
                </a:solidFill>
                <a:latin typeface="Arial"/>
                <a:ea typeface="Arial"/>
                <a:cs typeface="Arial"/>
                <a:sym typeface="Arial"/>
              </a:rPr>
              <a:t>:</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These actors' strong presence in acclaimed films highlights their influence and enduring appeal in the industry.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23"/>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23"/>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200"/>
              <a:buFont typeface="Play"/>
              <a:buNone/>
            </a:pPr>
            <a:r>
              <a:rPr lang="en-US" sz="2200">
                <a:solidFill>
                  <a:srgbClr val="FFFFFF"/>
                </a:solidFill>
                <a:latin typeface="Play"/>
                <a:ea typeface="Play"/>
                <a:cs typeface="Play"/>
                <a:sym typeface="Play"/>
              </a:rPr>
              <a:t>Q4.(b) Which actors are most frequently featured in high-rated TV shows?</a:t>
            </a:r>
            <a:endParaRPr/>
          </a:p>
        </p:txBody>
      </p:sp>
      <p:pic>
        <p:nvPicPr>
          <p:cNvPr descr="A graph of blue bars&#10;&#10;Description automatically generated with medium confidence" id="158" name="Google Shape;158;p23"/>
          <p:cNvPicPr preferRelativeResize="0"/>
          <p:nvPr>
            <p:ph idx="1" type="body"/>
          </p:nvPr>
        </p:nvPicPr>
        <p:blipFill rotWithShape="1">
          <a:blip r:embed="rId3">
            <a:alphaModFix/>
          </a:blip>
          <a:srcRect b="0" l="0" r="0" t="0"/>
          <a:stretch/>
        </p:blipFill>
        <p:spPr>
          <a:xfrm>
            <a:off x="3508679" y="215979"/>
            <a:ext cx="7188199" cy="3396424"/>
          </a:xfrm>
          <a:prstGeom prst="rect">
            <a:avLst/>
          </a:prstGeom>
          <a:noFill/>
          <a:ln>
            <a:noFill/>
          </a:ln>
        </p:spPr>
      </p:pic>
      <p:sp>
        <p:nvSpPr>
          <p:cNvPr id="159" name="Google Shape;159;p23"/>
          <p:cNvSpPr txBox="1"/>
          <p:nvPr/>
        </p:nvSpPr>
        <p:spPr>
          <a:xfrm>
            <a:off x="3392434" y="3841254"/>
            <a:ext cx="8799566" cy="2800767"/>
          </a:xfrm>
          <a:prstGeom prst="rect">
            <a:avLst/>
          </a:prstGeom>
          <a:noFill/>
          <a:ln>
            <a:noFill/>
          </a:ln>
        </p:spPr>
        <p:txBody>
          <a:bodyPr anchorCtr="0" anchor="t" bIns="45700" lIns="91425" spcFirstLastPara="1" rIns="91425" wrap="square" tIns="45700">
            <a:spAutoFit/>
          </a:bodyPr>
          <a:lstStyle/>
          <a:p>
            <a:pPr indent="-101600" lvl="0" marL="0" marR="0" rtl="0" algn="l">
              <a:spcBef>
                <a:spcPts val="0"/>
              </a:spcBef>
              <a:spcAft>
                <a:spcPts val="0"/>
              </a:spcAft>
              <a:buClr>
                <a:schemeClr val="dk1"/>
              </a:buClr>
              <a:buSzPts val="1600"/>
              <a:buFont typeface="Arial"/>
              <a:buChar char="•"/>
            </a:pPr>
            <a:r>
              <a:rPr b="1" lang="en-US" sz="1600">
                <a:solidFill>
                  <a:schemeClr val="dk1"/>
                </a:solidFill>
                <a:latin typeface="Arial"/>
                <a:ea typeface="Arial"/>
                <a:cs typeface="Arial"/>
                <a:sym typeface="Arial"/>
              </a:rPr>
              <a:t>Top Actors in Highly-Rated TV Shows</a:t>
            </a:r>
            <a:r>
              <a:rPr lang="en-US" sz="1600">
                <a:solidFill>
                  <a:schemeClr val="dk1"/>
                </a:solidFill>
                <a:latin typeface="Arial"/>
                <a:ea typeface="Arial"/>
                <a:cs typeface="Arial"/>
                <a:sym typeface="Arial"/>
              </a:rPr>
              <a:t>:</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Dee Bradley Baker</a:t>
            </a:r>
            <a:r>
              <a:rPr b="0" i="0" lang="en-US" sz="1600" u="none" cap="none" strike="noStrike">
                <a:solidFill>
                  <a:schemeClr val="dk1"/>
                </a:solidFill>
                <a:latin typeface="Arial"/>
                <a:ea typeface="Arial"/>
                <a:cs typeface="Arial"/>
                <a:sym typeface="Arial"/>
              </a:rPr>
              <a:t>: 45 shows – Renowned for versatility and audience appeal.</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Tom Kenny</a:t>
            </a:r>
            <a:r>
              <a:rPr b="0" i="0" lang="en-US" sz="1600" u="none" cap="none" strike="noStrike">
                <a:solidFill>
                  <a:schemeClr val="dk1"/>
                </a:solidFill>
                <a:latin typeface="Arial"/>
                <a:ea typeface="Arial"/>
                <a:cs typeface="Arial"/>
                <a:sym typeface="Arial"/>
              </a:rPr>
              <a:t>: 42 shows – A strong influence in TV voice acting.</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Frank Welker</a:t>
            </a:r>
            <a:r>
              <a:rPr b="0" i="0" lang="en-US" sz="1600" u="none" cap="none" strike="noStrike">
                <a:solidFill>
                  <a:schemeClr val="dk1"/>
                </a:solidFill>
                <a:latin typeface="Arial"/>
                <a:ea typeface="Arial"/>
                <a:cs typeface="Arial"/>
                <a:sym typeface="Arial"/>
              </a:rPr>
              <a:t>: 40 shows – Known for iconic voice roles.</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Fred Tatasciore</a:t>
            </a:r>
            <a:r>
              <a:rPr b="0" i="0" lang="en-US" sz="1600" u="none" cap="none" strike="noStrike">
                <a:solidFill>
                  <a:schemeClr val="dk1"/>
                </a:solidFill>
                <a:latin typeface="Arial"/>
                <a:ea typeface="Arial"/>
                <a:cs typeface="Arial"/>
                <a:sym typeface="Arial"/>
              </a:rPr>
              <a:t>: 39 shows – A major contributor to beloved series.</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Christopher Sabat</a:t>
            </a:r>
            <a:r>
              <a:rPr b="0" i="0" lang="en-US" sz="1600" u="none" cap="none" strike="noStrike">
                <a:solidFill>
                  <a:schemeClr val="dk1"/>
                </a:solidFill>
                <a:latin typeface="Arial"/>
                <a:ea typeface="Arial"/>
                <a:cs typeface="Arial"/>
                <a:sym typeface="Arial"/>
              </a:rPr>
              <a:t>: 38 shows – A consistent presence in acclaimed shows.</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Steve Blum</a:t>
            </a:r>
            <a:r>
              <a:rPr b="0" i="0" lang="en-US" sz="1600" u="none" cap="none" strike="noStrike">
                <a:solidFill>
                  <a:schemeClr val="dk1"/>
                </a:solidFill>
                <a:latin typeface="Arial"/>
                <a:ea typeface="Arial"/>
                <a:cs typeface="Arial"/>
                <a:sym typeface="Arial"/>
              </a:rPr>
              <a:t>: 33 shows – Widely respected for impactful roles.</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Brian Drummond</a:t>
            </a:r>
            <a:r>
              <a:rPr b="0" i="0" lang="en-US" sz="1600" u="none" cap="none" strike="noStrike">
                <a:solidFill>
                  <a:schemeClr val="dk1"/>
                </a:solidFill>
                <a:latin typeface="Arial"/>
                <a:ea typeface="Arial"/>
                <a:cs typeface="Arial"/>
                <a:sym typeface="Arial"/>
              </a:rPr>
              <a:t>: 32 shows – A notable figure in television.</a:t>
            </a:r>
            <a:endParaRPr/>
          </a:p>
          <a:p>
            <a:pPr indent="-101600" lvl="0" marL="0" marR="0" rtl="0" algn="l">
              <a:spcBef>
                <a:spcPts val="0"/>
              </a:spcBef>
              <a:spcAft>
                <a:spcPts val="0"/>
              </a:spcAft>
              <a:buClr>
                <a:schemeClr val="dk1"/>
              </a:buClr>
              <a:buSzPts val="1600"/>
              <a:buFont typeface="Arial"/>
              <a:buChar char="•"/>
            </a:pPr>
            <a:r>
              <a:rPr b="1" lang="en-US" sz="1600">
                <a:solidFill>
                  <a:schemeClr val="dk1"/>
                </a:solidFill>
                <a:latin typeface="Arial"/>
                <a:ea typeface="Arial"/>
                <a:cs typeface="Arial"/>
                <a:sym typeface="Arial"/>
              </a:rPr>
              <a:t>Insight</a:t>
            </a:r>
            <a:r>
              <a:rPr lang="en-US" sz="1600">
                <a:solidFill>
                  <a:schemeClr val="dk1"/>
                </a:solidFill>
                <a:latin typeface="Arial"/>
                <a:ea typeface="Arial"/>
                <a:cs typeface="Arial"/>
                <a:sym typeface="Arial"/>
              </a:rPr>
              <a:t>:</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These actors excel in voice acting, consistently contributing to popular and critically acclaimed TV series.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24"/>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24"/>
          <p:cNvSpPr/>
          <p:nvPr>
            <p:ph type="title"/>
          </p:nvPr>
        </p:nvSpPr>
        <p:spPr>
          <a:xfrm>
            <a:off x="176900" y="1786800"/>
            <a:ext cx="3273600" cy="32844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Play"/>
              <a:buNone/>
            </a:pPr>
            <a:r>
              <a:rPr lang="en-US" sz="2500">
                <a:solidFill>
                  <a:schemeClr val="lt1"/>
                </a:solidFill>
              </a:rPr>
              <a:t>Q5. What does the distribution of IMDb scores reveal about audience reception and notable patterns?</a:t>
            </a:r>
            <a:endParaRPr/>
          </a:p>
          <a:p>
            <a:pPr indent="0" lvl="0" marL="0" rtl="0" algn="ctr">
              <a:lnSpc>
                <a:spcPct val="90000"/>
              </a:lnSpc>
              <a:spcBef>
                <a:spcPts val="0"/>
              </a:spcBef>
              <a:spcAft>
                <a:spcPts val="0"/>
              </a:spcAft>
              <a:buClr>
                <a:srgbClr val="FFFFFF"/>
              </a:buClr>
              <a:buSzPct val="100000"/>
              <a:buFont typeface="Play"/>
              <a:buNone/>
            </a:pPr>
            <a:r>
              <a:t/>
            </a:r>
            <a:endParaRPr sz="2200">
              <a:solidFill>
                <a:srgbClr val="FFFFFF"/>
              </a:solidFill>
            </a:endParaRPr>
          </a:p>
        </p:txBody>
      </p:sp>
      <p:sp>
        <p:nvSpPr>
          <p:cNvPr id="167" name="Google Shape;167;p24"/>
          <p:cNvSpPr txBox="1"/>
          <p:nvPr/>
        </p:nvSpPr>
        <p:spPr>
          <a:xfrm>
            <a:off x="3392409" y="4215603"/>
            <a:ext cx="8799600" cy="2427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US" sz="1600">
                <a:solidFill>
                  <a:schemeClr val="dk1"/>
                </a:solidFill>
                <a:latin typeface="Calibri"/>
                <a:ea typeface="Calibri"/>
                <a:cs typeface="Calibri"/>
                <a:sym typeface="Calibri"/>
              </a:rPr>
              <a:t>Insight: IMDb Score Distribution</a:t>
            </a:r>
            <a:endParaRPr b="1"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600">
                <a:solidFill>
                  <a:schemeClr val="dk1"/>
                </a:solidFill>
                <a:latin typeface="Calibri"/>
                <a:ea typeface="Calibri"/>
                <a:cs typeface="Calibri"/>
                <a:sym typeface="Calibri"/>
              </a:rPr>
              <a:t>Key Observation</a:t>
            </a: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Char char="•"/>
            </a:pPr>
            <a:r>
              <a:rPr lang="en-US" sz="1600">
                <a:solidFill>
                  <a:schemeClr val="dk1"/>
                </a:solidFill>
                <a:latin typeface="Calibri"/>
                <a:ea typeface="Calibri"/>
                <a:cs typeface="Calibri"/>
                <a:sym typeface="Calibri"/>
              </a:rPr>
              <a:t>IMDb scores follow a roughly normal distribution, with most movies scoring between 5 and 7.</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600">
                <a:solidFill>
                  <a:schemeClr val="dk1"/>
                </a:solidFill>
                <a:latin typeface="Calibri"/>
                <a:ea typeface="Calibri"/>
                <a:cs typeface="Calibri"/>
                <a:sym typeface="Calibri"/>
              </a:rPr>
              <a:t>Mean Score</a:t>
            </a: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Char char="•"/>
            </a:pPr>
            <a:r>
              <a:rPr lang="en-US" sz="1600">
                <a:solidFill>
                  <a:schemeClr val="dk1"/>
                </a:solidFill>
                <a:latin typeface="Calibri"/>
                <a:ea typeface="Calibri"/>
                <a:cs typeface="Calibri"/>
                <a:sym typeface="Calibri"/>
              </a:rPr>
              <a:t>Average audience reception centers around 6, as shown by the red line in the histogram.</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600">
                <a:solidFill>
                  <a:schemeClr val="dk1"/>
                </a:solidFill>
                <a:latin typeface="Calibri"/>
                <a:ea typeface="Calibri"/>
                <a:cs typeface="Calibri"/>
                <a:sym typeface="Calibri"/>
              </a:rPr>
              <a:t>Conclusion</a:t>
            </a: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Char char="•"/>
            </a:pPr>
            <a:r>
              <a:rPr lang="en-US" sz="1600">
                <a:solidFill>
                  <a:schemeClr val="dk1"/>
                </a:solidFill>
                <a:latin typeface="Calibri"/>
                <a:ea typeface="Calibri"/>
                <a:cs typeface="Calibri"/>
                <a:sym typeface="Calibri"/>
              </a:rPr>
              <a:t>The majority of movies receive moderate ratings, highlighting the challenge of achieving standout success.</a:t>
            </a:r>
            <a:endParaRPr b="1" sz="1800">
              <a:solidFill>
                <a:schemeClr val="dk1"/>
              </a:solidFill>
            </a:endParaRPr>
          </a:p>
        </p:txBody>
      </p:sp>
      <p:pic>
        <p:nvPicPr>
          <p:cNvPr descr="A graph of a person in a movie&#10;&#10;Description automatically generated with medium confidence" id="168" name="Google Shape;168;p24"/>
          <p:cNvPicPr preferRelativeResize="0"/>
          <p:nvPr>
            <p:ph idx="1" type="body"/>
          </p:nvPr>
        </p:nvPicPr>
        <p:blipFill rotWithShape="1">
          <a:blip r:embed="rId3">
            <a:alphaModFix/>
          </a:blip>
          <a:srcRect b="0" l="0" r="0" t="0"/>
          <a:stretch/>
        </p:blipFill>
        <p:spPr>
          <a:xfrm>
            <a:off x="4994840" y="0"/>
            <a:ext cx="4131300" cy="421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25"/>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25"/>
          <p:cNvSpPr/>
          <p:nvPr>
            <p:ph type="title"/>
          </p:nvPr>
        </p:nvSpPr>
        <p:spPr>
          <a:xfrm>
            <a:off x="176900" y="1786800"/>
            <a:ext cx="3273600" cy="32844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Play"/>
              <a:buNone/>
            </a:pPr>
            <a:r>
              <a:rPr lang="en-US" sz="3000">
                <a:solidFill>
                  <a:schemeClr val="lt1"/>
                </a:solidFill>
              </a:rPr>
              <a:t>Q6. Does an Actor's Score Correlate with Movie IMDb Ratings?</a:t>
            </a:r>
            <a:endParaRPr>
              <a:solidFill>
                <a:schemeClr val="lt1"/>
              </a:solidFill>
            </a:endParaRPr>
          </a:p>
          <a:p>
            <a:pPr indent="0" lvl="0" marL="0" rtl="0" algn="ctr">
              <a:lnSpc>
                <a:spcPct val="90000"/>
              </a:lnSpc>
              <a:spcBef>
                <a:spcPts val="0"/>
              </a:spcBef>
              <a:spcAft>
                <a:spcPts val="0"/>
              </a:spcAft>
              <a:buClr>
                <a:srgbClr val="FFFFFF"/>
              </a:buClr>
              <a:buSzPct val="88000"/>
              <a:buFont typeface="Play"/>
              <a:buNone/>
            </a:pPr>
            <a:r>
              <a:t/>
            </a:r>
            <a:endParaRPr sz="2500">
              <a:solidFill>
                <a:schemeClr val="lt1"/>
              </a:solidFill>
            </a:endParaRPr>
          </a:p>
        </p:txBody>
      </p:sp>
      <p:sp>
        <p:nvSpPr>
          <p:cNvPr id="176" name="Google Shape;176;p25"/>
          <p:cNvSpPr txBox="1"/>
          <p:nvPr/>
        </p:nvSpPr>
        <p:spPr>
          <a:xfrm>
            <a:off x="3392409" y="4215603"/>
            <a:ext cx="8799600" cy="2442600"/>
          </a:xfrm>
          <a:prstGeom prst="rect">
            <a:avLst/>
          </a:prstGeom>
          <a:noFill/>
          <a:ln>
            <a:noFill/>
          </a:ln>
        </p:spPr>
        <p:txBody>
          <a:bodyPr anchorCtr="0" anchor="t" bIns="45700" lIns="91425" spcFirstLastPara="1" rIns="91425" wrap="square" tIns="45700">
            <a:spAutoFit/>
          </a:bodyPr>
          <a:lstStyle/>
          <a:p>
            <a:pPr indent="-330200" lvl="0" marL="457200" rtl="0" algn="l">
              <a:lnSpc>
                <a:spcPct val="90000"/>
              </a:lnSpc>
              <a:spcBef>
                <a:spcPts val="0"/>
              </a:spcBef>
              <a:spcAft>
                <a:spcPts val="0"/>
              </a:spcAft>
              <a:buClr>
                <a:schemeClr val="dk1"/>
              </a:buClr>
              <a:buSzPts val="1600"/>
              <a:buChar char="•"/>
            </a:pPr>
            <a:r>
              <a:rPr b="1" lang="en-US" sz="1600">
                <a:solidFill>
                  <a:schemeClr val="dk1"/>
                </a:solidFill>
              </a:rPr>
              <a:t>Insight: Actor Scores and IMDb Ratings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Key Observation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A positive correlation exists between actor scores and IMDb ratings.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Trend</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Movies with higher-scoring actors generally receive better audience ratings.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Conclusion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Cast quality and popularity significantly influence a movie's success, emphasizing the importance of strategic casting decisions.</a:t>
            </a:r>
            <a:endParaRPr b="1" sz="1600">
              <a:solidFill>
                <a:schemeClr val="dk1"/>
              </a:solidFill>
            </a:endParaRPr>
          </a:p>
        </p:txBody>
      </p:sp>
      <p:pic>
        <p:nvPicPr>
          <p:cNvPr descr="A blue dotted line with white text&#10;&#10;Description automatically generated" id="177" name="Google Shape;177;p25"/>
          <p:cNvPicPr preferRelativeResize="0"/>
          <p:nvPr/>
        </p:nvPicPr>
        <p:blipFill rotWithShape="1">
          <a:blip r:embed="rId3">
            <a:alphaModFix/>
          </a:blip>
          <a:srcRect b="0" l="0" r="0" t="0"/>
          <a:stretch/>
        </p:blipFill>
        <p:spPr>
          <a:xfrm>
            <a:off x="5529747" y="7"/>
            <a:ext cx="6389346" cy="36898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26"/>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26"/>
          <p:cNvSpPr/>
          <p:nvPr>
            <p:ph type="title"/>
          </p:nvPr>
        </p:nvSpPr>
        <p:spPr>
          <a:xfrm>
            <a:off x="176900" y="1786800"/>
            <a:ext cx="3273600" cy="32844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700"/>
              <a:buFont typeface="Play"/>
              <a:buNone/>
            </a:pPr>
            <a:r>
              <a:rPr lang="en-US" sz="2700">
                <a:solidFill>
                  <a:schemeClr val="lt1"/>
                </a:solidFill>
              </a:rPr>
              <a:t>Q7: Does an Actress's Score Correlate with IMDb Ratings?</a:t>
            </a:r>
            <a:endParaRPr sz="3000">
              <a:solidFill>
                <a:schemeClr val="lt1"/>
              </a:solidFill>
            </a:endParaRPr>
          </a:p>
        </p:txBody>
      </p:sp>
      <p:sp>
        <p:nvSpPr>
          <p:cNvPr id="185" name="Google Shape;185;p26"/>
          <p:cNvSpPr txBox="1"/>
          <p:nvPr/>
        </p:nvSpPr>
        <p:spPr>
          <a:xfrm>
            <a:off x="3392409" y="4215603"/>
            <a:ext cx="8799600" cy="2442600"/>
          </a:xfrm>
          <a:prstGeom prst="rect">
            <a:avLst/>
          </a:prstGeom>
          <a:noFill/>
          <a:ln>
            <a:noFill/>
          </a:ln>
        </p:spPr>
        <p:txBody>
          <a:bodyPr anchorCtr="0" anchor="t" bIns="45700" lIns="91425" spcFirstLastPara="1" rIns="91425" wrap="square" tIns="45700">
            <a:spAutoFit/>
          </a:bodyPr>
          <a:lstStyle/>
          <a:p>
            <a:pPr indent="-330200" lvl="0" marL="457200" rtl="0" algn="l">
              <a:lnSpc>
                <a:spcPct val="90000"/>
              </a:lnSpc>
              <a:spcBef>
                <a:spcPts val="0"/>
              </a:spcBef>
              <a:spcAft>
                <a:spcPts val="0"/>
              </a:spcAft>
              <a:buClr>
                <a:schemeClr val="dk1"/>
              </a:buClr>
              <a:buSzPts val="1600"/>
              <a:buChar char="•"/>
            </a:pPr>
            <a:r>
              <a:rPr b="1" lang="en-US" sz="1600">
                <a:solidFill>
                  <a:schemeClr val="dk1"/>
                </a:solidFill>
              </a:rPr>
              <a:t>Insight: Actress Scores and IMDb Ratings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Key Observation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A strong positive correlation exists between actress scores and IMDb ratings.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Trend</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Movies with higher-scoring actresses tend to receive better audience ratings.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Conclusion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Leading actresses play a crucial role in shaping a movie's reception, with their popularity and acting quality driving positive audience responses.</a:t>
            </a:r>
            <a:endParaRPr b="1" sz="1600">
              <a:solidFill>
                <a:schemeClr val="dk1"/>
              </a:solidFill>
            </a:endParaRPr>
          </a:p>
        </p:txBody>
      </p:sp>
      <p:pic>
        <p:nvPicPr>
          <p:cNvPr id="186" name="Google Shape;186;p26"/>
          <p:cNvPicPr preferRelativeResize="0"/>
          <p:nvPr/>
        </p:nvPicPr>
        <p:blipFill rotWithShape="1">
          <a:blip r:embed="rId3">
            <a:alphaModFix/>
          </a:blip>
          <a:srcRect b="0" l="0" r="0" t="0"/>
          <a:stretch/>
        </p:blipFill>
        <p:spPr>
          <a:xfrm>
            <a:off x="5618022" y="7"/>
            <a:ext cx="6389346" cy="36898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27"/>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27"/>
          <p:cNvSpPr/>
          <p:nvPr>
            <p:ph type="title"/>
          </p:nvPr>
        </p:nvSpPr>
        <p:spPr>
          <a:xfrm>
            <a:off x="176900" y="1786800"/>
            <a:ext cx="3273600" cy="32844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700"/>
              <a:buFont typeface="Play"/>
              <a:buNone/>
            </a:pPr>
            <a:r>
              <a:rPr lang="en-US" sz="2700">
                <a:solidFill>
                  <a:schemeClr val="lt1"/>
                </a:solidFill>
              </a:rPr>
              <a:t>Q8: Does a Director's Score Correlate with IMDb Ratings?</a:t>
            </a:r>
            <a:endParaRPr sz="2700">
              <a:solidFill>
                <a:schemeClr val="lt1"/>
              </a:solidFill>
            </a:endParaRPr>
          </a:p>
        </p:txBody>
      </p:sp>
      <p:sp>
        <p:nvSpPr>
          <p:cNvPr id="194" name="Google Shape;194;p27"/>
          <p:cNvSpPr txBox="1"/>
          <p:nvPr/>
        </p:nvSpPr>
        <p:spPr>
          <a:xfrm>
            <a:off x="3392409" y="4215603"/>
            <a:ext cx="8799600" cy="2442600"/>
          </a:xfrm>
          <a:prstGeom prst="rect">
            <a:avLst/>
          </a:prstGeom>
          <a:noFill/>
          <a:ln>
            <a:noFill/>
          </a:ln>
        </p:spPr>
        <p:txBody>
          <a:bodyPr anchorCtr="0" anchor="t" bIns="45700" lIns="91425" spcFirstLastPara="1" rIns="91425" wrap="square" tIns="45700">
            <a:spAutoFit/>
          </a:bodyPr>
          <a:lstStyle/>
          <a:p>
            <a:pPr indent="-330200" lvl="0" marL="457200" rtl="0" algn="l">
              <a:lnSpc>
                <a:spcPct val="90000"/>
              </a:lnSpc>
              <a:spcBef>
                <a:spcPts val="0"/>
              </a:spcBef>
              <a:spcAft>
                <a:spcPts val="0"/>
              </a:spcAft>
              <a:buClr>
                <a:schemeClr val="dk1"/>
              </a:buClr>
              <a:buSzPts val="1600"/>
              <a:buChar char="•"/>
            </a:pPr>
            <a:r>
              <a:rPr b="1" lang="en-US" sz="1600">
                <a:solidFill>
                  <a:schemeClr val="dk1"/>
                </a:solidFill>
              </a:rPr>
              <a:t>Insight: Director Scores and IMDb Ratings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Key Observation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A strong positive correlation exists between director scores and IMDb ratings.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Trend</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Movies directed by high-scoring directors typically receive better audience ratings.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Conclusion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A director's vision, influence, and experience are pivotal in driving a movie's success, contributing significantly to audience satisfaction and critical acclaim.</a:t>
            </a:r>
            <a:endParaRPr b="1" sz="1600">
              <a:solidFill>
                <a:schemeClr val="dk1"/>
              </a:solidFill>
            </a:endParaRPr>
          </a:p>
        </p:txBody>
      </p:sp>
      <p:pic>
        <p:nvPicPr>
          <p:cNvPr descr="A blue dotted line with white text&#10;&#10;Description automatically generated" id="195" name="Google Shape;195;p27"/>
          <p:cNvPicPr preferRelativeResize="0"/>
          <p:nvPr/>
        </p:nvPicPr>
        <p:blipFill rotWithShape="1">
          <a:blip r:embed="rId3">
            <a:alphaModFix/>
          </a:blip>
          <a:srcRect b="0" l="0" r="0" t="0"/>
          <a:stretch/>
        </p:blipFill>
        <p:spPr>
          <a:xfrm>
            <a:off x="5802647" y="7"/>
            <a:ext cx="6389346" cy="36898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28"/>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2" name="Google Shape;202;p28"/>
          <p:cNvSpPr/>
          <p:nvPr>
            <p:ph type="title"/>
          </p:nvPr>
        </p:nvSpPr>
        <p:spPr>
          <a:xfrm>
            <a:off x="176900" y="1786800"/>
            <a:ext cx="3273600" cy="32844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Play"/>
              <a:buNone/>
            </a:pPr>
            <a:r>
              <a:rPr lang="en-US" sz="2700">
                <a:solidFill>
                  <a:schemeClr val="lt1"/>
                </a:solidFill>
              </a:rPr>
              <a:t>Q9. What is the correlation Between IMDb Scores, Director Scores, and Budget</a:t>
            </a:r>
            <a:endParaRPr b="1" sz="2700">
              <a:solidFill>
                <a:schemeClr val="lt1"/>
              </a:solidFill>
            </a:endParaRPr>
          </a:p>
        </p:txBody>
      </p:sp>
      <p:sp>
        <p:nvSpPr>
          <p:cNvPr id="203" name="Google Shape;203;p28"/>
          <p:cNvSpPr txBox="1"/>
          <p:nvPr/>
        </p:nvSpPr>
        <p:spPr>
          <a:xfrm>
            <a:off x="3450509" y="3972003"/>
            <a:ext cx="8799600" cy="2886000"/>
          </a:xfrm>
          <a:prstGeom prst="rect">
            <a:avLst/>
          </a:prstGeom>
          <a:noFill/>
          <a:ln>
            <a:noFill/>
          </a:ln>
        </p:spPr>
        <p:txBody>
          <a:bodyPr anchorCtr="0" anchor="t" bIns="45700" lIns="91425" spcFirstLastPara="1" rIns="91425" wrap="square" tIns="45700">
            <a:spAutoFit/>
          </a:bodyPr>
          <a:lstStyle/>
          <a:p>
            <a:pPr indent="-330200" lvl="0" marL="457200" rtl="0" algn="l">
              <a:lnSpc>
                <a:spcPct val="90000"/>
              </a:lnSpc>
              <a:spcBef>
                <a:spcPts val="0"/>
              </a:spcBef>
              <a:spcAft>
                <a:spcPts val="0"/>
              </a:spcAft>
              <a:buClr>
                <a:schemeClr val="dk1"/>
              </a:buClr>
              <a:buSzPts val="1600"/>
              <a:buChar char="•"/>
            </a:pPr>
            <a:r>
              <a:rPr b="1" lang="en-US" sz="1600">
                <a:solidFill>
                  <a:schemeClr val="dk1"/>
                </a:solidFill>
              </a:rPr>
              <a:t>Insight: IMDb Scores, Director Scores, and Budget</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Key Observation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A strong positive correlation exists between IMDb scores and director scores, with higher-rated directors producing better-rated movies.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Budget Influence</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Larger budgets (indicated by darker, larger points) are often linked to higher IMDb and director scores, amplifying the director's impact on success.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Conclusion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Talent and financial resources work together to drive a movie's critical acclaim, highlighting the importance of balancing creative and budgetary investments.</a:t>
            </a:r>
            <a:endParaRPr b="1" sz="1600">
              <a:solidFill>
                <a:schemeClr val="dk1"/>
              </a:solidFill>
            </a:endParaRPr>
          </a:p>
        </p:txBody>
      </p:sp>
      <p:pic>
        <p:nvPicPr>
          <p:cNvPr descr="A chart of a number of dots&#10;&#10;Description automatically generated with medium confidence" id="204" name="Google Shape;204;p28"/>
          <p:cNvPicPr preferRelativeResize="0"/>
          <p:nvPr/>
        </p:nvPicPr>
        <p:blipFill rotWithShape="1">
          <a:blip r:embed="rId3">
            <a:alphaModFix/>
          </a:blip>
          <a:srcRect b="0" l="0" r="0" t="0"/>
          <a:stretch/>
        </p:blipFill>
        <p:spPr>
          <a:xfrm>
            <a:off x="3624800" y="0"/>
            <a:ext cx="8567199" cy="3529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29"/>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29"/>
          <p:cNvSpPr/>
          <p:nvPr>
            <p:ph type="title"/>
          </p:nvPr>
        </p:nvSpPr>
        <p:spPr>
          <a:xfrm>
            <a:off x="176900" y="1786800"/>
            <a:ext cx="3273600" cy="32844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Play"/>
              <a:buNone/>
            </a:pPr>
            <a:r>
              <a:rPr lang="en-US" sz="3200">
                <a:solidFill>
                  <a:schemeClr val="lt1"/>
                </a:solidFill>
              </a:rPr>
              <a:t>Q10: How Does Revenue Vary with IMDb Scores?</a:t>
            </a:r>
            <a:endParaRPr>
              <a:solidFill>
                <a:schemeClr val="lt1"/>
              </a:solidFill>
            </a:endParaRPr>
          </a:p>
          <a:p>
            <a:pPr indent="0" lvl="0" marL="0" rtl="0" algn="ctr">
              <a:spcBef>
                <a:spcPts val="0"/>
              </a:spcBef>
              <a:spcAft>
                <a:spcPts val="0"/>
              </a:spcAft>
              <a:buClr>
                <a:schemeClr val="dk1"/>
              </a:buClr>
              <a:buSzPct val="100000"/>
              <a:buFont typeface="Play"/>
              <a:buNone/>
            </a:pPr>
            <a:r>
              <a:t/>
            </a:r>
            <a:endParaRPr sz="2700">
              <a:solidFill>
                <a:schemeClr val="lt1"/>
              </a:solidFill>
            </a:endParaRPr>
          </a:p>
        </p:txBody>
      </p:sp>
      <p:sp>
        <p:nvSpPr>
          <p:cNvPr id="212" name="Google Shape;212;p29"/>
          <p:cNvSpPr txBox="1"/>
          <p:nvPr/>
        </p:nvSpPr>
        <p:spPr>
          <a:xfrm>
            <a:off x="3526150" y="3190400"/>
            <a:ext cx="8513100" cy="3521700"/>
          </a:xfrm>
          <a:prstGeom prst="rect">
            <a:avLst/>
          </a:prstGeom>
          <a:noFill/>
          <a:ln>
            <a:noFill/>
          </a:ln>
        </p:spPr>
        <p:txBody>
          <a:bodyPr anchorCtr="0" anchor="t" bIns="45700" lIns="91425" spcFirstLastPara="1" rIns="91425" wrap="square" tIns="45700">
            <a:spAutoFit/>
          </a:bodyPr>
          <a:lstStyle/>
          <a:p>
            <a:pPr indent="-330200" lvl="0" marL="457200" rtl="0" algn="l">
              <a:lnSpc>
                <a:spcPct val="90000"/>
              </a:lnSpc>
              <a:spcBef>
                <a:spcPts val="0"/>
              </a:spcBef>
              <a:spcAft>
                <a:spcPts val="0"/>
              </a:spcAft>
              <a:buClr>
                <a:schemeClr val="dk1"/>
              </a:buClr>
              <a:buSzPts val="1600"/>
              <a:buChar char="•"/>
            </a:pPr>
            <a:r>
              <a:rPr b="1" lang="en-US" sz="1600">
                <a:solidFill>
                  <a:schemeClr val="dk1"/>
                </a:solidFill>
              </a:rPr>
              <a:t>Insight: IMDb Scores and Revenue</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Key Observation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Average revenue increases with higher IMDb scores, with a notable surge for scores above 8.</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Trend</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Critically acclaimed movies tend to achieve greater financial success.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Variability</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Lower-rated movies show revenue variability, influenced by factors like franchise value, production scale, and marketing.</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Conclusion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Both movie quality and external factors play critical roles in determining box office performance.</a:t>
            </a:r>
            <a:endParaRPr b="1" sz="1600">
              <a:solidFill>
                <a:schemeClr val="dk1"/>
              </a:solidFill>
            </a:endParaRPr>
          </a:p>
        </p:txBody>
      </p:sp>
      <p:pic>
        <p:nvPicPr>
          <p:cNvPr descr="A graph of a graph of a graph&#10;&#10;Description automatically generated with medium confidence" id="213" name="Google Shape;213;p29"/>
          <p:cNvPicPr preferRelativeResize="0"/>
          <p:nvPr/>
        </p:nvPicPr>
        <p:blipFill rotWithShape="1">
          <a:blip r:embed="rId3">
            <a:alphaModFix/>
          </a:blip>
          <a:srcRect b="0" l="0" r="0" t="0"/>
          <a:stretch/>
        </p:blipFill>
        <p:spPr>
          <a:xfrm>
            <a:off x="4165785" y="1"/>
            <a:ext cx="8026217" cy="3190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30"/>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30"/>
          <p:cNvSpPr/>
          <p:nvPr>
            <p:ph type="title"/>
          </p:nvPr>
        </p:nvSpPr>
        <p:spPr>
          <a:xfrm>
            <a:off x="176900" y="1786800"/>
            <a:ext cx="3273600" cy="32844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700"/>
              <a:buFont typeface="Play"/>
              <a:buNone/>
            </a:pPr>
            <a:r>
              <a:rPr lang="en-US" sz="2700">
                <a:solidFill>
                  <a:schemeClr val="lt1"/>
                </a:solidFill>
              </a:rPr>
              <a:t>Q11. Revenue Variation Across IMDb Score Categories?</a:t>
            </a:r>
            <a:endParaRPr sz="3200">
              <a:solidFill>
                <a:schemeClr val="lt1"/>
              </a:solidFill>
            </a:endParaRPr>
          </a:p>
        </p:txBody>
      </p:sp>
      <p:sp>
        <p:nvSpPr>
          <p:cNvPr id="221" name="Google Shape;221;p30"/>
          <p:cNvSpPr txBox="1"/>
          <p:nvPr/>
        </p:nvSpPr>
        <p:spPr>
          <a:xfrm>
            <a:off x="3526150" y="3799350"/>
            <a:ext cx="8513100" cy="2886000"/>
          </a:xfrm>
          <a:prstGeom prst="rect">
            <a:avLst/>
          </a:prstGeom>
          <a:noFill/>
          <a:ln>
            <a:noFill/>
          </a:ln>
        </p:spPr>
        <p:txBody>
          <a:bodyPr anchorCtr="0" anchor="t" bIns="45700" lIns="91425" spcFirstLastPara="1" rIns="91425" wrap="square" tIns="45700">
            <a:spAutoFit/>
          </a:bodyPr>
          <a:lstStyle/>
          <a:p>
            <a:pPr indent="-330200" lvl="0" marL="457200" rtl="0" algn="l">
              <a:lnSpc>
                <a:spcPct val="90000"/>
              </a:lnSpc>
              <a:spcBef>
                <a:spcPts val="0"/>
              </a:spcBef>
              <a:spcAft>
                <a:spcPts val="0"/>
              </a:spcAft>
              <a:buClr>
                <a:schemeClr val="dk1"/>
              </a:buClr>
              <a:buSzPts val="1600"/>
              <a:buChar char="•"/>
            </a:pPr>
            <a:r>
              <a:rPr b="1" lang="en-US" sz="1600">
                <a:solidFill>
                  <a:schemeClr val="dk1"/>
                </a:solidFill>
              </a:rPr>
              <a:t>Insight: Revenue Across IMDb Score Categories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Key Observation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Movies with higher IMDb scores (9.0+) yield the highest revenue, demonstrating a strong link between critical acclaim and financial success.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Trend</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Revenue gradually increases across scores, with movies rated 7.0+ showing substantial financial gains.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Conclusion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Achieving even moderately high ratings can significantly boost commercial success, highlighting the value of quality production and audience engagement.</a:t>
            </a:r>
            <a:endParaRPr b="1" sz="1600">
              <a:solidFill>
                <a:schemeClr val="dk1"/>
              </a:solidFill>
            </a:endParaRPr>
          </a:p>
        </p:txBody>
      </p:sp>
      <p:pic>
        <p:nvPicPr>
          <p:cNvPr descr="A graph of different colored bars&#10;&#10;Description automatically generated" id="222" name="Google Shape;222;p30"/>
          <p:cNvPicPr preferRelativeResize="0"/>
          <p:nvPr/>
        </p:nvPicPr>
        <p:blipFill rotWithShape="1">
          <a:blip r:embed="rId3">
            <a:alphaModFix/>
          </a:blip>
          <a:srcRect b="0" l="0" r="0" t="0"/>
          <a:stretch/>
        </p:blipFill>
        <p:spPr>
          <a:xfrm>
            <a:off x="5087700" y="0"/>
            <a:ext cx="6694912" cy="3799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31"/>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31"/>
          <p:cNvSpPr/>
          <p:nvPr>
            <p:ph type="title"/>
          </p:nvPr>
        </p:nvSpPr>
        <p:spPr>
          <a:xfrm>
            <a:off x="176900" y="1786800"/>
            <a:ext cx="3273600" cy="32844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Play"/>
              <a:buNone/>
            </a:pPr>
            <a:r>
              <a:rPr lang="en-US" sz="3200">
                <a:solidFill>
                  <a:schemeClr val="lt1"/>
                </a:solidFill>
              </a:rPr>
              <a:t>Q12: How does the budget vary across genres?</a:t>
            </a:r>
            <a:endParaRPr sz="2700">
              <a:solidFill>
                <a:schemeClr val="lt1"/>
              </a:solidFill>
            </a:endParaRPr>
          </a:p>
        </p:txBody>
      </p:sp>
      <p:sp>
        <p:nvSpPr>
          <p:cNvPr id="230" name="Google Shape;230;p31"/>
          <p:cNvSpPr txBox="1"/>
          <p:nvPr/>
        </p:nvSpPr>
        <p:spPr>
          <a:xfrm>
            <a:off x="3526150" y="3190400"/>
            <a:ext cx="8513100" cy="2886000"/>
          </a:xfrm>
          <a:prstGeom prst="rect">
            <a:avLst/>
          </a:prstGeom>
          <a:noFill/>
          <a:ln>
            <a:noFill/>
          </a:ln>
        </p:spPr>
        <p:txBody>
          <a:bodyPr anchorCtr="0" anchor="t" bIns="45700" lIns="91425" spcFirstLastPara="1" rIns="91425" wrap="square" tIns="45700">
            <a:spAutoFit/>
          </a:bodyPr>
          <a:lstStyle/>
          <a:p>
            <a:pPr indent="-330200" lvl="0" marL="457200" rtl="0" algn="l">
              <a:lnSpc>
                <a:spcPct val="90000"/>
              </a:lnSpc>
              <a:spcBef>
                <a:spcPts val="0"/>
              </a:spcBef>
              <a:spcAft>
                <a:spcPts val="0"/>
              </a:spcAft>
              <a:buClr>
                <a:schemeClr val="dk1"/>
              </a:buClr>
              <a:buSzPts val="1600"/>
              <a:buChar char="•"/>
            </a:pPr>
            <a:r>
              <a:rPr b="1" lang="en-US" sz="1600">
                <a:solidFill>
                  <a:schemeClr val="dk1"/>
                </a:solidFill>
              </a:rPr>
              <a:t>Insight: Budget Trends Across Genres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Key Observation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Animation, Adventure, and Sci-Fi have the highest average budgets, driven by special effects and large-scale production demands.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Contrasting Genres</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Horror, Biography, and Comedy require smaller budgets due to simpler production setups and minimal special effects.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Conclusion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Genre-specific production needs significantly influence budget allocation, offering valuable insights for strategic financial planning in the film industry.</a:t>
            </a:r>
            <a:endParaRPr b="1" sz="1600">
              <a:solidFill>
                <a:schemeClr val="dk1"/>
              </a:solidFill>
            </a:endParaRPr>
          </a:p>
        </p:txBody>
      </p:sp>
      <p:pic>
        <p:nvPicPr>
          <p:cNvPr id="231" name="Google Shape;231;p31"/>
          <p:cNvPicPr preferRelativeResize="0"/>
          <p:nvPr/>
        </p:nvPicPr>
        <p:blipFill rotWithShape="1">
          <a:blip r:embed="rId3">
            <a:alphaModFix/>
          </a:blip>
          <a:srcRect b="0" l="0" r="0" t="0"/>
          <a:stretch/>
        </p:blipFill>
        <p:spPr>
          <a:xfrm>
            <a:off x="5802647" y="7"/>
            <a:ext cx="6389347" cy="29710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idx="1" type="subTitle"/>
          </p:nvPr>
        </p:nvSpPr>
        <p:spPr>
          <a:xfrm>
            <a:off x="1524000" y="1426700"/>
            <a:ext cx="9144000" cy="4712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400"/>
              </a:spcBef>
              <a:spcAft>
                <a:spcPts val="0"/>
              </a:spcAft>
              <a:buClr>
                <a:schemeClr val="dk1"/>
              </a:buClr>
              <a:buSzPts val="1100"/>
              <a:buFont typeface="Arial"/>
              <a:buNone/>
            </a:pPr>
            <a:r>
              <a:rPr b="1" lang="en-US" sz="3100"/>
              <a:t>Table of Contents</a:t>
            </a:r>
            <a:endParaRPr b="1" sz="3100"/>
          </a:p>
          <a:p>
            <a:pPr indent="-412750" lvl="0" marL="457200" rtl="0" algn="l">
              <a:lnSpc>
                <a:spcPct val="115000"/>
              </a:lnSpc>
              <a:spcBef>
                <a:spcPts val="1200"/>
              </a:spcBef>
              <a:spcAft>
                <a:spcPts val="0"/>
              </a:spcAft>
              <a:buSzPts val="2900"/>
              <a:buAutoNum type="arabicPeriod"/>
            </a:pPr>
            <a:r>
              <a:rPr b="1" lang="en-US" sz="2900"/>
              <a:t>Introduction</a:t>
            </a:r>
            <a:endParaRPr b="1" sz="2900"/>
          </a:p>
          <a:p>
            <a:pPr indent="-412750" lvl="0" marL="457200" rtl="0" algn="l">
              <a:lnSpc>
                <a:spcPct val="115000"/>
              </a:lnSpc>
              <a:spcBef>
                <a:spcPts val="0"/>
              </a:spcBef>
              <a:spcAft>
                <a:spcPts val="0"/>
              </a:spcAft>
              <a:buSzPts val="2900"/>
              <a:buAutoNum type="arabicPeriod"/>
            </a:pPr>
            <a:r>
              <a:rPr b="1" lang="en-US" sz="2900"/>
              <a:t>Data Overview</a:t>
            </a:r>
            <a:endParaRPr b="1" sz="2900"/>
          </a:p>
          <a:p>
            <a:pPr indent="-412750" lvl="0" marL="457200" rtl="0" algn="l">
              <a:lnSpc>
                <a:spcPct val="115000"/>
              </a:lnSpc>
              <a:spcBef>
                <a:spcPts val="0"/>
              </a:spcBef>
              <a:spcAft>
                <a:spcPts val="0"/>
              </a:spcAft>
              <a:buSzPts val="2900"/>
              <a:buAutoNum type="arabicPeriod"/>
            </a:pPr>
            <a:r>
              <a:rPr b="1" lang="en-US" sz="2900"/>
              <a:t>Data Cleaning</a:t>
            </a:r>
            <a:endParaRPr b="1" sz="2900"/>
          </a:p>
          <a:p>
            <a:pPr indent="-412750" lvl="0" marL="457200" rtl="0" algn="l">
              <a:lnSpc>
                <a:spcPct val="115000"/>
              </a:lnSpc>
              <a:spcBef>
                <a:spcPts val="0"/>
              </a:spcBef>
              <a:spcAft>
                <a:spcPts val="0"/>
              </a:spcAft>
              <a:buSzPts val="2900"/>
              <a:buAutoNum type="arabicPeriod"/>
            </a:pPr>
            <a:r>
              <a:rPr b="1" lang="en-US" sz="2900"/>
              <a:t>Key Insights</a:t>
            </a:r>
            <a:endParaRPr b="1" sz="2900"/>
          </a:p>
          <a:p>
            <a:pPr indent="-412750" lvl="0" marL="457200" rtl="0" algn="l">
              <a:lnSpc>
                <a:spcPct val="115000"/>
              </a:lnSpc>
              <a:spcBef>
                <a:spcPts val="0"/>
              </a:spcBef>
              <a:spcAft>
                <a:spcPts val="0"/>
              </a:spcAft>
              <a:buSzPts val="2900"/>
              <a:buAutoNum type="arabicPeriod"/>
            </a:pPr>
            <a:r>
              <a:rPr b="1" lang="en-US" sz="2900"/>
              <a:t>Machine Learning Models</a:t>
            </a:r>
            <a:endParaRPr b="1" sz="2900"/>
          </a:p>
          <a:p>
            <a:pPr indent="-412750" lvl="0" marL="457200" rtl="0" algn="l">
              <a:lnSpc>
                <a:spcPct val="115000"/>
              </a:lnSpc>
              <a:spcBef>
                <a:spcPts val="0"/>
              </a:spcBef>
              <a:spcAft>
                <a:spcPts val="0"/>
              </a:spcAft>
              <a:buSzPts val="2900"/>
              <a:buAutoNum type="arabicPeriod"/>
            </a:pPr>
            <a:r>
              <a:rPr b="1" lang="en-US" sz="2900"/>
              <a:t>Results</a:t>
            </a:r>
            <a:endParaRPr b="1" sz="2900"/>
          </a:p>
          <a:p>
            <a:pPr indent="-412750" lvl="0" marL="457200" rtl="0" algn="l">
              <a:lnSpc>
                <a:spcPct val="115000"/>
              </a:lnSpc>
              <a:spcBef>
                <a:spcPts val="0"/>
              </a:spcBef>
              <a:spcAft>
                <a:spcPts val="0"/>
              </a:spcAft>
              <a:buSzPts val="2900"/>
              <a:buAutoNum type="arabicPeriod"/>
            </a:pPr>
            <a:r>
              <a:rPr b="1" lang="en-US" sz="2900"/>
              <a:t>Challenges</a:t>
            </a:r>
            <a:endParaRPr b="1" sz="2900"/>
          </a:p>
          <a:p>
            <a:pPr indent="-412750" lvl="0" marL="457200" rtl="0" algn="l">
              <a:lnSpc>
                <a:spcPct val="115000"/>
              </a:lnSpc>
              <a:spcBef>
                <a:spcPts val="0"/>
              </a:spcBef>
              <a:spcAft>
                <a:spcPts val="0"/>
              </a:spcAft>
              <a:buSzPts val="2900"/>
              <a:buAutoNum type="arabicPeriod"/>
            </a:pPr>
            <a:r>
              <a:rPr b="1" lang="en-US" sz="2900"/>
              <a:t>Conclusion &amp; Future Scope</a:t>
            </a:r>
            <a:endParaRPr b="1" sz="2900"/>
          </a:p>
          <a:p>
            <a:pPr indent="0" lvl="0" marL="0" rtl="0" algn="ctr">
              <a:lnSpc>
                <a:spcPct val="90000"/>
              </a:lnSpc>
              <a:spcBef>
                <a:spcPts val="1200"/>
              </a:spcBef>
              <a:spcAft>
                <a:spcPts val="0"/>
              </a:spcAft>
              <a:buClr>
                <a:schemeClr val="dk1"/>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32"/>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8" name="Google Shape;238;p32"/>
          <p:cNvSpPr/>
          <p:nvPr>
            <p:ph type="title"/>
          </p:nvPr>
        </p:nvSpPr>
        <p:spPr>
          <a:xfrm>
            <a:off x="176900" y="1786800"/>
            <a:ext cx="3273600" cy="32844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Play"/>
              <a:buNone/>
            </a:pPr>
            <a:r>
              <a:rPr lang="en-US" sz="3200">
                <a:solidFill>
                  <a:schemeClr val="lt1"/>
                </a:solidFill>
              </a:rPr>
              <a:t>Q13: How does the revenue vary across genres?</a:t>
            </a:r>
            <a:endParaRPr sz="3200">
              <a:solidFill>
                <a:schemeClr val="lt1"/>
              </a:solidFill>
            </a:endParaRPr>
          </a:p>
        </p:txBody>
      </p:sp>
      <p:sp>
        <p:nvSpPr>
          <p:cNvPr id="239" name="Google Shape;239;p32"/>
          <p:cNvSpPr txBox="1"/>
          <p:nvPr/>
        </p:nvSpPr>
        <p:spPr>
          <a:xfrm>
            <a:off x="3526150" y="3190400"/>
            <a:ext cx="8513100" cy="2886000"/>
          </a:xfrm>
          <a:prstGeom prst="rect">
            <a:avLst/>
          </a:prstGeom>
          <a:noFill/>
          <a:ln>
            <a:noFill/>
          </a:ln>
        </p:spPr>
        <p:txBody>
          <a:bodyPr anchorCtr="0" anchor="t" bIns="45700" lIns="91425" spcFirstLastPara="1" rIns="91425" wrap="square" tIns="45700">
            <a:spAutoFit/>
          </a:bodyPr>
          <a:lstStyle/>
          <a:p>
            <a:pPr indent="-330200" lvl="0" marL="457200" rtl="0" algn="l">
              <a:lnSpc>
                <a:spcPct val="90000"/>
              </a:lnSpc>
              <a:spcBef>
                <a:spcPts val="0"/>
              </a:spcBef>
              <a:spcAft>
                <a:spcPts val="0"/>
              </a:spcAft>
              <a:buClr>
                <a:schemeClr val="dk1"/>
              </a:buClr>
              <a:buSzPts val="1600"/>
              <a:buChar char="•"/>
            </a:pPr>
            <a:r>
              <a:rPr b="1" lang="en-US" sz="1600">
                <a:solidFill>
                  <a:schemeClr val="dk1"/>
                </a:solidFill>
              </a:rPr>
              <a:t>Insight: Revenue Trends Across Genres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Key Observation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Animation, Adventure, and Sci-Fi generate the highest average revenue, driven by global appeal, franchises, and high production values.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Contrasting Genres</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Biography, Horror, and Western yield lower revenue, reflecting niche or regional audiences.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Conclusion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Certain genres hold greater financial potential, offering valuable guidance for producers and investors targeting global markets.</a:t>
            </a:r>
            <a:endParaRPr b="1" sz="1600">
              <a:solidFill>
                <a:schemeClr val="dk1"/>
              </a:solidFill>
            </a:endParaRPr>
          </a:p>
        </p:txBody>
      </p:sp>
      <p:pic>
        <p:nvPicPr>
          <p:cNvPr descr="A graph of different colored bars&#10;&#10;Description automatically generated" id="240" name="Google Shape;240;p32"/>
          <p:cNvPicPr preferRelativeResize="0"/>
          <p:nvPr/>
        </p:nvPicPr>
        <p:blipFill rotWithShape="1">
          <a:blip r:embed="rId3">
            <a:alphaModFix/>
          </a:blip>
          <a:srcRect b="0" l="0" r="0" t="0"/>
          <a:stretch/>
        </p:blipFill>
        <p:spPr>
          <a:xfrm>
            <a:off x="5802647" y="5"/>
            <a:ext cx="6389346" cy="2939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33"/>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33"/>
          <p:cNvSpPr/>
          <p:nvPr>
            <p:ph type="title"/>
          </p:nvPr>
        </p:nvSpPr>
        <p:spPr>
          <a:xfrm>
            <a:off x="176900" y="1786800"/>
            <a:ext cx="3273600" cy="32844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Play"/>
              <a:buNone/>
            </a:pPr>
            <a:r>
              <a:rPr lang="en-US" sz="3200">
                <a:solidFill>
                  <a:schemeClr val="lt1"/>
                </a:solidFill>
              </a:rPr>
              <a:t>Q14: ROI Variation Across Genres</a:t>
            </a:r>
            <a:endParaRPr sz="3200">
              <a:solidFill>
                <a:schemeClr val="lt1"/>
              </a:solidFill>
            </a:endParaRPr>
          </a:p>
        </p:txBody>
      </p:sp>
      <p:sp>
        <p:nvSpPr>
          <p:cNvPr id="248" name="Google Shape;248;p33"/>
          <p:cNvSpPr txBox="1"/>
          <p:nvPr/>
        </p:nvSpPr>
        <p:spPr>
          <a:xfrm>
            <a:off x="3526150" y="3190400"/>
            <a:ext cx="8513100" cy="2886000"/>
          </a:xfrm>
          <a:prstGeom prst="rect">
            <a:avLst/>
          </a:prstGeom>
          <a:noFill/>
          <a:ln>
            <a:noFill/>
          </a:ln>
        </p:spPr>
        <p:txBody>
          <a:bodyPr anchorCtr="0" anchor="t" bIns="45700" lIns="91425" spcFirstLastPara="1" rIns="91425" wrap="square" tIns="45700">
            <a:spAutoFit/>
          </a:bodyPr>
          <a:lstStyle/>
          <a:p>
            <a:pPr indent="-330200" lvl="0" marL="457200" rtl="0" algn="l">
              <a:lnSpc>
                <a:spcPct val="90000"/>
              </a:lnSpc>
              <a:spcBef>
                <a:spcPts val="0"/>
              </a:spcBef>
              <a:spcAft>
                <a:spcPts val="0"/>
              </a:spcAft>
              <a:buClr>
                <a:schemeClr val="dk1"/>
              </a:buClr>
              <a:buSzPts val="1600"/>
              <a:buChar char="•"/>
            </a:pPr>
            <a:r>
              <a:rPr b="1" lang="en-US" sz="1600">
                <a:solidFill>
                  <a:schemeClr val="dk1"/>
                </a:solidFill>
              </a:rPr>
              <a:t>Insight: ROI Trends Across Genres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Key Observation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Fantasy, Horror, and Animation deliver the highest average ROI, showcasing significant profitability relative to production costs.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Contrasting Genres</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History and War have lower ROIs, reflecting high production costs with less proportional returns.</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US" sz="1600">
                <a:solidFill>
                  <a:schemeClr val="dk1"/>
                </a:solidFill>
              </a:rPr>
              <a:t>Conclusion</a:t>
            </a:r>
            <a:r>
              <a:rPr lang="en-US" sz="1600">
                <a:solidFill>
                  <a:schemeClr val="dk1"/>
                </a:solidFill>
              </a:rPr>
              <a:t>:</a:t>
            </a:r>
            <a:endParaRPr sz="1600">
              <a:solidFill>
                <a:schemeClr val="dk1"/>
              </a:solidFill>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rPr>
              <a:t>For maximum profitability, producers and investors should prioritize genres with high ROI potential while aligning with creative objectives.</a:t>
            </a:r>
            <a:endParaRPr b="1" sz="1600">
              <a:solidFill>
                <a:schemeClr val="dk1"/>
              </a:solidFill>
            </a:endParaRPr>
          </a:p>
        </p:txBody>
      </p:sp>
      <p:pic>
        <p:nvPicPr>
          <p:cNvPr descr="A graph of different colored bars&#10;&#10;Description automatically generated" id="249" name="Google Shape;249;p33"/>
          <p:cNvPicPr preferRelativeResize="0"/>
          <p:nvPr/>
        </p:nvPicPr>
        <p:blipFill rotWithShape="1">
          <a:blip r:embed="rId3">
            <a:alphaModFix/>
          </a:blip>
          <a:srcRect b="0" l="0" r="0" t="0"/>
          <a:stretch/>
        </p:blipFill>
        <p:spPr>
          <a:xfrm>
            <a:off x="5802647" y="5"/>
            <a:ext cx="6389346" cy="293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5" name="Google Shape;255;p34"/>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34"/>
          <p:cNvSpPr/>
          <p:nvPr>
            <p:ph type="title"/>
          </p:nvPr>
        </p:nvSpPr>
        <p:spPr>
          <a:xfrm>
            <a:off x="176900" y="1786800"/>
            <a:ext cx="3273600" cy="32844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Play"/>
              <a:buNone/>
            </a:pPr>
            <a:r>
              <a:rPr lang="en-US" sz="2700">
                <a:solidFill>
                  <a:schemeClr val="lt1"/>
                </a:solidFill>
              </a:rPr>
              <a:t>Q15: What is the relationship Between IMDb Scores, Revenue, and Budget?</a:t>
            </a:r>
            <a:endParaRPr sz="3200">
              <a:solidFill>
                <a:schemeClr val="lt1"/>
              </a:solidFill>
            </a:endParaRPr>
          </a:p>
        </p:txBody>
      </p:sp>
      <p:sp>
        <p:nvSpPr>
          <p:cNvPr id="257" name="Google Shape;257;p34"/>
          <p:cNvSpPr txBox="1"/>
          <p:nvPr/>
        </p:nvSpPr>
        <p:spPr>
          <a:xfrm>
            <a:off x="3526150" y="3814500"/>
            <a:ext cx="8513100" cy="3043500"/>
          </a:xfrm>
          <a:prstGeom prst="rect">
            <a:avLst/>
          </a:prstGeom>
          <a:noFill/>
          <a:ln>
            <a:noFill/>
          </a:ln>
        </p:spPr>
        <p:txBody>
          <a:bodyPr anchorCtr="0" anchor="t" bIns="45700" lIns="91425" spcFirstLastPara="1" rIns="91425" wrap="square" tIns="45700">
            <a:spAutoFit/>
          </a:bodyPr>
          <a:lstStyle/>
          <a:p>
            <a:pPr indent="-245745" lvl="0" marL="228600" rtl="0" algn="l">
              <a:lnSpc>
                <a:spcPct val="90000"/>
              </a:lnSpc>
              <a:spcBef>
                <a:spcPts val="1000"/>
              </a:spcBef>
              <a:spcAft>
                <a:spcPts val="0"/>
              </a:spcAft>
              <a:buClr>
                <a:schemeClr val="dk1"/>
              </a:buClr>
              <a:buSzPts val="1600"/>
              <a:buChar char="•"/>
            </a:pPr>
            <a:r>
              <a:rPr b="1" lang="en-US" sz="1600">
                <a:solidFill>
                  <a:schemeClr val="dk1"/>
                </a:solidFill>
              </a:rPr>
              <a:t>Key Observation</a:t>
            </a:r>
            <a:r>
              <a:rPr lang="en-US" sz="1600">
                <a:solidFill>
                  <a:schemeClr val="dk1"/>
                </a:solidFill>
              </a:rPr>
              <a:t>:</a:t>
            </a:r>
            <a:endParaRPr sz="1600">
              <a:solidFill>
                <a:schemeClr val="dk1"/>
              </a:solidFill>
            </a:endParaRPr>
          </a:p>
          <a:p>
            <a:pPr indent="-314960" lvl="1" marL="742950" rtl="0" algn="l">
              <a:lnSpc>
                <a:spcPct val="90000"/>
              </a:lnSpc>
              <a:spcBef>
                <a:spcPts val="500"/>
              </a:spcBef>
              <a:spcAft>
                <a:spcPts val="0"/>
              </a:spcAft>
              <a:buClr>
                <a:schemeClr val="dk1"/>
              </a:buClr>
              <a:buSzPts val="1600"/>
              <a:buChar char="•"/>
            </a:pPr>
            <a:r>
              <a:rPr lang="en-US" sz="1600">
                <a:solidFill>
                  <a:schemeClr val="dk1"/>
                </a:solidFill>
              </a:rPr>
              <a:t>A weak positive correlation exists between IMDb scores and revenue, with higher-rated movies often earning more, but exceptions persist.</a:t>
            </a:r>
            <a:endParaRPr sz="1600">
              <a:solidFill>
                <a:schemeClr val="dk1"/>
              </a:solidFill>
            </a:endParaRPr>
          </a:p>
          <a:p>
            <a:pPr indent="-245745" lvl="0" marL="228600" rtl="0" algn="l">
              <a:lnSpc>
                <a:spcPct val="90000"/>
              </a:lnSpc>
              <a:spcBef>
                <a:spcPts val="1000"/>
              </a:spcBef>
              <a:spcAft>
                <a:spcPts val="0"/>
              </a:spcAft>
              <a:buClr>
                <a:schemeClr val="dk1"/>
              </a:buClr>
              <a:buSzPts val="1600"/>
              <a:buChar char="•"/>
            </a:pPr>
            <a:r>
              <a:rPr b="1" lang="en-US" sz="1600">
                <a:solidFill>
                  <a:schemeClr val="dk1"/>
                </a:solidFill>
              </a:rPr>
              <a:t>Budget Influence</a:t>
            </a:r>
            <a:r>
              <a:rPr lang="en-US" sz="1600">
                <a:solidFill>
                  <a:schemeClr val="dk1"/>
                </a:solidFill>
              </a:rPr>
              <a:t>:</a:t>
            </a:r>
            <a:endParaRPr sz="1600">
              <a:solidFill>
                <a:schemeClr val="dk1"/>
              </a:solidFill>
            </a:endParaRPr>
          </a:p>
          <a:p>
            <a:pPr indent="-314960" lvl="1" marL="742950" rtl="0" algn="l">
              <a:lnSpc>
                <a:spcPct val="90000"/>
              </a:lnSpc>
              <a:spcBef>
                <a:spcPts val="500"/>
              </a:spcBef>
              <a:spcAft>
                <a:spcPts val="0"/>
              </a:spcAft>
              <a:buClr>
                <a:schemeClr val="dk1"/>
              </a:buClr>
              <a:buSzPts val="1600"/>
              <a:buChar char="•"/>
            </a:pPr>
            <a:r>
              <a:rPr lang="en-US" sz="1600">
                <a:solidFill>
                  <a:schemeClr val="dk1"/>
                </a:solidFill>
              </a:rPr>
              <a:t>Larger budget movies cluster around higher revenues and IMDb scores, reflecting the impact of financial resources on quality and reach.</a:t>
            </a:r>
            <a:endParaRPr sz="1600">
              <a:solidFill>
                <a:schemeClr val="dk1"/>
              </a:solidFill>
            </a:endParaRPr>
          </a:p>
          <a:p>
            <a:pPr indent="-314960" lvl="1" marL="742950" rtl="0" algn="l">
              <a:lnSpc>
                <a:spcPct val="90000"/>
              </a:lnSpc>
              <a:spcBef>
                <a:spcPts val="500"/>
              </a:spcBef>
              <a:spcAft>
                <a:spcPts val="0"/>
              </a:spcAft>
              <a:buClr>
                <a:schemeClr val="dk1"/>
              </a:buClr>
              <a:buSzPts val="1600"/>
              <a:buChar char="•"/>
            </a:pPr>
            <a:r>
              <a:rPr lang="en-US" sz="1600">
                <a:solidFill>
                  <a:schemeClr val="dk1"/>
                </a:solidFill>
              </a:rPr>
              <a:t>Some low-budget films also achieve success through creative storytelling and niche appeal.</a:t>
            </a:r>
            <a:endParaRPr sz="1600">
              <a:solidFill>
                <a:schemeClr val="dk1"/>
              </a:solidFill>
            </a:endParaRPr>
          </a:p>
          <a:p>
            <a:pPr indent="-245745" lvl="0" marL="228600" rtl="0" algn="l">
              <a:lnSpc>
                <a:spcPct val="90000"/>
              </a:lnSpc>
              <a:spcBef>
                <a:spcPts val="1000"/>
              </a:spcBef>
              <a:spcAft>
                <a:spcPts val="0"/>
              </a:spcAft>
              <a:buClr>
                <a:schemeClr val="dk1"/>
              </a:buClr>
              <a:buSzPts val="1600"/>
              <a:buChar char="•"/>
            </a:pPr>
            <a:r>
              <a:rPr b="1" lang="en-US" sz="1600">
                <a:solidFill>
                  <a:schemeClr val="dk1"/>
                </a:solidFill>
              </a:rPr>
              <a:t>Conclusion</a:t>
            </a:r>
            <a:r>
              <a:rPr lang="en-US" sz="1600">
                <a:solidFill>
                  <a:schemeClr val="dk1"/>
                </a:solidFill>
              </a:rPr>
              <a:t>:</a:t>
            </a:r>
            <a:endParaRPr sz="1600">
              <a:solidFill>
                <a:schemeClr val="dk1"/>
              </a:solidFill>
            </a:endParaRPr>
          </a:p>
          <a:p>
            <a:pPr indent="-314960" lvl="1" marL="742950" rtl="0" algn="l">
              <a:lnSpc>
                <a:spcPct val="90000"/>
              </a:lnSpc>
              <a:spcBef>
                <a:spcPts val="500"/>
              </a:spcBef>
              <a:spcAft>
                <a:spcPts val="0"/>
              </a:spcAft>
              <a:buClr>
                <a:schemeClr val="dk1"/>
              </a:buClr>
              <a:buSzPts val="1600"/>
              <a:buChar char="•"/>
            </a:pPr>
            <a:r>
              <a:rPr lang="en-US" sz="1600">
                <a:solidFill>
                  <a:schemeClr val="dk1"/>
                </a:solidFill>
              </a:rPr>
              <a:t>While budgets enhance market potential, innovative filmmaking can also drive revenue and critical success.</a:t>
            </a:r>
            <a:endParaRPr b="1" sz="1600">
              <a:solidFill>
                <a:schemeClr val="dk1"/>
              </a:solidFill>
            </a:endParaRPr>
          </a:p>
        </p:txBody>
      </p:sp>
      <p:pic>
        <p:nvPicPr>
          <p:cNvPr descr="A diagram of a graph&#10;&#10;Description automatically generated with medium confidence" id="258" name="Google Shape;258;p34"/>
          <p:cNvPicPr preferRelativeResize="0"/>
          <p:nvPr/>
        </p:nvPicPr>
        <p:blipFill rotWithShape="1">
          <a:blip r:embed="rId3">
            <a:alphaModFix/>
          </a:blip>
          <a:srcRect b="0" l="0" r="0" t="0"/>
          <a:stretch/>
        </p:blipFill>
        <p:spPr>
          <a:xfrm>
            <a:off x="5686475" y="0"/>
            <a:ext cx="6435574" cy="39912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47100" y="223275"/>
            <a:ext cx="11497800" cy="1214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b="1" lang="en-US" sz="3600"/>
              <a:t>Machine Learning Techniques for Cinema Insights</a:t>
            </a:r>
            <a:endParaRPr b="1" sz="3600"/>
          </a:p>
        </p:txBody>
      </p:sp>
      <p:sp>
        <p:nvSpPr>
          <p:cNvPr id="264" name="Google Shape;264;p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700" u="sng"/>
              <a:t>Objectives</a:t>
            </a:r>
            <a:r>
              <a:rPr b="1" lang="en-US" sz="2200" u="sng"/>
              <a:t>:</a:t>
            </a:r>
            <a:endParaRPr b="1" sz="2200" u="sng"/>
          </a:p>
          <a:p>
            <a:pPr indent="-374650" lvl="0" marL="457200" rtl="0" algn="l">
              <a:spcBef>
                <a:spcPts val="1200"/>
              </a:spcBef>
              <a:spcAft>
                <a:spcPts val="0"/>
              </a:spcAft>
              <a:buSzPts val="2300"/>
              <a:buChar char="•"/>
            </a:pPr>
            <a:r>
              <a:rPr lang="en-US" sz="2300"/>
              <a:t>Analyze and predict movie success based on structured IMDb data.</a:t>
            </a:r>
            <a:endParaRPr sz="2300"/>
          </a:p>
          <a:p>
            <a:pPr indent="-374650" lvl="0" marL="457200" rtl="0" algn="l">
              <a:spcBef>
                <a:spcPts val="0"/>
              </a:spcBef>
              <a:spcAft>
                <a:spcPts val="0"/>
              </a:spcAft>
              <a:buSzPts val="2300"/>
              <a:buChar char="•"/>
            </a:pPr>
            <a:r>
              <a:rPr lang="en-US" sz="2300"/>
              <a:t>Utilize advanced machine learning techniques to uncover insights.</a:t>
            </a:r>
            <a:endParaRPr sz="2300"/>
          </a:p>
          <a:p>
            <a:pPr indent="0" lvl="0" marL="0" rtl="0" algn="l">
              <a:spcBef>
                <a:spcPts val="1000"/>
              </a:spcBef>
              <a:spcAft>
                <a:spcPts val="0"/>
              </a:spcAft>
              <a:buNone/>
            </a:pPr>
            <a:r>
              <a:t/>
            </a:r>
            <a:endParaRPr sz="2300"/>
          </a:p>
          <a:p>
            <a:pPr indent="0" lvl="0" marL="0" rtl="0" algn="l">
              <a:lnSpc>
                <a:spcPct val="90000"/>
              </a:lnSpc>
              <a:spcBef>
                <a:spcPts val="1000"/>
              </a:spcBef>
              <a:spcAft>
                <a:spcPts val="0"/>
              </a:spcAft>
              <a:buNone/>
            </a:pPr>
            <a:r>
              <a:rPr b="1" lang="en-US" sz="2750" u="sng">
                <a:latin typeface="Calibri"/>
                <a:ea typeface="Calibri"/>
                <a:cs typeface="Calibri"/>
                <a:sym typeface="Calibri"/>
              </a:rPr>
              <a:t>Data Preparation: </a:t>
            </a:r>
            <a:endParaRPr b="1" sz="2750" u="sng">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000"/>
              <a:t>Frameworks Used</a:t>
            </a:r>
            <a:r>
              <a:rPr lang="en-US" sz="2000"/>
              <a:t>:</a:t>
            </a:r>
            <a:endParaRPr sz="2000"/>
          </a:p>
          <a:p>
            <a:pPr indent="-349250" lvl="0" marL="457200" rtl="0" algn="l">
              <a:lnSpc>
                <a:spcPct val="115000"/>
              </a:lnSpc>
              <a:spcBef>
                <a:spcPts val="1200"/>
              </a:spcBef>
              <a:spcAft>
                <a:spcPts val="0"/>
              </a:spcAft>
              <a:buSzPts val="1900"/>
              <a:buChar char="●"/>
            </a:pPr>
            <a:r>
              <a:rPr lang="en-US" sz="1900"/>
              <a:t>PySpark for data handling and preprocessing.</a:t>
            </a:r>
            <a:endParaRPr sz="1900"/>
          </a:p>
          <a:p>
            <a:pPr indent="-349250" lvl="0" marL="457200" rtl="0" algn="l">
              <a:lnSpc>
                <a:spcPct val="115000"/>
              </a:lnSpc>
              <a:spcBef>
                <a:spcPts val="0"/>
              </a:spcBef>
              <a:spcAft>
                <a:spcPts val="0"/>
              </a:spcAft>
              <a:buSzPts val="1900"/>
              <a:buChar char="●"/>
            </a:pPr>
            <a:r>
              <a:rPr lang="en-US" sz="1900"/>
              <a:t>Pandas and Scikit-learn for analysis and modeling.</a:t>
            </a:r>
            <a:endParaRPr sz="1900"/>
          </a:p>
          <a:p>
            <a:pPr indent="0" lvl="0" marL="457200" rtl="0" algn="l">
              <a:lnSpc>
                <a:spcPct val="115000"/>
              </a:lnSpc>
              <a:spcBef>
                <a:spcPts val="1200"/>
              </a:spcBef>
              <a:spcAft>
                <a:spcPts val="0"/>
              </a:spcAft>
              <a:buNone/>
            </a:pPr>
            <a:r>
              <a:t/>
            </a:r>
            <a:endParaRPr sz="1300"/>
          </a:p>
          <a:p>
            <a:pPr indent="0" lvl="0" marL="0" rtl="0" algn="l">
              <a:lnSpc>
                <a:spcPct val="90000"/>
              </a:lnSpc>
              <a:spcBef>
                <a:spcPts val="1200"/>
              </a:spcBef>
              <a:spcAft>
                <a:spcPts val="0"/>
              </a:spcAft>
              <a:buNone/>
            </a:pPr>
            <a:r>
              <a:t/>
            </a:r>
            <a:endParaRPr b="1" sz="275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347100" y="223275"/>
            <a:ext cx="11497800" cy="1214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b="1" lang="en-US" sz="3600"/>
              <a:t>Machine Learning Techniques for Cinema Insights</a:t>
            </a:r>
            <a:endParaRPr b="1" sz="3600"/>
          </a:p>
        </p:txBody>
      </p:sp>
      <p:sp>
        <p:nvSpPr>
          <p:cNvPr id="270" name="Google Shape;270;p3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300"/>
              <a:t>Preprocessing Steps</a:t>
            </a:r>
            <a:r>
              <a:rPr lang="en-US" sz="2300"/>
              <a:t>:</a:t>
            </a:r>
            <a:endParaRPr sz="2300"/>
          </a:p>
          <a:p>
            <a:pPr indent="-368300" lvl="0" marL="457200" rtl="0" algn="l">
              <a:lnSpc>
                <a:spcPct val="115000"/>
              </a:lnSpc>
              <a:spcBef>
                <a:spcPts val="1200"/>
              </a:spcBef>
              <a:spcAft>
                <a:spcPts val="0"/>
              </a:spcAft>
              <a:buSzPts val="2200"/>
              <a:buChar char="●"/>
            </a:pPr>
            <a:r>
              <a:rPr lang="en-US" sz="2200"/>
              <a:t>Data loaded from Google Cloud Storage.</a:t>
            </a:r>
            <a:endParaRPr sz="2200"/>
          </a:p>
          <a:p>
            <a:pPr indent="-368300" lvl="0" marL="457200" rtl="0" algn="l">
              <a:lnSpc>
                <a:spcPct val="115000"/>
              </a:lnSpc>
              <a:spcBef>
                <a:spcPts val="0"/>
              </a:spcBef>
              <a:spcAft>
                <a:spcPts val="0"/>
              </a:spcAft>
              <a:buSzPts val="2200"/>
              <a:buChar char="●"/>
            </a:pPr>
            <a:r>
              <a:rPr lang="en-US" sz="2200"/>
              <a:t>Missing values filtered systematically (e.g., genres, runtime).</a:t>
            </a:r>
            <a:endParaRPr sz="2200"/>
          </a:p>
          <a:p>
            <a:pPr indent="-368300" lvl="0" marL="457200" rtl="0" algn="l">
              <a:lnSpc>
                <a:spcPct val="115000"/>
              </a:lnSpc>
              <a:spcBef>
                <a:spcPts val="0"/>
              </a:spcBef>
              <a:spcAft>
                <a:spcPts val="0"/>
              </a:spcAft>
              <a:buSzPts val="2200"/>
              <a:buChar char="●"/>
            </a:pPr>
            <a:r>
              <a:rPr lang="en-US" sz="2200"/>
              <a:t>Categorical variables converted using one-hot encoding.</a:t>
            </a:r>
            <a:endParaRPr sz="2200"/>
          </a:p>
          <a:p>
            <a:pPr indent="0" lvl="0" marL="0" rtl="0" algn="l">
              <a:lnSpc>
                <a:spcPct val="115000"/>
              </a:lnSpc>
              <a:spcBef>
                <a:spcPts val="1200"/>
              </a:spcBef>
              <a:spcAft>
                <a:spcPts val="0"/>
              </a:spcAft>
              <a:buNone/>
            </a:pPr>
            <a:r>
              <a:t/>
            </a:r>
            <a:endParaRPr sz="2400"/>
          </a:p>
          <a:p>
            <a:pPr indent="0" lvl="0" marL="0" rtl="0" algn="l">
              <a:lnSpc>
                <a:spcPct val="115000"/>
              </a:lnSpc>
              <a:spcBef>
                <a:spcPts val="1200"/>
              </a:spcBef>
              <a:spcAft>
                <a:spcPts val="0"/>
              </a:spcAft>
              <a:buNone/>
            </a:pPr>
            <a:r>
              <a:rPr b="1" lang="en-US" sz="2300"/>
              <a:t>Feature Engineering</a:t>
            </a:r>
            <a:r>
              <a:rPr lang="en-US" sz="2300"/>
              <a:t>:</a:t>
            </a:r>
            <a:endParaRPr sz="2300"/>
          </a:p>
          <a:p>
            <a:pPr indent="-374650" lvl="0" marL="457200" rtl="0" algn="l">
              <a:lnSpc>
                <a:spcPct val="115000"/>
              </a:lnSpc>
              <a:spcBef>
                <a:spcPts val="1200"/>
              </a:spcBef>
              <a:spcAft>
                <a:spcPts val="0"/>
              </a:spcAft>
              <a:buSzPts val="2300"/>
              <a:buChar char="●"/>
            </a:pPr>
            <a:r>
              <a:rPr lang="en-US" sz="2300"/>
              <a:t>Features like genre, runtime, popularity, director/actor scores, and sentiment extracted.</a:t>
            </a:r>
            <a:endParaRPr sz="2300"/>
          </a:p>
          <a:p>
            <a:pPr indent="-374650" lvl="0" marL="457200" rtl="0" algn="l">
              <a:lnSpc>
                <a:spcPct val="115000"/>
              </a:lnSpc>
              <a:spcBef>
                <a:spcPts val="0"/>
              </a:spcBef>
              <a:spcAft>
                <a:spcPts val="0"/>
              </a:spcAft>
              <a:buSzPts val="2300"/>
              <a:buChar char="●"/>
            </a:pPr>
            <a:r>
              <a:rPr lang="en-US" sz="2300"/>
              <a:t>Revenue used as the target variable for prediction.</a:t>
            </a:r>
            <a:endParaRPr sz="2300"/>
          </a:p>
          <a:p>
            <a:pPr indent="0" lvl="0" marL="0" rtl="0" algn="l">
              <a:lnSpc>
                <a:spcPct val="115000"/>
              </a:lnSpc>
              <a:spcBef>
                <a:spcPts val="1200"/>
              </a:spcBef>
              <a:spcAft>
                <a:spcPts val="0"/>
              </a:spcAft>
              <a:buNone/>
            </a:pPr>
            <a:r>
              <a:t/>
            </a:r>
            <a:endParaRPr b="1" sz="2700"/>
          </a:p>
          <a:p>
            <a:pPr indent="0" lvl="0" marL="457200" rtl="0" algn="l">
              <a:lnSpc>
                <a:spcPct val="115000"/>
              </a:lnSpc>
              <a:spcBef>
                <a:spcPts val="1200"/>
              </a:spcBef>
              <a:spcAft>
                <a:spcPts val="0"/>
              </a:spcAft>
              <a:buNone/>
            </a:pPr>
            <a:r>
              <a:t/>
            </a:r>
            <a:endParaRPr sz="1300"/>
          </a:p>
          <a:p>
            <a:pPr indent="0" lvl="0" marL="0" rtl="0" algn="l">
              <a:lnSpc>
                <a:spcPct val="90000"/>
              </a:lnSpc>
              <a:spcBef>
                <a:spcPts val="1200"/>
              </a:spcBef>
              <a:spcAft>
                <a:spcPts val="0"/>
              </a:spcAft>
              <a:buNone/>
            </a:pPr>
            <a:r>
              <a:t/>
            </a:r>
            <a:endParaRPr b="1" sz="275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347100" y="223275"/>
            <a:ext cx="11497800" cy="1214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b="1" lang="en-US" sz="3600"/>
              <a:t>Machine Learning Techniques for Cinema Insights</a:t>
            </a:r>
            <a:endParaRPr b="1" sz="3600"/>
          </a:p>
        </p:txBody>
      </p:sp>
      <p:sp>
        <p:nvSpPr>
          <p:cNvPr id="276" name="Google Shape;276;p37"/>
          <p:cNvSpPr txBox="1"/>
          <p:nvPr>
            <p:ph idx="1" type="body"/>
          </p:nvPr>
        </p:nvSpPr>
        <p:spPr>
          <a:xfrm>
            <a:off x="347100" y="1437975"/>
            <a:ext cx="11497800" cy="5208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2200" u="sng"/>
              <a:t>Machine Learning Models</a:t>
            </a:r>
            <a:endParaRPr b="1" sz="2200" u="sng"/>
          </a:p>
          <a:p>
            <a:pPr indent="0" lvl="0" marL="0" rtl="0" algn="l">
              <a:lnSpc>
                <a:spcPct val="115000"/>
              </a:lnSpc>
              <a:spcBef>
                <a:spcPts val="1200"/>
              </a:spcBef>
              <a:spcAft>
                <a:spcPts val="0"/>
              </a:spcAft>
              <a:buClr>
                <a:schemeClr val="dk1"/>
              </a:buClr>
              <a:buSzPts val="1100"/>
              <a:buFont typeface="Arial"/>
              <a:buNone/>
            </a:pPr>
            <a:r>
              <a:rPr b="1" lang="en-US" sz="2300"/>
              <a:t>Random Forest</a:t>
            </a:r>
            <a:endParaRPr b="1" sz="2300"/>
          </a:p>
          <a:p>
            <a:pPr indent="-342900" lvl="0" marL="457200" rtl="0" algn="l">
              <a:lnSpc>
                <a:spcPct val="115000"/>
              </a:lnSpc>
              <a:spcBef>
                <a:spcPts val="1200"/>
              </a:spcBef>
              <a:spcAft>
                <a:spcPts val="0"/>
              </a:spcAft>
              <a:buSzPts val="1800"/>
              <a:buAutoNum type="arabicPeriod"/>
            </a:pPr>
            <a:r>
              <a:rPr b="1" lang="en-US" sz="1800"/>
              <a:t>Why Random Forest</a:t>
            </a:r>
            <a:r>
              <a:rPr lang="en-US" sz="1800"/>
              <a:t>:</a:t>
            </a:r>
            <a:endParaRPr sz="1800"/>
          </a:p>
          <a:p>
            <a:pPr indent="-342900" lvl="1" marL="914400" rtl="0" algn="l">
              <a:lnSpc>
                <a:spcPct val="115000"/>
              </a:lnSpc>
              <a:spcBef>
                <a:spcPts val="0"/>
              </a:spcBef>
              <a:spcAft>
                <a:spcPts val="0"/>
              </a:spcAft>
              <a:buSzPts val="1800"/>
              <a:buChar char="○"/>
            </a:pPr>
            <a:r>
              <a:rPr lang="en-US" sz="1800"/>
              <a:t>Captures complex relationships between features.</a:t>
            </a:r>
            <a:endParaRPr sz="1800"/>
          </a:p>
          <a:p>
            <a:pPr indent="-342900" lvl="1" marL="914400" rtl="0" algn="l">
              <a:lnSpc>
                <a:spcPct val="115000"/>
              </a:lnSpc>
              <a:spcBef>
                <a:spcPts val="0"/>
              </a:spcBef>
              <a:spcAft>
                <a:spcPts val="0"/>
              </a:spcAft>
              <a:buSzPts val="1800"/>
              <a:buChar char="○"/>
            </a:pPr>
            <a:r>
              <a:rPr lang="en-US" sz="1800"/>
              <a:t>Robust against overfitting with ensemble learning.</a:t>
            </a:r>
            <a:endParaRPr sz="1800"/>
          </a:p>
          <a:p>
            <a:pPr indent="-342900" lvl="0" marL="457200" rtl="0" algn="l">
              <a:lnSpc>
                <a:spcPct val="115000"/>
              </a:lnSpc>
              <a:spcBef>
                <a:spcPts val="0"/>
              </a:spcBef>
              <a:spcAft>
                <a:spcPts val="0"/>
              </a:spcAft>
              <a:buSzPts val="1800"/>
              <a:buAutoNum type="arabicPeriod"/>
            </a:pPr>
            <a:r>
              <a:rPr b="1" lang="en-US" sz="1800"/>
              <a:t>Implementation</a:t>
            </a:r>
            <a:r>
              <a:rPr lang="en-US" sz="1800"/>
              <a:t>:</a:t>
            </a:r>
            <a:endParaRPr sz="1800"/>
          </a:p>
          <a:p>
            <a:pPr indent="-342900" lvl="1" marL="914400" rtl="0" algn="l">
              <a:lnSpc>
                <a:spcPct val="115000"/>
              </a:lnSpc>
              <a:spcBef>
                <a:spcPts val="0"/>
              </a:spcBef>
              <a:spcAft>
                <a:spcPts val="0"/>
              </a:spcAft>
              <a:buSzPts val="1800"/>
              <a:buChar char="○"/>
            </a:pPr>
            <a:r>
              <a:rPr lang="en-US" sz="1800"/>
              <a:t>Defined features and revenue target.</a:t>
            </a:r>
            <a:endParaRPr sz="1800"/>
          </a:p>
          <a:p>
            <a:pPr indent="-342900" lvl="1" marL="914400" rtl="0" algn="l">
              <a:lnSpc>
                <a:spcPct val="115000"/>
              </a:lnSpc>
              <a:spcBef>
                <a:spcPts val="0"/>
              </a:spcBef>
              <a:spcAft>
                <a:spcPts val="0"/>
              </a:spcAft>
              <a:buSzPts val="1800"/>
              <a:buChar char="○"/>
            </a:pPr>
            <a:r>
              <a:rPr lang="en-US" sz="1800"/>
              <a:t>Data split into training (80%) and testing (20%) sets.</a:t>
            </a:r>
            <a:endParaRPr sz="1800"/>
          </a:p>
          <a:p>
            <a:pPr indent="-342900" lvl="1" marL="914400" rtl="0" algn="l">
              <a:lnSpc>
                <a:spcPct val="115000"/>
              </a:lnSpc>
              <a:spcBef>
                <a:spcPts val="0"/>
              </a:spcBef>
              <a:spcAft>
                <a:spcPts val="0"/>
              </a:spcAft>
              <a:buSzPts val="1800"/>
              <a:buChar char="○"/>
            </a:pPr>
            <a:r>
              <a:rPr lang="en-US" sz="1800"/>
              <a:t>Model trained and evaluated using:</a:t>
            </a:r>
            <a:endParaRPr sz="1800"/>
          </a:p>
          <a:p>
            <a:pPr indent="-342900" lvl="2" marL="1371600" rtl="0" algn="l">
              <a:lnSpc>
                <a:spcPct val="115000"/>
              </a:lnSpc>
              <a:spcBef>
                <a:spcPts val="0"/>
              </a:spcBef>
              <a:spcAft>
                <a:spcPts val="0"/>
              </a:spcAft>
              <a:buSzPts val="1800"/>
              <a:buChar char="■"/>
            </a:pPr>
            <a:r>
              <a:rPr b="1" lang="en-US" sz="1800"/>
              <a:t>Root Mean Square Error (RMSE)</a:t>
            </a:r>
            <a:r>
              <a:rPr lang="en-US" sz="1800"/>
              <a:t>.</a:t>
            </a:r>
            <a:endParaRPr sz="1800"/>
          </a:p>
          <a:p>
            <a:pPr indent="-342900" lvl="2" marL="1371600" rtl="0" algn="l">
              <a:lnSpc>
                <a:spcPct val="115000"/>
              </a:lnSpc>
              <a:spcBef>
                <a:spcPts val="0"/>
              </a:spcBef>
              <a:spcAft>
                <a:spcPts val="0"/>
              </a:spcAft>
              <a:buSzPts val="1800"/>
              <a:buChar char="■"/>
            </a:pPr>
            <a:r>
              <a:rPr b="1" lang="en-US" sz="1800"/>
              <a:t>Cross-validation scores</a:t>
            </a:r>
            <a:r>
              <a:rPr lang="en-US" sz="1800"/>
              <a:t>.</a:t>
            </a:r>
            <a:endParaRPr sz="1800"/>
          </a:p>
          <a:p>
            <a:pPr indent="-342900" lvl="0" marL="457200" rtl="0" algn="l">
              <a:lnSpc>
                <a:spcPct val="115000"/>
              </a:lnSpc>
              <a:spcBef>
                <a:spcPts val="0"/>
              </a:spcBef>
              <a:spcAft>
                <a:spcPts val="0"/>
              </a:spcAft>
              <a:buSzPts val="1800"/>
              <a:buAutoNum type="arabicPeriod"/>
            </a:pPr>
            <a:r>
              <a:rPr b="1" lang="en-US" sz="1800"/>
              <a:t>Insights</a:t>
            </a:r>
            <a:r>
              <a:rPr lang="en-US" sz="1800"/>
              <a:t>:</a:t>
            </a:r>
            <a:endParaRPr sz="1800"/>
          </a:p>
          <a:p>
            <a:pPr indent="-342900" lvl="1" marL="914400" rtl="0" algn="l">
              <a:lnSpc>
                <a:spcPct val="115000"/>
              </a:lnSpc>
              <a:spcBef>
                <a:spcPts val="0"/>
              </a:spcBef>
              <a:spcAft>
                <a:spcPts val="0"/>
              </a:spcAft>
              <a:buSzPts val="1800"/>
              <a:buChar char="○"/>
            </a:pPr>
            <a:r>
              <a:rPr lang="en-US" sz="1800"/>
              <a:t>Genres, director scores, and sentiment were significant predictors.</a:t>
            </a:r>
            <a:endParaRPr sz="1800"/>
          </a:p>
          <a:p>
            <a:pPr indent="-342900" lvl="1" marL="914400" rtl="0" algn="l">
              <a:lnSpc>
                <a:spcPct val="115000"/>
              </a:lnSpc>
              <a:spcBef>
                <a:spcPts val="0"/>
              </a:spcBef>
              <a:spcAft>
                <a:spcPts val="0"/>
              </a:spcAft>
              <a:buSzPts val="1800"/>
              <a:buChar char="○"/>
            </a:pPr>
            <a:r>
              <a:rPr lang="en-US" sz="1800"/>
              <a:t>RMSE demonstrated strong predictive performance.</a:t>
            </a:r>
            <a:endParaRPr sz="1800"/>
          </a:p>
          <a:p>
            <a:pPr indent="0" lvl="0" marL="0" rtl="0" algn="l">
              <a:lnSpc>
                <a:spcPct val="115000"/>
              </a:lnSpc>
              <a:spcBef>
                <a:spcPts val="1200"/>
              </a:spcBef>
              <a:spcAft>
                <a:spcPts val="0"/>
              </a:spcAft>
              <a:buNone/>
            </a:pPr>
            <a:r>
              <a:t/>
            </a:r>
            <a:endParaRPr b="1" sz="2300"/>
          </a:p>
          <a:p>
            <a:pPr indent="0" lvl="0" marL="0" rtl="0" algn="l">
              <a:lnSpc>
                <a:spcPct val="115000"/>
              </a:lnSpc>
              <a:spcBef>
                <a:spcPts val="1200"/>
              </a:spcBef>
              <a:spcAft>
                <a:spcPts val="0"/>
              </a:spcAft>
              <a:buNone/>
            </a:pPr>
            <a:r>
              <a:t/>
            </a:r>
            <a:endParaRPr b="1" sz="2700"/>
          </a:p>
          <a:p>
            <a:pPr indent="0" lvl="0" marL="457200" rtl="0" algn="l">
              <a:lnSpc>
                <a:spcPct val="115000"/>
              </a:lnSpc>
              <a:spcBef>
                <a:spcPts val="1200"/>
              </a:spcBef>
              <a:spcAft>
                <a:spcPts val="0"/>
              </a:spcAft>
              <a:buNone/>
            </a:pPr>
            <a:r>
              <a:t/>
            </a:r>
            <a:endParaRPr sz="1300"/>
          </a:p>
          <a:p>
            <a:pPr indent="0" lvl="0" marL="0" rtl="0" algn="l">
              <a:lnSpc>
                <a:spcPct val="90000"/>
              </a:lnSpc>
              <a:spcBef>
                <a:spcPts val="1200"/>
              </a:spcBef>
              <a:spcAft>
                <a:spcPts val="0"/>
              </a:spcAft>
              <a:buNone/>
            </a:pPr>
            <a:r>
              <a:t/>
            </a:r>
            <a:endParaRPr b="1" sz="2750">
              <a:latin typeface="Calibri"/>
              <a:ea typeface="Calibri"/>
              <a:cs typeface="Calibri"/>
              <a:sym typeface="Calibri"/>
            </a:endParaRPr>
          </a:p>
        </p:txBody>
      </p:sp>
      <p:pic>
        <p:nvPicPr>
          <p:cNvPr id="277" name="Google Shape;277;p37"/>
          <p:cNvPicPr preferRelativeResize="0"/>
          <p:nvPr/>
        </p:nvPicPr>
        <p:blipFill>
          <a:blip r:embed="rId3">
            <a:alphaModFix/>
          </a:blip>
          <a:stretch>
            <a:fillRect/>
          </a:stretch>
        </p:blipFill>
        <p:spPr>
          <a:xfrm>
            <a:off x="6715900" y="1250513"/>
            <a:ext cx="5374275" cy="4356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347100" y="223275"/>
            <a:ext cx="11497800" cy="1214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b="1" lang="en-US" sz="3600"/>
              <a:t>Machine Learning Techniques for Cinema Insights</a:t>
            </a:r>
            <a:endParaRPr b="1" sz="3600"/>
          </a:p>
        </p:txBody>
      </p:sp>
      <p:sp>
        <p:nvSpPr>
          <p:cNvPr id="283" name="Google Shape;283;p38"/>
          <p:cNvSpPr txBox="1"/>
          <p:nvPr>
            <p:ph idx="1" type="body"/>
          </p:nvPr>
        </p:nvSpPr>
        <p:spPr>
          <a:xfrm>
            <a:off x="347100" y="1180225"/>
            <a:ext cx="11497800" cy="546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2200" u="sng"/>
              <a:t>Machine Learning Models</a:t>
            </a:r>
            <a:endParaRPr b="1" sz="2200" u="sng"/>
          </a:p>
          <a:p>
            <a:pPr indent="0" lvl="0" marL="0" rtl="0" algn="l">
              <a:lnSpc>
                <a:spcPct val="115000"/>
              </a:lnSpc>
              <a:spcBef>
                <a:spcPts val="1200"/>
              </a:spcBef>
              <a:spcAft>
                <a:spcPts val="0"/>
              </a:spcAft>
              <a:buNone/>
            </a:pPr>
            <a:r>
              <a:rPr b="1" lang="en-US" sz="1900"/>
              <a:t>XGBoost</a:t>
            </a:r>
            <a:endParaRPr b="1" sz="1900"/>
          </a:p>
          <a:p>
            <a:pPr indent="-336550" lvl="0" marL="457200" rtl="0" algn="l">
              <a:lnSpc>
                <a:spcPct val="115000"/>
              </a:lnSpc>
              <a:spcBef>
                <a:spcPts val="1200"/>
              </a:spcBef>
              <a:spcAft>
                <a:spcPts val="0"/>
              </a:spcAft>
              <a:buSzPts val="1700"/>
              <a:buAutoNum type="arabicPeriod"/>
            </a:pPr>
            <a:r>
              <a:rPr b="1" lang="en-US" sz="1700"/>
              <a:t>Why XGBoost</a:t>
            </a:r>
            <a:r>
              <a:rPr lang="en-US" sz="1700"/>
              <a:t>:</a:t>
            </a:r>
            <a:endParaRPr sz="1700"/>
          </a:p>
          <a:p>
            <a:pPr indent="-336550" lvl="1" marL="914400" rtl="0" algn="l">
              <a:lnSpc>
                <a:spcPct val="115000"/>
              </a:lnSpc>
              <a:spcBef>
                <a:spcPts val="0"/>
              </a:spcBef>
              <a:spcAft>
                <a:spcPts val="0"/>
              </a:spcAft>
              <a:buSzPts val="1700"/>
              <a:buChar char="○"/>
            </a:pPr>
            <a:r>
              <a:rPr lang="en-US" sz="1700"/>
              <a:t>High accuracy and efficiency for structured datasets.</a:t>
            </a:r>
            <a:endParaRPr sz="1700"/>
          </a:p>
          <a:p>
            <a:pPr indent="-336550" lvl="1" marL="914400" rtl="0" algn="l">
              <a:lnSpc>
                <a:spcPct val="115000"/>
              </a:lnSpc>
              <a:spcBef>
                <a:spcPts val="0"/>
              </a:spcBef>
              <a:spcAft>
                <a:spcPts val="0"/>
              </a:spcAft>
              <a:buSzPts val="1700"/>
              <a:buChar char="○"/>
            </a:pPr>
            <a:r>
              <a:rPr lang="en-US" sz="1700"/>
              <a:t>Handles missing data effectively.</a:t>
            </a:r>
            <a:endParaRPr sz="1700"/>
          </a:p>
          <a:p>
            <a:pPr indent="-336550" lvl="0" marL="457200" rtl="0" algn="l">
              <a:lnSpc>
                <a:spcPct val="115000"/>
              </a:lnSpc>
              <a:spcBef>
                <a:spcPts val="0"/>
              </a:spcBef>
              <a:spcAft>
                <a:spcPts val="0"/>
              </a:spcAft>
              <a:buSzPts val="1700"/>
              <a:buAutoNum type="arabicPeriod"/>
            </a:pPr>
            <a:r>
              <a:rPr b="1" lang="en-US" sz="1700"/>
              <a:t>Implementation</a:t>
            </a:r>
            <a:r>
              <a:rPr lang="en-US" sz="1700"/>
              <a:t>:</a:t>
            </a:r>
            <a:endParaRPr sz="1700"/>
          </a:p>
          <a:p>
            <a:pPr indent="-336550" lvl="1" marL="914400" rtl="0" algn="l">
              <a:lnSpc>
                <a:spcPct val="115000"/>
              </a:lnSpc>
              <a:spcBef>
                <a:spcPts val="0"/>
              </a:spcBef>
              <a:spcAft>
                <a:spcPts val="0"/>
              </a:spcAft>
              <a:buSzPts val="1700"/>
              <a:buChar char="○"/>
            </a:pPr>
            <a:r>
              <a:rPr lang="en-US" sz="1700"/>
              <a:t>Similar feature set and target as Random Forest.</a:t>
            </a:r>
            <a:endParaRPr sz="1700"/>
          </a:p>
          <a:p>
            <a:pPr indent="-336550" lvl="1" marL="914400" rtl="0" algn="l">
              <a:lnSpc>
                <a:spcPct val="115000"/>
              </a:lnSpc>
              <a:spcBef>
                <a:spcPts val="0"/>
              </a:spcBef>
              <a:spcAft>
                <a:spcPts val="0"/>
              </a:spcAft>
              <a:buSzPts val="1700"/>
              <a:buChar char="○"/>
            </a:pPr>
            <a:r>
              <a:rPr lang="en-US" sz="1700"/>
              <a:t>Preprocessed data with one-hot encoding for categorical variables.</a:t>
            </a:r>
            <a:endParaRPr sz="1700"/>
          </a:p>
          <a:p>
            <a:pPr indent="-336550" lvl="1" marL="914400" rtl="0" algn="l">
              <a:lnSpc>
                <a:spcPct val="115000"/>
              </a:lnSpc>
              <a:spcBef>
                <a:spcPts val="0"/>
              </a:spcBef>
              <a:spcAft>
                <a:spcPts val="0"/>
              </a:spcAft>
              <a:buSzPts val="1700"/>
              <a:buChar char="○"/>
            </a:pPr>
            <a:r>
              <a:rPr lang="en-US" sz="1700"/>
              <a:t>Performance metrics:</a:t>
            </a:r>
            <a:endParaRPr sz="1700"/>
          </a:p>
          <a:p>
            <a:pPr indent="-336550" lvl="2" marL="1371600" rtl="0" algn="l">
              <a:lnSpc>
                <a:spcPct val="115000"/>
              </a:lnSpc>
              <a:spcBef>
                <a:spcPts val="0"/>
              </a:spcBef>
              <a:spcAft>
                <a:spcPts val="0"/>
              </a:spcAft>
              <a:buSzPts val="1700"/>
              <a:buChar char="■"/>
            </a:pPr>
            <a:r>
              <a:rPr lang="en-US" sz="1700"/>
              <a:t>Training and testing scores.</a:t>
            </a:r>
            <a:endParaRPr sz="1700"/>
          </a:p>
          <a:p>
            <a:pPr indent="-336550" lvl="2" marL="1371600" rtl="0" algn="l">
              <a:lnSpc>
                <a:spcPct val="115000"/>
              </a:lnSpc>
              <a:spcBef>
                <a:spcPts val="0"/>
              </a:spcBef>
              <a:spcAft>
                <a:spcPts val="0"/>
              </a:spcAft>
              <a:buSzPts val="1700"/>
              <a:buChar char="■"/>
            </a:pPr>
            <a:r>
              <a:rPr lang="en-US" sz="1700"/>
              <a:t>Comparison with baseline predictions.</a:t>
            </a:r>
            <a:endParaRPr sz="1700"/>
          </a:p>
          <a:p>
            <a:pPr indent="-336550" lvl="0" marL="457200" rtl="0" algn="l">
              <a:lnSpc>
                <a:spcPct val="115000"/>
              </a:lnSpc>
              <a:spcBef>
                <a:spcPts val="0"/>
              </a:spcBef>
              <a:spcAft>
                <a:spcPts val="0"/>
              </a:spcAft>
              <a:buSzPts val="1700"/>
              <a:buAutoNum type="arabicPeriod"/>
            </a:pPr>
            <a:r>
              <a:rPr b="1" lang="en-US" sz="1700"/>
              <a:t>Insights</a:t>
            </a:r>
            <a:r>
              <a:rPr lang="en-US" sz="1700"/>
              <a:t>:</a:t>
            </a:r>
            <a:endParaRPr sz="1700"/>
          </a:p>
          <a:p>
            <a:pPr indent="-336550" lvl="1" marL="914400" rtl="0" algn="l">
              <a:lnSpc>
                <a:spcPct val="115000"/>
              </a:lnSpc>
              <a:spcBef>
                <a:spcPts val="0"/>
              </a:spcBef>
              <a:spcAft>
                <a:spcPts val="0"/>
              </a:spcAft>
              <a:buSzPts val="1700"/>
              <a:buChar char="○"/>
            </a:pPr>
            <a:r>
              <a:rPr lang="en-US" sz="1700"/>
              <a:t>Popularity metrics and crew attributes aligned well with revenue predictions.</a:t>
            </a:r>
            <a:endParaRPr sz="1700"/>
          </a:p>
          <a:p>
            <a:pPr indent="-336550" lvl="1" marL="914400" rtl="0" algn="l">
              <a:lnSpc>
                <a:spcPct val="115000"/>
              </a:lnSpc>
              <a:spcBef>
                <a:spcPts val="0"/>
              </a:spcBef>
              <a:spcAft>
                <a:spcPts val="0"/>
              </a:spcAft>
              <a:buSzPts val="1700"/>
              <a:buChar char="○"/>
            </a:pPr>
            <a:r>
              <a:rPr lang="en-US" sz="1700"/>
              <a:t>Model highlighted nuanced audience preferences.</a:t>
            </a:r>
            <a:endParaRPr sz="1700"/>
          </a:p>
          <a:p>
            <a:pPr indent="0" lvl="0" marL="914400" rtl="0" algn="l">
              <a:lnSpc>
                <a:spcPct val="115000"/>
              </a:lnSpc>
              <a:spcBef>
                <a:spcPts val="1200"/>
              </a:spcBef>
              <a:spcAft>
                <a:spcPts val="0"/>
              </a:spcAft>
              <a:buNone/>
            </a:pPr>
            <a:r>
              <a:t/>
            </a:r>
            <a:endParaRPr b="1" sz="2300"/>
          </a:p>
          <a:p>
            <a:pPr indent="0" lvl="0" marL="0" rtl="0" algn="l">
              <a:lnSpc>
                <a:spcPct val="115000"/>
              </a:lnSpc>
              <a:spcBef>
                <a:spcPts val="1200"/>
              </a:spcBef>
              <a:spcAft>
                <a:spcPts val="0"/>
              </a:spcAft>
              <a:buNone/>
            </a:pPr>
            <a:r>
              <a:t/>
            </a:r>
            <a:endParaRPr b="1" sz="2300"/>
          </a:p>
          <a:p>
            <a:pPr indent="0" lvl="0" marL="0" rtl="0" algn="l">
              <a:lnSpc>
                <a:spcPct val="115000"/>
              </a:lnSpc>
              <a:spcBef>
                <a:spcPts val="1200"/>
              </a:spcBef>
              <a:spcAft>
                <a:spcPts val="0"/>
              </a:spcAft>
              <a:buNone/>
            </a:pPr>
            <a:r>
              <a:t/>
            </a:r>
            <a:endParaRPr b="1" sz="2700"/>
          </a:p>
          <a:p>
            <a:pPr indent="0" lvl="0" marL="457200" rtl="0" algn="l">
              <a:lnSpc>
                <a:spcPct val="115000"/>
              </a:lnSpc>
              <a:spcBef>
                <a:spcPts val="1200"/>
              </a:spcBef>
              <a:spcAft>
                <a:spcPts val="0"/>
              </a:spcAft>
              <a:buNone/>
            </a:pPr>
            <a:r>
              <a:t/>
            </a:r>
            <a:endParaRPr sz="1300"/>
          </a:p>
          <a:p>
            <a:pPr indent="0" lvl="0" marL="0" rtl="0" algn="l">
              <a:lnSpc>
                <a:spcPct val="90000"/>
              </a:lnSpc>
              <a:spcBef>
                <a:spcPts val="1200"/>
              </a:spcBef>
              <a:spcAft>
                <a:spcPts val="0"/>
              </a:spcAft>
              <a:buNone/>
            </a:pPr>
            <a:r>
              <a:t/>
            </a:r>
            <a:endParaRPr b="1" sz="2750">
              <a:latin typeface="Calibri"/>
              <a:ea typeface="Calibri"/>
              <a:cs typeface="Calibri"/>
              <a:sym typeface="Calibri"/>
            </a:endParaRPr>
          </a:p>
        </p:txBody>
      </p:sp>
      <p:pic>
        <p:nvPicPr>
          <p:cNvPr id="284" name="Google Shape;284;p38"/>
          <p:cNvPicPr preferRelativeResize="0"/>
          <p:nvPr/>
        </p:nvPicPr>
        <p:blipFill>
          <a:blip r:embed="rId3">
            <a:alphaModFix/>
          </a:blip>
          <a:stretch>
            <a:fillRect/>
          </a:stretch>
        </p:blipFill>
        <p:spPr>
          <a:xfrm>
            <a:off x="7853925" y="1093850"/>
            <a:ext cx="4338074" cy="3946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347100" y="223275"/>
            <a:ext cx="11497800" cy="1214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b="1" lang="en-US" sz="3600"/>
              <a:t>Machine Learning Techniques for Cinema Insights</a:t>
            </a:r>
            <a:endParaRPr b="1" sz="3600"/>
          </a:p>
        </p:txBody>
      </p:sp>
      <p:sp>
        <p:nvSpPr>
          <p:cNvPr id="290" name="Google Shape;290;p39"/>
          <p:cNvSpPr txBox="1"/>
          <p:nvPr>
            <p:ph idx="1" type="body"/>
          </p:nvPr>
        </p:nvSpPr>
        <p:spPr>
          <a:xfrm>
            <a:off x="347100" y="1180225"/>
            <a:ext cx="11497800" cy="546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2900" u="sng"/>
              <a:t>Results and Implications</a:t>
            </a:r>
            <a:endParaRPr b="1" sz="2900" u="sng"/>
          </a:p>
          <a:p>
            <a:pPr indent="-400050" lvl="0" marL="457200" rtl="0" algn="l">
              <a:lnSpc>
                <a:spcPct val="115000"/>
              </a:lnSpc>
              <a:spcBef>
                <a:spcPts val="1200"/>
              </a:spcBef>
              <a:spcAft>
                <a:spcPts val="0"/>
              </a:spcAft>
              <a:buSzPts val="2700"/>
              <a:buAutoNum type="arabicPeriod"/>
            </a:pPr>
            <a:r>
              <a:rPr b="1" lang="en-US" sz="2700"/>
              <a:t>Key Findings</a:t>
            </a:r>
            <a:r>
              <a:rPr lang="en-US" sz="2700"/>
              <a:t>:</a:t>
            </a:r>
            <a:endParaRPr sz="2700"/>
          </a:p>
          <a:p>
            <a:pPr indent="-400050" lvl="1" marL="914400" rtl="0" algn="l">
              <a:lnSpc>
                <a:spcPct val="115000"/>
              </a:lnSpc>
              <a:spcBef>
                <a:spcPts val="0"/>
              </a:spcBef>
              <a:spcAft>
                <a:spcPts val="0"/>
              </a:spcAft>
              <a:buSzPts val="2700"/>
              <a:buChar char="○"/>
            </a:pPr>
            <a:r>
              <a:rPr lang="en-US" sz="2700"/>
              <a:t>Runtime and genres significantly impact movie success.</a:t>
            </a:r>
            <a:endParaRPr sz="2700"/>
          </a:p>
          <a:p>
            <a:pPr indent="-400050" lvl="1" marL="914400" rtl="0" algn="l">
              <a:lnSpc>
                <a:spcPct val="115000"/>
              </a:lnSpc>
              <a:spcBef>
                <a:spcPts val="0"/>
              </a:spcBef>
              <a:spcAft>
                <a:spcPts val="0"/>
              </a:spcAft>
              <a:buSzPts val="2700"/>
              <a:buChar char="○"/>
            </a:pPr>
            <a:r>
              <a:rPr lang="en-US" sz="2700"/>
              <a:t>Sentiment analysis aligns with ratings, offering both quantitative and qualitative insights.</a:t>
            </a:r>
            <a:endParaRPr sz="2700"/>
          </a:p>
          <a:p>
            <a:pPr indent="-400050" lvl="1" marL="914400" rtl="0" algn="l">
              <a:lnSpc>
                <a:spcPct val="115000"/>
              </a:lnSpc>
              <a:spcBef>
                <a:spcPts val="0"/>
              </a:spcBef>
              <a:spcAft>
                <a:spcPts val="0"/>
              </a:spcAft>
              <a:buSzPts val="2700"/>
              <a:buChar char="○"/>
            </a:pPr>
            <a:r>
              <a:rPr lang="en-US" sz="2700"/>
              <a:t>Director and actor popularity correlate with profitability.</a:t>
            </a:r>
            <a:endParaRPr sz="2700"/>
          </a:p>
          <a:p>
            <a:pPr indent="-400050" lvl="0" marL="457200" rtl="0" algn="l">
              <a:lnSpc>
                <a:spcPct val="115000"/>
              </a:lnSpc>
              <a:spcBef>
                <a:spcPts val="0"/>
              </a:spcBef>
              <a:spcAft>
                <a:spcPts val="0"/>
              </a:spcAft>
              <a:buSzPts val="2700"/>
              <a:buAutoNum type="arabicPeriod"/>
            </a:pPr>
            <a:r>
              <a:rPr b="1" lang="en-US" sz="2700"/>
              <a:t>Strategic Implications</a:t>
            </a:r>
            <a:r>
              <a:rPr lang="en-US" sz="2700"/>
              <a:t>:</a:t>
            </a:r>
            <a:endParaRPr sz="2700"/>
          </a:p>
          <a:p>
            <a:pPr indent="-400050" lvl="1" marL="914400" rtl="0" algn="l">
              <a:lnSpc>
                <a:spcPct val="115000"/>
              </a:lnSpc>
              <a:spcBef>
                <a:spcPts val="0"/>
              </a:spcBef>
              <a:spcAft>
                <a:spcPts val="0"/>
              </a:spcAft>
              <a:buSzPts val="2700"/>
              <a:buChar char="○"/>
            </a:pPr>
            <a:r>
              <a:rPr lang="en-US" sz="2700"/>
              <a:t>Producers can predict audience reception before release.</a:t>
            </a:r>
            <a:endParaRPr sz="2700"/>
          </a:p>
          <a:p>
            <a:pPr indent="-400050" lvl="1" marL="914400" rtl="0" algn="l">
              <a:lnSpc>
                <a:spcPct val="115000"/>
              </a:lnSpc>
              <a:spcBef>
                <a:spcPts val="0"/>
              </a:spcBef>
              <a:spcAft>
                <a:spcPts val="0"/>
              </a:spcAft>
              <a:buSzPts val="2700"/>
              <a:buChar char="○"/>
            </a:pPr>
            <a:r>
              <a:rPr lang="en-US" sz="2700"/>
              <a:t>Marketers can tailor campaigns based on predicted popularity.</a:t>
            </a:r>
            <a:endParaRPr sz="2700"/>
          </a:p>
          <a:p>
            <a:pPr indent="0" lvl="0" marL="914400" rtl="0" algn="l">
              <a:lnSpc>
                <a:spcPct val="115000"/>
              </a:lnSpc>
              <a:spcBef>
                <a:spcPts val="1200"/>
              </a:spcBef>
              <a:spcAft>
                <a:spcPts val="0"/>
              </a:spcAft>
              <a:buNone/>
            </a:pPr>
            <a:r>
              <a:t/>
            </a:r>
            <a:endParaRPr b="1" sz="2200" u="sng"/>
          </a:p>
          <a:p>
            <a:pPr indent="0" lvl="0" marL="914400" rtl="0" algn="l">
              <a:lnSpc>
                <a:spcPct val="115000"/>
              </a:lnSpc>
              <a:spcBef>
                <a:spcPts val="1200"/>
              </a:spcBef>
              <a:spcAft>
                <a:spcPts val="0"/>
              </a:spcAft>
              <a:buNone/>
            </a:pPr>
            <a:r>
              <a:t/>
            </a:r>
            <a:endParaRPr b="1" sz="2300"/>
          </a:p>
          <a:p>
            <a:pPr indent="0" lvl="0" marL="0" rtl="0" algn="l">
              <a:lnSpc>
                <a:spcPct val="115000"/>
              </a:lnSpc>
              <a:spcBef>
                <a:spcPts val="1200"/>
              </a:spcBef>
              <a:spcAft>
                <a:spcPts val="0"/>
              </a:spcAft>
              <a:buNone/>
            </a:pPr>
            <a:r>
              <a:t/>
            </a:r>
            <a:endParaRPr b="1" sz="2300"/>
          </a:p>
          <a:p>
            <a:pPr indent="0" lvl="0" marL="0" rtl="0" algn="l">
              <a:lnSpc>
                <a:spcPct val="115000"/>
              </a:lnSpc>
              <a:spcBef>
                <a:spcPts val="1200"/>
              </a:spcBef>
              <a:spcAft>
                <a:spcPts val="0"/>
              </a:spcAft>
              <a:buNone/>
            </a:pPr>
            <a:r>
              <a:t/>
            </a:r>
            <a:endParaRPr b="1" sz="2700"/>
          </a:p>
          <a:p>
            <a:pPr indent="0" lvl="0" marL="457200" rtl="0" algn="l">
              <a:lnSpc>
                <a:spcPct val="115000"/>
              </a:lnSpc>
              <a:spcBef>
                <a:spcPts val="1200"/>
              </a:spcBef>
              <a:spcAft>
                <a:spcPts val="0"/>
              </a:spcAft>
              <a:buNone/>
            </a:pPr>
            <a:r>
              <a:t/>
            </a:r>
            <a:endParaRPr sz="1300"/>
          </a:p>
          <a:p>
            <a:pPr indent="0" lvl="0" marL="0" rtl="0" algn="l">
              <a:lnSpc>
                <a:spcPct val="90000"/>
              </a:lnSpc>
              <a:spcBef>
                <a:spcPts val="1200"/>
              </a:spcBef>
              <a:spcAft>
                <a:spcPts val="0"/>
              </a:spcAft>
              <a:buNone/>
            </a:pPr>
            <a:r>
              <a:t/>
            </a:r>
            <a:endParaRPr b="1" sz="275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idx="1" type="body"/>
          </p:nvPr>
        </p:nvSpPr>
        <p:spPr>
          <a:xfrm>
            <a:off x="347100" y="1180225"/>
            <a:ext cx="11497800" cy="4900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3100"/>
              <a:t>Challenges</a:t>
            </a:r>
            <a:endParaRPr b="1" sz="3100"/>
          </a:p>
          <a:p>
            <a:pPr indent="-412750" lvl="0" marL="457200" rtl="0" algn="l">
              <a:lnSpc>
                <a:spcPct val="115000"/>
              </a:lnSpc>
              <a:spcBef>
                <a:spcPts val="1200"/>
              </a:spcBef>
              <a:spcAft>
                <a:spcPts val="0"/>
              </a:spcAft>
              <a:buSzPts val="2900"/>
              <a:buAutoNum type="arabicPeriod"/>
            </a:pPr>
            <a:r>
              <a:rPr b="1" lang="en-US" sz="2900"/>
              <a:t>Data Quality</a:t>
            </a:r>
            <a:r>
              <a:rPr lang="en-US" sz="2900"/>
              <a:t>:</a:t>
            </a:r>
            <a:endParaRPr sz="2900"/>
          </a:p>
          <a:p>
            <a:pPr indent="-412750" lvl="1" marL="914400" rtl="0" algn="l">
              <a:lnSpc>
                <a:spcPct val="115000"/>
              </a:lnSpc>
              <a:spcBef>
                <a:spcPts val="0"/>
              </a:spcBef>
              <a:spcAft>
                <a:spcPts val="0"/>
              </a:spcAft>
              <a:buSzPts val="2900"/>
              <a:buChar char="○"/>
            </a:pPr>
            <a:r>
              <a:rPr lang="en-US" sz="2900"/>
              <a:t>Missing values in critical fields like runtime and crew details.</a:t>
            </a:r>
            <a:endParaRPr sz="2900"/>
          </a:p>
          <a:p>
            <a:pPr indent="-412750" lvl="0" marL="457200" rtl="0" algn="l">
              <a:lnSpc>
                <a:spcPct val="115000"/>
              </a:lnSpc>
              <a:spcBef>
                <a:spcPts val="0"/>
              </a:spcBef>
              <a:spcAft>
                <a:spcPts val="0"/>
              </a:spcAft>
              <a:buSzPts val="2900"/>
              <a:buAutoNum type="arabicPeriod"/>
            </a:pPr>
            <a:r>
              <a:rPr b="1" lang="en-US" sz="2900"/>
              <a:t>High Dimensionality</a:t>
            </a:r>
            <a:r>
              <a:rPr lang="en-US" sz="2900"/>
              <a:t>:</a:t>
            </a:r>
            <a:endParaRPr sz="2900"/>
          </a:p>
          <a:p>
            <a:pPr indent="-412750" lvl="1" marL="914400" rtl="0" algn="l">
              <a:lnSpc>
                <a:spcPct val="115000"/>
              </a:lnSpc>
              <a:spcBef>
                <a:spcPts val="0"/>
              </a:spcBef>
              <a:spcAft>
                <a:spcPts val="0"/>
              </a:spcAft>
              <a:buSzPts val="2900"/>
              <a:buChar char="○"/>
            </a:pPr>
            <a:r>
              <a:rPr lang="en-US" sz="2900"/>
              <a:t>Increased computational cost with categorical features.</a:t>
            </a:r>
            <a:endParaRPr sz="2900"/>
          </a:p>
          <a:p>
            <a:pPr indent="-412750" lvl="0" marL="457200" rtl="0" algn="l">
              <a:lnSpc>
                <a:spcPct val="115000"/>
              </a:lnSpc>
              <a:spcBef>
                <a:spcPts val="0"/>
              </a:spcBef>
              <a:spcAft>
                <a:spcPts val="0"/>
              </a:spcAft>
              <a:buSzPts val="2900"/>
              <a:buAutoNum type="arabicPeriod"/>
            </a:pPr>
            <a:r>
              <a:rPr b="1" lang="en-US" sz="2900"/>
              <a:t>Complexity in Text Analysis</a:t>
            </a:r>
            <a:r>
              <a:rPr lang="en-US" sz="2900"/>
              <a:t>:</a:t>
            </a:r>
            <a:endParaRPr sz="2900"/>
          </a:p>
          <a:p>
            <a:pPr indent="-412750" lvl="1" marL="914400" rtl="0" algn="l">
              <a:lnSpc>
                <a:spcPct val="115000"/>
              </a:lnSpc>
              <a:spcBef>
                <a:spcPts val="0"/>
              </a:spcBef>
              <a:spcAft>
                <a:spcPts val="0"/>
              </a:spcAft>
              <a:buSzPts val="2900"/>
              <a:buChar char="○"/>
            </a:pPr>
            <a:r>
              <a:rPr lang="en-US" sz="2900"/>
              <a:t>Sentiment analysis limited by missing and inconsistent review data.</a:t>
            </a:r>
            <a:endParaRPr sz="2900"/>
          </a:p>
          <a:p>
            <a:pPr indent="0" lvl="0" marL="914400" rtl="0" algn="l">
              <a:lnSpc>
                <a:spcPct val="115000"/>
              </a:lnSpc>
              <a:spcBef>
                <a:spcPts val="1200"/>
              </a:spcBef>
              <a:spcAft>
                <a:spcPts val="0"/>
              </a:spcAft>
              <a:buNone/>
            </a:pPr>
            <a:r>
              <a:t/>
            </a:r>
            <a:endParaRPr b="1" sz="2900" u="sng"/>
          </a:p>
          <a:p>
            <a:pPr indent="0" lvl="0" marL="914400" rtl="0" algn="l">
              <a:lnSpc>
                <a:spcPct val="115000"/>
              </a:lnSpc>
              <a:spcBef>
                <a:spcPts val="1200"/>
              </a:spcBef>
              <a:spcAft>
                <a:spcPts val="0"/>
              </a:spcAft>
              <a:buNone/>
            </a:pPr>
            <a:r>
              <a:t/>
            </a:r>
            <a:endParaRPr b="1" sz="2200" u="sng"/>
          </a:p>
          <a:p>
            <a:pPr indent="0" lvl="0" marL="914400" rtl="0" algn="l">
              <a:lnSpc>
                <a:spcPct val="115000"/>
              </a:lnSpc>
              <a:spcBef>
                <a:spcPts val="1200"/>
              </a:spcBef>
              <a:spcAft>
                <a:spcPts val="0"/>
              </a:spcAft>
              <a:buNone/>
            </a:pPr>
            <a:r>
              <a:t/>
            </a:r>
            <a:endParaRPr b="1" sz="2300"/>
          </a:p>
          <a:p>
            <a:pPr indent="0" lvl="0" marL="0" rtl="0" algn="l">
              <a:lnSpc>
                <a:spcPct val="115000"/>
              </a:lnSpc>
              <a:spcBef>
                <a:spcPts val="1200"/>
              </a:spcBef>
              <a:spcAft>
                <a:spcPts val="0"/>
              </a:spcAft>
              <a:buNone/>
            </a:pPr>
            <a:r>
              <a:t/>
            </a:r>
            <a:endParaRPr b="1" sz="2300"/>
          </a:p>
          <a:p>
            <a:pPr indent="0" lvl="0" marL="0" rtl="0" algn="l">
              <a:lnSpc>
                <a:spcPct val="115000"/>
              </a:lnSpc>
              <a:spcBef>
                <a:spcPts val="1200"/>
              </a:spcBef>
              <a:spcAft>
                <a:spcPts val="0"/>
              </a:spcAft>
              <a:buNone/>
            </a:pPr>
            <a:r>
              <a:t/>
            </a:r>
            <a:endParaRPr b="1" sz="2700"/>
          </a:p>
          <a:p>
            <a:pPr indent="0" lvl="0" marL="457200" rtl="0" algn="l">
              <a:lnSpc>
                <a:spcPct val="115000"/>
              </a:lnSpc>
              <a:spcBef>
                <a:spcPts val="1200"/>
              </a:spcBef>
              <a:spcAft>
                <a:spcPts val="0"/>
              </a:spcAft>
              <a:buNone/>
            </a:pPr>
            <a:r>
              <a:t/>
            </a:r>
            <a:endParaRPr sz="1300"/>
          </a:p>
          <a:p>
            <a:pPr indent="0" lvl="0" marL="0" rtl="0" algn="l">
              <a:lnSpc>
                <a:spcPct val="90000"/>
              </a:lnSpc>
              <a:spcBef>
                <a:spcPts val="1200"/>
              </a:spcBef>
              <a:spcAft>
                <a:spcPts val="0"/>
              </a:spcAft>
              <a:buNone/>
            </a:pPr>
            <a:r>
              <a:t/>
            </a:r>
            <a:endParaRPr b="1" sz="275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idx="1" type="body"/>
          </p:nvPr>
        </p:nvSpPr>
        <p:spPr>
          <a:xfrm>
            <a:off x="260125" y="536400"/>
            <a:ext cx="11497800" cy="5785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3300"/>
              <a:t>Conclusion</a:t>
            </a:r>
            <a:endParaRPr b="1" sz="3300"/>
          </a:p>
          <a:p>
            <a:pPr indent="0" lvl="0" marL="0" rtl="0" algn="l">
              <a:lnSpc>
                <a:spcPct val="115000"/>
              </a:lnSpc>
              <a:spcBef>
                <a:spcPts val="1200"/>
              </a:spcBef>
              <a:spcAft>
                <a:spcPts val="0"/>
              </a:spcAft>
              <a:buNone/>
            </a:pPr>
            <a:r>
              <a:rPr b="1" lang="en-US" sz="2700"/>
              <a:t>Key Takeaways</a:t>
            </a:r>
            <a:endParaRPr b="1" sz="2700"/>
          </a:p>
          <a:p>
            <a:pPr indent="-400050" lvl="0" marL="457200" rtl="0" algn="l">
              <a:lnSpc>
                <a:spcPct val="115000"/>
              </a:lnSpc>
              <a:spcBef>
                <a:spcPts val="1200"/>
              </a:spcBef>
              <a:spcAft>
                <a:spcPts val="0"/>
              </a:spcAft>
              <a:buSzPts val="2700"/>
              <a:buChar char="●"/>
            </a:pPr>
            <a:r>
              <a:rPr lang="en-US" sz="2700"/>
              <a:t>Genres, runtime, and cast significantly impact movie success.</a:t>
            </a:r>
            <a:endParaRPr sz="2700"/>
          </a:p>
          <a:p>
            <a:pPr indent="-400050" lvl="0" marL="457200" rtl="0" algn="l">
              <a:lnSpc>
                <a:spcPct val="115000"/>
              </a:lnSpc>
              <a:spcBef>
                <a:spcPts val="0"/>
              </a:spcBef>
              <a:spcAft>
                <a:spcPts val="0"/>
              </a:spcAft>
              <a:buSzPts val="2700"/>
              <a:buChar char="●"/>
            </a:pPr>
            <a:r>
              <a:rPr lang="en-US" sz="2700"/>
              <a:t>Machine learning models provide actionable insights for strategic decisions.</a:t>
            </a:r>
            <a:endParaRPr sz="2700"/>
          </a:p>
          <a:p>
            <a:pPr indent="-400050" lvl="0" marL="457200" rtl="0" algn="l">
              <a:lnSpc>
                <a:spcPct val="115000"/>
              </a:lnSpc>
              <a:spcBef>
                <a:spcPts val="0"/>
              </a:spcBef>
              <a:spcAft>
                <a:spcPts val="0"/>
              </a:spcAft>
              <a:buSzPts val="2700"/>
              <a:buChar char="●"/>
            </a:pPr>
            <a:r>
              <a:rPr lang="en-US" sz="2700"/>
              <a:t>Budget and creative talent drive critical and commercial outcomes.</a:t>
            </a:r>
            <a:endParaRPr sz="2700"/>
          </a:p>
          <a:p>
            <a:pPr indent="0" lvl="0" marL="0" rtl="0" algn="l">
              <a:lnSpc>
                <a:spcPct val="115000"/>
              </a:lnSpc>
              <a:spcBef>
                <a:spcPts val="1200"/>
              </a:spcBef>
              <a:spcAft>
                <a:spcPts val="0"/>
              </a:spcAft>
              <a:buNone/>
            </a:pPr>
            <a:r>
              <a:rPr b="1" lang="en-US" sz="2700"/>
              <a:t>Future Potential</a:t>
            </a:r>
            <a:endParaRPr b="1" sz="2700"/>
          </a:p>
          <a:p>
            <a:pPr indent="-400050" lvl="0" marL="457200" rtl="0" algn="l">
              <a:lnSpc>
                <a:spcPct val="115000"/>
              </a:lnSpc>
              <a:spcBef>
                <a:spcPts val="1200"/>
              </a:spcBef>
              <a:spcAft>
                <a:spcPts val="0"/>
              </a:spcAft>
              <a:buSzPts val="2700"/>
              <a:buChar char="●"/>
            </a:pPr>
            <a:r>
              <a:rPr lang="en-US" sz="2700"/>
              <a:t>Enhance with advanced NLP for sentiment analysis.</a:t>
            </a:r>
            <a:endParaRPr sz="2700"/>
          </a:p>
          <a:p>
            <a:pPr indent="-400050" lvl="0" marL="457200" rtl="0" algn="l">
              <a:lnSpc>
                <a:spcPct val="115000"/>
              </a:lnSpc>
              <a:spcBef>
                <a:spcPts val="0"/>
              </a:spcBef>
              <a:spcAft>
                <a:spcPts val="0"/>
              </a:spcAft>
              <a:buSzPts val="2700"/>
              <a:buChar char="●"/>
            </a:pPr>
            <a:r>
              <a:rPr lang="en-US" sz="2700"/>
              <a:t>Improve data quality for more robust predictions.</a:t>
            </a:r>
            <a:endParaRPr sz="2700"/>
          </a:p>
          <a:p>
            <a:pPr indent="-400050" lvl="0" marL="457200" rtl="0" algn="l">
              <a:lnSpc>
                <a:spcPct val="115000"/>
              </a:lnSpc>
              <a:spcBef>
                <a:spcPts val="0"/>
              </a:spcBef>
              <a:spcAft>
                <a:spcPts val="0"/>
              </a:spcAft>
              <a:buSzPts val="2700"/>
              <a:buChar char="●"/>
            </a:pPr>
            <a:r>
              <a:rPr lang="en-US" sz="2700"/>
              <a:t>Explore causal relationships beyond correlations.</a:t>
            </a:r>
            <a:endParaRPr sz="2700"/>
          </a:p>
          <a:p>
            <a:pPr indent="0" lvl="0" marL="0" rtl="0" algn="l">
              <a:lnSpc>
                <a:spcPct val="115000"/>
              </a:lnSpc>
              <a:spcBef>
                <a:spcPts val="1200"/>
              </a:spcBef>
              <a:spcAft>
                <a:spcPts val="120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Introduction</a:t>
            </a:r>
            <a:endParaRPr/>
          </a:p>
        </p:txBody>
      </p:sp>
      <p:sp>
        <p:nvSpPr>
          <p:cNvPr id="96" name="Google Shape;9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The film industry is highly competitive, and understanding what drives a movie's success is vital. Using IMDb data, this project analyzes key factors like genre, runtime, ratings, cast, and crew to uncover insights that can guide filmmakers, producers, and marketers in optimizing creative and financial decisions.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4" name="Shape 30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Business Problem</a:t>
            </a:r>
            <a:endParaRPr/>
          </a:p>
        </p:txBody>
      </p:sp>
      <p:sp>
        <p:nvSpPr>
          <p:cNvPr id="102" name="Google Shape;10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latin typeface="Calibri"/>
                <a:ea typeface="Calibri"/>
                <a:cs typeface="Calibri"/>
                <a:sym typeface="Calibri"/>
              </a:rPr>
              <a:t>The Challenge</a:t>
            </a:r>
            <a:r>
              <a:rPr lang="en-US">
                <a:latin typeface="Calibri"/>
                <a:ea typeface="Calibri"/>
                <a:cs typeface="Calibri"/>
                <a:sym typeface="Calibri"/>
              </a:rPr>
              <a:t>:</a:t>
            </a:r>
            <a:endParaRPr/>
          </a:p>
          <a:p>
            <a:pPr indent="-228600" lvl="0" marL="228600" rtl="0" algn="l">
              <a:lnSpc>
                <a:spcPct val="90000"/>
              </a:lnSpc>
              <a:spcBef>
                <a:spcPts val="1000"/>
              </a:spcBef>
              <a:spcAft>
                <a:spcPts val="0"/>
              </a:spcAft>
              <a:buClr>
                <a:schemeClr val="dk1"/>
              </a:buClr>
              <a:buSzPct val="100000"/>
              <a:buFont typeface="Arial"/>
              <a:buChar char="•"/>
            </a:pPr>
            <a:r>
              <a:rPr lang="en-US">
                <a:latin typeface="Calibri"/>
                <a:ea typeface="Calibri"/>
                <a:cs typeface="Calibri"/>
                <a:sym typeface="Calibri"/>
              </a:rPr>
              <a:t>The film industry faces fierce competition, with only a fraction of movies achieving critical and commercial success.</a:t>
            </a:r>
            <a:endParaRPr/>
          </a:p>
          <a:p>
            <a:pPr indent="-228600" lvl="0" marL="228600" rtl="0" algn="l">
              <a:lnSpc>
                <a:spcPct val="90000"/>
              </a:lnSpc>
              <a:spcBef>
                <a:spcPts val="1000"/>
              </a:spcBef>
              <a:spcAft>
                <a:spcPts val="0"/>
              </a:spcAft>
              <a:buClr>
                <a:schemeClr val="dk1"/>
              </a:buClr>
              <a:buSzPct val="100000"/>
              <a:buFont typeface="Arial"/>
              <a:buChar char="•"/>
            </a:pPr>
            <a:r>
              <a:rPr lang="en-US">
                <a:latin typeface="Calibri"/>
                <a:ea typeface="Calibri"/>
                <a:cs typeface="Calibri"/>
                <a:sym typeface="Calibri"/>
              </a:rPr>
              <a:t>Understanding the factors driving a movie's popularity and profitability is essential for informed decision-making in production, marketing, and casting.</a:t>
            </a:r>
            <a:endParaRPr/>
          </a:p>
          <a:p>
            <a:pPr indent="-228600" lvl="0" marL="228600" rtl="0" algn="l">
              <a:lnSpc>
                <a:spcPct val="90000"/>
              </a:lnSpc>
              <a:spcBef>
                <a:spcPts val="1000"/>
              </a:spcBef>
              <a:spcAft>
                <a:spcPts val="0"/>
              </a:spcAft>
              <a:buClr>
                <a:schemeClr val="dk1"/>
              </a:buClr>
              <a:buSzPct val="100000"/>
              <a:buChar char="•"/>
            </a:pPr>
            <a:r>
              <a:rPr b="1" lang="en-US">
                <a:latin typeface="Calibri"/>
                <a:ea typeface="Calibri"/>
                <a:cs typeface="Calibri"/>
                <a:sym typeface="Calibri"/>
              </a:rPr>
              <a:t>Objective</a:t>
            </a:r>
            <a:r>
              <a:rPr lang="en-US">
                <a:latin typeface="Calibri"/>
                <a:ea typeface="Calibri"/>
                <a:cs typeface="Calibri"/>
                <a:sym typeface="Calibri"/>
              </a:rPr>
              <a:t>:</a:t>
            </a:r>
            <a:endParaRPr/>
          </a:p>
          <a:p>
            <a:pPr indent="-228600" lvl="0" marL="228600" rtl="0" algn="l">
              <a:lnSpc>
                <a:spcPct val="90000"/>
              </a:lnSpc>
              <a:spcBef>
                <a:spcPts val="1000"/>
              </a:spcBef>
              <a:spcAft>
                <a:spcPts val="0"/>
              </a:spcAft>
              <a:buClr>
                <a:schemeClr val="dk1"/>
              </a:buClr>
              <a:buSzPct val="100000"/>
              <a:buFont typeface="Arial"/>
              <a:buChar char="•"/>
            </a:pPr>
            <a:r>
              <a:rPr lang="en-US">
                <a:latin typeface="Calibri"/>
                <a:ea typeface="Calibri"/>
                <a:cs typeface="Calibri"/>
                <a:sym typeface="Calibri"/>
              </a:rPr>
              <a:t>Analyze data from </a:t>
            </a:r>
            <a:r>
              <a:rPr b="1" lang="en-US">
                <a:latin typeface="Calibri"/>
                <a:ea typeface="Calibri"/>
                <a:cs typeface="Calibri"/>
                <a:sym typeface="Calibri"/>
              </a:rPr>
              <a:t>BigQuery IMDb Dataset</a:t>
            </a:r>
            <a:r>
              <a:rPr lang="en-US">
                <a:latin typeface="Calibri"/>
                <a:ea typeface="Calibri"/>
                <a:cs typeface="Calibri"/>
                <a:sym typeface="Calibri"/>
              </a:rPr>
              <a:t> to uncover key elements influencing audience ratings, critical reception, and revenue.</a:t>
            </a:r>
            <a:endParaRPr/>
          </a:p>
          <a:p>
            <a:pPr indent="-228600" lvl="0" marL="228600" rtl="0" algn="l">
              <a:lnSpc>
                <a:spcPct val="90000"/>
              </a:lnSpc>
              <a:spcBef>
                <a:spcPts val="1000"/>
              </a:spcBef>
              <a:spcAft>
                <a:spcPts val="0"/>
              </a:spcAft>
              <a:buClr>
                <a:schemeClr val="dk1"/>
              </a:buClr>
              <a:buSzPct val="100000"/>
              <a:buChar char="•"/>
            </a:pPr>
            <a:r>
              <a:rPr b="1" lang="en-US">
                <a:latin typeface="Calibri"/>
                <a:ea typeface="Calibri"/>
                <a:cs typeface="Calibri"/>
                <a:sym typeface="Calibri"/>
              </a:rPr>
              <a:t>Expected Outcome</a:t>
            </a:r>
            <a:r>
              <a:rPr lang="en-US">
                <a:latin typeface="Calibri"/>
                <a:ea typeface="Calibri"/>
                <a:cs typeface="Calibri"/>
                <a:sym typeface="Calibri"/>
              </a:rPr>
              <a:t>:</a:t>
            </a:r>
            <a:endParaRPr/>
          </a:p>
          <a:p>
            <a:pPr indent="-228600" lvl="0" marL="228600" rtl="0" algn="l">
              <a:lnSpc>
                <a:spcPct val="90000"/>
              </a:lnSpc>
              <a:spcBef>
                <a:spcPts val="1000"/>
              </a:spcBef>
              <a:spcAft>
                <a:spcPts val="0"/>
              </a:spcAft>
              <a:buClr>
                <a:schemeClr val="dk1"/>
              </a:buClr>
              <a:buSzPct val="100000"/>
              <a:buFont typeface="Arial"/>
              <a:buChar char="•"/>
            </a:pPr>
            <a:r>
              <a:rPr lang="en-US">
                <a:latin typeface="Calibri"/>
                <a:ea typeface="Calibri"/>
                <a:cs typeface="Calibri"/>
                <a:sym typeface="Calibri"/>
              </a:rPr>
              <a:t>Provide actionable insights to filmmakers, producers, and marketers to optimize creative and financial decisions.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Data Overview</a:t>
            </a:r>
            <a:endParaRPr/>
          </a:p>
        </p:txBody>
      </p:sp>
      <p:sp>
        <p:nvSpPr>
          <p:cNvPr id="108" name="Google Shape;10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188595" lvl="0" marL="228600" rtl="0" algn="l">
              <a:lnSpc>
                <a:spcPct val="90000"/>
              </a:lnSpc>
              <a:spcBef>
                <a:spcPts val="0"/>
              </a:spcBef>
              <a:spcAft>
                <a:spcPts val="0"/>
              </a:spcAft>
              <a:buClr>
                <a:schemeClr val="dk1"/>
              </a:buClr>
              <a:buSzPct val="100000"/>
              <a:buChar char="•"/>
            </a:pPr>
            <a:r>
              <a:rPr b="1" lang="en-US">
                <a:latin typeface="Calibri"/>
                <a:ea typeface="Calibri"/>
                <a:cs typeface="Calibri"/>
                <a:sym typeface="Calibri"/>
              </a:rPr>
              <a:t>Dataset Source</a:t>
            </a:r>
            <a:r>
              <a:rPr lang="en-US">
                <a:latin typeface="Calibri"/>
                <a:ea typeface="Calibri"/>
                <a:cs typeface="Calibri"/>
                <a:sym typeface="Calibri"/>
              </a:rPr>
              <a:t>:</a:t>
            </a:r>
            <a:endParaRPr/>
          </a:p>
          <a:p>
            <a:pPr indent="-188595" lvl="0" marL="228600" rtl="0" algn="l">
              <a:lnSpc>
                <a:spcPct val="90000"/>
              </a:lnSpc>
              <a:spcBef>
                <a:spcPts val="1000"/>
              </a:spcBef>
              <a:spcAft>
                <a:spcPts val="0"/>
              </a:spcAft>
              <a:buClr>
                <a:schemeClr val="dk1"/>
              </a:buClr>
              <a:buSzPct val="100000"/>
              <a:buFont typeface="Arial"/>
              <a:buChar char="•"/>
            </a:pPr>
            <a:r>
              <a:rPr lang="en-US">
                <a:latin typeface="Calibri"/>
                <a:ea typeface="Calibri"/>
                <a:cs typeface="Calibri"/>
                <a:sym typeface="Calibri"/>
              </a:rPr>
              <a:t>IMDb Public Dataset from </a:t>
            </a:r>
            <a:r>
              <a:rPr b="1" lang="en-US">
                <a:latin typeface="Calibri"/>
                <a:ea typeface="Calibri"/>
                <a:cs typeface="Calibri"/>
                <a:sym typeface="Calibri"/>
              </a:rPr>
              <a:t>BigQuery</a:t>
            </a:r>
            <a:r>
              <a:rPr lang="en-US">
                <a:latin typeface="Calibri"/>
                <a:ea typeface="Calibri"/>
                <a:cs typeface="Calibri"/>
                <a:sym typeface="Calibri"/>
              </a:rPr>
              <a:t>.</a:t>
            </a:r>
            <a:endParaRPr/>
          </a:p>
          <a:p>
            <a:pPr indent="-188595" lvl="0" marL="228600" rtl="0" algn="l">
              <a:lnSpc>
                <a:spcPct val="90000"/>
              </a:lnSpc>
              <a:spcBef>
                <a:spcPts val="1000"/>
              </a:spcBef>
              <a:spcAft>
                <a:spcPts val="0"/>
              </a:spcAft>
              <a:buClr>
                <a:schemeClr val="dk1"/>
              </a:buClr>
              <a:buSzPct val="100000"/>
              <a:buChar char="•"/>
            </a:pPr>
            <a:r>
              <a:rPr b="1" lang="en-US">
                <a:latin typeface="Calibri"/>
                <a:ea typeface="Calibri"/>
                <a:cs typeface="Calibri"/>
                <a:sym typeface="Calibri"/>
              </a:rPr>
              <a:t>Dataset Tables</a:t>
            </a:r>
            <a:r>
              <a:rPr lang="en-US">
                <a:latin typeface="Calibri"/>
                <a:ea typeface="Calibri"/>
                <a:cs typeface="Calibri"/>
                <a:sym typeface="Calibri"/>
              </a:rPr>
              <a:t>:</a:t>
            </a:r>
            <a:endParaRPr/>
          </a:p>
          <a:p>
            <a:pPr indent="-188595" lvl="0" marL="228600" rtl="0" algn="l">
              <a:lnSpc>
                <a:spcPct val="90000"/>
              </a:lnSpc>
              <a:spcBef>
                <a:spcPts val="1000"/>
              </a:spcBef>
              <a:spcAft>
                <a:spcPts val="0"/>
              </a:spcAft>
              <a:buClr>
                <a:schemeClr val="dk1"/>
              </a:buClr>
              <a:buSzPct val="100000"/>
              <a:buFont typeface="Arial"/>
              <a:buChar char="•"/>
            </a:pPr>
            <a:r>
              <a:rPr lang="en-US">
                <a:latin typeface="Calibri"/>
                <a:ea typeface="Calibri"/>
                <a:cs typeface="Calibri"/>
                <a:sym typeface="Calibri"/>
              </a:rPr>
              <a:t>title_basics: Movie details (genres, runtime, release year).</a:t>
            </a:r>
            <a:endParaRPr/>
          </a:p>
          <a:p>
            <a:pPr indent="-188595" lvl="0" marL="228600" rtl="0" algn="l">
              <a:lnSpc>
                <a:spcPct val="90000"/>
              </a:lnSpc>
              <a:spcBef>
                <a:spcPts val="1000"/>
              </a:spcBef>
              <a:spcAft>
                <a:spcPts val="0"/>
              </a:spcAft>
              <a:buClr>
                <a:schemeClr val="dk1"/>
              </a:buClr>
              <a:buSzPct val="100000"/>
              <a:buFont typeface="Arial"/>
              <a:buChar char="•"/>
            </a:pPr>
            <a:r>
              <a:rPr lang="en-US">
                <a:latin typeface="Calibri"/>
                <a:ea typeface="Calibri"/>
                <a:cs typeface="Calibri"/>
                <a:sym typeface="Calibri"/>
              </a:rPr>
              <a:t>title_ratings: Audience ratings and average scores.</a:t>
            </a:r>
            <a:endParaRPr/>
          </a:p>
          <a:p>
            <a:pPr indent="-188595" lvl="0" marL="228600" rtl="0" algn="l">
              <a:lnSpc>
                <a:spcPct val="90000"/>
              </a:lnSpc>
              <a:spcBef>
                <a:spcPts val="1000"/>
              </a:spcBef>
              <a:spcAft>
                <a:spcPts val="0"/>
              </a:spcAft>
              <a:buClr>
                <a:schemeClr val="dk1"/>
              </a:buClr>
              <a:buSzPct val="100000"/>
              <a:buFont typeface="Arial"/>
              <a:buChar char="•"/>
            </a:pPr>
            <a:r>
              <a:rPr lang="en-US">
                <a:latin typeface="Calibri"/>
                <a:ea typeface="Calibri"/>
                <a:cs typeface="Calibri"/>
                <a:sym typeface="Calibri"/>
              </a:rPr>
              <a:t>title_principals: Cast and crew information.</a:t>
            </a:r>
            <a:endParaRPr>
              <a:latin typeface="Calibri"/>
              <a:ea typeface="Calibri"/>
              <a:cs typeface="Calibri"/>
              <a:sym typeface="Calibri"/>
            </a:endParaRPr>
          </a:p>
          <a:p>
            <a:pPr indent="-139382" lvl="0" marL="228600" rtl="0" algn="l">
              <a:lnSpc>
                <a:spcPct val="90000"/>
              </a:lnSpc>
              <a:spcBef>
                <a:spcPts val="1000"/>
              </a:spcBef>
              <a:spcAft>
                <a:spcPts val="0"/>
              </a:spcAft>
              <a:buSzPct val="64285"/>
              <a:buFont typeface="Calibri"/>
              <a:buChar char="•"/>
            </a:pPr>
            <a:r>
              <a:rPr lang="en-US">
                <a:latin typeface="Calibri"/>
                <a:ea typeface="Calibri"/>
                <a:cs typeface="Calibri"/>
                <a:sym typeface="Calibri"/>
              </a:rPr>
              <a:t>title_crew: Detailing the directors and writers for each movie, this table allows us to examine the impact of creative leadership and storytelling quality on audience perception.</a:t>
            </a:r>
            <a:endParaRPr>
              <a:latin typeface="Calibri"/>
              <a:ea typeface="Calibri"/>
              <a:cs typeface="Calibri"/>
              <a:sym typeface="Calibri"/>
            </a:endParaRPr>
          </a:p>
          <a:p>
            <a:pPr indent="-139382" lvl="0" marL="228600" rtl="0" algn="l">
              <a:lnSpc>
                <a:spcPct val="90000"/>
              </a:lnSpc>
              <a:spcBef>
                <a:spcPts val="1000"/>
              </a:spcBef>
              <a:spcAft>
                <a:spcPts val="0"/>
              </a:spcAft>
              <a:buSzPct val="64285"/>
              <a:buFont typeface="Calibri"/>
              <a:buChar char="•"/>
            </a:pPr>
            <a:r>
              <a:rPr lang="en-US">
                <a:latin typeface="Calibri"/>
                <a:ea typeface="Calibri"/>
                <a:cs typeface="Calibri"/>
                <a:sym typeface="Calibri"/>
              </a:rPr>
              <a:t>reviews: Containing user and critic reviews, this table provides qualitative insights into audience sentiment and feedback, which is helpful for understanding broader reactions, though not essential for foundational success analysis.</a:t>
            </a:r>
            <a:endParaRPr>
              <a:latin typeface="Calibri"/>
              <a:ea typeface="Calibri"/>
              <a:cs typeface="Calibri"/>
              <a:sym typeface="Calibri"/>
            </a:endParaRPr>
          </a:p>
          <a:p>
            <a:pPr indent="-139382" lvl="0" marL="228600" rtl="0" algn="l">
              <a:lnSpc>
                <a:spcPct val="90000"/>
              </a:lnSpc>
              <a:spcBef>
                <a:spcPts val="1000"/>
              </a:spcBef>
              <a:spcAft>
                <a:spcPts val="0"/>
              </a:spcAft>
              <a:buSzPct val="64285"/>
              <a:buFont typeface="Calibri"/>
              <a:buChar char="•"/>
            </a:pPr>
            <a:r>
              <a:rPr lang="en-US">
                <a:latin typeface="Calibri"/>
                <a:ea typeface="Calibri"/>
                <a:cs typeface="Calibri"/>
                <a:sym typeface="Calibri"/>
              </a:rPr>
              <a:t>totalscore_df.csv Final movie score dataset used for modeling.</a:t>
            </a:r>
            <a:endParaRPr>
              <a:latin typeface="Calibri"/>
              <a:ea typeface="Calibri"/>
              <a:cs typeface="Calibri"/>
              <a:sym typeface="Calibri"/>
            </a:endParaRPr>
          </a:p>
          <a:p>
            <a:pPr indent="-139382" lvl="0" marL="228600" rtl="0" algn="l">
              <a:lnSpc>
                <a:spcPct val="90000"/>
              </a:lnSpc>
              <a:spcBef>
                <a:spcPts val="1000"/>
              </a:spcBef>
              <a:spcAft>
                <a:spcPts val="0"/>
              </a:spcAft>
              <a:buSzPct val="64285"/>
              <a:buFont typeface="Calibri"/>
              <a:buChar char="•"/>
            </a:pPr>
            <a:r>
              <a:rPr lang="en-US">
                <a:latin typeface="Calibri"/>
                <a:ea typeface="Calibri"/>
                <a:cs typeface="Calibri"/>
                <a:sym typeface="Calibri"/>
              </a:rPr>
              <a:t>revenue_df.csv Final revenue dataset used for modeling.</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DATA CLEANING</a:t>
            </a:r>
            <a:endParaRPr/>
          </a:p>
        </p:txBody>
      </p:sp>
      <p:sp>
        <p:nvSpPr>
          <p:cNvPr id="114" name="Google Shape;114;p18"/>
          <p:cNvSpPr txBox="1"/>
          <p:nvPr>
            <p:ph idx="1" type="body"/>
          </p:nvPr>
        </p:nvSpPr>
        <p:spPr>
          <a:xfrm>
            <a:off x="838200" y="1383200"/>
            <a:ext cx="10515600" cy="4793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750">
                <a:latin typeface="Calibri"/>
                <a:ea typeface="Calibri"/>
                <a:cs typeface="Calibri"/>
                <a:sym typeface="Calibri"/>
              </a:rPr>
              <a:t>Impactful Data Cleaning for Robust Analysis</a:t>
            </a:r>
            <a:endParaRPr b="1" sz="1750">
              <a:latin typeface="Calibri"/>
              <a:ea typeface="Calibri"/>
              <a:cs typeface="Calibri"/>
              <a:sym typeface="Calibri"/>
            </a:endParaRPr>
          </a:p>
          <a:p>
            <a:pPr indent="-339725" lvl="0" marL="457200" rtl="0" algn="l">
              <a:lnSpc>
                <a:spcPct val="115000"/>
              </a:lnSpc>
              <a:spcBef>
                <a:spcPts val="1200"/>
              </a:spcBef>
              <a:spcAft>
                <a:spcPts val="0"/>
              </a:spcAft>
              <a:buSzPts val="1750"/>
              <a:buChar char="●"/>
            </a:pPr>
            <a:r>
              <a:rPr b="1" lang="en-US" sz="1750">
                <a:latin typeface="Calibri"/>
                <a:ea typeface="Calibri"/>
                <a:cs typeface="Calibri"/>
                <a:sym typeface="Calibri"/>
              </a:rPr>
              <a:t>Streamlined Data:</a:t>
            </a:r>
            <a:r>
              <a:rPr lang="en-US" sz="1750">
                <a:latin typeface="Calibri"/>
                <a:ea typeface="Calibri"/>
                <a:cs typeface="Calibri"/>
                <a:sym typeface="Calibri"/>
              </a:rPr>
              <a:t> Removed irrelevant columns like </a:t>
            </a:r>
            <a:r>
              <a:rPr lang="en-US" sz="1750">
                <a:solidFill>
                  <a:srgbClr val="188038"/>
                </a:solidFill>
                <a:latin typeface="Calibri"/>
                <a:ea typeface="Calibri"/>
                <a:cs typeface="Calibri"/>
                <a:sym typeface="Calibri"/>
              </a:rPr>
              <a:t>job</a:t>
            </a:r>
            <a:r>
              <a:rPr lang="en-US" sz="1750">
                <a:latin typeface="Calibri"/>
                <a:ea typeface="Calibri"/>
                <a:cs typeface="Calibri"/>
                <a:sym typeface="Calibri"/>
              </a:rPr>
              <a:t>, </a:t>
            </a:r>
            <a:r>
              <a:rPr lang="en-US" sz="1750">
                <a:solidFill>
                  <a:srgbClr val="188038"/>
                </a:solidFill>
                <a:latin typeface="Calibri"/>
                <a:ea typeface="Calibri"/>
                <a:cs typeface="Calibri"/>
                <a:sym typeface="Calibri"/>
              </a:rPr>
              <a:t>characters</a:t>
            </a:r>
            <a:r>
              <a:rPr lang="en-US" sz="1750">
                <a:latin typeface="Calibri"/>
                <a:ea typeface="Calibri"/>
                <a:cs typeface="Calibri"/>
                <a:sym typeface="Calibri"/>
              </a:rPr>
              <a:t>, </a:t>
            </a:r>
            <a:r>
              <a:rPr lang="en-US" sz="1750">
                <a:solidFill>
                  <a:srgbClr val="188038"/>
                </a:solidFill>
                <a:latin typeface="Calibri"/>
                <a:ea typeface="Calibri"/>
                <a:cs typeface="Calibri"/>
                <a:sym typeface="Calibri"/>
              </a:rPr>
              <a:t>end_year</a:t>
            </a:r>
            <a:r>
              <a:rPr lang="en-US" sz="1750">
                <a:latin typeface="Calibri"/>
                <a:ea typeface="Calibri"/>
                <a:cs typeface="Calibri"/>
                <a:sym typeface="Calibri"/>
              </a:rPr>
              <a:t>, </a:t>
            </a:r>
            <a:r>
              <a:rPr lang="en-US" sz="1750">
                <a:solidFill>
                  <a:srgbClr val="188038"/>
                </a:solidFill>
                <a:latin typeface="Calibri"/>
                <a:ea typeface="Calibri"/>
                <a:cs typeface="Calibri"/>
                <a:sym typeface="Calibri"/>
              </a:rPr>
              <a:t>birth_year</a:t>
            </a:r>
            <a:r>
              <a:rPr lang="en-US" sz="1750">
                <a:latin typeface="Calibri"/>
                <a:ea typeface="Calibri"/>
                <a:cs typeface="Calibri"/>
                <a:sym typeface="Calibri"/>
              </a:rPr>
              <a:t>, and </a:t>
            </a:r>
            <a:r>
              <a:rPr lang="en-US" sz="1750">
                <a:solidFill>
                  <a:srgbClr val="188038"/>
                </a:solidFill>
                <a:latin typeface="Calibri"/>
                <a:ea typeface="Calibri"/>
                <a:cs typeface="Calibri"/>
                <a:sym typeface="Calibri"/>
              </a:rPr>
              <a:t>death_year</a:t>
            </a:r>
            <a:r>
              <a:rPr lang="en-US" sz="1750">
                <a:latin typeface="Calibri"/>
                <a:ea typeface="Calibri"/>
                <a:cs typeface="Calibri"/>
                <a:sym typeface="Calibri"/>
              </a:rPr>
              <a:t> across key datasets to focus on core attributes, ensuring cleaner and more concise data.</a:t>
            </a:r>
            <a:endParaRPr sz="1750">
              <a:latin typeface="Calibri"/>
              <a:ea typeface="Calibri"/>
              <a:cs typeface="Calibri"/>
              <a:sym typeface="Calibri"/>
            </a:endParaRPr>
          </a:p>
          <a:p>
            <a:pPr indent="-339725" lvl="0" marL="457200" rtl="0" algn="l">
              <a:lnSpc>
                <a:spcPct val="115000"/>
              </a:lnSpc>
              <a:spcBef>
                <a:spcPts val="0"/>
              </a:spcBef>
              <a:spcAft>
                <a:spcPts val="0"/>
              </a:spcAft>
              <a:buSzPts val="1750"/>
              <a:buChar char="●"/>
            </a:pPr>
            <a:r>
              <a:rPr b="1" lang="en-US" sz="1750">
                <a:latin typeface="Calibri"/>
                <a:ea typeface="Calibri"/>
                <a:cs typeface="Calibri"/>
                <a:sym typeface="Calibri"/>
              </a:rPr>
              <a:t>Enhanced Completeness:</a:t>
            </a:r>
            <a:r>
              <a:rPr lang="en-US" sz="1750">
                <a:latin typeface="Calibri"/>
                <a:ea typeface="Calibri"/>
                <a:cs typeface="Calibri"/>
                <a:sym typeface="Calibri"/>
              </a:rPr>
              <a:t> Addressed missing values systematically:</a:t>
            </a:r>
            <a:endParaRPr sz="1750">
              <a:latin typeface="Calibri"/>
              <a:ea typeface="Calibri"/>
              <a:cs typeface="Calibri"/>
              <a:sym typeface="Calibri"/>
            </a:endParaRPr>
          </a:p>
          <a:p>
            <a:pPr indent="-339725" lvl="1" marL="914400" rtl="0" algn="l">
              <a:lnSpc>
                <a:spcPct val="115000"/>
              </a:lnSpc>
              <a:spcBef>
                <a:spcPts val="0"/>
              </a:spcBef>
              <a:spcAft>
                <a:spcPts val="0"/>
              </a:spcAft>
              <a:buSzPts val="1750"/>
              <a:buChar char="○"/>
            </a:pPr>
            <a:r>
              <a:rPr lang="en-US" sz="1750">
                <a:latin typeface="Calibri"/>
                <a:ea typeface="Calibri"/>
                <a:cs typeface="Calibri"/>
                <a:sym typeface="Calibri"/>
              </a:rPr>
              <a:t>Imputed average values for </a:t>
            </a:r>
            <a:r>
              <a:rPr lang="en-US" sz="1750">
                <a:solidFill>
                  <a:srgbClr val="188038"/>
                </a:solidFill>
                <a:latin typeface="Calibri"/>
                <a:ea typeface="Calibri"/>
                <a:cs typeface="Calibri"/>
                <a:sym typeface="Calibri"/>
              </a:rPr>
              <a:t>runtime_minutes</a:t>
            </a:r>
            <a:r>
              <a:rPr lang="en-US" sz="1750">
                <a:latin typeface="Calibri"/>
                <a:ea typeface="Calibri"/>
                <a:cs typeface="Calibri"/>
                <a:sym typeface="Calibri"/>
              </a:rPr>
              <a:t> to maintain consistency.</a:t>
            </a:r>
            <a:endParaRPr sz="1750">
              <a:latin typeface="Calibri"/>
              <a:ea typeface="Calibri"/>
              <a:cs typeface="Calibri"/>
              <a:sym typeface="Calibri"/>
            </a:endParaRPr>
          </a:p>
          <a:p>
            <a:pPr indent="-339725" lvl="1" marL="914400" rtl="0" algn="l">
              <a:lnSpc>
                <a:spcPct val="115000"/>
              </a:lnSpc>
              <a:spcBef>
                <a:spcPts val="0"/>
              </a:spcBef>
              <a:spcAft>
                <a:spcPts val="0"/>
              </a:spcAft>
              <a:buSzPts val="1750"/>
              <a:buChar char="○"/>
            </a:pPr>
            <a:r>
              <a:rPr lang="en-US" sz="1750">
                <a:latin typeface="Calibri"/>
                <a:ea typeface="Calibri"/>
                <a:cs typeface="Calibri"/>
                <a:sym typeface="Calibri"/>
              </a:rPr>
              <a:t>Replaced nulls in categorical fields (</a:t>
            </a:r>
            <a:r>
              <a:rPr lang="en-US" sz="1750">
                <a:solidFill>
                  <a:srgbClr val="188038"/>
                </a:solidFill>
                <a:latin typeface="Calibri"/>
                <a:ea typeface="Calibri"/>
                <a:cs typeface="Calibri"/>
                <a:sym typeface="Calibri"/>
              </a:rPr>
              <a:t>genres</a:t>
            </a:r>
            <a:r>
              <a:rPr lang="en-US" sz="1750">
                <a:latin typeface="Calibri"/>
                <a:ea typeface="Calibri"/>
                <a:cs typeface="Calibri"/>
                <a:sym typeface="Calibri"/>
              </a:rPr>
              <a:t>, </a:t>
            </a:r>
            <a:r>
              <a:rPr lang="en-US" sz="1750">
                <a:solidFill>
                  <a:srgbClr val="188038"/>
                </a:solidFill>
                <a:latin typeface="Calibri"/>
                <a:ea typeface="Calibri"/>
                <a:cs typeface="Calibri"/>
                <a:sym typeface="Calibri"/>
              </a:rPr>
              <a:t>directors</a:t>
            </a:r>
            <a:r>
              <a:rPr lang="en-US" sz="1750">
                <a:latin typeface="Calibri"/>
                <a:ea typeface="Calibri"/>
                <a:cs typeface="Calibri"/>
                <a:sym typeface="Calibri"/>
              </a:rPr>
              <a:t>, </a:t>
            </a:r>
            <a:r>
              <a:rPr lang="en-US" sz="1750">
                <a:solidFill>
                  <a:srgbClr val="188038"/>
                </a:solidFill>
                <a:latin typeface="Calibri"/>
                <a:ea typeface="Calibri"/>
                <a:cs typeface="Calibri"/>
                <a:sym typeface="Calibri"/>
              </a:rPr>
              <a:t>writers</a:t>
            </a:r>
            <a:r>
              <a:rPr lang="en-US" sz="1750">
                <a:latin typeface="Calibri"/>
                <a:ea typeface="Calibri"/>
                <a:cs typeface="Calibri"/>
                <a:sym typeface="Calibri"/>
              </a:rPr>
              <a:t>, etc.) with "Unknown," preserving dataset integrity.</a:t>
            </a:r>
            <a:endParaRPr sz="1750">
              <a:latin typeface="Calibri"/>
              <a:ea typeface="Calibri"/>
              <a:cs typeface="Calibri"/>
              <a:sym typeface="Calibri"/>
            </a:endParaRPr>
          </a:p>
          <a:p>
            <a:pPr indent="-339725" lvl="1" marL="914400" rtl="0" algn="l">
              <a:lnSpc>
                <a:spcPct val="115000"/>
              </a:lnSpc>
              <a:spcBef>
                <a:spcPts val="0"/>
              </a:spcBef>
              <a:spcAft>
                <a:spcPts val="0"/>
              </a:spcAft>
              <a:buSzPts val="1750"/>
              <a:buChar char="○"/>
            </a:pPr>
            <a:r>
              <a:rPr lang="en-US" sz="1750">
                <a:latin typeface="Calibri"/>
                <a:ea typeface="Calibri"/>
                <a:cs typeface="Calibri"/>
                <a:sym typeface="Calibri"/>
              </a:rPr>
              <a:t>Filled gaps in </a:t>
            </a:r>
            <a:r>
              <a:rPr lang="en-US" sz="1750">
                <a:solidFill>
                  <a:srgbClr val="188038"/>
                </a:solidFill>
                <a:latin typeface="Calibri"/>
                <a:ea typeface="Calibri"/>
                <a:cs typeface="Calibri"/>
                <a:sym typeface="Calibri"/>
              </a:rPr>
              <a:t>reviewer_rating</a:t>
            </a:r>
            <a:r>
              <a:rPr lang="en-US" sz="1750">
                <a:latin typeface="Calibri"/>
                <a:ea typeface="Calibri"/>
                <a:cs typeface="Calibri"/>
                <a:sym typeface="Calibri"/>
              </a:rPr>
              <a:t> with calculated mean, enhancing reliability for downstream analytics.</a:t>
            </a:r>
            <a:endParaRPr sz="1750">
              <a:latin typeface="Calibri"/>
              <a:ea typeface="Calibri"/>
              <a:cs typeface="Calibri"/>
              <a:sym typeface="Calibri"/>
            </a:endParaRPr>
          </a:p>
          <a:p>
            <a:pPr indent="-339725" lvl="0" marL="457200" rtl="0" algn="l">
              <a:lnSpc>
                <a:spcPct val="115000"/>
              </a:lnSpc>
              <a:spcBef>
                <a:spcPts val="0"/>
              </a:spcBef>
              <a:spcAft>
                <a:spcPts val="0"/>
              </a:spcAft>
              <a:buSzPts val="1750"/>
              <a:buChar char="●"/>
            </a:pPr>
            <a:r>
              <a:rPr b="1" lang="en-US" sz="1750">
                <a:latin typeface="Calibri"/>
                <a:ea typeface="Calibri"/>
                <a:cs typeface="Calibri"/>
                <a:sym typeface="Calibri"/>
              </a:rPr>
              <a:t>Prepared for Scalability:</a:t>
            </a:r>
            <a:r>
              <a:rPr lang="en-US" sz="1750">
                <a:latin typeface="Calibri"/>
                <a:ea typeface="Calibri"/>
                <a:cs typeface="Calibri"/>
                <a:sym typeface="Calibri"/>
              </a:rPr>
              <a:t> Leveraged PySpark for data cleaning, enabling seamless handling of large IMDb datasets and ensuring robust transformations across millions of records.</a:t>
            </a:r>
            <a:endParaRPr sz="1750">
              <a:latin typeface="Calibri"/>
              <a:ea typeface="Calibri"/>
              <a:cs typeface="Calibri"/>
              <a:sym typeface="Calibri"/>
            </a:endParaRPr>
          </a:p>
          <a:p>
            <a:pPr indent="-339725" lvl="0" marL="457200" rtl="0" algn="l">
              <a:lnSpc>
                <a:spcPct val="115000"/>
              </a:lnSpc>
              <a:spcBef>
                <a:spcPts val="0"/>
              </a:spcBef>
              <a:spcAft>
                <a:spcPts val="0"/>
              </a:spcAft>
              <a:buSzPts val="1750"/>
              <a:buChar char="●"/>
            </a:pPr>
            <a:r>
              <a:rPr b="1" lang="en-US" sz="1750">
                <a:latin typeface="Calibri"/>
                <a:ea typeface="Calibri"/>
                <a:cs typeface="Calibri"/>
                <a:sym typeface="Calibri"/>
              </a:rPr>
              <a:t>Outcome:</a:t>
            </a:r>
            <a:r>
              <a:rPr lang="en-US" sz="1750">
                <a:latin typeface="Calibri"/>
                <a:ea typeface="Calibri"/>
                <a:cs typeface="Calibri"/>
                <a:sym typeface="Calibri"/>
              </a:rPr>
              <a:t> Created a high-quality, well-structured foundation for advanced analysis and model building, setting the stage for meaningful insights into entertainment trends and industry dynamics.</a:t>
            </a:r>
            <a:endParaRPr sz="1750">
              <a:latin typeface="Calibri"/>
              <a:ea typeface="Calibri"/>
              <a:cs typeface="Calibri"/>
              <a:sym typeface="Calibri"/>
            </a:endParaRPr>
          </a:p>
          <a:p>
            <a:pPr indent="0" lvl="0" marL="228600" rtl="0" algn="l">
              <a:lnSpc>
                <a:spcPct val="90000"/>
              </a:lnSpc>
              <a:spcBef>
                <a:spcPts val="1200"/>
              </a:spcBef>
              <a:spcAft>
                <a:spcPts val="0"/>
              </a:spcAft>
              <a:buNone/>
            </a:pPr>
            <a:r>
              <a:rPr b="1" lang="en-US" sz="1750">
                <a:latin typeface="Calibri"/>
                <a:ea typeface="Calibri"/>
                <a:cs typeface="Calibri"/>
                <a:sym typeface="Calibri"/>
              </a:rPr>
              <a:t>Key Accomplishment:</a:t>
            </a:r>
            <a:r>
              <a:rPr lang="en-US" sz="1750">
                <a:latin typeface="Calibri"/>
                <a:ea typeface="Calibri"/>
                <a:cs typeface="Calibri"/>
                <a:sym typeface="Calibri"/>
              </a:rPr>
              <a:t> Proactively tackled data challenges to transform messy, inconsistent IMDb data into a clean, ready-to-analyze format, ensuring analytical accuracy and reliability.</a:t>
            </a:r>
            <a:endParaRPr sz="175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0" name="Google Shape;120;p19"/>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1" name="Google Shape;121;p19"/>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Play"/>
              <a:buNone/>
            </a:pPr>
            <a:r>
              <a:rPr lang="en-US" sz="2600">
                <a:solidFill>
                  <a:srgbClr val="FFFFFF"/>
                </a:solidFill>
                <a:latin typeface="Play"/>
                <a:ea typeface="Play"/>
                <a:cs typeface="Play"/>
                <a:sym typeface="Play"/>
              </a:rPr>
              <a:t>Q1. What is the distribution of genres in the dataset?</a:t>
            </a:r>
            <a:endParaRPr/>
          </a:p>
        </p:txBody>
      </p:sp>
      <p:pic>
        <p:nvPicPr>
          <p:cNvPr descr="A graph of a number of bars&#10;&#10;Description automatically generated" id="122" name="Google Shape;122;p19"/>
          <p:cNvPicPr preferRelativeResize="0"/>
          <p:nvPr>
            <p:ph idx="1" type="body"/>
          </p:nvPr>
        </p:nvPicPr>
        <p:blipFill rotWithShape="1">
          <a:blip r:embed="rId3">
            <a:alphaModFix/>
          </a:blip>
          <a:srcRect b="0" l="0" r="0" t="0"/>
          <a:stretch/>
        </p:blipFill>
        <p:spPr>
          <a:xfrm>
            <a:off x="3538775" y="154988"/>
            <a:ext cx="6488141" cy="4930987"/>
          </a:xfrm>
          <a:prstGeom prst="rect">
            <a:avLst/>
          </a:prstGeom>
          <a:noFill/>
          <a:ln>
            <a:noFill/>
          </a:ln>
        </p:spPr>
      </p:pic>
      <p:sp>
        <p:nvSpPr>
          <p:cNvPr id="123" name="Google Shape;123;p19"/>
          <p:cNvSpPr txBox="1"/>
          <p:nvPr/>
        </p:nvSpPr>
        <p:spPr>
          <a:xfrm>
            <a:off x="3538775" y="5085975"/>
            <a:ext cx="7649178" cy="1185581"/>
          </a:xfrm>
          <a:prstGeom prst="rect">
            <a:avLst/>
          </a:prstGeom>
          <a:noFill/>
          <a:ln>
            <a:noFill/>
          </a:ln>
        </p:spPr>
        <p:txBody>
          <a:bodyPr anchorCtr="0" anchor="t" bIns="45700" lIns="91425" spcFirstLastPara="1" rIns="91425" wrap="square" tIns="45700">
            <a:spAutoFit/>
          </a:bodyPr>
          <a:lstStyle/>
          <a:p>
            <a:pPr indent="0" lvl="0" marL="0" marR="0" rtl="0" algn="l">
              <a:lnSpc>
                <a:spcPct val="75000"/>
              </a:lnSpc>
              <a:spcBef>
                <a:spcPts val="0"/>
              </a:spcBef>
              <a:spcAft>
                <a:spcPts val="0"/>
              </a:spcAft>
              <a:buNone/>
            </a:pPr>
            <a:r>
              <a:rPr b="0" i="0" lang="en-US" sz="1800" u="none" cap="none" strike="noStrike">
                <a:solidFill>
                  <a:schemeClr val="dk1"/>
                </a:solidFill>
                <a:latin typeface="Calibri"/>
                <a:ea typeface="Calibri"/>
                <a:cs typeface="Calibri"/>
                <a:sym typeface="Calibri"/>
              </a:rPr>
              <a:t>Insight: The distribution indicates that </a:t>
            </a:r>
            <a:r>
              <a:rPr b="1" i="1" lang="en-US" sz="1800" u="none" cap="none" strike="noStrike">
                <a:solidFill>
                  <a:schemeClr val="dk1"/>
                </a:solidFill>
                <a:latin typeface="Calibri"/>
                <a:ea typeface="Calibri"/>
                <a:cs typeface="Calibri"/>
                <a:sym typeface="Calibri"/>
              </a:rPr>
              <a:t>Drama</a:t>
            </a:r>
            <a:r>
              <a:rPr b="0" i="0" lang="en-US" sz="1800" u="none" cap="none" strike="noStrike">
                <a:solidFill>
                  <a:schemeClr val="dk1"/>
                </a:solidFill>
                <a:latin typeface="Calibri"/>
                <a:ea typeface="Calibri"/>
                <a:cs typeface="Calibri"/>
                <a:sym typeface="Calibri"/>
              </a:rPr>
              <a:t> and </a:t>
            </a:r>
            <a:r>
              <a:rPr b="1" i="1" lang="en-US" sz="1800" u="none" cap="none" strike="noStrike">
                <a:solidFill>
                  <a:schemeClr val="dk1"/>
                </a:solidFill>
                <a:latin typeface="Calibri"/>
                <a:ea typeface="Calibri"/>
                <a:cs typeface="Calibri"/>
                <a:sym typeface="Calibri"/>
              </a:rPr>
              <a:t>Comedy</a:t>
            </a:r>
            <a:r>
              <a:rPr b="0" i="0" lang="en-US" sz="1800" u="none" cap="none" strike="noStrike">
                <a:solidFill>
                  <a:schemeClr val="dk1"/>
                </a:solidFill>
                <a:latin typeface="Calibri"/>
                <a:ea typeface="Calibri"/>
                <a:cs typeface="Calibri"/>
                <a:sym typeface="Calibri"/>
              </a:rPr>
              <a:t> are the most common genres, reflecting broad interest and production in these areas. Specialized genres like </a:t>
            </a:r>
            <a:r>
              <a:rPr b="1" i="1" lang="en-US" sz="1800" u="none" cap="none" strike="noStrike">
                <a:solidFill>
                  <a:srgbClr val="C00000"/>
                </a:solidFill>
                <a:latin typeface="Calibri"/>
                <a:ea typeface="Calibri"/>
                <a:cs typeface="Calibri"/>
                <a:sym typeface="Calibri"/>
              </a:rPr>
              <a:t>Western</a:t>
            </a:r>
            <a:r>
              <a:rPr b="0" i="0" lang="en-US" sz="1800" u="none" cap="none" strike="noStrike">
                <a:solidFill>
                  <a:srgbClr val="C0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and </a:t>
            </a:r>
            <a:r>
              <a:rPr b="1" i="1" lang="en-US" sz="1800" u="none" cap="none" strike="noStrike">
                <a:solidFill>
                  <a:srgbClr val="C00000"/>
                </a:solidFill>
                <a:latin typeface="Calibri"/>
                <a:ea typeface="Calibri"/>
                <a:cs typeface="Calibri"/>
                <a:sym typeface="Calibri"/>
              </a:rPr>
              <a:t>Film-Noir</a:t>
            </a:r>
            <a:r>
              <a:rPr b="0" i="0" lang="en-US" sz="1800" u="none" cap="none" strike="noStrike">
                <a:solidFill>
                  <a:schemeClr val="dk1"/>
                </a:solidFill>
                <a:latin typeface="Calibri"/>
                <a:ea typeface="Calibri"/>
                <a:cs typeface="Calibri"/>
                <a:sym typeface="Calibri"/>
              </a:rPr>
              <a:t> are significantly less common, likely due to niche audience appeal or historical popularity. This data could help guide content creators and distributors in understanding popular genres in the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20"/>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0" name="Google Shape;130;p20"/>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Play"/>
              <a:buNone/>
            </a:pPr>
            <a:r>
              <a:rPr lang="en-US" sz="2600">
                <a:solidFill>
                  <a:srgbClr val="FFFFFF"/>
                </a:solidFill>
                <a:latin typeface="Play"/>
                <a:ea typeface="Play"/>
                <a:cs typeface="Play"/>
                <a:sym typeface="Play"/>
              </a:rPr>
              <a:t>Q2. What is the average reviewer rating for each genre?</a:t>
            </a:r>
            <a:endParaRPr/>
          </a:p>
        </p:txBody>
      </p:sp>
      <p:pic>
        <p:nvPicPr>
          <p:cNvPr descr="A graph of blue bars with white text&#10;&#10;Description automatically generated" id="131" name="Google Shape;131;p20"/>
          <p:cNvPicPr preferRelativeResize="0"/>
          <p:nvPr>
            <p:ph idx="1" type="body"/>
          </p:nvPr>
        </p:nvPicPr>
        <p:blipFill rotWithShape="1">
          <a:blip r:embed="rId3">
            <a:alphaModFix/>
          </a:blip>
          <a:srcRect b="0" l="0" r="0" t="0"/>
          <a:stretch/>
        </p:blipFill>
        <p:spPr>
          <a:xfrm>
            <a:off x="4032514" y="745927"/>
            <a:ext cx="7977987" cy="3390644"/>
          </a:xfrm>
          <a:prstGeom prst="rect">
            <a:avLst/>
          </a:prstGeom>
          <a:noFill/>
          <a:ln>
            <a:noFill/>
          </a:ln>
        </p:spPr>
      </p:pic>
      <p:sp>
        <p:nvSpPr>
          <p:cNvPr id="132" name="Google Shape;132;p20"/>
          <p:cNvSpPr txBox="1"/>
          <p:nvPr/>
        </p:nvSpPr>
        <p:spPr>
          <a:xfrm>
            <a:off x="3897086" y="4452257"/>
            <a:ext cx="772885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Insight: </a:t>
            </a:r>
            <a:r>
              <a:rPr b="0" i="0" lang="en-US" sz="1800" u="none" cap="none" strike="noStrike">
                <a:solidFill>
                  <a:schemeClr val="dk1"/>
                </a:solidFill>
                <a:latin typeface="Arial"/>
                <a:ea typeface="Arial"/>
                <a:cs typeface="Arial"/>
                <a:sym typeface="Arial"/>
              </a:rPr>
              <a:t>Most genres have similar average ratings (~7/10), </a:t>
            </a:r>
            <a:r>
              <a:rPr b="1" i="1" lang="en-US" sz="1800" u="none" cap="none" strike="noStrike">
                <a:solidFill>
                  <a:schemeClr val="dk1"/>
                </a:solidFill>
                <a:latin typeface="Arial"/>
                <a:ea typeface="Arial"/>
                <a:cs typeface="Arial"/>
                <a:sym typeface="Arial"/>
              </a:rPr>
              <a:t>but War, Western, Comedy</a:t>
            </a:r>
            <a:r>
              <a:rPr b="0" i="0" lang="en-US" sz="1800" u="none" cap="none" strike="noStrike">
                <a:solidFill>
                  <a:schemeClr val="dk1"/>
                </a:solidFill>
                <a:latin typeface="Arial"/>
                <a:ea typeface="Arial"/>
                <a:cs typeface="Arial"/>
                <a:sym typeface="Arial"/>
              </a:rPr>
              <a:t>, and </a:t>
            </a:r>
            <a:r>
              <a:rPr b="1" i="1" lang="en-US" sz="1800" u="none" cap="none" strike="noStrike">
                <a:solidFill>
                  <a:schemeClr val="dk1"/>
                </a:solidFill>
                <a:latin typeface="Arial"/>
                <a:ea typeface="Arial"/>
                <a:cs typeface="Arial"/>
                <a:sym typeface="Arial"/>
              </a:rPr>
              <a:t>Biography</a:t>
            </a:r>
            <a:r>
              <a:rPr b="0" i="0" lang="en-US" sz="1800" u="none" cap="none" strike="noStrike">
                <a:solidFill>
                  <a:schemeClr val="dk1"/>
                </a:solidFill>
                <a:latin typeface="Arial"/>
                <a:ea typeface="Arial"/>
                <a:cs typeface="Arial"/>
                <a:sym typeface="Arial"/>
              </a:rPr>
              <a:t> are rated slightly higher. In contrast, </a:t>
            </a:r>
            <a:r>
              <a:rPr b="1" i="1" lang="en-US" sz="1800" u="none" cap="none" strike="noStrike">
                <a:solidFill>
                  <a:srgbClr val="C00000"/>
                </a:solidFill>
                <a:latin typeface="Arial"/>
                <a:ea typeface="Arial"/>
                <a:cs typeface="Arial"/>
                <a:sym typeface="Arial"/>
              </a:rPr>
              <a:t>Horror</a:t>
            </a:r>
            <a:r>
              <a:rPr b="0" i="0" lang="en-US" sz="1800" u="none" cap="none" strike="noStrike">
                <a:solidFill>
                  <a:srgbClr val="C00000"/>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and </a:t>
            </a:r>
            <a:r>
              <a:rPr b="1" i="1" lang="en-US" sz="1800" u="none" cap="none" strike="noStrike">
                <a:solidFill>
                  <a:srgbClr val="C00000"/>
                </a:solidFill>
                <a:latin typeface="Arial"/>
                <a:ea typeface="Arial"/>
                <a:cs typeface="Arial"/>
                <a:sym typeface="Arial"/>
              </a:rPr>
              <a:t>Reality-TV</a:t>
            </a:r>
            <a:r>
              <a:rPr b="0" i="0" lang="en-US" sz="1800" u="none" cap="none" strike="noStrike">
                <a:solidFill>
                  <a:schemeClr val="dk1"/>
                </a:solidFill>
                <a:latin typeface="Arial"/>
                <a:ea typeface="Arial"/>
                <a:cs typeface="Arial"/>
                <a:sym typeface="Arial"/>
              </a:rPr>
              <a:t> receive lower ratings, reflecting how storytelling depth or production quality impacts critical reception.</a:t>
            </a:r>
            <a:endParaRPr b="0"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21"/>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21"/>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200"/>
              <a:buFont typeface="Play"/>
              <a:buNone/>
            </a:pPr>
            <a:r>
              <a:rPr lang="en-US" sz="2200">
                <a:solidFill>
                  <a:srgbClr val="FFFFFF"/>
                </a:solidFill>
                <a:latin typeface="Play"/>
                <a:ea typeface="Play"/>
                <a:cs typeface="Play"/>
                <a:sym typeface="Play"/>
              </a:rPr>
              <a:t>Q3. How has the average runtime of movies changed over the years?</a:t>
            </a:r>
            <a:endParaRPr/>
          </a:p>
        </p:txBody>
      </p:sp>
      <p:pic>
        <p:nvPicPr>
          <p:cNvPr descr="A graph with blue dots&#10;&#10;Description automatically generated" id="140" name="Google Shape;140;p21"/>
          <p:cNvPicPr preferRelativeResize="0"/>
          <p:nvPr>
            <p:ph idx="1" type="body"/>
          </p:nvPr>
        </p:nvPicPr>
        <p:blipFill rotWithShape="1">
          <a:blip r:embed="rId3">
            <a:alphaModFix/>
          </a:blip>
          <a:srcRect b="0" l="0" r="0" t="0"/>
          <a:stretch/>
        </p:blipFill>
        <p:spPr>
          <a:xfrm>
            <a:off x="4717305" y="-9"/>
            <a:ext cx="5653800" cy="3957600"/>
          </a:xfrm>
          <a:prstGeom prst="rect">
            <a:avLst/>
          </a:prstGeom>
          <a:noFill/>
          <a:ln>
            <a:noFill/>
          </a:ln>
        </p:spPr>
      </p:pic>
      <p:sp>
        <p:nvSpPr>
          <p:cNvPr id="141" name="Google Shape;141;p21"/>
          <p:cNvSpPr txBox="1"/>
          <p:nvPr/>
        </p:nvSpPr>
        <p:spPr>
          <a:xfrm>
            <a:off x="3309943" y="3799988"/>
            <a:ext cx="8964548"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Early 1900s</a:t>
            </a:r>
            <a:r>
              <a:rPr lang="en-US" sz="1600">
                <a:solidFill>
                  <a:schemeClr val="dk1"/>
                </a:solidFill>
                <a:latin typeface="Calibri"/>
                <a:ea typeface="Calibri"/>
                <a:cs typeface="Calibri"/>
                <a:sym typeface="Calibri"/>
              </a:rPr>
              <a:t>:</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Movies averaged ~50 minutes, reflecting technological limits and audience preferences.</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1920s to 1950s</a:t>
            </a:r>
            <a:r>
              <a:rPr lang="en-US" sz="1600">
                <a:solidFill>
                  <a:schemeClr val="dk1"/>
                </a:solidFill>
                <a:latin typeface="Calibri"/>
                <a:ea typeface="Calibri"/>
                <a:cs typeface="Calibri"/>
                <a:sym typeface="Calibri"/>
              </a:rPr>
              <a:t>:</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Average runtimes grew steadily, reaching ~80 minutes by the 1950s, driven by advancements in technology and storytelling.</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1960s to 1980s</a:t>
            </a:r>
            <a:r>
              <a:rPr lang="en-US" sz="1600">
                <a:solidFill>
                  <a:schemeClr val="dk1"/>
                </a:solidFill>
                <a:latin typeface="Calibri"/>
                <a:ea typeface="Calibri"/>
                <a:cs typeface="Calibri"/>
                <a:sym typeface="Calibri"/>
              </a:rPr>
              <a:t>:</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Runtimes stabilized around 80 minutes, marking the standardization of feature films.</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2000s and Beyond</a:t>
            </a:r>
            <a:r>
              <a:rPr lang="en-US" sz="1600">
                <a:solidFill>
                  <a:schemeClr val="dk1"/>
                </a:solidFill>
                <a:latin typeface="Calibri"/>
                <a:ea typeface="Calibri"/>
                <a:cs typeface="Calibri"/>
                <a:sym typeface="Calibri"/>
              </a:rPr>
              <a:t>:</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Slight decrease in average runtime, likely due to diverse formats (e.g., streaming) and shifting audience preferences.</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Insight</a:t>
            </a:r>
            <a:r>
              <a:rPr lang="en-US" sz="1600">
                <a:solidFill>
                  <a:schemeClr val="dk1"/>
                </a:solidFill>
                <a:latin typeface="Calibri"/>
                <a:ea typeface="Calibri"/>
                <a:cs typeface="Calibri"/>
                <a:sym typeface="Calibri"/>
              </a:rPr>
              <a:t>:</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Movie runtimes increased until the 1950s, then plateaued, with recent years showing a slight decline.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