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64" r:id="rId5"/>
    <p:sldMasterId id="2147483871" r:id="rId6"/>
  </p:sldMasterIdLst>
  <p:notesMasterIdLst>
    <p:notesMasterId r:id="rId17"/>
  </p:notesMasterIdLst>
  <p:sldIdLst>
    <p:sldId id="256" r:id="rId7"/>
    <p:sldId id="615" r:id="rId8"/>
    <p:sldId id="659" r:id="rId9"/>
    <p:sldId id="658" r:id="rId10"/>
    <p:sldId id="679" r:id="rId11"/>
    <p:sldId id="711" r:id="rId12"/>
    <p:sldId id="708" r:id="rId13"/>
    <p:sldId id="709" r:id="rId14"/>
    <p:sldId id="710" r:id="rId15"/>
    <p:sldId id="6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BF7"/>
    <a:srgbClr val="B4C6E7"/>
    <a:srgbClr val="3671A5"/>
    <a:srgbClr val="0000FF"/>
    <a:srgbClr val="1E2E3C"/>
    <a:srgbClr val="F15645"/>
    <a:srgbClr val="20629C"/>
    <a:srgbClr val="20629B"/>
    <a:srgbClr val="808285"/>
    <a:srgbClr val="4A7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3A644-E249-4987-8102-EA5133B71462}"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21EF6-5AED-4FA6-BB62-CDBD25892A6E}" type="slidenum">
              <a:rPr lang="en-US" smtClean="0"/>
              <a:t>‹#›</a:t>
            </a:fld>
            <a:endParaRPr lang="en-US"/>
          </a:p>
        </p:txBody>
      </p:sp>
    </p:spTree>
    <p:extLst>
      <p:ext uri="{BB962C8B-B14F-4D97-AF65-F5344CB8AC3E}">
        <p14:creationId xmlns:p14="http://schemas.microsoft.com/office/powerpoint/2010/main" val="150805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867D44-512F-45BC-8B1E-1E3D3E676087}"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76031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6612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26610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70462"/>
            <a:ext cx="3137747" cy="812595"/>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96423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letely blank" userDrawn="1">
  <p:cSld name="Completely blank">
    <p:spTree>
      <p:nvGrpSpPr>
        <p:cNvPr id="1" name="Shape 65"/>
        <p:cNvGrpSpPr/>
        <p:nvPr/>
      </p:nvGrpSpPr>
      <p:grpSpPr>
        <a:xfrm>
          <a:off x="0" y="0"/>
          <a:ext cx="0" cy="0"/>
          <a:chOff x="0" y="0"/>
          <a:chExt cx="0" cy="0"/>
        </a:xfrm>
      </p:grpSpPr>
      <p:sp>
        <p:nvSpPr>
          <p:cNvPr id="9" name="Text Placeholder 2">
            <a:extLst>
              <a:ext uri="{FF2B5EF4-FFF2-40B4-BE49-F238E27FC236}">
                <a16:creationId xmlns:a16="http://schemas.microsoft.com/office/drawing/2014/main" id="{82452C85-3704-6241-8563-D5051B4AD55E}"/>
              </a:ext>
            </a:extLst>
          </p:cNvPr>
          <p:cNvSpPr>
            <a:spLocks noGrp="1"/>
          </p:cNvSpPr>
          <p:nvPr>
            <p:ph type="body" idx="1"/>
          </p:nvPr>
        </p:nvSpPr>
        <p:spPr>
          <a:xfrm>
            <a:off x="636807" y="129503"/>
            <a:ext cx="6884000" cy="692800"/>
          </a:xfrm>
        </p:spPr>
        <p:txBody>
          <a:bodyPr anchor="ctr">
            <a:normAutofit/>
          </a:bodyPr>
          <a:lstStyle>
            <a:lvl1pPr>
              <a:buFontTx/>
              <a:buNone/>
              <a:defRPr sz="2400">
                <a:solidFill>
                  <a:srgbClr val="000000"/>
                </a:solidFill>
                <a:latin typeface="Proxima Nova Rg" panose="02000506030000020004" pitchFamily="2" charset="0"/>
              </a:defRPr>
            </a:lvl1pPr>
          </a:lstStyle>
          <a:p>
            <a:pPr marL="0" indent="0">
              <a:lnSpc>
                <a:spcPct val="100000"/>
              </a:lnSpc>
              <a:spcBef>
                <a:spcPts val="0"/>
              </a:spcBef>
            </a:pPr>
            <a:endParaRPr lang="en-US"/>
          </a:p>
        </p:txBody>
      </p:sp>
    </p:spTree>
    <p:extLst>
      <p:ext uri="{BB962C8B-B14F-4D97-AF65-F5344CB8AC3E}">
        <p14:creationId xmlns:p14="http://schemas.microsoft.com/office/powerpoint/2010/main" val="57203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325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18718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45688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219265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21535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2191997" cy="6857997"/>
          </a:xfrm>
          <a:prstGeom prst="rect">
            <a:avLst/>
          </a:prstGeom>
          <a:blipFill>
            <a:blip r:embed="rId2" cstate="print"/>
            <a:stretch>
              <a:fillRect/>
            </a:stretch>
          </a:blipFill>
        </p:spPr>
        <p:txBody>
          <a:bodyPr wrap="square" lIns="0" tIns="0" rIns="0" bIns="0" rtlCol="0"/>
          <a:lstStyle/>
          <a:p>
            <a:endParaRPr sz="2400"/>
          </a:p>
        </p:txBody>
      </p:sp>
      <p:sp>
        <p:nvSpPr>
          <p:cNvPr id="17" name="bg object 17"/>
          <p:cNvSpPr/>
          <p:nvPr/>
        </p:nvSpPr>
        <p:spPr>
          <a:xfrm>
            <a:off x="0" y="0"/>
            <a:ext cx="12192000" cy="6858000"/>
          </a:xfrm>
          <a:custGeom>
            <a:avLst/>
            <a:gdLst/>
            <a:ahLst/>
            <a:cxnLst/>
            <a:rect l="l" t="t" r="r" b="b"/>
            <a:pathLst>
              <a:path w="9144000" h="5143500">
                <a:moveTo>
                  <a:pt x="9144000" y="0"/>
                </a:moveTo>
                <a:lnTo>
                  <a:pt x="0" y="0"/>
                </a:lnTo>
                <a:lnTo>
                  <a:pt x="0" y="5143498"/>
                </a:lnTo>
                <a:lnTo>
                  <a:pt x="9144000" y="5143498"/>
                </a:lnTo>
                <a:lnTo>
                  <a:pt x="9144000" y="0"/>
                </a:lnTo>
                <a:close/>
              </a:path>
            </a:pathLst>
          </a:custGeom>
          <a:solidFill>
            <a:srgbClr val="2D2D38">
              <a:alpha val="69802"/>
            </a:srgbClr>
          </a:solidFill>
        </p:spPr>
        <p:txBody>
          <a:bodyPr wrap="square" lIns="0" tIns="0" rIns="0" bIns="0" rtlCol="0"/>
          <a:lstStyle/>
          <a:p>
            <a:endParaRPr sz="2400"/>
          </a:p>
        </p:txBody>
      </p:sp>
      <p:sp>
        <p:nvSpPr>
          <p:cNvPr id="18" name="bg object 18"/>
          <p:cNvSpPr/>
          <p:nvPr/>
        </p:nvSpPr>
        <p:spPr>
          <a:xfrm>
            <a:off x="1" y="5281168"/>
            <a:ext cx="12191999" cy="1576829"/>
          </a:xfrm>
          <a:prstGeom prst="rect">
            <a:avLst/>
          </a:prstGeom>
          <a:blipFill>
            <a:blip r:embed="rId3"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578848" y="2912364"/>
            <a:ext cx="3137747" cy="928792"/>
          </a:xfrm>
          <a:prstGeom prst="rect">
            <a:avLst/>
          </a:prstGeom>
        </p:spPr>
        <p:txBody>
          <a:bodyPr wrap="square" lIns="0" tIns="0" rIns="0" bIns="0">
            <a:spAutoFit/>
          </a:bodyPr>
          <a:lstStyle>
            <a:lvl1pPr>
              <a:defRPr sz="5867" b="0" i="0">
                <a:solidFill>
                  <a:schemeClr val="bg1"/>
                </a:solidFill>
                <a:latin typeface="Carlito"/>
                <a:cs typeface="Carlito"/>
              </a:defRPr>
            </a:lvl1pPr>
          </a:lstStyle>
          <a:p>
            <a:endParaRPr/>
          </a:p>
        </p:txBody>
      </p:sp>
      <p:sp>
        <p:nvSpPr>
          <p:cNvPr id="3" name="Holder 3"/>
          <p:cNvSpPr>
            <a:spLocks noGrp="1"/>
          </p:cNvSpPr>
          <p:nvPr>
            <p:ph type="subTitle" idx="4"/>
          </p:nvPr>
        </p:nvSpPr>
        <p:spPr>
          <a:xfrm>
            <a:off x="1828800" y="3840481"/>
            <a:ext cx="85344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25978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867D44-512F-45BC-8B1E-1E3D3E676087}"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
        <p:nvSpPr>
          <p:cNvPr id="7" name="Rectangle 6">
            <a:extLst>
              <a:ext uri="{FF2B5EF4-FFF2-40B4-BE49-F238E27FC236}">
                <a16:creationId xmlns:a16="http://schemas.microsoft.com/office/drawing/2014/main" id="{AD25BF76-5D8E-406F-B7C0-0CE5294D6395}"/>
              </a:ext>
            </a:extLst>
          </p:cNvPr>
          <p:cNvSpPr/>
          <p:nvPr userDrawn="1"/>
        </p:nvSpPr>
        <p:spPr>
          <a:xfrm>
            <a:off x="-1" y="0"/>
            <a:ext cx="12192000" cy="6858000"/>
          </a:xfrm>
          <a:prstGeom prst="rect">
            <a:avLst/>
          </a:prstGeom>
          <a:solidFill>
            <a:srgbClr val="1E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632963C0-9155-4715-AB4B-EC59BD78B4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018277"/>
            <a:ext cx="12192000" cy="839724"/>
          </a:xfrm>
          <a:prstGeom prst="rect">
            <a:avLst/>
          </a:prstGeom>
        </p:spPr>
      </p:pic>
      <p:cxnSp>
        <p:nvCxnSpPr>
          <p:cNvPr id="9" name="Straight Connector 8">
            <a:extLst>
              <a:ext uri="{FF2B5EF4-FFF2-40B4-BE49-F238E27FC236}">
                <a16:creationId xmlns:a16="http://schemas.microsoft.com/office/drawing/2014/main" id="{2A67A557-99C5-4D34-8FAF-25731C669DCD}"/>
              </a:ext>
            </a:extLst>
          </p:cNvPr>
          <p:cNvCxnSpPr/>
          <p:nvPr userDrawn="1"/>
        </p:nvCxnSpPr>
        <p:spPr>
          <a:xfrm>
            <a:off x="11191603" y="6321365"/>
            <a:ext cx="0" cy="338815"/>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BB60BC7-98F3-4C97-949E-B9D0274682FE}"/>
              </a:ext>
            </a:extLst>
          </p:cNvPr>
          <p:cNvSpPr txBox="1"/>
          <p:nvPr userDrawn="1"/>
        </p:nvSpPr>
        <p:spPr>
          <a:xfrm>
            <a:off x="9480945" y="6398310"/>
            <a:ext cx="1710656" cy="215444"/>
          </a:xfrm>
          <a:prstGeom prst="rect">
            <a:avLst/>
          </a:prstGeom>
          <a:noFill/>
        </p:spPr>
        <p:txBody>
          <a:bodyPr wrap="square">
            <a:spAutoFit/>
          </a:bodyPr>
          <a:lstStyle/>
          <a:p>
            <a:pPr algn="r"/>
            <a:r>
              <a:rPr lang="en-US" sz="800">
                <a:solidFill>
                  <a:schemeClr val="bg1"/>
                </a:solidFill>
                <a:latin typeface="Calibri" panose="020F0502020204030204" pitchFamily="34" charset="0"/>
                <a:cs typeface="Calibri" panose="020F0502020204030204" pitchFamily="34" charset="0"/>
              </a:rPr>
              <a:t>CloudThat</a:t>
            </a:r>
            <a:endParaRPr lang="en-IN" sz="700"/>
          </a:p>
        </p:txBody>
      </p:sp>
    </p:spTree>
    <p:extLst>
      <p:ext uri="{BB962C8B-B14F-4D97-AF65-F5344CB8AC3E}">
        <p14:creationId xmlns:p14="http://schemas.microsoft.com/office/powerpoint/2010/main" val="3204958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87323"/>
          </a:xfrm>
        </p:spPr>
        <p:txBody>
          <a:bodyPr lIns="0" tIns="0" rIns="0" bIns="0"/>
          <a:lstStyle>
            <a:lvl1pPr>
              <a:defRPr sz="1867" b="1" i="0">
                <a:solidFill>
                  <a:schemeClr val="bg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6" name="Holder 6"/>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594058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7" name="Holder 7"/>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493327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2" cstate="print"/>
            <a:stretch>
              <a:fillRect/>
            </a:stretch>
          </a:blipFill>
        </p:spPr>
        <p:txBody>
          <a:bodyPr wrap="square" lIns="0" tIns="0" rIns="0" bIns="0" rtlCol="0"/>
          <a:lstStyle/>
          <a:p>
            <a:endParaRPr sz="2400"/>
          </a:p>
        </p:txBody>
      </p:sp>
      <p:sp>
        <p:nvSpPr>
          <p:cNvPr id="18" name="bg object 18"/>
          <p:cNvSpPr/>
          <p:nvPr/>
        </p:nvSpPr>
        <p:spPr>
          <a:xfrm>
            <a:off x="11125200" y="6213856"/>
            <a:ext cx="0" cy="452120"/>
          </a:xfrm>
          <a:custGeom>
            <a:avLst/>
            <a:gdLst/>
            <a:ahLst/>
            <a:cxnLst/>
            <a:rect l="l" t="t" r="r" b="b"/>
            <a:pathLst>
              <a:path h="339089">
                <a:moveTo>
                  <a:pt x="0" y="0"/>
                </a:moveTo>
                <a:lnTo>
                  <a:pt x="0" y="338810"/>
                </a:lnTo>
              </a:path>
            </a:pathLst>
          </a:custGeom>
          <a:ln w="3175">
            <a:solidFill>
              <a:srgbClr val="FFFFFF"/>
            </a:solidFill>
          </a:ln>
        </p:spPr>
        <p:txBody>
          <a:bodyPr wrap="square" lIns="0" tIns="0" rIns="0" bIns="0" rtlCol="0"/>
          <a:lstStyle/>
          <a:p>
            <a:endParaRPr sz="2400"/>
          </a:p>
        </p:txBody>
      </p:sp>
      <p:sp>
        <p:nvSpPr>
          <p:cNvPr id="19" name="bg object 19"/>
          <p:cNvSpPr/>
          <p:nvPr/>
        </p:nvSpPr>
        <p:spPr>
          <a:xfrm>
            <a:off x="707135" y="863600"/>
            <a:ext cx="11160760" cy="0"/>
          </a:xfrm>
          <a:custGeom>
            <a:avLst/>
            <a:gdLst/>
            <a:ahLst/>
            <a:cxnLst/>
            <a:rect l="l" t="t" r="r" b="b"/>
            <a:pathLst>
              <a:path w="8370570">
                <a:moveTo>
                  <a:pt x="0" y="0"/>
                </a:moveTo>
                <a:lnTo>
                  <a:pt x="8370062" y="0"/>
                </a:lnTo>
              </a:path>
            </a:pathLst>
          </a:custGeom>
          <a:ln w="9525">
            <a:solidFill>
              <a:srgbClr val="7E7E7E"/>
            </a:solidFill>
          </a:ln>
        </p:spPr>
        <p:txBody>
          <a:bodyPr wrap="square" lIns="0" tIns="0" rIns="0" bIns="0" rtlCol="0"/>
          <a:lstStyle/>
          <a:p>
            <a:endParaRPr sz="2400"/>
          </a:p>
        </p:txBody>
      </p:sp>
      <p:sp>
        <p:nvSpPr>
          <p:cNvPr id="2" name="Holder 2"/>
          <p:cNvSpPr>
            <a:spLocks noGrp="1"/>
          </p:cNvSpPr>
          <p:nvPr>
            <p:ph type="title"/>
          </p:nvPr>
        </p:nvSpPr>
        <p:spPr>
          <a:xfrm>
            <a:off x="307172" y="140377"/>
            <a:ext cx="11577657" cy="656655"/>
          </a:xfrm>
        </p:spPr>
        <p:txBody>
          <a:bodyPr lIns="0" tIns="0" rIns="0" bIns="0"/>
          <a:lstStyle>
            <a:lvl1pPr>
              <a:defRPr sz="4267" b="0" i="0" u="sng">
                <a:solidFill>
                  <a:schemeClr val="bg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5" name="Holder 5"/>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1429436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4" name="Holder 4"/>
          <p:cNvSpPr>
            <a:spLocks noGrp="1"/>
          </p:cNvSpPr>
          <p:nvPr>
            <p:ph type="sldNum" sz="quarter" idx="7"/>
          </p:nvPr>
        </p:nvSpPr>
        <p:spPr/>
        <p:txBody>
          <a:bodyPr lIns="0" tIns="0" rIns="0" bIns="0"/>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79781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67D44-512F-45BC-8B1E-1E3D3E676087}"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99053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867D44-512F-45BC-8B1E-1E3D3E676087}"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408937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67D44-512F-45BC-8B1E-1E3D3E676087}"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6162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867D44-512F-45BC-8B1E-1E3D3E676087}"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345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7D44-512F-45BC-8B1E-1E3D3E676087}" type="datetimeFigureOut">
              <a:rPr lang="en-IN" smtClean="0"/>
              <a:t>29-03-2022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279265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134678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67D44-512F-45BC-8B1E-1E3D3E676087}"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C5539F-A530-4E76-A0CC-CF79BD44F1C7}" type="slidenum">
              <a:rPr lang="en-IN" smtClean="0"/>
              <a:t>‹#›</a:t>
            </a:fld>
            <a:endParaRPr lang="en-IN"/>
          </a:p>
        </p:txBody>
      </p:sp>
    </p:spTree>
    <p:extLst>
      <p:ext uri="{BB962C8B-B14F-4D97-AF65-F5344CB8AC3E}">
        <p14:creationId xmlns:p14="http://schemas.microsoft.com/office/powerpoint/2010/main" val="90363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7D44-512F-45BC-8B1E-1E3D3E676087}" type="datetimeFigureOut">
              <a:rPr lang="en-IN" smtClean="0"/>
              <a:t>29-03-2022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5539F-A530-4E76-A0CC-CF79BD44F1C7}" type="slidenum">
              <a:rPr lang="en-IN" smtClean="0"/>
              <a:t>‹#›</a:t>
            </a:fld>
            <a:endParaRPr lang="en-IN"/>
          </a:p>
        </p:txBody>
      </p:sp>
    </p:spTree>
    <p:extLst>
      <p:ext uri="{BB962C8B-B14F-4D97-AF65-F5344CB8AC3E}">
        <p14:creationId xmlns:p14="http://schemas.microsoft.com/office/powerpoint/2010/main" val="882767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70" r:id="rId12"/>
    <p:sldLayoutId id="21474838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IN"/>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307333849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E2D3B"/>
          </a:solidFill>
        </p:spPr>
        <p:txBody>
          <a:bodyPr wrap="square" lIns="0" tIns="0" rIns="0" bIns="0" rtlCol="0"/>
          <a:lstStyle/>
          <a:p>
            <a:endParaRPr sz="2400"/>
          </a:p>
        </p:txBody>
      </p:sp>
      <p:sp>
        <p:nvSpPr>
          <p:cNvPr id="17" name="bg object 17"/>
          <p:cNvSpPr/>
          <p:nvPr/>
        </p:nvSpPr>
        <p:spPr>
          <a:xfrm>
            <a:off x="1" y="6018783"/>
            <a:ext cx="12191999" cy="839213"/>
          </a:xfrm>
          <a:prstGeom prst="rect">
            <a:avLst/>
          </a:prstGeom>
          <a:blipFill>
            <a:blip r:embed="rId7"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307172" y="140377"/>
            <a:ext cx="11577657" cy="492443"/>
          </a:xfrm>
          <a:prstGeom prst="rect">
            <a:avLst/>
          </a:prstGeom>
        </p:spPr>
        <p:txBody>
          <a:bodyPr wrap="square" lIns="0" tIns="0" rIns="0" bIns="0">
            <a:spAutoFit/>
          </a:bodyPr>
          <a:lstStyle>
            <a:lvl1pPr>
              <a:defRPr sz="3200" b="0" i="0" u="sng">
                <a:solidFill>
                  <a:schemeClr val="bg1"/>
                </a:solidFill>
                <a:latin typeface="Carlito"/>
                <a:cs typeface="Carlito"/>
              </a:defRPr>
            </a:lvl1pPr>
          </a:lstStyle>
          <a:p>
            <a:endParaRPr/>
          </a:p>
        </p:txBody>
      </p:sp>
      <p:sp>
        <p:nvSpPr>
          <p:cNvPr id="3" name="Holder 3"/>
          <p:cNvSpPr>
            <a:spLocks noGrp="1"/>
          </p:cNvSpPr>
          <p:nvPr>
            <p:ph type="body" idx="1"/>
          </p:nvPr>
        </p:nvSpPr>
        <p:spPr>
          <a:xfrm>
            <a:off x="357125" y="1194613"/>
            <a:ext cx="11477751" cy="215444"/>
          </a:xfrm>
          <a:prstGeom prst="rect">
            <a:avLst/>
          </a:prstGeom>
        </p:spPr>
        <p:txBody>
          <a:bodyPr wrap="square" lIns="0" tIns="0" rIns="0" bIns="0">
            <a:spAutoFit/>
          </a:bodyPr>
          <a:lstStyle>
            <a:lvl1pPr>
              <a:defRPr sz="1400" b="1" i="0">
                <a:solidFill>
                  <a:schemeClr val="bg1"/>
                </a:solidFill>
                <a:latin typeface="Carlito"/>
                <a:cs typeface="Carlito"/>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3/29/2022</a:t>
            </a:fld>
            <a:endParaRPr lang="en-US"/>
          </a:p>
        </p:txBody>
      </p:sp>
      <p:sp>
        <p:nvSpPr>
          <p:cNvPr id="6" name="Holder 6"/>
          <p:cNvSpPr>
            <a:spLocks noGrp="1"/>
          </p:cNvSpPr>
          <p:nvPr>
            <p:ph type="sldNum" sz="quarter" idx="7"/>
          </p:nvPr>
        </p:nvSpPr>
        <p:spPr>
          <a:xfrm>
            <a:off x="367521" y="6509344"/>
            <a:ext cx="405553" cy="307777"/>
          </a:xfrm>
          <a:prstGeom prst="rect">
            <a:avLst/>
          </a:prstGeom>
        </p:spPr>
        <p:txBody>
          <a:bodyPr wrap="square" lIns="0" tIns="0" rIns="0" bIns="0">
            <a:spAutoFit/>
          </a:bodyPr>
          <a:lstStyle>
            <a:lvl1pPr>
              <a:defRPr sz="1067" b="0" i="0">
                <a:solidFill>
                  <a:schemeClr val="bg1"/>
                </a:solidFill>
                <a:latin typeface="Carlito"/>
                <a:cs typeface="Carlito"/>
              </a:defRPr>
            </a:lvl1pPr>
          </a:lstStyle>
          <a:p>
            <a:pPr marL="16933">
              <a:lnSpc>
                <a:spcPts val="1153"/>
              </a:lnSpc>
            </a:pPr>
            <a:r>
              <a:rPr lang="en-US"/>
              <a:t>Page</a:t>
            </a:r>
            <a:fld id="{81D60167-4931-47E6-BA6A-407CBD079E47}" type="slidenum">
              <a:rPr smtClean="0"/>
              <a:pPr marL="16933">
                <a:lnSpc>
                  <a:spcPts val="1153"/>
                </a:lnSpc>
              </a:pPr>
              <a:t>‹#›</a:t>
            </a:fld>
            <a:endParaRPr/>
          </a:p>
        </p:txBody>
      </p:sp>
    </p:spTree>
    <p:extLst>
      <p:ext uri="{BB962C8B-B14F-4D97-AF65-F5344CB8AC3E}">
        <p14:creationId xmlns:p14="http://schemas.microsoft.com/office/powerpoint/2010/main" val="222319215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46529" y="3040622"/>
            <a:ext cx="4928361" cy="919974"/>
          </a:xfrm>
          <a:prstGeom prst="rect">
            <a:avLst/>
          </a:prstGeom>
        </p:spPr>
        <p:txBody>
          <a:bodyPr vert="horz" wrap="square" lIns="0" tIns="16933" rIns="0" bIns="0" rtlCol="0" anchor="ctr">
            <a:spAutoFit/>
          </a:bodyPr>
          <a:lstStyle/>
          <a:p>
            <a:pPr marL="16933">
              <a:lnSpc>
                <a:spcPct val="100000"/>
              </a:lnSpc>
              <a:spcBef>
                <a:spcPts val="133"/>
              </a:spcBef>
            </a:pPr>
            <a:r>
              <a:rPr spc="-7" err="1"/>
              <a:t>Clou</a:t>
            </a:r>
            <a:r>
              <a:rPr spc="7" err="1"/>
              <a:t>d</a:t>
            </a:r>
            <a:r>
              <a:rPr spc="-7" err="1"/>
              <a:t>Th</a:t>
            </a:r>
            <a:r>
              <a:rPr spc="-40" err="1"/>
              <a:t>a</a:t>
            </a:r>
            <a:r>
              <a:rPr u="none" err="1"/>
              <a:t>t</a:t>
            </a:r>
            <a:endParaRPr u="none"/>
          </a:p>
        </p:txBody>
      </p:sp>
      <p:sp>
        <p:nvSpPr>
          <p:cNvPr id="3" name="object 3"/>
          <p:cNvSpPr txBox="1"/>
          <p:nvPr/>
        </p:nvSpPr>
        <p:spPr>
          <a:xfrm>
            <a:off x="646528" y="3970709"/>
            <a:ext cx="9208672" cy="591551"/>
          </a:xfrm>
          <a:prstGeom prst="rect">
            <a:avLst/>
          </a:prstGeom>
        </p:spPr>
        <p:txBody>
          <a:bodyPr vert="horz" wrap="square" lIns="0" tIns="16933" rIns="0" bIns="0" rtlCol="0">
            <a:spAutoFit/>
          </a:bodyPr>
          <a:lstStyle/>
          <a:p>
            <a:pPr marL="16933">
              <a:spcBef>
                <a:spcPts val="133"/>
              </a:spcBef>
            </a:pPr>
            <a:r>
              <a:rPr lang="en-US" sz="3733">
                <a:solidFill>
                  <a:schemeClr val="bg1"/>
                </a:solidFill>
                <a:latin typeface="Carlito"/>
                <a:cs typeface="Carlito"/>
              </a:rPr>
              <a:t>Deloitte  Experiential Learning</a:t>
            </a:r>
            <a:endParaRPr sz="3733">
              <a:solidFill>
                <a:schemeClr val="bg1"/>
              </a:solidFill>
              <a:latin typeface="Carlito"/>
              <a:cs typeface="Carlito"/>
            </a:endParaRPr>
          </a:p>
        </p:txBody>
      </p:sp>
      <p:sp>
        <p:nvSpPr>
          <p:cNvPr id="4" name="object 4"/>
          <p:cNvSpPr/>
          <p:nvPr/>
        </p:nvSpPr>
        <p:spPr>
          <a:xfrm>
            <a:off x="651255" y="3943096"/>
            <a:ext cx="8229600" cy="0"/>
          </a:xfrm>
          <a:custGeom>
            <a:avLst/>
            <a:gdLst/>
            <a:ahLst/>
            <a:cxnLst/>
            <a:rect l="l" t="t" r="r" b="b"/>
            <a:pathLst>
              <a:path w="6172200">
                <a:moveTo>
                  <a:pt x="0" y="0"/>
                </a:moveTo>
                <a:lnTo>
                  <a:pt x="6172200" y="0"/>
                </a:lnTo>
              </a:path>
            </a:pathLst>
          </a:custGeom>
          <a:ln w="28575">
            <a:solidFill>
              <a:srgbClr val="F05545"/>
            </a:solidFill>
          </a:ln>
        </p:spPr>
        <p:txBody>
          <a:bodyPr wrap="square" lIns="0" tIns="0" rIns="0" bIns="0" rtlCol="0"/>
          <a:lstStyle/>
          <a:p>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C95-5C52-4841-9E49-150D44D378EB}"/>
              </a:ext>
            </a:extLst>
          </p:cNvPr>
          <p:cNvSpPr>
            <a:spLocks noGrp="1"/>
          </p:cNvSpPr>
          <p:nvPr>
            <p:ph type="title" idx="4294967295"/>
          </p:nvPr>
        </p:nvSpPr>
        <p:spPr>
          <a:xfrm>
            <a:off x="538480" y="2770505"/>
            <a:ext cx="11112500" cy="654025"/>
          </a:xfrm>
        </p:spPr>
        <p:txBody>
          <a:bodyPr wrap="square" lIns="0" tIns="0" rIns="0" bIns="0" anchor="t">
            <a:spAutoFit/>
          </a:bodyPr>
          <a:lstStyle/>
          <a:p>
            <a:pPr algn="ctr"/>
            <a:r>
              <a:rPr lang="en-US" sz="4250"/>
              <a:t>Thank You !!</a:t>
            </a:r>
            <a:endParaRPr lang="en-US"/>
          </a:p>
        </p:txBody>
      </p:sp>
    </p:spTree>
    <p:extLst>
      <p:ext uri="{BB962C8B-B14F-4D97-AF65-F5344CB8AC3E}">
        <p14:creationId xmlns:p14="http://schemas.microsoft.com/office/powerpoint/2010/main" val="222860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1FC-744B-4455-A84F-20BF56B9352B}"/>
              </a:ext>
            </a:extLst>
          </p:cNvPr>
          <p:cNvSpPr>
            <a:spLocks noGrp="1"/>
          </p:cNvSpPr>
          <p:nvPr>
            <p:ph type="ctrTitle" idx="4294967295"/>
          </p:nvPr>
        </p:nvSpPr>
        <p:spPr>
          <a:xfrm>
            <a:off x="887886" y="2845106"/>
            <a:ext cx="10416227" cy="492443"/>
          </a:xfrm>
        </p:spPr>
        <p:txBody>
          <a:bodyPr wrap="square" lIns="0" tIns="0" rIns="0" bIns="0" anchor="t">
            <a:spAutoFit/>
          </a:bodyPr>
          <a:lstStyle/>
          <a:p>
            <a:pPr algn="ctr" rtl="0">
              <a:defRPr/>
            </a:pPr>
            <a:r>
              <a:rPr lang="en-US" b="1" kern="1200" dirty="0">
                <a:latin typeface="Calibri"/>
                <a:ea typeface="+mn-ea"/>
                <a:cs typeface="Calibri"/>
              </a:rPr>
              <a:t>Task:</a:t>
            </a:r>
            <a:r>
              <a:rPr lang="en-US" b="1" u="none" kern="1200" dirty="0">
                <a:latin typeface="Calibri"/>
                <a:ea typeface="+mn-ea"/>
                <a:cs typeface="Calibri"/>
              </a:rPr>
              <a:t> Perform </a:t>
            </a:r>
            <a:r>
              <a:rPr lang="en-IN" b="1" u="none" kern="1200" dirty="0">
                <a:latin typeface="Calibri"/>
                <a:ea typeface="+mn-ea"/>
                <a:cs typeface="Calibri"/>
              </a:rPr>
              <a:t>Uber Trip Cost Analytics</a:t>
            </a:r>
            <a:endParaRPr lang="en-US" b="1" u="none" kern="1200" dirty="0">
              <a:latin typeface="Calibri"/>
              <a:ea typeface="+mn-ea"/>
              <a:cs typeface="Calibri"/>
            </a:endParaRPr>
          </a:p>
        </p:txBody>
      </p:sp>
      <p:sp>
        <p:nvSpPr>
          <p:cNvPr id="4" name="TextBox 3">
            <a:extLst>
              <a:ext uri="{FF2B5EF4-FFF2-40B4-BE49-F238E27FC236}">
                <a16:creationId xmlns:a16="http://schemas.microsoft.com/office/drawing/2014/main" id="{4D62F781-A063-492E-8523-CBB8E95A8B4C}"/>
              </a:ext>
            </a:extLst>
          </p:cNvPr>
          <p:cNvSpPr txBox="1"/>
          <p:nvPr/>
        </p:nvSpPr>
        <p:spPr>
          <a:xfrm>
            <a:off x="951041" y="1747816"/>
            <a:ext cx="10272583" cy="584775"/>
          </a:xfrm>
          <a:prstGeom prst="rect">
            <a:avLst/>
          </a:prstGeom>
          <a:noFill/>
        </p:spPr>
        <p:txBody>
          <a:bodyPr wrap="square" lIns="91440" tIns="45720" rIns="91440" bIns="45720" anchor="t">
            <a:spAutoFit/>
          </a:bodyPr>
          <a:lstStyle/>
          <a:p>
            <a:pPr algn="ctr" defTabSz="457189"/>
            <a:r>
              <a:rPr lang="en-US" sz="3200">
                <a:solidFill>
                  <a:schemeClr val="bg1"/>
                </a:solidFill>
                <a:latin typeface="-apple-system"/>
              </a:rPr>
              <a:t>Project - Big Data Analytics and Visualization</a:t>
            </a:r>
            <a:endParaRPr lang="en-US">
              <a:solidFill>
                <a:schemeClr val="bg1"/>
              </a:solidFill>
              <a:cs typeface="Calibri"/>
            </a:endParaRPr>
          </a:p>
        </p:txBody>
      </p:sp>
      <p:cxnSp>
        <p:nvCxnSpPr>
          <p:cNvPr id="6" name="Straight Connector 5">
            <a:extLst>
              <a:ext uri="{FF2B5EF4-FFF2-40B4-BE49-F238E27FC236}">
                <a16:creationId xmlns:a16="http://schemas.microsoft.com/office/drawing/2014/main" id="{BC67ACDD-F199-4B51-BFE1-BFD359889E86}"/>
              </a:ext>
            </a:extLst>
          </p:cNvPr>
          <p:cNvCxnSpPr/>
          <p:nvPr/>
        </p:nvCxnSpPr>
        <p:spPr>
          <a:xfrm>
            <a:off x="2040467" y="2382419"/>
            <a:ext cx="7946423"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Logo, company name&#10;&#10;Description automatically generated">
            <a:extLst>
              <a:ext uri="{FF2B5EF4-FFF2-40B4-BE49-F238E27FC236}">
                <a16:creationId xmlns:a16="http://schemas.microsoft.com/office/drawing/2014/main" id="{12EA586D-04E0-43D3-BBB9-1EF9AD8E5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 y="5866230"/>
            <a:ext cx="1033975" cy="1033975"/>
          </a:xfrm>
          <a:prstGeom prst="rect">
            <a:avLst/>
          </a:prstGeom>
        </p:spPr>
      </p:pic>
      <p:sp>
        <p:nvSpPr>
          <p:cNvPr id="3" name="TextBox 2">
            <a:extLst>
              <a:ext uri="{FF2B5EF4-FFF2-40B4-BE49-F238E27FC236}">
                <a16:creationId xmlns:a16="http://schemas.microsoft.com/office/drawing/2014/main" id="{9F7686D1-B1FE-43D8-91D2-77B9416F5359}"/>
              </a:ext>
            </a:extLst>
          </p:cNvPr>
          <p:cNvSpPr txBox="1"/>
          <p:nvPr/>
        </p:nvSpPr>
        <p:spPr>
          <a:xfrm>
            <a:off x="3457573" y="683491"/>
            <a:ext cx="4159537" cy="584775"/>
          </a:xfrm>
          <a:prstGeom prst="rect">
            <a:avLst/>
          </a:prstGeom>
          <a:noFill/>
        </p:spPr>
        <p:txBody>
          <a:bodyPr wrap="none" rtlCol="0">
            <a:spAutoFit/>
          </a:bodyPr>
          <a:lstStyle/>
          <a:p>
            <a:pPr defTabSz="1219170"/>
            <a:r>
              <a:rPr lang="en-US" sz="3200" dirty="0">
                <a:solidFill>
                  <a:prstClr val="white"/>
                </a:solidFill>
                <a:latin typeface="Calibri"/>
              </a:rPr>
              <a:t>Week 2 – Case Study - 2</a:t>
            </a:r>
            <a:endParaRPr lang="en-IN" sz="3200" dirty="0">
              <a:solidFill>
                <a:prstClr val="white"/>
              </a:solidFill>
              <a:latin typeface="Calibri"/>
            </a:endParaRPr>
          </a:p>
        </p:txBody>
      </p:sp>
      <p:sp>
        <p:nvSpPr>
          <p:cNvPr id="5" name="TextBox 4">
            <a:extLst>
              <a:ext uri="{FF2B5EF4-FFF2-40B4-BE49-F238E27FC236}">
                <a16:creationId xmlns:a16="http://schemas.microsoft.com/office/drawing/2014/main" id="{69EB3E90-0293-4679-8A65-2929F3BAA71C}"/>
              </a:ext>
            </a:extLst>
          </p:cNvPr>
          <p:cNvSpPr txBox="1"/>
          <p:nvPr/>
        </p:nvSpPr>
        <p:spPr>
          <a:xfrm>
            <a:off x="8482987" y="3337549"/>
            <a:ext cx="3382179" cy="2708434"/>
          </a:xfrm>
          <a:prstGeom prst="rect">
            <a:avLst/>
          </a:prstGeom>
          <a:noFill/>
        </p:spPr>
        <p:txBody>
          <a:bodyPr wrap="square" rtlCol="0">
            <a:spAutoFit/>
          </a:bodyPr>
          <a:lstStyle/>
          <a:p>
            <a:r>
              <a:rPr lang="en-US" sz="3200" u="sng" dirty="0">
                <a:solidFill>
                  <a:schemeClr val="bg1"/>
                </a:solidFill>
              </a:rPr>
              <a:t>Group-3 Members</a:t>
            </a:r>
            <a:endParaRPr lang="en-US" sz="2400" u="sng" dirty="0">
              <a:solidFill>
                <a:schemeClr val="bg1"/>
              </a:solidFill>
            </a:endParaRPr>
          </a:p>
          <a:p>
            <a:pPr lvl="1"/>
            <a:r>
              <a:rPr lang="en-US" sz="2400" dirty="0" err="1">
                <a:solidFill>
                  <a:schemeClr val="bg1"/>
                </a:solidFill>
              </a:rPr>
              <a:t>Raktim</a:t>
            </a:r>
            <a:endParaRPr lang="en-US" sz="2400" dirty="0">
              <a:solidFill>
                <a:schemeClr val="bg1"/>
              </a:solidFill>
            </a:endParaRPr>
          </a:p>
          <a:p>
            <a:pPr lvl="1"/>
            <a:r>
              <a:rPr lang="en-US" sz="2400" dirty="0">
                <a:solidFill>
                  <a:schemeClr val="bg1"/>
                </a:solidFill>
              </a:rPr>
              <a:t>Vijay</a:t>
            </a:r>
          </a:p>
          <a:p>
            <a:pPr lvl="1"/>
            <a:r>
              <a:rPr lang="en-US" sz="2400" dirty="0" err="1">
                <a:solidFill>
                  <a:schemeClr val="bg1"/>
                </a:solidFill>
              </a:rPr>
              <a:t>Sanjeeva</a:t>
            </a:r>
            <a:endParaRPr lang="en-US" sz="2400" dirty="0">
              <a:solidFill>
                <a:schemeClr val="bg1"/>
              </a:solidFill>
            </a:endParaRPr>
          </a:p>
          <a:p>
            <a:pPr lvl="1"/>
            <a:r>
              <a:rPr lang="en-US" sz="2400" dirty="0">
                <a:solidFill>
                  <a:schemeClr val="bg1"/>
                </a:solidFill>
              </a:rPr>
              <a:t>Kavin</a:t>
            </a:r>
          </a:p>
          <a:p>
            <a:pPr lvl="1"/>
            <a:r>
              <a:rPr lang="en-US" sz="2400" dirty="0">
                <a:solidFill>
                  <a:schemeClr val="bg1"/>
                </a:solidFill>
              </a:rPr>
              <a:t>Ujjwal</a:t>
            </a:r>
          </a:p>
          <a:p>
            <a:endParaRPr lang="en-US" dirty="0"/>
          </a:p>
        </p:txBody>
      </p:sp>
    </p:spTree>
    <p:extLst>
      <p:ext uri="{BB962C8B-B14F-4D97-AF65-F5344CB8AC3E}">
        <p14:creationId xmlns:p14="http://schemas.microsoft.com/office/powerpoint/2010/main" val="269767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8C95-5C52-4841-9E49-150D44D378EB}"/>
              </a:ext>
            </a:extLst>
          </p:cNvPr>
          <p:cNvSpPr>
            <a:spLocks noGrp="1"/>
          </p:cNvSpPr>
          <p:nvPr>
            <p:ph type="title" idx="4294967295"/>
          </p:nvPr>
        </p:nvSpPr>
        <p:spPr>
          <a:xfrm>
            <a:off x="538480" y="2770505"/>
            <a:ext cx="11112500" cy="657225"/>
          </a:xfrm>
        </p:spPr>
        <p:txBody>
          <a:bodyPr wrap="square" lIns="0" tIns="0" rIns="0" bIns="0" anchor="t">
            <a:spAutoFit/>
          </a:bodyPr>
          <a:lstStyle/>
          <a:p>
            <a:pPr algn="ctr"/>
            <a:r>
              <a:rPr lang="en-US" sz="4250"/>
              <a:t>Problem Statement</a:t>
            </a:r>
            <a:endParaRPr lang="en-US"/>
          </a:p>
        </p:txBody>
      </p:sp>
    </p:spTree>
    <p:extLst>
      <p:ext uri="{BB962C8B-B14F-4D97-AF65-F5344CB8AC3E}">
        <p14:creationId xmlns:p14="http://schemas.microsoft.com/office/powerpoint/2010/main" val="10116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690033" y="276978"/>
            <a:ext cx="10515600" cy="692709"/>
          </a:xfrm>
        </p:spPr>
        <p:txBody>
          <a:bodyPr wrap="square" lIns="0" tIns="0" rIns="0" bIns="0" anchor="t">
            <a:normAutofit/>
          </a:bodyPr>
          <a:lstStyle/>
          <a:p>
            <a:r>
              <a:rPr lang="en-US" sz="2900" spc="-13"/>
              <a:t>Business Requirement</a:t>
            </a:r>
            <a:endParaRPr lang="en-IN" sz="2900" spc="-13"/>
          </a:p>
        </p:txBody>
      </p:sp>
      <p:sp>
        <p:nvSpPr>
          <p:cNvPr id="5" name="TextBox 4">
            <a:extLst>
              <a:ext uri="{FF2B5EF4-FFF2-40B4-BE49-F238E27FC236}">
                <a16:creationId xmlns:a16="http://schemas.microsoft.com/office/drawing/2014/main" id="{85F2D781-788D-4250-9009-CD9EDA208B42}"/>
              </a:ext>
            </a:extLst>
          </p:cNvPr>
          <p:cNvSpPr txBox="1"/>
          <p:nvPr/>
        </p:nvSpPr>
        <p:spPr>
          <a:xfrm>
            <a:off x="208429" y="1045768"/>
            <a:ext cx="11696145" cy="5309146"/>
          </a:xfrm>
          <a:prstGeom prst="rect">
            <a:avLst/>
          </a:prstGeom>
          <a:noFill/>
        </p:spPr>
        <p:txBody>
          <a:bodyPr wrap="square" lIns="91440" tIns="45720" rIns="91440" bIns="45720" rtlCol="0" anchor="t">
            <a:spAutoFit/>
          </a:bodyPr>
          <a:lstStyle/>
          <a:p>
            <a:pPr algn="just">
              <a:spcBef>
                <a:spcPts val="600"/>
              </a:spcBef>
            </a:pPr>
            <a:r>
              <a:rPr lang="en-US" sz="2800" b="0" i="0" dirty="0">
                <a:solidFill>
                  <a:schemeClr val="bg1"/>
                </a:solidFill>
                <a:effectLst/>
                <a:latin typeface="UberMoveText"/>
              </a:rPr>
              <a:t>Uber is a technology company whose mission is to reimagine the way the world moves for the better. The technology at Uber helps </a:t>
            </a:r>
            <a:r>
              <a:rPr lang="en-US" sz="2800" dirty="0">
                <a:solidFill>
                  <a:schemeClr val="bg1"/>
                </a:solidFill>
                <a:latin typeface="UberMoveText"/>
              </a:rPr>
              <a:t>to </a:t>
            </a:r>
            <a:r>
              <a:rPr lang="en-US" sz="2800" b="0" i="0" dirty="0">
                <a:solidFill>
                  <a:schemeClr val="bg1"/>
                </a:solidFill>
                <a:effectLst/>
                <a:latin typeface="UberMoveText"/>
              </a:rPr>
              <a:t>develop and maintain multisided platforms that match consumers looking for rides and independent providers of ride services, as well as with other forms of transportation, including public transit, bikes, and scooters.</a:t>
            </a:r>
          </a:p>
          <a:p>
            <a:pPr algn="l"/>
            <a:r>
              <a:rPr lang="en-US" sz="2800" dirty="0">
                <a:solidFill>
                  <a:schemeClr val="bg1"/>
                </a:solidFill>
                <a:latin typeface="UberMoveText"/>
              </a:rPr>
              <a:t>Uber</a:t>
            </a:r>
            <a:r>
              <a:rPr lang="en-US" sz="2800" b="0" i="0" dirty="0">
                <a:solidFill>
                  <a:schemeClr val="bg1"/>
                </a:solidFill>
                <a:effectLst/>
                <a:latin typeface="UberMoveText"/>
              </a:rPr>
              <a:t> also connect consumers and restaurants, grocers, and other merchants so they can buy and sell meals, groceries, and other items, then these are matched with independent delivery service providers. Plus, Uber connects shippers and carriers in the freight industry.</a:t>
            </a:r>
          </a:p>
          <a:p>
            <a:pPr algn="l"/>
            <a:r>
              <a:rPr lang="en-US" sz="2800" dirty="0">
                <a:solidFill>
                  <a:schemeClr val="bg1"/>
                </a:solidFill>
                <a:latin typeface="UberMoveText"/>
              </a:rPr>
              <a:t>The </a:t>
            </a:r>
            <a:r>
              <a:rPr lang="en-US" sz="2800" b="0" i="0" dirty="0">
                <a:solidFill>
                  <a:schemeClr val="bg1"/>
                </a:solidFill>
                <a:effectLst/>
                <a:latin typeface="UberMoveText"/>
              </a:rPr>
              <a:t>technology at Uber helps people connect and move in over 70 countries and 10,000 cities around the world.</a:t>
            </a:r>
          </a:p>
          <a:p>
            <a:pPr algn="just">
              <a:spcBef>
                <a:spcPts val="600"/>
              </a:spcBef>
            </a:pPr>
            <a:endParaRPr lang="en-US" sz="2600" dirty="0">
              <a:solidFill>
                <a:schemeClr val="bg1"/>
              </a:solidFill>
              <a:cs typeface="Calibri"/>
            </a:endParaRPr>
          </a:p>
        </p:txBody>
      </p:sp>
    </p:spTree>
    <p:extLst>
      <p:ext uri="{BB962C8B-B14F-4D97-AF65-F5344CB8AC3E}">
        <p14:creationId xmlns:p14="http://schemas.microsoft.com/office/powerpoint/2010/main" val="213097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690033" y="276978"/>
            <a:ext cx="10515600" cy="692709"/>
          </a:xfrm>
        </p:spPr>
        <p:txBody>
          <a:bodyPr wrap="square" lIns="0" tIns="0" rIns="0" bIns="0" anchor="t">
            <a:normAutofit/>
          </a:bodyPr>
          <a:lstStyle/>
          <a:p>
            <a:r>
              <a:rPr lang="en-US" sz="2900" spc="-13"/>
              <a:t>Business Requirement</a:t>
            </a:r>
            <a:endParaRPr lang="en-IN" sz="2900" spc="-13"/>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3524042"/>
          </a:xfrm>
          <a:prstGeom prst="rect">
            <a:avLst/>
          </a:prstGeom>
          <a:noFill/>
        </p:spPr>
        <p:txBody>
          <a:bodyPr wrap="square" lIns="91440" tIns="45720" rIns="91440" bIns="45720" rtlCol="0" anchor="t">
            <a:spAutoFit/>
          </a:bodyPr>
          <a:lstStyle/>
          <a:p>
            <a:pPr marL="514350" indent="-514350" algn="just">
              <a:spcBef>
                <a:spcPts val="600"/>
              </a:spcBef>
              <a:buAutoNum type="arabicPeriod"/>
            </a:pPr>
            <a:r>
              <a:rPr lang="en-US" sz="2600" dirty="0">
                <a:solidFill>
                  <a:schemeClr val="bg1"/>
                </a:solidFill>
                <a:cs typeface="Calibri"/>
              </a:rPr>
              <a:t>To capture, manage and store the real time data which is generated continuously since the company is providing the services to millions of people all over the world.  </a:t>
            </a:r>
          </a:p>
          <a:p>
            <a:pPr marL="514350" indent="-514350" algn="just">
              <a:spcBef>
                <a:spcPts val="600"/>
              </a:spcBef>
              <a:buAutoNum type="arabicPeriod"/>
            </a:pPr>
            <a:r>
              <a:rPr lang="en-US" sz="2600" dirty="0">
                <a:solidFill>
                  <a:schemeClr val="bg1"/>
                </a:solidFill>
                <a:cs typeface="Calibri"/>
              </a:rPr>
              <a:t>To design an efficient algorithm using machine learning model which will predict the fare to be charged for a passenger for the future transactional cases</a:t>
            </a:r>
          </a:p>
          <a:p>
            <a:pPr marL="514350" indent="-514350" algn="just">
              <a:spcBef>
                <a:spcPts val="600"/>
              </a:spcBef>
              <a:buAutoNum type="arabicPeriod"/>
            </a:pPr>
            <a:r>
              <a:rPr lang="en-US" sz="2600" dirty="0">
                <a:solidFill>
                  <a:schemeClr val="bg1"/>
                </a:solidFill>
                <a:cs typeface="Calibri"/>
              </a:rPr>
              <a:t>The fare prices should be estimated accurately</a:t>
            </a:r>
          </a:p>
          <a:p>
            <a:pPr marL="514350" indent="-514350" algn="just">
              <a:spcBef>
                <a:spcPts val="600"/>
              </a:spcBef>
              <a:buAutoNum type="arabicPeriod"/>
            </a:pPr>
            <a:endParaRPr lang="en-US" sz="2600" dirty="0">
              <a:solidFill>
                <a:schemeClr val="bg1"/>
              </a:solidFill>
              <a:cs typeface="Calibri"/>
            </a:endParaRPr>
          </a:p>
        </p:txBody>
      </p:sp>
    </p:spTree>
    <p:extLst>
      <p:ext uri="{BB962C8B-B14F-4D97-AF65-F5344CB8AC3E}">
        <p14:creationId xmlns:p14="http://schemas.microsoft.com/office/powerpoint/2010/main" val="204696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56DC-CEFC-4CD2-A1AC-E06B49879B18}"/>
              </a:ext>
            </a:extLst>
          </p:cNvPr>
          <p:cNvSpPr>
            <a:spLocks noGrp="1"/>
          </p:cNvSpPr>
          <p:nvPr>
            <p:ph type="title"/>
          </p:nvPr>
        </p:nvSpPr>
        <p:spPr/>
        <p:txBody>
          <a:bodyPr/>
          <a:lstStyle/>
          <a:p>
            <a:r>
              <a:rPr lang="en-US" dirty="0"/>
              <a:t> Objectives</a:t>
            </a:r>
          </a:p>
        </p:txBody>
      </p:sp>
      <p:sp>
        <p:nvSpPr>
          <p:cNvPr id="4" name="TextBox 3">
            <a:extLst>
              <a:ext uri="{FF2B5EF4-FFF2-40B4-BE49-F238E27FC236}">
                <a16:creationId xmlns:a16="http://schemas.microsoft.com/office/drawing/2014/main" id="{3F6DCF43-DC2F-41E0-A04C-D3EC2916FCD7}"/>
              </a:ext>
            </a:extLst>
          </p:cNvPr>
          <p:cNvSpPr txBox="1"/>
          <p:nvPr/>
        </p:nvSpPr>
        <p:spPr>
          <a:xfrm>
            <a:off x="627961" y="1366092"/>
            <a:ext cx="10719412" cy="3416320"/>
          </a:xfrm>
          <a:prstGeom prst="rect">
            <a:avLst/>
          </a:prstGeom>
          <a:noFill/>
        </p:spPr>
        <p:txBody>
          <a:bodyPr wrap="square" rtlCol="0">
            <a:spAutoFit/>
          </a:bodyPr>
          <a:lstStyle/>
          <a:p>
            <a:pPr marL="457200" indent="-457200">
              <a:buAutoNum type="arabicPeriod"/>
            </a:pPr>
            <a:r>
              <a:rPr lang="en-US" sz="2800" dirty="0">
                <a:solidFill>
                  <a:schemeClr val="bg1"/>
                </a:solidFill>
                <a:cs typeface="Calibri"/>
              </a:rPr>
              <a:t>To capture, manage and store the real time data which is generated continuously since the company is providing the services to millions of people.</a:t>
            </a:r>
          </a:p>
          <a:p>
            <a:pPr marL="457200" indent="-457200">
              <a:buAutoNum type="arabicPeriod"/>
            </a:pPr>
            <a:r>
              <a:rPr lang="en-US" sz="2800" dirty="0">
                <a:solidFill>
                  <a:schemeClr val="bg1"/>
                </a:solidFill>
                <a:cs typeface="Calibri"/>
              </a:rPr>
              <a:t>To Generate logs Continuously using the AWS Services.</a:t>
            </a:r>
          </a:p>
          <a:p>
            <a:pPr marL="457200" indent="-457200">
              <a:buAutoNum type="arabicPeriod"/>
            </a:pPr>
            <a:r>
              <a:rPr lang="en-US" sz="2800" dirty="0">
                <a:solidFill>
                  <a:schemeClr val="bg1"/>
                </a:solidFill>
                <a:cs typeface="Calibri"/>
              </a:rPr>
              <a:t>To design an efficient algorithm using machine learning model which will predict the fare to be charged.</a:t>
            </a:r>
          </a:p>
          <a:p>
            <a:pPr marL="457200" indent="-457200">
              <a:buAutoNum type="arabicPeriod"/>
            </a:pPr>
            <a:endParaRPr lang="en-US" sz="2400" dirty="0">
              <a:solidFill>
                <a:schemeClr val="bg1"/>
              </a:solidFill>
              <a:cs typeface="Calibri"/>
            </a:endParaRPr>
          </a:p>
          <a:p>
            <a:pPr marL="457200" indent="-457200">
              <a:buAutoNum type="arabicPeriod"/>
            </a:pPr>
            <a:endParaRPr lang="en-US" sz="2400" dirty="0">
              <a:solidFill>
                <a:schemeClr val="bg1"/>
              </a:solidFill>
            </a:endParaRPr>
          </a:p>
        </p:txBody>
      </p:sp>
    </p:spTree>
    <p:extLst>
      <p:ext uri="{BB962C8B-B14F-4D97-AF65-F5344CB8AC3E}">
        <p14:creationId xmlns:p14="http://schemas.microsoft.com/office/powerpoint/2010/main" val="25142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00501-8A70-4C45-A967-C7E1B335C70C}"/>
              </a:ext>
            </a:extLst>
          </p:cNvPr>
          <p:cNvSpPr>
            <a:spLocks noGrp="1"/>
          </p:cNvSpPr>
          <p:nvPr>
            <p:ph type="title"/>
          </p:nvPr>
        </p:nvSpPr>
        <p:spPr>
          <a:xfrm>
            <a:off x="690033" y="276978"/>
            <a:ext cx="10515600" cy="692709"/>
          </a:xfrm>
        </p:spPr>
        <p:txBody>
          <a:bodyPr wrap="square" lIns="0" tIns="0" rIns="0" bIns="0" anchor="t">
            <a:normAutofit/>
          </a:bodyPr>
          <a:lstStyle/>
          <a:p>
            <a:r>
              <a:rPr lang="en-US" sz="2900" spc="-13"/>
              <a:t>Dataset</a:t>
            </a:r>
            <a:endParaRPr lang="en-IN" sz="2900" spc="-13"/>
          </a:p>
        </p:txBody>
      </p:sp>
      <p:sp>
        <p:nvSpPr>
          <p:cNvPr id="5" name="TextBox 4">
            <a:extLst>
              <a:ext uri="{FF2B5EF4-FFF2-40B4-BE49-F238E27FC236}">
                <a16:creationId xmlns:a16="http://schemas.microsoft.com/office/drawing/2014/main" id="{85F2D781-788D-4250-9009-CD9EDA208B42}"/>
              </a:ext>
            </a:extLst>
          </p:cNvPr>
          <p:cNvSpPr txBox="1"/>
          <p:nvPr/>
        </p:nvSpPr>
        <p:spPr>
          <a:xfrm>
            <a:off x="694204" y="1045768"/>
            <a:ext cx="11210370" cy="4401205"/>
          </a:xfrm>
          <a:prstGeom prst="rect">
            <a:avLst/>
          </a:prstGeom>
          <a:noFill/>
        </p:spPr>
        <p:txBody>
          <a:bodyPr wrap="square" lIns="91440" tIns="45720" rIns="91440" bIns="45720" rtlCol="0" anchor="t">
            <a:spAutoFit/>
          </a:bodyPr>
          <a:lstStyle/>
          <a:p>
            <a:pPr marL="514350" indent="-514350" algn="just">
              <a:buAutoNum type="arabicPeriod"/>
            </a:pPr>
            <a:r>
              <a:rPr lang="en-US" sz="3200" dirty="0">
                <a:solidFill>
                  <a:schemeClr val="bg1"/>
                </a:solidFill>
                <a:ea typeface="+mn-lt"/>
                <a:cs typeface="+mn-lt"/>
              </a:rPr>
              <a:t>Since the data is generated in real time, the columns of the data to be received are as follows:</a:t>
            </a:r>
          </a:p>
          <a:p>
            <a:pPr marL="800100" lvl="1" indent="-342900" algn="just">
              <a:buFont typeface="Arial" panose="020B0604020202020204" pitchFamily="34" charset="0"/>
              <a:buChar char="•"/>
            </a:pPr>
            <a:r>
              <a:rPr lang="en-US" sz="2400" dirty="0">
                <a:solidFill>
                  <a:schemeClr val="bg1"/>
                </a:solidFill>
                <a:cs typeface="Calibri"/>
              </a:rPr>
              <a:t>Customer ID</a:t>
            </a:r>
          </a:p>
          <a:p>
            <a:pPr marL="800100" lvl="1" indent="-342900" algn="just">
              <a:buFont typeface="Arial" panose="020B0604020202020204" pitchFamily="34" charset="0"/>
              <a:buChar char="•"/>
            </a:pPr>
            <a:r>
              <a:rPr lang="en-US" sz="2400" dirty="0">
                <a:solidFill>
                  <a:schemeClr val="bg1"/>
                </a:solidFill>
                <a:cs typeface="Calibri"/>
              </a:rPr>
              <a:t>Gender</a:t>
            </a:r>
          </a:p>
          <a:p>
            <a:pPr marL="800100" lvl="1" indent="-342900" algn="just">
              <a:buFont typeface="Arial" panose="020B0604020202020204" pitchFamily="34" charset="0"/>
              <a:buChar char="•"/>
            </a:pPr>
            <a:r>
              <a:rPr lang="en-US" sz="2400" dirty="0">
                <a:solidFill>
                  <a:schemeClr val="bg1"/>
                </a:solidFill>
                <a:cs typeface="Calibri"/>
              </a:rPr>
              <a:t>Current Date – The date at which the ride is booked</a:t>
            </a:r>
          </a:p>
          <a:p>
            <a:pPr marL="800100" lvl="1" indent="-342900" algn="just">
              <a:buFont typeface="Arial" panose="020B0604020202020204" pitchFamily="34" charset="0"/>
              <a:buChar char="•"/>
            </a:pPr>
            <a:r>
              <a:rPr lang="en-US" sz="2400" dirty="0">
                <a:solidFill>
                  <a:schemeClr val="bg1"/>
                </a:solidFill>
                <a:cs typeface="Calibri"/>
              </a:rPr>
              <a:t>Current Time – The time at which the ride is booked</a:t>
            </a:r>
          </a:p>
          <a:p>
            <a:pPr marL="800100" lvl="1" indent="-342900" algn="just">
              <a:buFont typeface="Arial" panose="020B0604020202020204" pitchFamily="34" charset="0"/>
              <a:buChar char="•"/>
            </a:pPr>
            <a:r>
              <a:rPr lang="en-US" sz="2400" dirty="0">
                <a:solidFill>
                  <a:schemeClr val="bg1"/>
                </a:solidFill>
                <a:cs typeface="Calibri"/>
              </a:rPr>
              <a:t>Pickup Address – The address for pickup</a:t>
            </a:r>
          </a:p>
          <a:p>
            <a:pPr marL="800100" lvl="1" indent="-342900" algn="just">
              <a:buFont typeface="Arial" panose="020B0604020202020204" pitchFamily="34" charset="0"/>
              <a:buChar char="•"/>
            </a:pPr>
            <a:r>
              <a:rPr lang="en-US" sz="2400" dirty="0">
                <a:solidFill>
                  <a:schemeClr val="bg1"/>
                </a:solidFill>
                <a:cs typeface="Calibri"/>
              </a:rPr>
              <a:t>Pickup Time – The time at which the pickup is expected</a:t>
            </a:r>
          </a:p>
          <a:p>
            <a:pPr marL="800100" lvl="1" indent="-342900" algn="just">
              <a:buFont typeface="Arial" panose="020B0604020202020204" pitchFamily="34" charset="0"/>
              <a:buChar char="•"/>
            </a:pPr>
            <a:r>
              <a:rPr lang="en-US" sz="2400" dirty="0">
                <a:solidFill>
                  <a:schemeClr val="bg1"/>
                </a:solidFill>
                <a:cs typeface="Calibri"/>
              </a:rPr>
              <a:t>Drop Time – Expected drop time</a:t>
            </a:r>
          </a:p>
          <a:p>
            <a:pPr marL="800100" lvl="1" indent="-342900" algn="just">
              <a:buFont typeface="Arial" panose="020B0604020202020204" pitchFamily="34" charset="0"/>
              <a:buChar char="•"/>
            </a:pPr>
            <a:r>
              <a:rPr lang="en-US" sz="2400" dirty="0">
                <a:solidFill>
                  <a:schemeClr val="bg1"/>
                </a:solidFill>
                <a:cs typeface="Calibri"/>
              </a:rPr>
              <a:t>Drop Location – The destination address</a:t>
            </a:r>
          </a:p>
          <a:p>
            <a:pPr marL="800100" lvl="1" indent="-342900" algn="just">
              <a:buFont typeface="Arial" panose="020B0604020202020204" pitchFamily="34" charset="0"/>
              <a:buChar char="•"/>
            </a:pPr>
            <a:r>
              <a:rPr lang="en-US" sz="2400" dirty="0">
                <a:solidFill>
                  <a:schemeClr val="bg1"/>
                </a:solidFill>
                <a:cs typeface="Calibri"/>
              </a:rPr>
              <a:t>Cost – The fare for the trip</a:t>
            </a:r>
            <a:endParaRPr lang="en-US" dirty="0">
              <a:solidFill>
                <a:schemeClr val="bg1"/>
              </a:solidFill>
              <a:cs typeface="Calibri"/>
            </a:endParaRPr>
          </a:p>
        </p:txBody>
      </p:sp>
    </p:spTree>
    <p:extLst>
      <p:ext uri="{BB962C8B-B14F-4D97-AF65-F5344CB8AC3E}">
        <p14:creationId xmlns:p14="http://schemas.microsoft.com/office/powerpoint/2010/main" val="122152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FC11-A8D1-4A51-8F73-D9CB98F0FCF7}"/>
              </a:ext>
            </a:extLst>
          </p:cNvPr>
          <p:cNvSpPr>
            <a:spLocks noGrp="1"/>
          </p:cNvSpPr>
          <p:nvPr>
            <p:ph type="title"/>
          </p:nvPr>
        </p:nvSpPr>
        <p:spPr/>
        <p:txBody>
          <a:bodyPr/>
          <a:lstStyle/>
          <a:p>
            <a:r>
              <a:rPr lang="en-US" dirty="0"/>
              <a:t>Block Diagram</a:t>
            </a:r>
          </a:p>
        </p:txBody>
      </p:sp>
      <p:pic>
        <p:nvPicPr>
          <p:cNvPr id="4" name="Picture 3">
            <a:extLst>
              <a:ext uri="{FF2B5EF4-FFF2-40B4-BE49-F238E27FC236}">
                <a16:creationId xmlns:a16="http://schemas.microsoft.com/office/drawing/2014/main" id="{30CA15EB-50E2-4B60-A2A7-7896179E7103}"/>
              </a:ext>
            </a:extLst>
          </p:cNvPr>
          <p:cNvPicPr>
            <a:picLocks noChangeAspect="1"/>
          </p:cNvPicPr>
          <p:nvPr/>
        </p:nvPicPr>
        <p:blipFill>
          <a:blip r:embed="rId2"/>
          <a:stretch>
            <a:fillRect/>
          </a:stretch>
        </p:blipFill>
        <p:spPr>
          <a:xfrm>
            <a:off x="895577" y="1189817"/>
            <a:ext cx="9922984" cy="4913528"/>
          </a:xfrm>
          <a:prstGeom prst="rect">
            <a:avLst/>
          </a:prstGeom>
        </p:spPr>
      </p:pic>
    </p:spTree>
    <p:extLst>
      <p:ext uri="{BB962C8B-B14F-4D97-AF65-F5344CB8AC3E}">
        <p14:creationId xmlns:p14="http://schemas.microsoft.com/office/powerpoint/2010/main" val="14375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FB5F-198E-45C6-A3A8-1273565BF79D}"/>
              </a:ext>
            </a:extLst>
          </p:cNvPr>
          <p:cNvSpPr>
            <a:spLocks noGrp="1"/>
          </p:cNvSpPr>
          <p:nvPr>
            <p:ph type="title"/>
          </p:nvPr>
        </p:nvSpPr>
        <p:spPr/>
        <p:txBody>
          <a:bodyPr/>
          <a:lstStyle/>
          <a:p>
            <a:r>
              <a:rPr lang="en-US" dirty="0"/>
              <a:t>Log File</a:t>
            </a:r>
          </a:p>
        </p:txBody>
      </p:sp>
      <p:pic>
        <p:nvPicPr>
          <p:cNvPr id="4" name="Picture 3" descr="Text&#10;&#10;Description automatically generated">
            <a:extLst>
              <a:ext uri="{FF2B5EF4-FFF2-40B4-BE49-F238E27FC236}">
                <a16:creationId xmlns:a16="http://schemas.microsoft.com/office/drawing/2014/main" id="{A9EF795C-F6E4-499B-BA9E-13569280B0EE}"/>
              </a:ext>
            </a:extLst>
          </p:cNvPr>
          <p:cNvPicPr>
            <a:picLocks noChangeAspect="1"/>
          </p:cNvPicPr>
          <p:nvPr/>
        </p:nvPicPr>
        <p:blipFill rotWithShape="1">
          <a:blip r:embed="rId2">
            <a:extLst>
              <a:ext uri="{28A0092B-C50C-407E-A947-70E740481C1C}">
                <a14:useLocalDpi xmlns:a14="http://schemas.microsoft.com/office/drawing/2010/main" val="0"/>
              </a:ext>
            </a:extLst>
          </a:blip>
          <a:srcRect t="18634" b="6024"/>
          <a:stretch/>
        </p:blipFill>
        <p:spPr>
          <a:xfrm>
            <a:off x="307172" y="1024569"/>
            <a:ext cx="11884827" cy="5100809"/>
          </a:xfrm>
          <a:prstGeom prst="rect">
            <a:avLst/>
          </a:prstGeom>
        </p:spPr>
      </p:pic>
    </p:spTree>
    <p:extLst>
      <p:ext uri="{BB962C8B-B14F-4D97-AF65-F5344CB8AC3E}">
        <p14:creationId xmlns:p14="http://schemas.microsoft.com/office/powerpoint/2010/main" val="32072796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81C5D85-3380-7743-A3F2-DEF829052FD3}">
  <we:reference id="5bf5ad08-a2f3-4cca-b30d-cd77ea8d6bd4" version="1.4.0.0" store="EXCatalog" storeType="EXCatalog"/>
  <we:alternateReferences>
    <we:reference id="WA104380255" version="1.4.0.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DE2A5E00E86B4290CB192C3EF7BE15" ma:contentTypeVersion="14" ma:contentTypeDescription="Create a new document." ma:contentTypeScope="" ma:versionID="7c1fb0bd409b632b979ba4f1a2c7680a">
  <xsd:schema xmlns:xsd="http://www.w3.org/2001/XMLSchema" xmlns:xs="http://www.w3.org/2001/XMLSchema" xmlns:p="http://schemas.microsoft.com/office/2006/metadata/properties" xmlns:ns3="80988191-8a4e-4d80-ae64-3da7164900c4" xmlns:ns4="a6c835c0-2fde-44e6-ab42-84c6f93c56ee" targetNamespace="http://schemas.microsoft.com/office/2006/metadata/properties" ma:root="true" ma:fieldsID="38ae397688c12b81d4ef6b7ee83f8bda" ns3:_="" ns4:_="">
    <xsd:import namespace="80988191-8a4e-4d80-ae64-3da7164900c4"/>
    <xsd:import namespace="a6c835c0-2fde-44e6-ab42-84c6f93c56e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88191-8a4e-4d80-ae64-3da716490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c835c0-2fde-44e6-ab42-84c6f93c56e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2554F-EF5C-4E4A-BA99-7288FC7D5DC6}">
  <ds:schemaRefs>
    <ds:schemaRef ds:uri="http://schemas.microsoft.com/sharepoint/v3/contenttype/forms"/>
  </ds:schemaRefs>
</ds:datastoreItem>
</file>

<file path=customXml/itemProps2.xml><?xml version="1.0" encoding="utf-8"?>
<ds:datastoreItem xmlns:ds="http://schemas.openxmlformats.org/officeDocument/2006/customXml" ds:itemID="{35DDED8F-32D9-4FD1-92A4-9103C643837E}">
  <ds:schemaRef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80988191-8a4e-4d80-ae64-3da7164900c4"/>
    <ds:schemaRef ds:uri="http://purl.org/dc/terms/"/>
    <ds:schemaRef ds:uri="a6c835c0-2fde-44e6-ab42-84c6f93c56ee"/>
  </ds:schemaRefs>
</ds:datastoreItem>
</file>

<file path=customXml/itemProps3.xml><?xml version="1.0" encoding="utf-8"?>
<ds:datastoreItem xmlns:ds="http://schemas.openxmlformats.org/officeDocument/2006/customXml" ds:itemID="{B56CA16F-DE57-4B0B-91AF-A5EE411202FB}">
  <ds:schemaRefs>
    <ds:schemaRef ds:uri="80988191-8a4e-4d80-ae64-3da7164900c4"/>
    <ds:schemaRef ds:uri="a6c835c0-2fde-44e6-ab42-84c6f93c56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CT-Word</Template>
  <TotalTime>93</TotalTime>
  <Words>375</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-apple-system</vt:lpstr>
      <vt:lpstr>Arial</vt:lpstr>
      <vt:lpstr>Calibri</vt:lpstr>
      <vt:lpstr>Calibri Light</vt:lpstr>
      <vt:lpstr>Carlito</vt:lpstr>
      <vt:lpstr>Proxima Nova Rg</vt:lpstr>
      <vt:lpstr>UberMoveText</vt:lpstr>
      <vt:lpstr>Office Theme</vt:lpstr>
      <vt:lpstr>1_Office Theme</vt:lpstr>
      <vt:lpstr>2_Office Theme</vt:lpstr>
      <vt:lpstr>CloudThat</vt:lpstr>
      <vt:lpstr>Task: Perform Uber Trip Cost Analytics</vt:lpstr>
      <vt:lpstr>Problem Statement</vt:lpstr>
      <vt:lpstr>Business Requirement</vt:lpstr>
      <vt:lpstr>Business Requirement</vt:lpstr>
      <vt:lpstr> Objectives</vt:lpstr>
      <vt:lpstr>Dataset</vt:lpstr>
      <vt:lpstr>Block Diagram</vt:lpstr>
      <vt:lpstr>Log File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Rajath</dc:creator>
  <cp:lastModifiedBy>Ravi, Kavin</cp:lastModifiedBy>
  <cp:revision>13</cp:revision>
  <dcterms:created xsi:type="dcterms:W3CDTF">2020-10-15T16:54:08Z</dcterms:created>
  <dcterms:modified xsi:type="dcterms:W3CDTF">2022-03-29T04:40:55Z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0x01010065DE2A5E00E86B4290CB192C3EF7BE15</vt:lpwstr>
  </property>
  <property fmtid="{D5CDD505-2E9C-101B-9397-08002B2CF9AE}" pid="3" name="MSIP_Label_ea60d57e-af5b-4752-ac57-3e4f28ca11dc_Enabled">
    <vt:lpwstr>true</vt:lpwstr>
  </property>
  <property fmtid="{D5CDD505-2E9C-101B-9397-08002B2CF9AE}" pid="4" name="MSIP_Label_ea60d57e-af5b-4752-ac57-3e4f28ca11dc_SetDate">
    <vt:lpwstr>2022-03-29T04:23:13Z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61054f26-8187-4779-be96-7ab112064e22</vt:lpwstr>
  </property>
  <property fmtid="{D5CDD505-2E9C-101B-9397-08002B2CF9AE}" pid="9" name="MSIP_Label_ea60d57e-af5b-4752-ac57-3e4f28ca11dc_ContentBits">
    <vt:lpwstr>0</vt:lpwstr>
  </property>
</Properties>
</file>