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4"/>
    <p:sldMasterId id="2147483864" r:id="rId5"/>
    <p:sldMasterId id="2147483871" r:id="rId6"/>
  </p:sldMasterIdLst>
  <p:notesMasterIdLst>
    <p:notesMasterId r:id="rId32"/>
  </p:notesMasterIdLst>
  <p:sldIdLst>
    <p:sldId id="256" r:id="rId7"/>
    <p:sldId id="615" r:id="rId8"/>
    <p:sldId id="658" r:id="rId9"/>
    <p:sldId id="659" r:id="rId10"/>
    <p:sldId id="699" r:id="rId11"/>
    <p:sldId id="681" r:id="rId12"/>
    <p:sldId id="682" r:id="rId13"/>
    <p:sldId id="683" r:id="rId14"/>
    <p:sldId id="684" r:id="rId15"/>
    <p:sldId id="685" r:id="rId16"/>
    <p:sldId id="686" r:id="rId17"/>
    <p:sldId id="698" r:id="rId18"/>
    <p:sldId id="700" r:id="rId19"/>
    <p:sldId id="693" r:id="rId20"/>
    <p:sldId id="694" r:id="rId21"/>
    <p:sldId id="695" r:id="rId22"/>
    <p:sldId id="687" r:id="rId23"/>
    <p:sldId id="692" r:id="rId24"/>
    <p:sldId id="688" r:id="rId25"/>
    <p:sldId id="690" r:id="rId26"/>
    <p:sldId id="691" r:id="rId27"/>
    <p:sldId id="689" r:id="rId28"/>
    <p:sldId id="696" r:id="rId29"/>
    <p:sldId id="697" r:id="rId30"/>
    <p:sldId id="62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BF7"/>
    <a:srgbClr val="B4C6E7"/>
    <a:srgbClr val="3671A5"/>
    <a:srgbClr val="0000FF"/>
    <a:srgbClr val="1E2E3C"/>
    <a:srgbClr val="F15645"/>
    <a:srgbClr val="20629C"/>
    <a:srgbClr val="20629B"/>
    <a:srgbClr val="808285"/>
    <a:srgbClr val="4A7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3A644-E249-4987-8102-EA5133B71462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21EF6-5AED-4FA6-BB62-CDBD25892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5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31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0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" y="0"/>
            <a:ext cx="12191997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8"/>
                </a:lnTo>
                <a:lnTo>
                  <a:pt x="9144000" y="5143498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D38">
              <a:alpha val="69802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" y="5281168"/>
            <a:ext cx="12191999" cy="1576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848" y="2970462"/>
            <a:ext cx="3137747" cy="81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4238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userDrawn="1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2452C85-3704-6241-8563-D5051B4A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807" y="129503"/>
            <a:ext cx="6884000" cy="692800"/>
          </a:xfrm>
        </p:spPr>
        <p:txBody>
          <a:bodyPr anchor="ctr">
            <a:normAutofit/>
          </a:bodyPr>
          <a:lstStyle>
            <a:lvl1pPr>
              <a:buFontTx/>
              <a:buNone/>
              <a:defRPr sz="2400">
                <a:solidFill>
                  <a:srgbClr val="000000"/>
                </a:solidFill>
                <a:latin typeface="Proxima Nova Rg" panose="02000506030000020004" pitchFamily="2" charset="0"/>
              </a:defRPr>
            </a:lvl1pPr>
          </a:lstStyle>
          <a:p>
            <a:pPr marL="0" indent="0">
              <a:lnSpc>
                <a:spcPct val="100000"/>
              </a:lnSpc>
              <a:spcBef>
                <a:spcPts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38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" y="0"/>
            <a:ext cx="12191997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8"/>
                </a:lnTo>
                <a:lnTo>
                  <a:pt x="9144000" y="5143498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D38">
              <a:alpha val="69802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" y="5281168"/>
            <a:ext cx="12191999" cy="1576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848" y="2912364"/>
            <a:ext cx="3137747" cy="928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50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656655"/>
          </a:xfrm>
        </p:spPr>
        <p:txBody>
          <a:bodyPr lIns="0" tIns="0" rIns="0" bIns="0"/>
          <a:lstStyle>
            <a:lvl1pPr>
              <a:defRPr sz="4267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125" y="1194613"/>
            <a:ext cx="11477751" cy="287323"/>
          </a:xfrm>
        </p:spPr>
        <p:txBody>
          <a:bodyPr lIns="0" tIns="0" rIns="0" bIns="0"/>
          <a:lstStyle>
            <a:lvl1pPr>
              <a:defRPr sz="1867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7187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" y="6018783"/>
            <a:ext cx="12191999" cy="839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1125200" y="6213856"/>
            <a:ext cx="0" cy="45212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88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656655"/>
          </a:xfrm>
        </p:spPr>
        <p:txBody>
          <a:bodyPr lIns="0" tIns="0" rIns="0" bIns="0"/>
          <a:lstStyle>
            <a:lvl1pPr>
              <a:defRPr sz="4267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6889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" y="6018783"/>
            <a:ext cx="12191999" cy="839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1125200" y="6213856"/>
            <a:ext cx="0" cy="45212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88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bg object 19"/>
          <p:cNvSpPr/>
          <p:nvPr/>
        </p:nvSpPr>
        <p:spPr>
          <a:xfrm>
            <a:off x="707135" y="863600"/>
            <a:ext cx="11160760" cy="0"/>
          </a:xfrm>
          <a:custGeom>
            <a:avLst/>
            <a:gdLst/>
            <a:ahLst/>
            <a:cxnLst/>
            <a:rect l="l" t="t" r="r" b="b"/>
            <a:pathLst>
              <a:path w="8370570">
                <a:moveTo>
                  <a:pt x="0" y="0"/>
                </a:moveTo>
                <a:lnTo>
                  <a:pt x="8370062" y="0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656655"/>
          </a:xfrm>
        </p:spPr>
        <p:txBody>
          <a:bodyPr lIns="0" tIns="0" rIns="0" bIns="0"/>
          <a:lstStyle>
            <a:lvl1pPr>
              <a:defRPr sz="4267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9265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1535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" y="0"/>
            <a:ext cx="12191997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8"/>
                </a:lnTo>
                <a:lnTo>
                  <a:pt x="9144000" y="5143498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D38">
              <a:alpha val="69802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" y="5281168"/>
            <a:ext cx="12191999" cy="1576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848" y="2912364"/>
            <a:ext cx="3137747" cy="928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US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978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25BF76-5D8E-406F-B7C0-0CE5294D6395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1E2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963C0-9155-4715-AB4B-EC59BD78B4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277"/>
            <a:ext cx="12192000" cy="83972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67A557-99C5-4D34-8FAF-25731C669DCD}"/>
              </a:ext>
            </a:extLst>
          </p:cNvPr>
          <p:cNvCxnSpPr/>
          <p:nvPr userDrawn="1"/>
        </p:nvCxnSpPr>
        <p:spPr>
          <a:xfrm>
            <a:off x="11191603" y="6321365"/>
            <a:ext cx="0" cy="33881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B60BC7-98F3-4C97-949E-B9D0274682FE}"/>
              </a:ext>
            </a:extLst>
          </p:cNvPr>
          <p:cNvSpPr txBox="1"/>
          <p:nvPr userDrawn="1"/>
        </p:nvSpPr>
        <p:spPr>
          <a:xfrm>
            <a:off x="9480945" y="6398310"/>
            <a:ext cx="17106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CloudThat</a:t>
            </a:r>
            <a:endParaRPr lang="en-IN" sz="700"/>
          </a:p>
        </p:txBody>
      </p:sp>
    </p:spTree>
    <p:extLst>
      <p:ext uri="{BB962C8B-B14F-4D97-AF65-F5344CB8AC3E}">
        <p14:creationId xmlns:p14="http://schemas.microsoft.com/office/powerpoint/2010/main" val="3204958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656655"/>
          </a:xfrm>
        </p:spPr>
        <p:txBody>
          <a:bodyPr lIns="0" tIns="0" rIns="0" bIns="0"/>
          <a:lstStyle>
            <a:lvl1pPr>
              <a:defRPr sz="4267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125" y="1194613"/>
            <a:ext cx="11477751" cy="287323"/>
          </a:xfrm>
        </p:spPr>
        <p:txBody>
          <a:bodyPr lIns="0" tIns="0" rIns="0" bIns="0"/>
          <a:lstStyle>
            <a:lvl1pPr>
              <a:defRPr sz="1867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US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058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" y="6018783"/>
            <a:ext cx="12191999" cy="839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1125200" y="6213856"/>
            <a:ext cx="0" cy="45212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88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656655"/>
          </a:xfrm>
        </p:spPr>
        <p:txBody>
          <a:bodyPr lIns="0" tIns="0" rIns="0" bIns="0"/>
          <a:lstStyle>
            <a:lvl1pPr>
              <a:defRPr sz="4267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US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3327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" y="6018783"/>
            <a:ext cx="12191999" cy="839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1125200" y="6213856"/>
            <a:ext cx="0" cy="45212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88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bg object 19"/>
          <p:cNvSpPr/>
          <p:nvPr/>
        </p:nvSpPr>
        <p:spPr>
          <a:xfrm>
            <a:off x="707135" y="863600"/>
            <a:ext cx="11160760" cy="0"/>
          </a:xfrm>
          <a:custGeom>
            <a:avLst/>
            <a:gdLst/>
            <a:ahLst/>
            <a:cxnLst/>
            <a:rect l="l" t="t" r="r" b="b"/>
            <a:pathLst>
              <a:path w="8370570">
                <a:moveTo>
                  <a:pt x="0" y="0"/>
                </a:moveTo>
                <a:lnTo>
                  <a:pt x="8370062" y="0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656655"/>
          </a:xfrm>
        </p:spPr>
        <p:txBody>
          <a:bodyPr lIns="0" tIns="0" rIns="0" bIns="0"/>
          <a:lstStyle>
            <a:lvl1pPr>
              <a:defRPr sz="4267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US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9436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US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781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53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37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22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57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65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78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63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67D44-512F-45BC-8B1E-1E3D3E676087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76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70" r:id="rId12"/>
    <p:sldLayoutId id="21474838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" y="6018783"/>
            <a:ext cx="12191999" cy="8392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125" y="1194613"/>
            <a:ext cx="1147775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67521" y="6509344"/>
            <a:ext cx="40555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333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" y="6018783"/>
            <a:ext cx="12191999" cy="8392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125" y="1194613"/>
            <a:ext cx="1147775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67521" y="6509344"/>
            <a:ext cx="40555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US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319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kray\Documents\Deloitte_Training\Day_5\upload\deloitte-case-study-1-raktim-ray-functional-design-document.docx" TargetMode="Externa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kray\Documents\Deloitte_Training\Day_5\upload\day_1_raktim_ray_column_analysis.xlsx" TargetMode="Externa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46529" y="3040622"/>
            <a:ext cx="4928361" cy="919974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7" err="1"/>
              <a:t>Clou</a:t>
            </a:r>
            <a:r>
              <a:rPr spc="7" err="1"/>
              <a:t>d</a:t>
            </a:r>
            <a:r>
              <a:rPr spc="-7" err="1"/>
              <a:t>Th</a:t>
            </a:r>
            <a:r>
              <a:rPr spc="-40" err="1"/>
              <a:t>a</a:t>
            </a:r>
            <a:r>
              <a:rPr u="none" err="1"/>
              <a:t>t</a:t>
            </a:r>
            <a:endParaRPr u="none"/>
          </a:p>
        </p:txBody>
      </p:sp>
      <p:sp>
        <p:nvSpPr>
          <p:cNvPr id="3" name="object 3"/>
          <p:cNvSpPr txBox="1"/>
          <p:nvPr/>
        </p:nvSpPr>
        <p:spPr>
          <a:xfrm>
            <a:off x="646528" y="3970709"/>
            <a:ext cx="9208672" cy="5915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3733">
                <a:solidFill>
                  <a:schemeClr val="bg1"/>
                </a:solidFill>
                <a:latin typeface="Carlito"/>
                <a:cs typeface="Carlito"/>
              </a:rPr>
              <a:t>Experiential Learning Approach for Deloitte</a:t>
            </a:r>
            <a:endParaRPr sz="3733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1255" y="3943096"/>
            <a:ext cx="82296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28575">
            <a:solidFill>
              <a:srgbClr val="F0554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EDCE-4221-4B65-9075-CC8D6874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517" y="149613"/>
            <a:ext cx="6232174" cy="1313308"/>
          </a:xfrm>
        </p:spPr>
        <p:txBody>
          <a:bodyPr/>
          <a:lstStyle/>
          <a:p>
            <a:r>
              <a:rPr lang="en-US" dirty="0"/>
              <a:t>My AWS Architecture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CBFC40A0-8731-4730-B339-A561CB317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38" y="885174"/>
            <a:ext cx="6363742" cy="597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3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1DB6-47A8-481E-9267-7BAC6CD6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844" y="177322"/>
            <a:ext cx="5243883" cy="656655"/>
          </a:xfrm>
        </p:spPr>
        <p:txBody>
          <a:bodyPr/>
          <a:lstStyle/>
          <a:p>
            <a:r>
              <a:rPr lang="en-US" dirty="0"/>
              <a:t>Cost Estimate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1C01A-41C6-4686-BFC3-75BDC13E3215}"/>
              </a:ext>
            </a:extLst>
          </p:cNvPr>
          <p:cNvSpPr txBox="1"/>
          <p:nvPr/>
        </p:nvSpPr>
        <p:spPr>
          <a:xfrm>
            <a:off x="3048000" y="31081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https://calculator.aws/#/estimate?id=f123332f328ffdc9d5651b652a563a18b020d086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5596-3194-48EA-86D8-C0E7EE91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782" y="177323"/>
            <a:ext cx="7294356" cy="656655"/>
          </a:xfrm>
        </p:spPr>
        <p:txBody>
          <a:bodyPr/>
          <a:lstStyle/>
          <a:p>
            <a:r>
              <a:rPr lang="en-US" dirty="0"/>
              <a:t>Suggested AWS architecture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54B6118-4E10-4AB0-86B3-5E7B9322C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91" y="1117600"/>
            <a:ext cx="8300017" cy="430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F774-8B52-4D8E-87E1-D6BA0443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673" y="177322"/>
            <a:ext cx="8227229" cy="656655"/>
          </a:xfrm>
        </p:spPr>
        <p:txBody>
          <a:bodyPr/>
          <a:lstStyle/>
          <a:p>
            <a:r>
              <a:rPr lang="en-US" dirty="0"/>
              <a:t>Functional steps of program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2D97AD8-6056-427D-9923-A08B6953A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44666"/>
              </p:ext>
            </p:extLst>
          </p:nvPr>
        </p:nvGraphicFramePr>
        <p:xfrm>
          <a:off x="4327236" y="2262548"/>
          <a:ext cx="2645181" cy="2332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showAsIcon="1" r:id="rId3" imgW="914400" imgH="806400" progId="Word.Document.12">
                  <p:link updateAutomatic="1"/>
                </p:oleObj>
              </mc:Choice>
              <mc:Fallback>
                <p:oleObj name="Document" showAsIcon="1" r:id="rId3" imgW="914400" imgH="8064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7236" y="2262548"/>
                        <a:ext cx="2645181" cy="2332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73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A5F7-C167-42EC-8A27-53DAEDA0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36" y="121904"/>
            <a:ext cx="5807302" cy="656655"/>
          </a:xfrm>
        </p:spPr>
        <p:txBody>
          <a:bodyPr/>
          <a:lstStyle/>
          <a:p>
            <a:pPr algn="just"/>
            <a:r>
              <a:rPr lang="en-US" dirty="0"/>
              <a:t>Insight tables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C91764-97A7-48E4-AB11-CB32DE2AB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4" y="885218"/>
            <a:ext cx="7416923" cy="597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9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E5BF-5F4D-45E0-B060-51288B01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27" y="158849"/>
            <a:ext cx="6777120" cy="656655"/>
          </a:xfrm>
        </p:spPr>
        <p:txBody>
          <a:bodyPr/>
          <a:lstStyle/>
          <a:p>
            <a:pPr algn="just"/>
            <a:r>
              <a:rPr lang="en-US" dirty="0"/>
              <a:t>Insight continued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A2BA217-31C4-4E7C-82F9-AB1D27D01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78632"/>
            <a:ext cx="7146073" cy="59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78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B0EE-4DA1-4EC0-BEC1-631B3D46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327" y="149614"/>
            <a:ext cx="7266647" cy="656655"/>
          </a:xfrm>
        </p:spPr>
        <p:txBody>
          <a:bodyPr/>
          <a:lstStyle/>
          <a:p>
            <a:pPr algn="just"/>
            <a:r>
              <a:rPr lang="en-US" dirty="0"/>
              <a:t>Insight final</a:t>
            </a:r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18BFE739-2FD6-4111-BCAA-DC0ADEEB0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09" y="871790"/>
            <a:ext cx="5881057" cy="59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0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973B-2449-41E0-AD9B-432BB382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782" y="140377"/>
            <a:ext cx="7632669" cy="1313308"/>
          </a:xfrm>
        </p:spPr>
        <p:txBody>
          <a:bodyPr/>
          <a:lstStyle/>
          <a:p>
            <a:r>
              <a:rPr lang="en-US" dirty="0"/>
              <a:t>Univariate descriptive statistics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51C2AB9-BDCC-435C-886E-90C0237BB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94" y="1187247"/>
            <a:ext cx="10336067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3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5EC-5162-4992-9A8F-A135495F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854" y="168087"/>
            <a:ext cx="7765411" cy="656655"/>
          </a:xfrm>
        </p:spPr>
        <p:txBody>
          <a:bodyPr/>
          <a:lstStyle/>
          <a:p>
            <a:r>
              <a:rPr lang="en-US" dirty="0"/>
              <a:t>Univariate continued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B310C327-0964-4DA4-87E5-CFAEC276A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47" y="1012221"/>
            <a:ext cx="10478962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02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785E-29AF-42E8-9CF5-FAC637BD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899" y="186559"/>
            <a:ext cx="6075155" cy="656655"/>
          </a:xfrm>
        </p:spPr>
        <p:txBody>
          <a:bodyPr/>
          <a:lstStyle/>
          <a:p>
            <a:r>
              <a:rPr lang="en-US" dirty="0"/>
              <a:t>Machine learning accuracy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AAFF07C-2F29-4E2B-B934-596A49A3B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36" y="914400"/>
            <a:ext cx="5846014" cy="595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E1FC-744B-4455-A84F-20BF56B9352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07396" y="3809143"/>
            <a:ext cx="10416227" cy="861774"/>
          </a:xfrm>
        </p:spPr>
        <p:txBody>
          <a:bodyPr wrap="square" lIns="0" tIns="0" rIns="0" bIns="0" anchor="t">
            <a:spAutoFit/>
          </a:bodyPr>
          <a:lstStyle/>
          <a:p>
            <a:pPr algn="ctr" rtl="0">
              <a:defRPr/>
            </a:pPr>
            <a:r>
              <a:rPr lang="en-US" sz="2800" b="1" kern="1200" dirty="0">
                <a:latin typeface="Calibri"/>
                <a:ea typeface="+mn-ea"/>
                <a:cs typeface="Calibri"/>
              </a:rPr>
              <a:t>Domain:</a:t>
            </a:r>
            <a:r>
              <a:rPr lang="en-US" sz="2800" b="1" u="none" kern="1200" dirty="0">
                <a:latin typeface="Calibri"/>
                <a:ea typeface="+mn-ea"/>
                <a:cs typeface="Calibri"/>
              </a:rPr>
              <a:t> Banking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&amp; Financial Services </a:t>
            </a:r>
            <a:br>
              <a:rPr lang="en-US" sz="2800" b="1" u="none" kern="1200" dirty="0">
                <a:latin typeface="Calibri"/>
                <a:ea typeface="+mn-ea"/>
                <a:cs typeface="Calibri"/>
              </a:rPr>
            </a:br>
            <a:r>
              <a:rPr lang="en-US" sz="2800" b="1" kern="1200" dirty="0">
                <a:latin typeface="Calibri"/>
                <a:ea typeface="+mn-ea"/>
                <a:cs typeface="Calibri"/>
              </a:rPr>
              <a:t>Task:</a:t>
            </a:r>
            <a:r>
              <a:rPr lang="en-US" sz="2800" b="1" u="none" kern="1200" dirty="0">
                <a:latin typeface="Calibri"/>
                <a:ea typeface="+mn-ea"/>
                <a:cs typeface="Calibri"/>
              </a:rPr>
              <a:t> Perform Risk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Analytics and </a:t>
            </a:r>
            <a:r>
              <a:rPr lang="en-US" sz="2800" b="1" u="none" kern="1200" dirty="0">
                <a:latin typeface="Calibri"/>
                <a:ea typeface="+mn-ea"/>
                <a:cs typeface="Calibri"/>
              </a:rPr>
              <a:t>Predict Credit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Fraud</a:t>
            </a:r>
            <a:r>
              <a:rPr lang="en-US" sz="2800" b="1" u="none" kern="1200" dirty="0">
                <a:latin typeface="Calibri"/>
                <a:ea typeface="+mn-ea"/>
                <a:cs typeface="Calibri"/>
              </a:rPr>
              <a:t> </a:t>
            </a:r>
            <a:endParaRPr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2F781-A063-492E-8523-CBB8E95A8B4C}"/>
              </a:ext>
            </a:extLst>
          </p:cNvPr>
          <p:cNvSpPr txBox="1"/>
          <p:nvPr/>
        </p:nvSpPr>
        <p:spPr>
          <a:xfrm>
            <a:off x="951041" y="1747816"/>
            <a:ext cx="10272583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457189"/>
            <a:r>
              <a:rPr lang="en-US" sz="3200" dirty="0">
                <a:solidFill>
                  <a:schemeClr val="bg1"/>
                </a:solidFill>
                <a:latin typeface="-apple-system"/>
              </a:rPr>
              <a:t>Project - Big Data Analytics and Visualization</a:t>
            </a:r>
          </a:p>
          <a:p>
            <a:pPr algn="ctr" defTabSz="457189"/>
            <a:r>
              <a:rPr lang="en-US" sz="3200" dirty="0">
                <a:solidFill>
                  <a:schemeClr val="bg1"/>
                </a:solidFill>
                <a:latin typeface="-apple-system"/>
                <a:cs typeface="Calibri"/>
              </a:rPr>
              <a:t>Client - ABC bank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12EA586D-04E0-43D3-BBB9-1EF9AD8E5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" y="5866230"/>
            <a:ext cx="1033975" cy="1033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7686D1-B1FE-43D8-91D2-77B9416F5359}"/>
              </a:ext>
            </a:extLst>
          </p:cNvPr>
          <p:cNvSpPr txBox="1"/>
          <p:nvPr/>
        </p:nvSpPr>
        <p:spPr>
          <a:xfrm>
            <a:off x="3457573" y="683491"/>
            <a:ext cx="425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sz="3200" dirty="0">
                <a:solidFill>
                  <a:prstClr val="white"/>
                </a:solidFill>
                <a:latin typeface="Calibri"/>
              </a:rPr>
              <a:t>Week 1 – Case Study - 1 </a:t>
            </a:r>
            <a:endParaRPr lang="en-IN" sz="32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7672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860E-BA1F-453E-898F-F744280F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282" y="177323"/>
            <a:ext cx="6065919" cy="656655"/>
          </a:xfrm>
        </p:spPr>
        <p:txBody>
          <a:bodyPr/>
          <a:lstStyle/>
          <a:p>
            <a:r>
              <a:rPr lang="en-US" dirty="0"/>
              <a:t>ML continued</a:t>
            </a:r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50A23044-81A6-4F59-BF2C-1B8E2C31C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02" y="1021819"/>
            <a:ext cx="5734850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43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CAAA-5487-4CC0-8342-8841B83D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709" y="177323"/>
            <a:ext cx="4661993" cy="656655"/>
          </a:xfrm>
        </p:spPr>
        <p:txBody>
          <a:bodyPr/>
          <a:lstStyle/>
          <a:p>
            <a:pPr algn="just"/>
            <a:r>
              <a:rPr lang="en-US" dirty="0"/>
              <a:t>ML final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978DEDB-BF11-4F69-88DE-4CF723FE5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37" y="1724699"/>
            <a:ext cx="6449325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16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113E-A19F-4274-91E3-7024F028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655" y="214269"/>
            <a:ext cx="5615709" cy="1313308"/>
          </a:xfrm>
        </p:spPr>
        <p:txBody>
          <a:bodyPr/>
          <a:lstStyle/>
          <a:p>
            <a:r>
              <a:rPr lang="en-US" dirty="0" err="1"/>
              <a:t>Quicksight</a:t>
            </a:r>
            <a:r>
              <a:rPr lang="en-US" dirty="0"/>
              <a:t> visualization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42D92C7-6CD4-40D8-9D10-69A472714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4" y="895845"/>
            <a:ext cx="10183534" cy="59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4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181F-4F96-4EE8-9324-D47E123D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2" y="131141"/>
            <a:ext cx="7746938" cy="656655"/>
          </a:xfrm>
        </p:spPr>
        <p:txBody>
          <a:bodyPr/>
          <a:lstStyle/>
          <a:p>
            <a:pPr algn="just"/>
            <a:r>
              <a:rPr lang="en-US" dirty="0" err="1"/>
              <a:t>Quicksight</a:t>
            </a:r>
            <a:r>
              <a:rPr lang="en-US" dirty="0"/>
              <a:t> continued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12410EB-E7EF-4B17-9A45-E38F628EA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898391"/>
            <a:ext cx="9145276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94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899F-F2CC-4A9A-92D5-0F7BC134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072" y="158850"/>
            <a:ext cx="6721702" cy="656655"/>
          </a:xfrm>
        </p:spPr>
        <p:txBody>
          <a:bodyPr/>
          <a:lstStyle/>
          <a:p>
            <a:r>
              <a:rPr lang="en-US" dirty="0" err="1"/>
              <a:t>Quicksight</a:t>
            </a:r>
            <a:r>
              <a:rPr lang="en-US" dirty="0"/>
              <a:t> Final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0DBF2E73-E630-4F36-9595-312771CC9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25" y="912390"/>
            <a:ext cx="8960549" cy="59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6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5D783F-C0FD-475F-8705-7B2558E6FB54}"/>
              </a:ext>
            </a:extLst>
          </p:cNvPr>
          <p:cNvSpPr txBox="1"/>
          <p:nvPr/>
        </p:nvSpPr>
        <p:spPr>
          <a:xfrm>
            <a:off x="1658363" y="2844284"/>
            <a:ext cx="8735439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457189">
              <a:defRPr/>
            </a:pPr>
            <a:r>
              <a:rPr lang="en-IN" sz="4000" b="1">
                <a:solidFill>
                  <a:schemeClr val="bg1"/>
                </a:solidFill>
                <a:latin typeface="Calibri" panose="020F0502020204030204"/>
              </a:rPr>
              <a:t>Thank You</a:t>
            </a:r>
            <a:endParaRPr lang="en-US" sz="4000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964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00501-8A70-4C45-A967-C7E1B335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959" y="175377"/>
            <a:ext cx="2266462" cy="692709"/>
          </a:xfrm>
        </p:spPr>
        <p:txBody>
          <a:bodyPr wrap="square" lIns="0" tIns="0" rIns="0" bIns="0" anchor="t">
            <a:normAutofit/>
          </a:bodyPr>
          <a:lstStyle/>
          <a:p>
            <a:r>
              <a:rPr lang="en-US" sz="2900" spc="-13" dirty="0"/>
              <a:t>Introduction</a:t>
            </a:r>
            <a:endParaRPr lang="en-IN" sz="2900" spc="-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2D781-788D-4250-9009-CD9EDA208B42}"/>
              </a:ext>
            </a:extLst>
          </p:cNvPr>
          <p:cNvSpPr txBox="1"/>
          <p:nvPr/>
        </p:nvSpPr>
        <p:spPr>
          <a:xfrm>
            <a:off x="1640065" y="1406236"/>
            <a:ext cx="7947281" cy="25699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600" dirty="0">
                <a:solidFill>
                  <a:schemeClr val="bg1"/>
                </a:solidFill>
              </a:rPr>
              <a:t>ABC bank, a leading Banking firm based in the UK. Since past few years, we have seen a huge revenue growth year over year. In last couple of years, we have expanded to 12 countries in Europe,  7 in Asia, 1 in Latin America and 1 in Africa. </a:t>
            </a:r>
            <a:endParaRPr lang="en-US" sz="2600" dirty="0">
              <a:solidFill>
                <a:schemeClr val="bg1"/>
              </a:solidFill>
              <a:cs typeface="Calibri"/>
            </a:endParaRPr>
          </a:p>
          <a:p>
            <a:pPr algn="just">
              <a:spcBef>
                <a:spcPts val="600"/>
              </a:spcBef>
            </a:pPr>
            <a:endParaRPr lang="en-US" sz="26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097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8C95-5C52-4841-9E49-150D44D378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8553" y="516833"/>
            <a:ext cx="11112500" cy="180049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4250" dirty="0"/>
              <a:t>Problem Statement</a:t>
            </a:r>
            <a:br>
              <a:rPr lang="en-US" sz="4250" dirty="0"/>
            </a:br>
            <a:br>
              <a:rPr lang="en-US" sz="4250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F784E-F40C-4E18-B624-E79C6B772683}"/>
              </a:ext>
            </a:extLst>
          </p:cNvPr>
          <p:cNvSpPr txBox="1"/>
          <p:nvPr/>
        </p:nvSpPr>
        <p:spPr>
          <a:xfrm>
            <a:off x="3823854" y="1994160"/>
            <a:ext cx="725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Loan fraud increase with geographic expansion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3E41-21CE-424B-A7EC-9F1C7EEE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36" y="288159"/>
            <a:ext cx="8153338" cy="656655"/>
          </a:xfrm>
        </p:spPr>
        <p:txBody>
          <a:bodyPr/>
          <a:lstStyle/>
          <a:p>
            <a:r>
              <a:rPr lang="en-US" dirty="0"/>
              <a:t>Business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226F2-05A2-44D8-9D4C-2E707649A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3672" y="2755560"/>
            <a:ext cx="4067091" cy="1436612"/>
          </a:xfrm>
        </p:spPr>
        <p:txBody>
          <a:bodyPr/>
          <a:lstStyle/>
          <a:p>
            <a:r>
              <a:rPr lang="en-US" dirty="0"/>
              <a:t>&gt;90% fraud detection even if some genuine customers are affected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Visualize Data</a:t>
            </a:r>
          </a:p>
        </p:txBody>
      </p:sp>
    </p:spTree>
    <p:extLst>
      <p:ext uri="{BB962C8B-B14F-4D97-AF65-F5344CB8AC3E}">
        <p14:creationId xmlns:p14="http://schemas.microsoft.com/office/powerpoint/2010/main" val="425542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00501-8A70-4C45-A967-C7E1B335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33" y="276978"/>
            <a:ext cx="10515600" cy="692709"/>
          </a:xfrm>
        </p:spPr>
        <p:txBody>
          <a:bodyPr wrap="square" lIns="0" tIns="0" rIns="0" bIns="0" anchor="t">
            <a:normAutofit/>
          </a:bodyPr>
          <a:lstStyle/>
          <a:p>
            <a:r>
              <a:rPr lang="en-US" sz="2900" spc="-13"/>
              <a:t>Dataset</a:t>
            </a:r>
            <a:endParaRPr lang="en-IN" sz="2900" spc="-1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2D781-788D-4250-9009-CD9EDA208B42}"/>
              </a:ext>
            </a:extLst>
          </p:cNvPr>
          <p:cNvSpPr txBox="1"/>
          <p:nvPr/>
        </p:nvSpPr>
        <p:spPr>
          <a:xfrm>
            <a:off x="694204" y="1045768"/>
            <a:ext cx="11210370" cy="44473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1. 'previous_application.csv'</a:t>
            </a:r>
          </a:p>
          <a:p>
            <a:pPr algn="just"/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It contains information about the client’s previous loan data. It contains the data whether the previous application had been Approved, Cancelled, Refused or Unused offer.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just"/>
            <a:endParaRPr lang="en-US" sz="2600">
              <a:solidFill>
                <a:schemeClr val="bg1"/>
              </a:solidFill>
              <a:ea typeface="+mn-lt"/>
              <a:cs typeface="+mn-lt"/>
            </a:endParaRPr>
          </a:p>
          <a:p>
            <a:pPr algn="just"/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2. 'application_data.csv'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It contains all the information of the client at the time of submitting the application. </a:t>
            </a:r>
            <a:endParaRPr lang="en-US" sz="2600">
              <a:solidFill>
                <a:schemeClr val="bg1"/>
              </a:solidFill>
              <a:cs typeface="Calibri"/>
            </a:endParaRPr>
          </a:p>
          <a:p>
            <a:pPr algn="just"/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just"/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3. 'columns_description.csv'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algn="just">
              <a:spcBef>
                <a:spcPts val="600"/>
              </a:spcBef>
            </a:pPr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It is data dictionary which describes the meaning of the variables.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42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9BC0-F0CF-4ECE-A130-08F89B70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44" y="158850"/>
            <a:ext cx="10480902" cy="677108"/>
          </a:xfrm>
        </p:spPr>
        <p:txBody>
          <a:bodyPr/>
          <a:lstStyle/>
          <a:p>
            <a:pPr marL="285750" indent="-285750"/>
            <a:r>
              <a:rPr lang="en-US" sz="4400" dirty="0">
                <a:solidFill>
                  <a:schemeClr val="bg1"/>
                </a:solidFill>
                <a:cs typeface="Calibri"/>
              </a:rPr>
              <a:t>Possible important columns with justification</a:t>
            </a:r>
            <a:endParaRPr lang="en-IN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714E115-452E-4011-9FA3-518A46471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601981"/>
              </p:ext>
            </p:extLst>
          </p:nvPr>
        </p:nvGraphicFramePr>
        <p:xfrm>
          <a:off x="4068617" y="1851169"/>
          <a:ext cx="2858655" cy="25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Worksheet" showAsIcon="1" r:id="rId3" imgW="914400" imgH="806400" progId="Excel.Sheet.12">
                  <p:link updateAutomatic="1"/>
                </p:oleObj>
              </mc:Choice>
              <mc:Fallback>
                <p:oleObj name="Worksheet" showAsIcon="1" r:id="rId3" imgW="914400" imgH="80640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8617" y="1851169"/>
                        <a:ext cx="2858655" cy="252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70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3D22-9B2E-47CB-B26C-77B3E8AB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545" y="140377"/>
            <a:ext cx="7682284" cy="656655"/>
          </a:xfrm>
        </p:spPr>
        <p:txBody>
          <a:bodyPr/>
          <a:lstStyle/>
          <a:p>
            <a:r>
              <a:rPr lang="en-US" dirty="0"/>
              <a:t>Business Objective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4F192-AEF7-4F34-81A2-739BB8113A7E}"/>
              </a:ext>
            </a:extLst>
          </p:cNvPr>
          <p:cNvSpPr txBox="1"/>
          <p:nvPr/>
        </p:nvSpPr>
        <p:spPr>
          <a:xfrm>
            <a:off x="131975" y="1391282"/>
            <a:ext cx="11752854" cy="3416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1. Predict probability of Fraud for an incoming loan application, 90% or more successful detection rate.</a:t>
            </a:r>
          </a:p>
          <a:p>
            <a:pPr algn="ctr"/>
            <a:endParaRPr lang="en-US" sz="3600" dirty="0">
              <a:solidFill>
                <a:schemeClr val="bg2"/>
              </a:solidFill>
              <a:ea typeface="+mn-lt"/>
              <a:cs typeface="+mn-lt"/>
            </a:endParaRPr>
          </a:p>
          <a:p>
            <a:pPr algn="ctr"/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2. Minimize rejection of genuine customers.</a:t>
            </a:r>
          </a:p>
          <a:p>
            <a:pPr algn="ctr"/>
            <a:endParaRPr lang="en-US" sz="3600" dirty="0">
              <a:solidFill>
                <a:schemeClr val="bg2"/>
              </a:solidFill>
              <a:ea typeface="+mn-lt"/>
              <a:cs typeface="+mn-lt"/>
            </a:endParaRPr>
          </a:p>
          <a:p>
            <a:pPr algn="ctr"/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3. Visualize </a:t>
            </a:r>
            <a:r>
              <a:rPr lang="en-US" sz="3600">
                <a:solidFill>
                  <a:schemeClr val="bg2"/>
                </a:solidFill>
                <a:ea typeface="+mn-lt"/>
                <a:cs typeface="+mn-lt"/>
              </a:rPr>
              <a:t>the data</a:t>
            </a:r>
            <a:endParaRPr lang="en-US" sz="3600" dirty="0">
              <a:solidFill>
                <a:schemeClr val="bg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05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8723-8DF5-4EC4-B46D-3C82BB23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481" y="169918"/>
            <a:ext cx="5317774" cy="642882"/>
          </a:xfrm>
        </p:spPr>
        <p:txBody>
          <a:bodyPr/>
          <a:lstStyle/>
          <a:p>
            <a:r>
              <a:rPr lang="en-US" dirty="0"/>
              <a:t>Solution Block Diagram</a:t>
            </a:r>
            <a:endParaRPr lang="en-IN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506CBB2-8B34-4721-8D5B-7F64FEAFE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244" y="812800"/>
            <a:ext cx="5061512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3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81C5D85-3380-7743-A3F2-DEF829052FD3}">
  <we:reference id="5bf5ad08-a2f3-4cca-b30d-cd77ea8d6bd4" version="1.4.0.0" store="EXCatalog" storeType="EXCatalog"/>
  <we:alternateReferences>
    <we:reference id="WA104380255" version="1.4.0.0" store="en-IN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E2A5E00E86B4290CB192C3EF7BE15" ma:contentTypeVersion="14" ma:contentTypeDescription="Create a new document." ma:contentTypeScope="" ma:versionID="7c1fb0bd409b632b979ba4f1a2c7680a">
  <xsd:schema xmlns:xsd="http://www.w3.org/2001/XMLSchema" xmlns:xs="http://www.w3.org/2001/XMLSchema" xmlns:p="http://schemas.microsoft.com/office/2006/metadata/properties" xmlns:ns3="80988191-8a4e-4d80-ae64-3da7164900c4" xmlns:ns4="a6c835c0-2fde-44e6-ab42-84c6f93c56ee" targetNamespace="http://schemas.microsoft.com/office/2006/metadata/properties" ma:root="true" ma:fieldsID="38ae397688c12b81d4ef6b7ee83f8bda" ns3:_="" ns4:_="">
    <xsd:import namespace="80988191-8a4e-4d80-ae64-3da7164900c4"/>
    <xsd:import namespace="a6c835c0-2fde-44e6-ab42-84c6f93c56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988191-8a4e-4d80-ae64-3da716490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835c0-2fde-44e6-ab42-84c6f93c56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6CA16F-DE57-4B0B-91AF-A5EE411202FB}">
  <ds:schemaRefs>
    <ds:schemaRef ds:uri="80988191-8a4e-4d80-ae64-3da7164900c4"/>
    <ds:schemaRef ds:uri="a6c835c0-2fde-44e6-ab42-84c6f93c56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5DDED8F-32D9-4FD1-92A4-9103C643837E}">
  <ds:schemaRefs>
    <ds:schemaRef ds:uri="80988191-8a4e-4d80-ae64-3da7164900c4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a6c835c0-2fde-44e6-ab42-84c6f93c56ee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22554F-EF5C-4E4A-BA99-7288FC7D5D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CT-Word</Template>
  <TotalTime>585</TotalTime>
  <Words>297</Words>
  <Application>Microsoft Office PowerPoint</Application>
  <PresentationFormat>Widescreen</PresentationFormat>
  <Paragraphs>49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Carlito</vt:lpstr>
      <vt:lpstr>Proxima Nova Rg</vt:lpstr>
      <vt:lpstr>Times New Roman</vt:lpstr>
      <vt:lpstr>Office Theme</vt:lpstr>
      <vt:lpstr>1_Office Theme</vt:lpstr>
      <vt:lpstr>2_Office Theme</vt:lpstr>
      <vt:lpstr>C:\Users\rakray\Documents\Deloitte_Training\Day_5\upload\day_1_raktim_ray_column_analysis.xlsx</vt:lpstr>
      <vt:lpstr>C:\Users\rakray\Documents\Deloitte_Training\Day_5\upload\deloitte-case-study-1-raktim-ray-functional-design-document.docx</vt:lpstr>
      <vt:lpstr>CloudThat</vt:lpstr>
      <vt:lpstr>Domain: Banking &amp; Financial Services  Task: Perform Risk Analytics and Predict Credit Fraud </vt:lpstr>
      <vt:lpstr>Introduction</vt:lpstr>
      <vt:lpstr>Problem Statement  </vt:lpstr>
      <vt:lpstr>Business requirements</vt:lpstr>
      <vt:lpstr>Dataset</vt:lpstr>
      <vt:lpstr>Possible important columns with justification</vt:lpstr>
      <vt:lpstr>Business Objective</vt:lpstr>
      <vt:lpstr>Solution Block Diagram</vt:lpstr>
      <vt:lpstr>My AWS Architecture</vt:lpstr>
      <vt:lpstr>Cost Estimate</vt:lpstr>
      <vt:lpstr>Suggested AWS architecture</vt:lpstr>
      <vt:lpstr>Functional steps of program</vt:lpstr>
      <vt:lpstr>Insight tables</vt:lpstr>
      <vt:lpstr>Insight continued</vt:lpstr>
      <vt:lpstr>Insight final</vt:lpstr>
      <vt:lpstr>Univariate descriptive statistics</vt:lpstr>
      <vt:lpstr>Univariate continued</vt:lpstr>
      <vt:lpstr>Machine learning accuracy</vt:lpstr>
      <vt:lpstr>ML continued</vt:lpstr>
      <vt:lpstr>ML final</vt:lpstr>
      <vt:lpstr>Quicksight visualization</vt:lpstr>
      <vt:lpstr>Quicksight continued</vt:lpstr>
      <vt:lpstr>Quicksight Final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Rajath</dc:creator>
  <cp:lastModifiedBy>Ray, Raktim</cp:lastModifiedBy>
  <cp:revision>45</cp:revision>
  <dcterms:created xsi:type="dcterms:W3CDTF">2020-10-15T16:54:08Z</dcterms:created>
  <dcterms:modified xsi:type="dcterms:W3CDTF">2022-03-25T11:04:16Z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0x01010065DE2A5E00E86B4290CB192C3EF7BE15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2022-03-21T05:58:09Z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f737aabb-066d-4b38-8532-86b90f92f971</vt:lpwstr>
  </property>
  <property fmtid="{D5CDD505-2E9C-101B-9397-08002B2CF9AE}" pid="9" name="MSIP_Label_ea60d57e-af5b-4752-ac57-3e4f28ca11dc_ContentBits">
    <vt:lpwstr>0</vt:lpwstr>
  </property>
</Properties>
</file>