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  <p:sldMasterId id="2147483864" r:id="rId5"/>
    <p:sldMasterId id="2147483871" r:id="rId6"/>
  </p:sldMasterIdLst>
  <p:notesMasterIdLst>
    <p:notesMasterId r:id="rId16"/>
  </p:notesMasterIdLst>
  <p:sldIdLst>
    <p:sldId id="256" r:id="rId7"/>
    <p:sldId id="615" r:id="rId8"/>
    <p:sldId id="658" r:id="rId9"/>
    <p:sldId id="659" r:id="rId10"/>
    <p:sldId id="681" r:id="rId11"/>
    <p:sldId id="682" r:id="rId12"/>
    <p:sldId id="683" r:id="rId13"/>
    <p:sldId id="684" r:id="rId14"/>
    <p:sldId id="6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  <a:srgbClr val="B4C6E7"/>
    <a:srgbClr val="3671A5"/>
    <a:srgbClr val="0000FF"/>
    <a:srgbClr val="1E2E3C"/>
    <a:srgbClr val="F15645"/>
    <a:srgbClr val="20629C"/>
    <a:srgbClr val="20629B"/>
    <a:srgbClr val="808285"/>
    <a:srgbClr val="4A7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ruti Jai Shah" userId="31a10c14-5887-48ea-af74-317e7d0e0b84" providerId="ADAL" clId="{E8C33959-DF6F-4813-A2F2-F3C4A2D37FDF}"/>
    <pc:docChg chg="modSld">
      <pc:chgData name="Jagruti Jai Shah" userId="31a10c14-5887-48ea-af74-317e7d0e0b84" providerId="ADAL" clId="{E8C33959-DF6F-4813-A2F2-F3C4A2D37FDF}" dt="2022-03-21T05:43:42.377" v="26" actId="20577"/>
      <pc:docMkLst>
        <pc:docMk/>
      </pc:docMkLst>
      <pc:sldChg chg="modSp mod">
        <pc:chgData name="Jagruti Jai Shah" userId="31a10c14-5887-48ea-af74-317e7d0e0b84" providerId="ADAL" clId="{E8C33959-DF6F-4813-A2F2-F3C4A2D37FDF}" dt="2022-03-21T05:43:42.377" v="26" actId="20577"/>
        <pc:sldMkLst>
          <pc:docMk/>
          <pc:sldMk cId="3096054384" sldId="683"/>
        </pc:sldMkLst>
        <pc:spChg chg="mod">
          <ac:chgData name="Jagruti Jai Shah" userId="31a10c14-5887-48ea-af74-317e7d0e0b84" providerId="ADAL" clId="{E8C33959-DF6F-4813-A2F2-F3C4A2D37FDF}" dt="2022-03-21T05:43:42.377" v="26" actId="20577"/>
          <ac:spMkLst>
            <pc:docMk/>
            <pc:sldMk cId="3096054384" sldId="683"/>
            <ac:spMk id="4" creationId="{3CB4F192-AEF7-4F34-81A2-739BB8113A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3A644-E249-4987-8102-EA5133B7146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1EF6-5AED-4FA6-BB62-CDBD25892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5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0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70462"/>
            <a:ext cx="3137747" cy="81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23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userDrawn="1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452C85-3704-6241-8563-D5051B4A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07" y="129503"/>
            <a:ext cx="6884000" cy="692800"/>
          </a:xfrm>
        </p:spPr>
        <p:txBody>
          <a:bodyPr anchor="ctr">
            <a:normAutofit/>
          </a:bodyPr>
          <a:lstStyle>
            <a:lvl1pPr>
              <a:buFontTx/>
              <a:buNone/>
              <a:defRPr sz="2400">
                <a:solidFill>
                  <a:srgbClr val="000000"/>
                </a:solidFill>
                <a:latin typeface="Proxima Nova Rg" panose="02000506030000020004" pitchFamily="2" charset="0"/>
              </a:defRPr>
            </a:lvl1pPr>
          </a:lstStyle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5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18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88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265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5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199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D38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" y="5281168"/>
            <a:ext cx="12191999" cy="157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848" y="2912364"/>
            <a:ext cx="3137747" cy="928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7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BF76-5D8E-406F-B7C0-0CE5294D6395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E2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963C0-9155-4715-AB4B-EC59BD78B4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277"/>
            <a:ext cx="12192000" cy="8397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7A557-99C5-4D34-8FAF-25731C669DCD}"/>
              </a:ext>
            </a:extLst>
          </p:cNvPr>
          <p:cNvCxnSpPr/>
          <p:nvPr userDrawn="1"/>
        </p:nvCxnSpPr>
        <p:spPr>
          <a:xfrm>
            <a:off x="11191603" y="6321365"/>
            <a:ext cx="0" cy="33881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B60BC7-98F3-4C97-949E-B9D0274682FE}"/>
              </a:ext>
            </a:extLst>
          </p:cNvPr>
          <p:cNvSpPr txBox="1"/>
          <p:nvPr userDrawn="1"/>
        </p:nvSpPr>
        <p:spPr>
          <a:xfrm>
            <a:off x="9480945" y="6398310"/>
            <a:ext cx="17106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CloudThat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3204958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87323"/>
          </a:xfrm>
        </p:spPr>
        <p:txBody>
          <a:bodyPr lIns="0" tIns="0" rIns="0" bIns="0"/>
          <a:lstStyle>
            <a:lvl1pPr>
              <a:defRPr sz="1867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58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27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g object 18"/>
          <p:cNvSpPr/>
          <p:nvPr/>
        </p:nvSpPr>
        <p:spPr>
          <a:xfrm>
            <a:off x="11125200" y="6213856"/>
            <a:ext cx="0" cy="45212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707135" y="863600"/>
            <a:ext cx="11160760" cy="0"/>
          </a:xfrm>
          <a:custGeom>
            <a:avLst/>
            <a:gdLst/>
            <a:ahLst/>
            <a:cxnLst/>
            <a:rect l="l" t="t" r="r" b="b"/>
            <a:pathLst>
              <a:path w="8370570">
                <a:moveTo>
                  <a:pt x="0" y="0"/>
                </a:moveTo>
                <a:lnTo>
                  <a:pt x="8370062" y="0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656655"/>
          </a:xfrm>
        </p:spPr>
        <p:txBody>
          <a:bodyPr lIns="0" tIns="0" rIns="0" bIns="0"/>
          <a:lstStyle>
            <a:lvl1pPr>
              <a:defRPr sz="4267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436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78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2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7D44-512F-45BC-8B1E-1E3D3E676087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5539F-A530-4E76-A0CC-CF79BD44F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6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70" r:id="rId12"/>
    <p:sldLayoutId id="21474838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IN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33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2D3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1" y="6018783"/>
            <a:ext cx="12191999" cy="83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125" y="1194613"/>
            <a:ext cx="114777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521" y="6509344"/>
            <a:ext cx="4055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7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6933">
              <a:lnSpc>
                <a:spcPts val="1153"/>
              </a:lnSpc>
            </a:pPr>
            <a:r>
              <a:rPr lang="en-US"/>
              <a:t>Page</a:t>
            </a:r>
            <a:fld id="{81D60167-4931-47E6-BA6A-407CBD079E47}" type="slidenum">
              <a:rPr smtClean="0"/>
              <a:pPr marL="16933">
                <a:lnSpc>
                  <a:spcPts val="1153"/>
                </a:lnSpc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1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6529" y="3040622"/>
            <a:ext cx="4928361" cy="91997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7" err="1"/>
              <a:t>Clou</a:t>
            </a:r>
            <a:r>
              <a:rPr spc="7" err="1"/>
              <a:t>d</a:t>
            </a:r>
            <a:r>
              <a:rPr spc="-7" err="1"/>
              <a:t>Th</a:t>
            </a:r>
            <a:r>
              <a:rPr spc="-40" err="1"/>
              <a:t>a</a:t>
            </a:r>
            <a:r>
              <a:rPr u="none" err="1"/>
              <a:t>t</a:t>
            </a:r>
            <a:endParaRPr u="none"/>
          </a:p>
        </p:txBody>
      </p:sp>
      <p:sp>
        <p:nvSpPr>
          <p:cNvPr id="3" name="object 3"/>
          <p:cNvSpPr txBox="1"/>
          <p:nvPr/>
        </p:nvSpPr>
        <p:spPr>
          <a:xfrm>
            <a:off x="646528" y="3970709"/>
            <a:ext cx="9208672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733">
                <a:solidFill>
                  <a:schemeClr val="bg1"/>
                </a:solidFill>
                <a:latin typeface="Carlito"/>
                <a:cs typeface="Carlito"/>
              </a:rPr>
              <a:t>Experiential Learning Approach for Deloitte</a:t>
            </a:r>
            <a:endParaRPr sz="3733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255" y="3943096"/>
            <a:ext cx="82296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8575">
            <a:solidFill>
              <a:srgbClr val="F0554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E1FC-744B-4455-A84F-20BF56B935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7396" y="3809143"/>
            <a:ext cx="10416227" cy="861774"/>
          </a:xfrm>
        </p:spPr>
        <p:txBody>
          <a:bodyPr wrap="square" lIns="0" tIns="0" rIns="0" bIns="0" anchor="t">
            <a:spAutoFit/>
          </a:bodyPr>
          <a:lstStyle/>
          <a:p>
            <a:pPr algn="ctr" rtl="0">
              <a:defRPr/>
            </a:pPr>
            <a:r>
              <a:rPr lang="en-US" sz="2800" b="1" kern="1200">
                <a:latin typeface="Calibri"/>
                <a:ea typeface="+mn-ea"/>
                <a:cs typeface="Calibri"/>
              </a:rPr>
              <a:t>Domain:</a:t>
            </a:r>
            <a:r>
              <a:rPr lang="en-US" sz="2800" b="1" u="none" kern="1200">
                <a:latin typeface="Calibri"/>
                <a:ea typeface="+mn-ea"/>
                <a:cs typeface="Calibri"/>
              </a:rPr>
              <a:t> Banking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&amp; Financial Services </a:t>
            </a:r>
            <a:br>
              <a:rPr lang="en-US" sz="2800" b="1" u="none" kern="1200">
                <a:latin typeface="Calibri"/>
                <a:ea typeface="+mn-ea"/>
                <a:cs typeface="Calibri"/>
              </a:rPr>
            </a:br>
            <a:r>
              <a:rPr lang="en-US" sz="2800" b="1" kern="1200">
                <a:latin typeface="Calibri"/>
                <a:ea typeface="+mn-ea"/>
                <a:cs typeface="Calibri"/>
              </a:rPr>
              <a:t>Task:</a:t>
            </a:r>
            <a:r>
              <a:rPr lang="en-US" sz="2800" b="1" u="none" kern="1200">
                <a:latin typeface="Calibri"/>
                <a:ea typeface="+mn-ea"/>
                <a:cs typeface="Calibri"/>
              </a:rPr>
              <a:t> Perform Risk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Analytics and </a:t>
            </a:r>
            <a:r>
              <a:rPr lang="en-US" sz="2800" b="1" u="none" kern="1200">
                <a:latin typeface="Calibri"/>
                <a:ea typeface="+mn-ea"/>
                <a:cs typeface="Calibri"/>
              </a:rPr>
              <a:t>Predict Credit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Fraud</a:t>
            </a:r>
            <a:r>
              <a:rPr lang="en-US" sz="2800" b="1" u="none" kern="1200">
                <a:latin typeface="Calibri"/>
                <a:ea typeface="+mn-ea"/>
                <a:cs typeface="Calibri"/>
              </a:rPr>
              <a:t> </a:t>
            </a:r>
            <a:endParaRPr lang="en-US" sz="2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2F781-A063-492E-8523-CBB8E95A8B4C}"/>
              </a:ext>
            </a:extLst>
          </p:cNvPr>
          <p:cNvSpPr txBox="1"/>
          <p:nvPr/>
        </p:nvSpPr>
        <p:spPr>
          <a:xfrm>
            <a:off x="951041" y="1747816"/>
            <a:ext cx="10272583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</a:rPr>
              <a:t>Project - Big Data Analytics and Visualization</a:t>
            </a:r>
          </a:p>
          <a:p>
            <a:pPr algn="ctr" defTabSz="457189"/>
            <a:r>
              <a:rPr lang="en-US" sz="3200" dirty="0">
                <a:solidFill>
                  <a:schemeClr val="bg1"/>
                </a:solidFill>
                <a:latin typeface="-apple-system"/>
                <a:cs typeface="Calibri"/>
              </a:rPr>
              <a:t>Client - ABC bank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12EA586D-04E0-43D3-BBB9-1EF9AD8E5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" y="5866230"/>
            <a:ext cx="1033975" cy="1033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7686D1-B1FE-43D8-91D2-77B9416F5359}"/>
              </a:ext>
            </a:extLst>
          </p:cNvPr>
          <p:cNvSpPr txBox="1"/>
          <p:nvPr/>
        </p:nvSpPr>
        <p:spPr>
          <a:xfrm>
            <a:off x="3457573" y="683491"/>
            <a:ext cx="425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sz="3200">
                <a:solidFill>
                  <a:prstClr val="white"/>
                </a:solidFill>
                <a:latin typeface="Calibri"/>
              </a:rPr>
              <a:t>Week 1 – Case Study - 1 </a:t>
            </a:r>
            <a:endParaRPr lang="en-IN" sz="3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67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59" y="175377"/>
            <a:ext cx="2266462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 dirty="0"/>
              <a:t>Introduction</a:t>
            </a:r>
            <a:endParaRPr lang="en-IN" sz="2900" spc="-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4004574" y="2126673"/>
            <a:ext cx="7947281" cy="969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 algn="just">
              <a:spcBef>
                <a:spcPts val="6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About ABC Bank</a:t>
            </a:r>
          </a:p>
          <a:p>
            <a:pPr marL="514350" indent="-514350" algn="just">
              <a:spcBef>
                <a:spcPts val="600"/>
              </a:spcBef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cs typeface="Calibri"/>
              </a:rPr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21309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8C95-5C52-4841-9E49-150D44D378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8553" y="516833"/>
            <a:ext cx="11112500" cy="180049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250" dirty="0"/>
              <a:t>Problem Statement &amp; Requirements</a:t>
            </a:r>
            <a:br>
              <a:rPr lang="en-US" sz="4250" dirty="0"/>
            </a:br>
            <a:br>
              <a:rPr lang="en-US" sz="425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F784E-F40C-4E18-B624-E79C6B772683}"/>
              </a:ext>
            </a:extLst>
          </p:cNvPr>
          <p:cNvSpPr txBox="1"/>
          <p:nvPr/>
        </p:nvSpPr>
        <p:spPr>
          <a:xfrm>
            <a:off x="2724727" y="1754910"/>
            <a:ext cx="6742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Loan fraud increase with geographic expansion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Predict probability of Fraud when for an incoming Loan application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3.    Minimize percentage of rejection for genuine customers</a:t>
            </a:r>
          </a:p>
        </p:txBody>
      </p:sp>
    </p:spTree>
    <p:extLst>
      <p:ext uri="{BB962C8B-B14F-4D97-AF65-F5344CB8AC3E}">
        <p14:creationId xmlns:p14="http://schemas.microsoft.com/office/powerpoint/2010/main" val="10116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00501-8A70-4C45-A967-C7E1B335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3" y="276978"/>
            <a:ext cx="10515600" cy="69270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sz="2900" spc="-13"/>
              <a:t>Dataset</a:t>
            </a:r>
            <a:endParaRPr lang="en-IN" sz="2900" spc="-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D781-788D-4250-9009-CD9EDA208B42}"/>
              </a:ext>
            </a:extLst>
          </p:cNvPr>
          <p:cNvSpPr txBox="1"/>
          <p:nvPr/>
        </p:nvSpPr>
        <p:spPr>
          <a:xfrm>
            <a:off x="694204" y="1045768"/>
            <a:ext cx="11210370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1. 'previous_application.csv'</a:t>
            </a: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information about the client’s previous loan data. It contains the data whether the previous application had been Approved, Cancelled, Refused or Unused offer.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sz="26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2. 'application_data.csv'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contains all the information of the client at the time of submitting the application. </a:t>
            </a:r>
            <a:endParaRPr lang="en-US" sz="2600">
              <a:solidFill>
                <a:schemeClr val="bg1"/>
              </a:solidFill>
              <a:cs typeface="Calibri"/>
            </a:endParaRPr>
          </a:p>
          <a:p>
            <a:pPr algn="just"/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3. 'columns_description.csv'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just">
              <a:spcBef>
                <a:spcPts val="600"/>
              </a:spcBef>
            </a:pPr>
            <a:r>
              <a:rPr lang="en-US" sz="2600">
                <a:solidFill>
                  <a:schemeClr val="bg1"/>
                </a:solidFill>
                <a:ea typeface="+mn-lt"/>
                <a:cs typeface="+mn-lt"/>
              </a:rPr>
              <a:t>It is data dictionary which describes the meaning of the variables.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9BC0-F0CF-4ECE-A130-08F89B70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2" y="140377"/>
            <a:ext cx="11577657" cy="1354217"/>
          </a:xfrm>
        </p:spPr>
        <p:txBody>
          <a:bodyPr/>
          <a:lstStyle/>
          <a:p>
            <a:pPr marL="285750" indent="-285750"/>
            <a:r>
              <a:rPr lang="en-US" sz="4400" dirty="0">
                <a:solidFill>
                  <a:schemeClr val="bg1"/>
                </a:solidFill>
                <a:cs typeface="Calibri"/>
              </a:rPr>
              <a:t>  columns of the dataset and identify the target variable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8A354-597E-45D1-A544-BD322177787C}"/>
              </a:ext>
            </a:extLst>
          </p:cNvPr>
          <p:cNvSpPr txBox="1"/>
          <p:nvPr/>
        </p:nvSpPr>
        <p:spPr>
          <a:xfrm>
            <a:off x="3276616" y="2374710"/>
            <a:ext cx="61038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cs typeface="Calibri"/>
              </a:rPr>
              <a:t>Findings from Data set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387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3D22-9B2E-47CB-B26C-77B3E8A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 for Business Problem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4F192-AEF7-4F34-81A2-739BB8113A7E}"/>
              </a:ext>
            </a:extLst>
          </p:cNvPr>
          <p:cNvSpPr txBox="1"/>
          <p:nvPr/>
        </p:nvSpPr>
        <p:spPr>
          <a:xfrm>
            <a:off x="1128860" y="1482067"/>
            <a:ext cx="10239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ea typeface="+mn-lt"/>
                <a:cs typeface="+mn-lt"/>
              </a:rPr>
              <a:t>Identify and Formulate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the objectives to accomplish the 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09605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8723-8DF5-4EC4-B46D-3C82BB23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FE58C-B742-40D6-9032-B97B7B7BCB7F}"/>
              </a:ext>
            </a:extLst>
          </p:cNvPr>
          <p:cNvSpPr txBox="1"/>
          <p:nvPr/>
        </p:nvSpPr>
        <p:spPr>
          <a:xfrm>
            <a:off x="4091232" y="2639505"/>
            <a:ext cx="68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Block Diagram of Solution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3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D783F-C0FD-475F-8705-7B2558E6FB54}"/>
              </a:ext>
            </a:extLst>
          </p:cNvPr>
          <p:cNvSpPr txBox="1"/>
          <p:nvPr/>
        </p:nvSpPr>
        <p:spPr>
          <a:xfrm>
            <a:off x="1658363" y="2844284"/>
            <a:ext cx="8735439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457189">
              <a:defRPr/>
            </a:pPr>
            <a:r>
              <a:rPr lang="en-IN" sz="4000" b="1">
                <a:solidFill>
                  <a:schemeClr val="bg1"/>
                </a:solidFill>
                <a:latin typeface="Calibri" panose="020F0502020204030204"/>
              </a:rPr>
              <a:t>Thank You</a:t>
            </a:r>
            <a:endParaRPr lang="en-US" sz="40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64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1C5D85-3380-7743-A3F2-DEF829052FD3}">
  <we:reference id="5bf5ad08-a2f3-4cca-b30d-cd77ea8d6bd4" version="1.4.0.0" store="EXCatalog" storeType="EXCatalog"/>
  <we:alternateReferences>
    <we:reference id="WA104380255" version="1.4.0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E2A5E00E86B4290CB192C3EF7BE15" ma:contentTypeVersion="14" ma:contentTypeDescription="Create a new document." ma:contentTypeScope="" ma:versionID="7c1fb0bd409b632b979ba4f1a2c7680a">
  <xsd:schema xmlns:xsd="http://www.w3.org/2001/XMLSchema" xmlns:xs="http://www.w3.org/2001/XMLSchema" xmlns:p="http://schemas.microsoft.com/office/2006/metadata/properties" xmlns:ns3="80988191-8a4e-4d80-ae64-3da7164900c4" xmlns:ns4="a6c835c0-2fde-44e6-ab42-84c6f93c56ee" targetNamespace="http://schemas.microsoft.com/office/2006/metadata/properties" ma:root="true" ma:fieldsID="38ae397688c12b81d4ef6b7ee83f8bda" ns3:_="" ns4:_="">
    <xsd:import namespace="80988191-8a4e-4d80-ae64-3da7164900c4"/>
    <xsd:import namespace="a6c835c0-2fde-44e6-ab42-84c6f93c56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88191-8a4e-4d80-ae64-3da716490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835c0-2fde-44e6-ab42-84c6f93c5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CA16F-DE57-4B0B-91AF-A5EE411202FB}">
  <ds:schemaRefs>
    <ds:schemaRef ds:uri="80988191-8a4e-4d80-ae64-3da7164900c4"/>
    <ds:schemaRef ds:uri="a6c835c0-2fde-44e6-ab42-84c6f93c56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22554F-EF5C-4E4A-BA99-7288FC7D5D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DDED8F-32D9-4FD1-92A4-9103C643837E}">
  <ds:schemaRefs>
    <ds:schemaRef ds:uri="80988191-8a4e-4d80-ae64-3da7164900c4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a6c835c0-2fde-44e6-ab42-84c6f93c56ee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CT-Word</Template>
  <TotalTime>153</TotalTime>
  <Words>195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Carlito</vt:lpstr>
      <vt:lpstr>Proxima Nova Rg</vt:lpstr>
      <vt:lpstr>Office Theme</vt:lpstr>
      <vt:lpstr>1_Office Theme</vt:lpstr>
      <vt:lpstr>2_Office Theme</vt:lpstr>
      <vt:lpstr>CloudThat</vt:lpstr>
      <vt:lpstr>Domain: Banking &amp; Financial Services  Task: Perform Risk Analytics and Predict Credit Fraud </vt:lpstr>
      <vt:lpstr>Introduction</vt:lpstr>
      <vt:lpstr>Problem Statement &amp; Requirements  </vt:lpstr>
      <vt:lpstr>Dataset</vt:lpstr>
      <vt:lpstr>  columns of the dataset and identify the target variable</vt:lpstr>
      <vt:lpstr>Business Objective for Business Problem</vt:lpstr>
      <vt:lpstr>Solution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</dc:creator>
  <cp:lastModifiedBy>Ray, Raktim</cp:lastModifiedBy>
  <cp:revision>13</cp:revision>
  <dcterms:created xsi:type="dcterms:W3CDTF">2020-10-15T16:54:08Z</dcterms:created>
  <dcterms:modified xsi:type="dcterms:W3CDTF">2022-03-21T08:10:28Z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0x01010065DE2A5E00E86B4290CB192C3EF7BE15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2022-03-21T05:58:09Z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f737aabb-066d-4b38-8532-86b90f92f971</vt:lpwstr>
  </property>
  <property fmtid="{D5CDD505-2E9C-101B-9397-08002B2CF9AE}" pid="9" name="MSIP_Label_ea60d57e-af5b-4752-ac57-3e4f28ca11dc_ContentBits">
    <vt:lpwstr>0</vt:lpwstr>
  </property>
</Properties>
</file>