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3" autoAdjust="0"/>
    <p:restoredTop sz="94610"/>
  </p:normalViewPr>
  <p:slideViewPr>
    <p:cSldViewPr snapToGrid="0" snapToObjects="1">
      <p:cViewPr varScale="1">
        <p:scale>
          <a:sx n="60" d="100"/>
          <a:sy n="60"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7532" y="2358271"/>
            <a:ext cx="4971217" cy="3513058"/>
          </a:xfrm>
          <a:prstGeom prst="rect">
            <a:avLst/>
          </a:prstGeom>
        </p:spPr>
      </p:pic>
      <p:sp>
        <p:nvSpPr>
          <p:cNvPr id="6" name="Text 2"/>
          <p:cNvSpPr/>
          <p:nvPr/>
        </p:nvSpPr>
        <p:spPr>
          <a:xfrm>
            <a:off x="6207561" y="163711"/>
            <a:ext cx="7701677" cy="3219450"/>
          </a:xfrm>
          <a:prstGeom prst="rect">
            <a:avLst/>
          </a:prstGeom>
          <a:noFill/>
          <a:ln/>
        </p:spPr>
        <p:txBody>
          <a:bodyPr wrap="square" rtlCol="0" anchor="t"/>
          <a:lstStyle/>
          <a:p>
            <a:pPr marL="0" indent="0">
              <a:lnSpc>
                <a:spcPts val="5070"/>
              </a:lnSpc>
              <a:buNone/>
            </a:pPr>
            <a:r>
              <a:rPr lang="en-US" sz="4056" kern="0" spc="-122" dirty="0">
                <a:solidFill>
                  <a:srgbClr val="FBF3FA"/>
                </a:solidFill>
                <a:highlight>
                  <a:srgbClr val="000000"/>
                </a:highlight>
                <a:latin typeface="Fira Mono" pitchFamily="34" charset="0"/>
                <a:ea typeface="Fira Mono" pitchFamily="34" charset="-122"/>
                <a:cs typeface="Fira Mono" pitchFamily="34" charset="-120"/>
              </a:rPr>
              <a:t>Innovative Monitoring System for TeleICU Patients Using Video Processing and Deep Learning</a:t>
            </a:r>
            <a:endParaRPr lang="en-US" sz="4056" dirty="0">
              <a:highlight>
                <a:srgbClr val="000000"/>
              </a:highlight>
            </a:endParaRPr>
          </a:p>
        </p:txBody>
      </p:sp>
      <p:sp>
        <p:nvSpPr>
          <p:cNvPr id="7" name="Text 3"/>
          <p:cNvSpPr/>
          <p:nvPr/>
        </p:nvSpPr>
        <p:spPr>
          <a:xfrm>
            <a:off x="6207562" y="4006503"/>
            <a:ext cx="7701677" cy="3322508"/>
          </a:xfrm>
          <a:prstGeom prst="rect">
            <a:avLst/>
          </a:prstGeom>
          <a:noFill/>
          <a:ln/>
        </p:spPr>
        <p:txBody>
          <a:bodyPr wrap="square" rtlCol="0" anchor="t"/>
          <a:lstStyle/>
          <a:p>
            <a:pPr marL="0" indent="0">
              <a:lnSpc>
                <a:spcPts val="2596"/>
              </a:lnSpc>
              <a:buNone/>
            </a:pPr>
            <a:r>
              <a:rPr lang="en-IN" sz="2800" b="1" i="0" u="sng" dirty="0">
                <a:solidFill>
                  <a:schemeClr val="bg1"/>
                </a:solidFill>
                <a:effectLst/>
                <a:highlight>
                  <a:srgbClr val="000000"/>
                </a:highlight>
                <a:latin typeface="Helvetica" panose="020B0604020202020204" pitchFamily="34" charset="0"/>
              </a:rPr>
              <a:t>Intel Unnati Industrial Training Program</a:t>
            </a:r>
          </a:p>
          <a:p>
            <a:pPr marL="0" indent="0">
              <a:lnSpc>
                <a:spcPts val="2596"/>
              </a:lnSpc>
              <a:buNone/>
            </a:pPr>
            <a:endParaRPr lang="en-IN" sz="2800" b="1" u="sng" dirty="0">
              <a:solidFill>
                <a:schemeClr val="bg1"/>
              </a:solidFill>
              <a:highlight>
                <a:srgbClr val="000000"/>
              </a:highlight>
              <a:latin typeface="Helvetica" panose="020B0604020202020204" pitchFamily="34" charset="0"/>
            </a:endParaRPr>
          </a:p>
          <a:p>
            <a:pPr marL="0" indent="0">
              <a:lnSpc>
                <a:spcPts val="2596"/>
              </a:lnSpc>
              <a:buNone/>
            </a:pPr>
            <a:r>
              <a:rPr lang="en-IN" sz="2800" b="1" i="0" u="sng" dirty="0">
                <a:solidFill>
                  <a:schemeClr val="bg1"/>
                </a:solidFill>
                <a:effectLst/>
                <a:highlight>
                  <a:srgbClr val="000000"/>
                </a:highlight>
                <a:latin typeface="Helvetica" panose="020B0604020202020204" pitchFamily="34" charset="0"/>
              </a:rPr>
              <a:t> 2024</a:t>
            </a:r>
            <a:endParaRPr lang="en-US" sz="2800" b="1" u="sng" dirty="0">
              <a:solidFill>
                <a:schemeClr val="bg1"/>
              </a:solidFill>
              <a:highlight>
                <a:srgbClr val="000000"/>
              </a:highlight>
            </a:endParaRPr>
          </a:p>
          <a:p>
            <a:pPr marL="0" indent="0">
              <a:lnSpc>
                <a:spcPts val="2596"/>
              </a:lnSpc>
              <a:buNone/>
            </a:pPr>
            <a:endParaRPr lang="en-US" sz="2800" b="1" u="sng" dirty="0">
              <a:solidFill>
                <a:schemeClr val="bg2"/>
              </a:solidFill>
              <a:highlight>
                <a:srgbClr val="000000"/>
              </a:highlight>
            </a:endParaRPr>
          </a:p>
          <a:p>
            <a:pPr marL="0" indent="0">
              <a:lnSpc>
                <a:spcPts val="2596"/>
              </a:lnSpc>
              <a:buNone/>
            </a:pPr>
            <a:r>
              <a:rPr lang="en-US" sz="2800" b="1" u="sng" dirty="0">
                <a:solidFill>
                  <a:schemeClr val="bg2"/>
                </a:solidFill>
                <a:highlight>
                  <a:srgbClr val="000000"/>
                </a:highlight>
              </a:rPr>
              <a:t>TEAM</a:t>
            </a:r>
            <a:r>
              <a:rPr lang="en-US" sz="2800" b="1" u="sng" dirty="0">
                <a:solidFill>
                  <a:schemeClr val="bg2"/>
                </a:solidFill>
              </a:rPr>
              <a:t> </a:t>
            </a:r>
            <a:r>
              <a:rPr lang="en-US" sz="2800" dirty="0">
                <a:solidFill>
                  <a:schemeClr val="bg2"/>
                </a:solidFill>
              </a:rPr>
              <a:t>:  </a:t>
            </a:r>
            <a:r>
              <a:rPr lang="en-US" sz="2800" b="1" dirty="0">
                <a:solidFill>
                  <a:schemeClr val="bg2"/>
                </a:solidFill>
                <a:highlight>
                  <a:srgbClr val="000000"/>
                </a:highlight>
              </a:rPr>
              <a:t>DEVATECH</a:t>
            </a:r>
          </a:p>
          <a:p>
            <a:pPr marL="0" indent="0">
              <a:lnSpc>
                <a:spcPts val="2596"/>
              </a:lnSpc>
              <a:buNone/>
            </a:pPr>
            <a:endParaRPr lang="en-US" sz="2800" dirty="0">
              <a:solidFill>
                <a:schemeClr val="bg2"/>
              </a:solidFill>
            </a:endParaRPr>
          </a:p>
          <a:p>
            <a:pPr marL="0" indent="0">
              <a:lnSpc>
                <a:spcPts val="2596"/>
              </a:lnSpc>
              <a:buNone/>
            </a:pPr>
            <a:r>
              <a:rPr lang="en-US" sz="2800" u="sng" dirty="0">
                <a:solidFill>
                  <a:schemeClr val="bg2"/>
                </a:solidFill>
                <a:highlight>
                  <a:srgbClr val="000000"/>
                </a:highlight>
              </a:rPr>
              <a:t>TEAM MEMBER 1 </a:t>
            </a:r>
            <a:r>
              <a:rPr lang="en-US" sz="2800" dirty="0">
                <a:solidFill>
                  <a:schemeClr val="bg2"/>
                </a:solidFill>
              </a:rPr>
              <a:t>: </a:t>
            </a:r>
            <a:r>
              <a:rPr lang="en-US" sz="2800" dirty="0">
                <a:solidFill>
                  <a:schemeClr val="bg2"/>
                </a:solidFill>
                <a:highlight>
                  <a:srgbClr val="000000"/>
                </a:highlight>
              </a:rPr>
              <a:t>RAKTIM MAITY </a:t>
            </a:r>
          </a:p>
          <a:p>
            <a:pPr marL="0" indent="0">
              <a:lnSpc>
                <a:spcPts val="2596"/>
              </a:lnSpc>
              <a:buNone/>
            </a:pPr>
            <a:endParaRPr lang="en-US" sz="2800" dirty="0">
              <a:solidFill>
                <a:schemeClr val="bg2"/>
              </a:solidFill>
            </a:endParaRPr>
          </a:p>
          <a:p>
            <a:pPr marL="0" indent="0">
              <a:lnSpc>
                <a:spcPts val="2596"/>
              </a:lnSpc>
              <a:buNone/>
            </a:pPr>
            <a:r>
              <a:rPr lang="en-US" sz="2800" u="sng" dirty="0">
                <a:solidFill>
                  <a:schemeClr val="bg2"/>
                </a:solidFill>
                <a:highlight>
                  <a:srgbClr val="000000"/>
                </a:highlight>
              </a:rPr>
              <a:t>TEAM MEMBER 2 </a:t>
            </a:r>
            <a:r>
              <a:rPr lang="en-US" sz="2800" dirty="0">
                <a:solidFill>
                  <a:schemeClr val="bg2"/>
                </a:solidFill>
              </a:rPr>
              <a:t>: </a:t>
            </a:r>
            <a:r>
              <a:rPr lang="en-US" sz="2800" dirty="0">
                <a:solidFill>
                  <a:schemeClr val="bg2"/>
                </a:solidFill>
                <a:highlight>
                  <a:srgbClr val="000000"/>
                </a:highlight>
              </a:rPr>
              <a:t>POOJA MAITY</a:t>
            </a:r>
          </a:p>
          <a:p>
            <a:pPr marL="0" indent="0">
              <a:lnSpc>
                <a:spcPts val="2596"/>
              </a:lnSpc>
              <a:buNone/>
            </a:pPr>
            <a:endParaRPr lang="en-US" sz="2800" dirty="0">
              <a:solidFill>
                <a:schemeClr val="bg2"/>
              </a:solidFill>
            </a:endParaRPr>
          </a:p>
          <a:p>
            <a:pPr marL="0" indent="0">
              <a:lnSpc>
                <a:spcPts val="2596"/>
              </a:lnSpc>
              <a:buNone/>
            </a:pPr>
            <a:r>
              <a:rPr lang="en-US" sz="2800" u="sng" dirty="0">
                <a:solidFill>
                  <a:schemeClr val="bg2"/>
                </a:solidFill>
                <a:highlight>
                  <a:srgbClr val="000000"/>
                </a:highlight>
              </a:rPr>
              <a:t>TEAM MEMBER 3 </a:t>
            </a:r>
            <a:r>
              <a:rPr lang="en-US" sz="2800" dirty="0">
                <a:solidFill>
                  <a:schemeClr val="bg2"/>
                </a:solidFill>
              </a:rPr>
              <a:t>: </a:t>
            </a:r>
            <a:r>
              <a:rPr lang="en-US" sz="2800" dirty="0">
                <a:solidFill>
                  <a:schemeClr val="bg2"/>
                </a:solidFill>
                <a:highlight>
                  <a:srgbClr val="000000"/>
                </a:highlight>
              </a:rPr>
              <a:t>RISAV CHATTERJEE</a:t>
            </a:r>
          </a:p>
        </p:txBody>
      </p:sp>
      <p:sp>
        <p:nvSpPr>
          <p:cNvPr id="10" name="Text 5"/>
          <p:cNvSpPr/>
          <p:nvPr/>
        </p:nvSpPr>
        <p:spPr>
          <a:xfrm>
            <a:off x="6640235" y="6968490"/>
            <a:ext cx="3276362" cy="360521"/>
          </a:xfrm>
          <a:prstGeom prst="rect">
            <a:avLst/>
          </a:prstGeom>
          <a:noFill/>
          <a:ln/>
        </p:spPr>
        <p:txBody>
          <a:bodyPr wrap="none" rtlCol="0" anchor="t"/>
          <a:lstStyle/>
          <a:p>
            <a:pPr marL="0" indent="0" algn="l">
              <a:lnSpc>
                <a:spcPts val="2839"/>
              </a:lnSpc>
              <a:buNone/>
            </a:pPr>
            <a:endParaRPr lang="en-US" sz="202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1479828" y="760095"/>
            <a:ext cx="11670744" cy="1335167"/>
          </a:xfrm>
          <a:prstGeom prst="rect">
            <a:avLst/>
          </a:prstGeom>
          <a:noFill/>
          <a:ln/>
        </p:spPr>
        <p:txBody>
          <a:bodyPr wrap="square" rtlCol="0" anchor="t"/>
          <a:lstStyle/>
          <a:p>
            <a:pPr marL="0" indent="0">
              <a:lnSpc>
                <a:spcPts val="5257"/>
              </a:lnSpc>
              <a:buNone/>
            </a:pPr>
            <a:r>
              <a:rPr lang="en-US" sz="4206" kern="0" spc="-126" dirty="0">
                <a:solidFill>
                  <a:srgbClr val="FBF3FA"/>
                </a:solidFill>
                <a:latin typeface="Fira Mono" pitchFamily="34" charset="0"/>
                <a:ea typeface="Fira Mono" pitchFamily="34" charset="-122"/>
                <a:cs typeface="Fira Mono" pitchFamily="34" charset="-120"/>
              </a:rPr>
              <a:t>Support Vector Machines for Classification</a:t>
            </a:r>
            <a:endParaRPr lang="en-US" sz="4206" dirty="0"/>
          </a:p>
        </p:txBody>
      </p:sp>
      <p:sp>
        <p:nvSpPr>
          <p:cNvPr id="5" name="Text 3"/>
          <p:cNvSpPr/>
          <p:nvPr/>
        </p:nvSpPr>
        <p:spPr>
          <a:xfrm>
            <a:off x="1479828" y="2629257"/>
            <a:ext cx="2670572" cy="333732"/>
          </a:xfrm>
          <a:prstGeom prst="rect">
            <a:avLst/>
          </a:prstGeom>
          <a:noFill/>
          <a:ln/>
        </p:spPr>
        <p:txBody>
          <a:bodyPr wrap="none" rtlCol="0" anchor="t"/>
          <a:lstStyle/>
          <a:p>
            <a:pPr marL="0" indent="0">
              <a:lnSpc>
                <a:spcPts val="2629"/>
              </a:lnSpc>
              <a:buNone/>
            </a:pPr>
            <a:r>
              <a:rPr lang="en-US" sz="2103" kern="0" spc="-63" dirty="0">
                <a:solidFill>
                  <a:srgbClr val="FBF3FA"/>
                </a:solidFill>
                <a:latin typeface="Fira Mono" pitchFamily="34" charset="0"/>
                <a:ea typeface="Fira Mono" pitchFamily="34" charset="-122"/>
                <a:cs typeface="Fira Mono" pitchFamily="34" charset="-120"/>
              </a:rPr>
              <a:t>What are SVMs?</a:t>
            </a:r>
            <a:endParaRPr lang="en-US" sz="2103" dirty="0"/>
          </a:p>
        </p:txBody>
      </p:sp>
      <p:sp>
        <p:nvSpPr>
          <p:cNvPr id="6" name="Text 4"/>
          <p:cNvSpPr/>
          <p:nvPr/>
        </p:nvSpPr>
        <p:spPr>
          <a:xfrm>
            <a:off x="1479828" y="3176588"/>
            <a:ext cx="3542228" cy="3758803"/>
          </a:xfrm>
          <a:prstGeom prst="rect">
            <a:avLst/>
          </a:prstGeom>
          <a:noFill/>
          <a:ln/>
        </p:spPr>
        <p:txBody>
          <a:bodyPr wrap="square" rtlCol="0" anchor="t"/>
          <a:lstStyle/>
          <a:p>
            <a:pPr marL="0" indent="0">
              <a:lnSpc>
                <a:spcPts val="2692"/>
              </a:lnSpc>
              <a:buNone/>
            </a:pPr>
            <a:r>
              <a:rPr lang="en-US" sz="1682" kern="0" spc="-34" dirty="0">
                <a:solidFill>
                  <a:srgbClr val="E0D6DE"/>
                </a:solidFill>
                <a:latin typeface="Fira Sans" pitchFamily="34" charset="0"/>
                <a:ea typeface="Fira Sans" pitchFamily="34" charset="-122"/>
                <a:cs typeface="Fira Sans" pitchFamily="34" charset="-120"/>
              </a:rPr>
              <a:t>Support Vector Machines (SVMs) are a class of supervised learning algorithms widely used for classification and regression tasks. SVMs work by finding the optimal hyperplane that separates different classes of data with the maximum margin. This helps the model generalize well to new, unseen data, making it a robust and powerful tool for a variety of applications.</a:t>
            </a:r>
            <a:endParaRPr lang="en-US" sz="1682" dirty="0"/>
          </a:p>
        </p:txBody>
      </p:sp>
      <p:sp>
        <p:nvSpPr>
          <p:cNvPr id="7" name="Text 5"/>
          <p:cNvSpPr/>
          <p:nvPr/>
        </p:nvSpPr>
        <p:spPr>
          <a:xfrm>
            <a:off x="5550932" y="2629257"/>
            <a:ext cx="2670572" cy="333732"/>
          </a:xfrm>
          <a:prstGeom prst="rect">
            <a:avLst/>
          </a:prstGeom>
          <a:noFill/>
          <a:ln/>
        </p:spPr>
        <p:txBody>
          <a:bodyPr wrap="none" rtlCol="0" anchor="t"/>
          <a:lstStyle/>
          <a:p>
            <a:pPr marL="0" indent="0">
              <a:lnSpc>
                <a:spcPts val="2629"/>
              </a:lnSpc>
              <a:buNone/>
            </a:pPr>
            <a:r>
              <a:rPr lang="en-US" sz="2103" kern="0" spc="-63" dirty="0">
                <a:solidFill>
                  <a:srgbClr val="FBF3FA"/>
                </a:solidFill>
                <a:latin typeface="Fira Mono" pitchFamily="34" charset="0"/>
                <a:ea typeface="Fira Mono" pitchFamily="34" charset="-122"/>
                <a:cs typeface="Fira Mono" pitchFamily="34" charset="-120"/>
              </a:rPr>
              <a:t>Training SVMs</a:t>
            </a:r>
            <a:endParaRPr lang="en-US" sz="2103" dirty="0"/>
          </a:p>
        </p:txBody>
      </p:sp>
      <p:sp>
        <p:nvSpPr>
          <p:cNvPr id="8" name="Text 6"/>
          <p:cNvSpPr/>
          <p:nvPr/>
        </p:nvSpPr>
        <p:spPr>
          <a:xfrm>
            <a:off x="5550932" y="3176588"/>
            <a:ext cx="3542228" cy="4100512"/>
          </a:xfrm>
          <a:prstGeom prst="rect">
            <a:avLst/>
          </a:prstGeom>
          <a:noFill/>
          <a:ln/>
        </p:spPr>
        <p:txBody>
          <a:bodyPr wrap="square" rtlCol="0" anchor="t"/>
          <a:lstStyle/>
          <a:p>
            <a:pPr marL="0" indent="0">
              <a:lnSpc>
                <a:spcPts val="2692"/>
              </a:lnSpc>
              <a:buNone/>
            </a:pPr>
            <a:r>
              <a:rPr lang="en-US" sz="1682" kern="0" spc="-34" dirty="0">
                <a:solidFill>
                  <a:srgbClr val="E0D6DE"/>
                </a:solidFill>
                <a:latin typeface="Fira Sans" pitchFamily="34" charset="0"/>
                <a:ea typeface="Fira Sans" pitchFamily="34" charset="-122"/>
                <a:cs typeface="Fira Sans" pitchFamily="34" charset="-120"/>
              </a:rPr>
              <a:t>The training process for SVMs involves optimizing the position and orientation of the separating hyperplane to ensure the largest possible margin between the classes. This is achieved by solving a convex optimization problem, which can be computationally intensive for large datasets. However, efficient algorithms and techniques have been developed to make SVM training scalable and practical.</a:t>
            </a:r>
            <a:endParaRPr lang="en-US" sz="1682" dirty="0"/>
          </a:p>
        </p:txBody>
      </p:sp>
      <p:sp>
        <p:nvSpPr>
          <p:cNvPr id="9" name="Text 7"/>
          <p:cNvSpPr/>
          <p:nvPr/>
        </p:nvSpPr>
        <p:spPr>
          <a:xfrm>
            <a:off x="9622036" y="2629257"/>
            <a:ext cx="2738795" cy="333732"/>
          </a:xfrm>
          <a:prstGeom prst="rect">
            <a:avLst/>
          </a:prstGeom>
          <a:noFill/>
          <a:ln/>
        </p:spPr>
        <p:txBody>
          <a:bodyPr wrap="none" rtlCol="0" anchor="t"/>
          <a:lstStyle/>
          <a:p>
            <a:pPr marL="0" indent="0">
              <a:lnSpc>
                <a:spcPts val="2629"/>
              </a:lnSpc>
              <a:buNone/>
            </a:pPr>
            <a:r>
              <a:rPr lang="en-US" sz="2103" kern="0" spc="-63" dirty="0">
                <a:solidFill>
                  <a:srgbClr val="FBF3FA"/>
                </a:solidFill>
                <a:latin typeface="Fira Mono" pitchFamily="34" charset="0"/>
                <a:ea typeface="Fira Mono" pitchFamily="34" charset="-122"/>
                <a:cs typeface="Fira Mono" pitchFamily="34" charset="-120"/>
              </a:rPr>
              <a:t>Advantages of SVMs</a:t>
            </a:r>
            <a:endParaRPr lang="en-US" sz="2103" dirty="0"/>
          </a:p>
        </p:txBody>
      </p:sp>
      <p:sp>
        <p:nvSpPr>
          <p:cNvPr id="10" name="Text 8"/>
          <p:cNvSpPr/>
          <p:nvPr/>
        </p:nvSpPr>
        <p:spPr>
          <a:xfrm>
            <a:off x="9622036" y="3176588"/>
            <a:ext cx="3542228" cy="3075384"/>
          </a:xfrm>
          <a:prstGeom prst="rect">
            <a:avLst/>
          </a:prstGeom>
          <a:noFill/>
          <a:ln/>
        </p:spPr>
        <p:txBody>
          <a:bodyPr wrap="square" rtlCol="0" anchor="t"/>
          <a:lstStyle/>
          <a:p>
            <a:pPr marL="0" indent="0">
              <a:lnSpc>
                <a:spcPts val="2692"/>
              </a:lnSpc>
              <a:buNone/>
            </a:pPr>
            <a:r>
              <a:rPr lang="en-US" sz="1682" kern="0" spc="-34" dirty="0">
                <a:solidFill>
                  <a:srgbClr val="E0D6DE"/>
                </a:solidFill>
                <a:latin typeface="Fira Sans" pitchFamily="34" charset="0"/>
                <a:ea typeface="Fira Sans" pitchFamily="34" charset="-122"/>
                <a:cs typeface="Fira Sans" pitchFamily="34" charset="-120"/>
              </a:rPr>
              <a:t>SVMs are known for their ability to handle high-dimensional data, their robustness to noise and outliers, and their strong theoretical foundations. They have been successfully applied to a wide range of classification problems, including image recognition, text categorization, and bioinformatics.</a:t>
            </a:r>
            <a:endParaRPr lang="en-US" sz="168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14630400" cy="2160270"/>
          </a:xfrm>
          <a:prstGeom prst="rect">
            <a:avLst/>
          </a:prstGeom>
        </p:spPr>
      </p:pic>
      <p:sp>
        <p:nvSpPr>
          <p:cNvPr id="5" name="Text 2"/>
          <p:cNvSpPr/>
          <p:nvPr/>
        </p:nvSpPr>
        <p:spPr>
          <a:xfrm>
            <a:off x="2594967" y="2716887"/>
            <a:ext cx="5909191" cy="540068"/>
          </a:xfrm>
          <a:prstGeom prst="rect">
            <a:avLst/>
          </a:prstGeom>
          <a:noFill/>
          <a:ln/>
        </p:spPr>
        <p:txBody>
          <a:bodyPr wrap="non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Measuring Model Accuracy</a:t>
            </a:r>
            <a:endParaRPr lang="en-US" sz="3402" dirty="0"/>
          </a:p>
        </p:txBody>
      </p:sp>
      <p:sp>
        <p:nvSpPr>
          <p:cNvPr id="6" name="Shape 3"/>
          <p:cNvSpPr/>
          <p:nvPr/>
        </p:nvSpPr>
        <p:spPr>
          <a:xfrm>
            <a:off x="2594967" y="3710464"/>
            <a:ext cx="388739" cy="388739"/>
          </a:xfrm>
          <a:prstGeom prst="roundRect">
            <a:avLst>
              <a:gd name="adj" fmla="val 8002"/>
            </a:avLst>
          </a:prstGeom>
          <a:solidFill>
            <a:srgbClr val="2E2E2F"/>
          </a:solidFill>
          <a:ln/>
        </p:spPr>
      </p:sp>
      <p:sp>
        <p:nvSpPr>
          <p:cNvPr id="7" name="Text 4"/>
          <p:cNvSpPr/>
          <p:nvPr/>
        </p:nvSpPr>
        <p:spPr>
          <a:xfrm>
            <a:off x="2715458" y="3775234"/>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1</a:t>
            </a:r>
            <a:endParaRPr lang="en-US" sz="2041" dirty="0"/>
          </a:p>
        </p:txBody>
      </p:sp>
      <p:sp>
        <p:nvSpPr>
          <p:cNvPr id="8" name="Text 5"/>
          <p:cNvSpPr/>
          <p:nvPr/>
        </p:nvSpPr>
        <p:spPr>
          <a:xfrm>
            <a:off x="3156466" y="3710464"/>
            <a:ext cx="2160270"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Accuracy Metrics</a:t>
            </a:r>
            <a:endParaRPr lang="en-US" sz="1701" dirty="0"/>
          </a:p>
        </p:txBody>
      </p:sp>
      <p:sp>
        <p:nvSpPr>
          <p:cNvPr id="9" name="Text 6"/>
          <p:cNvSpPr/>
          <p:nvPr/>
        </p:nvSpPr>
        <p:spPr>
          <a:xfrm>
            <a:off x="3156466" y="4083963"/>
            <a:ext cx="2470071" cy="3318986"/>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Evaluating the performance of a machine learning model is crucial for understanding its effectiveness and suitability for a given task. Common metrics used to measure the accuracy of classification models include accuracy, precision, recall, and F1-score. These metrics provide insights into the model's ability to correctly identify positive and negative instances.</a:t>
            </a:r>
            <a:endParaRPr lang="en-US" sz="1361" dirty="0"/>
          </a:p>
        </p:txBody>
      </p:sp>
      <p:sp>
        <p:nvSpPr>
          <p:cNvPr id="10" name="Shape 7"/>
          <p:cNvSpPr/>
          <p:nvPr/>
        </p:nvSpPr>
        <p:spPr>
          <a:xfrm>
            <a:off x="5799296" y="3710464"/>
            <a:ext cx="388739" cy="388739"/>
          </a:xfrm>
          <a:prstGeom prst="roundRect">
            <a:avLst>
              <a:gd name="adj" fmla="val 8002"/>
            </a:avLst>
          </a:prstGeom>
          <a:solidFill>
            <a:srgbClr val="2E2E2F"/>
          </a:solidFill>
          <a:ln/>
        </p:spPr>
      </p:sp>
      <p:sp>
        <p:nvSpPr>
          <p:cNvPr id="11" name="Text 8"/>
          <p:cNvSpPr/>
          <p:nvPr/>
        </p:nvSpPr>
        <p:spPr>
          <a:xfrm>
            <a:off x="5919788" y="3775234"/>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2</a:t>
            </a:r>
            <a:endParaRPr lang="en-US" sz="2041" dirty="0"/>
          </a:p>
        </p:txBody>
      </p:sp>
      <p:sp>
        <p:nvSpPr>
          <p:cNvPr id="12" name="Text 9"/>
          <p:cNvSpPr/>
          <p:nvPr/>
        </p:nvSpPr>
        <p:spPr>
          <a:xfrm>
            <a:off x="6360795" y="3710464"/>
            <a:ext cx="2160270"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Cross-Validation</a:t>
            </a:r>
            <a:endParaRPr lang="en-US" sz="1701" dirty="0"/>
          </a:p>
        </p:txBody>
      </p:sp>
      <p:sp>
        <p:nvSpPr>
          <p:cNvPr id="13" name="Text 10"/>
          <p:cNvSpPr/>
          <p:nvPr/>
        </p:nvSpPr>
        <p:spPr>
          <a:xfrm>
            <a:off x="6360795" y="4083963"/>
            <a:ext cx="2470071" cy="3318986"/>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To obtain a robust estimate of a model's performance, it is important to use techniques like cross-validation. Cross-validation involves partitioning the data into training and testing sets, and then evaluating the model's performance on the unseen test data. This helps ensure that the model's accuracy is not inflated by overfitting to the training data.</a:t>
            </a:r>
            <a:endParaRPr lang="en-US" sz="1361" dirty="0"/>
          </a:p>
        </p:txBody>
      </p:sp>
      <p:sp>
        <p:nvSpPr>
          <p:cNvPr id="14" name="Shape 11"/>
          <p:cNvSpPr/>
          <p:nvPr/>
        </p:nvSpPr>
        <p:spPr>
          <a:xfrm>
            <a:off x="9003625" y="3710464"/>
            <a:ext cx="388739" cy="388739"/>
          </a:xfrm>
          <a:prstGeom prst="roundRect">
            <a:avLst>
              <a:gd name="adj" fmla="val 8002"/>
            </a:avLst>
          </a:prstGeom>
          <a:solidFill>
            <a:srgbClr val="2E2E2F"/>
          </a:solidFill>
          <a:ln/>
        </p:spPr>
      </p:sp>
      <p:sp>
        <p:nvSpPr>
          <p:cNvPr id="15" name="Text 12"/>
          <p:cNvSpPr/>
          <p:nvPr/>
        </p:nvSpPr>
        <p:spPr>
          <a:xfrm>
            <a:off x="9124117" y="3775234"/>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3</a:t>
            </a:r>
            <a:endParaRPr lang="en-US" sz="2041" dirty="0"/>
          </a:p>
        </p:txBody>
      </p:sp>
      <p:sp>
        <p:nvSpPr>
          <p:cNvPr id="16" name="Text 13"/>
          <p:cNvSpPr/>
          <p:nvPr/>
        </p:nvSpPr>
        <p:spPr>
          <a:xfrm>
            <a:off x="9565124" y="3710464"/>
            <a:ext cx="2470071" cy="539829"/>
          </a:xfrm>
          <a:prstGeom prst="rect">
            <a:avLst/>
          </a:prstGeom>
          <a:noFill/>
          <a:ln/>
        </p:spPr>
        <p:txBody>
          <a:bodyPr wrap="squar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Evaluation Considerations</a:t>
            </a:r>
            <a:endParaRPr lang="en-US" sz="1701" dirty="0"/>
          </a:p>
        </p:txBody>
      </p:sp>
      <p:sp>
        <p:nvSpPr>
          <p:cNvPr id="17" name="Text 14"/>
          <p:cNvSpPr/>
          <p:nvPr/>
        </p:nvSpPr>
        <p:spPr>
          <a:xfrm>
            <a:off x="9565124" y="4353878"/>
            <a:ext cx="2470071" cy="3318986"/>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When evaluating a model's accuracy, it is essential to consider the specific requirements and constraints of the application. For example, in a medical application, false negatives (missed diagnoses) may be more critical than false positives. The choice of evaluation metrics and thresholds should be tailored to the problem at hand.</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9832777"/>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9144000" y="0"/>
            <a:ext cx="5486400" cy="9832777"/>
          </a:xfrm>
          <a:prstGeom prst="rect">
            <a:avLst/>
          </a:prstGeom>
        </p:spPr>
      </p:pic>
      <p:pic>
        <p:nvPicPr>
          <p:cNvPr id="5" name="Image 1" descr="preencoded.png"/>
          <p:cNvPicPr>
            <a:picLocks noChangeAspect="1"/>
          </p:cNvPicPr>
          <p:nvPr/>
        </p:nvPicPr>
        <p:blipFill>
          <a:blip r:embed="rId4"/>
          <a:stretch>
            <a:fillRect/>
          </a:stretch>
        </p:blipFill>
        <p:spPr>
          <a:xfrm>
            <a:off x="9359979" y="3829645"/>
            <a:ext cx="5054322" cy="2173367"/>
          </a:xfrm>
          <a:prstGeom prst="rect">
            <a:avLst/>
          </a:prstGeom>
        </p:spPr>
      </p:pic>
      <p:sp>
        <p:nvSpPr>
          <p:cNvPr id="6" name="Text 2"/>
          <p:cNvSpPr/>
          <p:nvPr/>
        </p:nvSpPr>
        <p:spPr>
          <a:xfrm>
            <a:off x="604837" y="475178"/>
            <a:ext cx="7934325" cy="1080135"/>
          </a:xfrm>
          <a:prstGeom prst="rect">
            <a:avLst/>
          </a:prstGeom>
          <a:noFill/>
          <a:ln/>
        </p:spPr>
        <p:txBody>
          <a:bodyPr wrap="squar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Deep Learning for Patient Monitoring</a:t>
            </a:r>
            <a:endParaRPr lang="en-US" sz="3402" dirty="0"/>
          </a:p>
        </p:txBody>
      </p:sp>
      <p:sp>
        <p:nvSpPr>
          <p:cNvPr id="7" name="Shape 3"/>
          <p:cNvSpPr/>
          <p:nvPr/>
        </p:nvSpPr>
        <p:spPr>
          <a:xfrm>
            <a:off x="604837" y="1814513"/>
            <a:ext cx="7934325" cy="1825347"/>
          </a:xfrm>
          <a:prstGeom prst="roundRect">
            <a:avLst>
              <a:gd name="adj" fmla="val 1704"/>
            </a:avLst>
          </a:prstGeom>
          <a:solidFill>
            <a:srgbClr val="2E2E2F"/>
          </a:solidFill>
          <a:ln/>
        </p:spPr>
      </p:sp>
      <p:sp>
        <p:nvSpPr>
          <p:cNvPr id="8" name="Text 4"/>
          <p:cNvSpPr/>
          <p:nvPr/>
        </p:nvSpPr>
        <p:spPr>
          <a:xfrm>
            <a:off x="777597" y="1987272"/>
            <a:ext cx="3200876"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Computer Vision Techniques</a:t>
            </a:r>
            <a:endParaRPr lang="en-US" sz="1701" dirty="0"/>
          </a:p>
        </p:txBody>
      </p:sp>
      <p:sp>
        <p:nvSpPr>
          <p:cNvPr id="9" name="Text 5"/>
          <p:cNvSpPr/>
          <p:nvPr/>
        </p:nvSpPr>
        <p:spPr>
          <a:xfrm>
            <a:off x="777597" y="2360771"/>
            <a:ext cx="7588806"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Deep learning models, particularly convolutional neural networks (CNNs), have proven to be highly effective in processing and analyzing visual data, such as patient video footage. These models can be trained to detect and track patient movements, recognize facial expressions, and even measure physiological signals like heart rate and respiration rate.</a:t>
            </a:r>
            <a:endParaRPr lang="en-US" sz="1361" dirty="0"/>
          </a:p>
        </p:txBody>
      </p:sp>
      <p:sp>
        <p:nvSpPr>
          <p:cNvPr id="10" name="Shape 6"/>
          <p:cNvSpPr/>
          <p:nvPr/>
        </p:nvSpPr>
        <p:spPr>
          <a:xfrm>
            <a:off x="604837" y="3812619"/>
            <a:ext cx="7934325" cy="1825347"/>
          </a:xfrm>
          <a:prstGeom prst="roundRect">
            <a:avLst>
              <a:gd name="adj" fmla="val 1704"/>
            </a:avLst>
          </a:prstGeom>
          <a:solidFill>
            <a:srgbClr val="2E2E2F"/>
          </a:solidFill>
          <a:ln/>
        </p:spPr>
      </p:sp>
      <p:sp>
        <p:nvSpPr>
          <p:cNvPr id="11" name="Text 7"/>
          <p:cNvSpPr/>
          <p:nvPr/>
        </p:nvSpPr>
        <p:spPr>
          <a:xfrm>
            <a:off x="777597" y="3985379"/>
            <a:ext cx="2339102"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Behavioral Analysis</a:t>
            </a:r>
            <a:endParaRPr lang="en-US" sz="1701" dirty="0"/>
          </a:p>
        </p:txBody>
      </p:sp>
      <p:sp>
        <p:nvSpPr>
          <p:cNvPr id="12" name="Text 8"/>
          <p:cNvSpPr/>
          <p:nvPr/>
        </p:nvSpPr>
        <p:spPr>
          <a:xfrm>
            <a:off x="777597" y="4358878"/>
            <a:ext cx="7588806"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By combining computer vision with behavioral analysis, the monitoring system can detect subtle changes in a patient's movements, posture, and other behaviors that may indicate changes in their clinical condition. This can help healthcare providers identify potential issues early and intervene proactively.</a:t>
            </a:r>
            <a:endParaRPr lang="en-US" sz="1361" dirty="0"/>
          </a:p>
        </p:txBody>
      </p:sp>
      <p:sp>
        <p:nvSpPr>
          <p:cNvPr id="13" name="Shape 9"/>
          <p:cNvSpPr/>
          <p:nvPr/>
        </p:nvSpPr>
        <p:spPr>
          <a:xfrm>
            <a:off x="604837" y="5810726"/>
            <a:ext cx="7934325" cy="1825347"/>
          </a:xfrm>
          <a:prstGeom prst="roundRect">
            <a:avLst>
              <a:gd name="adj" fmla="val 1704"/>
            </a:avLst>
          </a:prstGeom>
          <a:solidFill>
            <a:srgbClr val="2E2E2F"/>
          </a:solidFill>
          <a:ln/>
        </p:spPr>
      </p:sp>
      <p:sp>
        <p:nvSpPr>
          <p:cNvPr id="14" name="Text 10"/>
          <p:cNvSpPr/>
          <p:nvPr/>
        </p:nvSpPr>
        <p:spPr>
          <a:xfrm>
            <a:off x="777597" y="5983486"/>
            <a:ext cx="2585323"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Continuous Monitoring</a:t>
            </a:r>
            <a:endParaRPr lang="en-US" sz="1701" dirty="0"/>
          </a:p>
        </p:txBody>
      </p:sp>
      <p:sp>
        <p:nvSpPr>
          <p:cNvPr id="15" name="Text 11"/>
          <p:cNvSpPr/>
          <p:nvPr/>
        </p:nvSpPr>
        <p:spPr>
          <a:xfrm>
            <a:off x="777597" y="6356985"/>
            <a:ext cx="7588806"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automated nature of the deep learning-based monitoring system allows for continuous, real-time tracking of patient data, which is particularly valuable in the TeleICU setting where healthcare providers may not be physically present. This can help ensure timely detection of changes and facilitate prompt clinical decision-making.</a:t>
            </a:r>
            <a:endParaRPr lang="en-US" sz="1361" dirty="0"/>
          </a:p>
        </p:txBody>
      </p:sp>
      <p:sp>
        <p:nvSpPr>
          <p:cNvPr id="16" name="Shape 12"/>
          <p:cNvSpPr/>
          <p:nvPr/>
        </p:nvSpPr>
        <p:spPr>
          <a:xfrm>
            <a:off x="617900" y="7739657"/>
            <a:ext cx="7934325" cy="1617941"/>
          </a:xfrm>
          <a:prstGeom prst="roundRect">
            <a:avLst>
              <a:gd name="adj" fmla="val 2009"/>
            </a:avLst>
          </a:prstGeom>
          <a:solidFill>
            <a:srgbClr val="2E2E2F"/>
          </a:solidFill>
          <a:ln/>
        </p:spPr>
      </p:sp>
      <p:sp>
        <p:nvSpPr>
          <p:cNvPr id="17" name="Text 13"/>
          <p:cNvSpPr/>
          <p:nvPr/>
        </p:nvSpPr>
        <p:spPr>
          <a:xfrm>
            <a:off x="777597" y="7981593"/>
            <a:ext cx="2708434" cy="269915"/>
          </a:xfrm>
          <a:prstGeom prst="rect">
            <a:avLst/>
          </a:prstGeom>
          <a:noFill/>
          <a:ln/>
        </p:spPr>
        <p:txBody>
          <a:bodyPr wrap="none" rtlCol="0" anchor="t"/>
          <a:lstStyle/>
          <a:p>
            <a:pPr marL="0" indent="0">
              <a:lnSpc>
                <a:spcPts val="2126"/>
              </a:lnSpc>
              <a:buNone/>
            </a:pPr>
            <a:r>
              <a:rPr lang="en-US" sz="1701" kern="0" spc="-51" dirty="0">
                <a:solidFill>
                  <a:srgbClr val="E0D6DE"/>
                </a:solidFill>
                <a:latin typeface="Fira Mono" pitchFamily="34" charset="0"/>
                <a:ea typeface="Fira Mono" pitchFamily="34" charset="-122"/>
                <a:cs typeface="Fira Mono" pitchFamily="34" charset="-120"/>
              </a:rPr>
              <a:t>Privacy Considerations</a:t>
            </a:r>
            <a:endParaRPr lang="en-US" sz="1701" dirty="0"/>
          </a:p>
        </p:txBody>
      </p:sp>
      <p:sp>
        <p:nvSpPr>
          <p:cNvPr id="18" name="Text 14"/>
          <p:cNvSpPr/>
          <p:nvPr/>
        </p:nvSpPr>
        <p:spPr>
          <a:xfrm>
            <a:off x="777597" y="8355092"/>
            <a:ext cx="7588806" cy="829747"/>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While the use of video monitoring raises important privacy concerns, the system can be designed with robust data privacy and security measures to protect patient information and comply with relevant regulations, ensuring the ethical and responsible use of this technology.</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2766893"/>
            <a:ext cx="5054322" cy="2695694"/>
          </a:xfrm>
          <a:prstGeom prst="rect">
            <a:avLst/>
          </a:prstGeom>
        </p:spPr>
      </p:pic>
      <p:sp>
        <p:nvSpPr>
          <p:cNvPr id="6" name="Text 2"/>
          <p:cNvSpPr/>
          <p:nvPr/>
        </p:nvSpPr>
        <p:spPr>
          <a:xfrm>
            <a:off x="6091238" y="534352"/>
            <a:ext cx="7934325" cy="1080135"/>
          </a:xfrm>
          <a:prstGeom prst="rect">
            <a:avLst/>
          </a:prstGeom>
          <a:noFill/>
          <a:ln/>
        </p:spPr>
        <p:txBody>
          <a:bodyPr wrap="squar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Integrating SVM and Deep Learning</a:t>
            </a:r>
            <a:endParaRPr lang="en-US" sz="3402" dirty="0"/>
          </a:p>
        </p:txBody>
      </p:sp>
      <p:sp>
        <p:nvSpPr>
          <p:cNvPr id="7" name="Shape 3"/>
          <p:cNvSpPr/>
          <p:nvPr/>
        </p:nvSpPr>
        <p:spPr>
          <a:xfrm>
            <a:off x="6339721" y="1873687"/>
            <a:ext cx="21550" cy="5821561"/>
          </a:xfrm>
          <a:prstGeom prst="roundRect">
            <a:avLst>
              <a:gd name="adj" fmla="val 144352"/>
            </a:avLst>
          </a:prstGeom>
          <a:solidFill>
            <a:srgbClr val="474748"/>
          </a:solidFill>
          <a:ln/>
        </p:spPr>
      </p:sp>
      <p:sp>
        <p:nvSpPr>
          <p:cNvPr id="8" name="Shape 4"/>
          <p:cNvSpPr/>
          <p:nvPr/>
        </p:nvSpPr>
        <p:spPr>
          <a:xfrm>
            <a:off x="6544806" y="2251531"/>
            <a:ext cx="604837" cy="21550"/>
          </a:xfrm>
          <a:prstGeom prst="roundRect">
            <a:avLst>
              <a:gd name="adj" fmla="val 144352"/>
            </a:avLst>
          </a:prstGeom>
          <a:solidFill>
            <a:srgbClr val="474748"/>
          </a:solidFill>
          <a:ln/>
        </p:spPr>
      </p:sp>
      <p:sp>
        <p:nvSpPr>
          <p:cNvPr id="9" name="Shape 5"/>
          <p:cNvSpPr/>
          <p:nvPr/>
        </p:nvSpPr>
        <p:spPr>
          <a:xfrm>
            <a:off x="6156067" y="2067997"/>
            <a:ext cx="388739" cy="388739"/>
          </a:xfrm>
          <a:prstGeom prst="roundRect">
            <a:avLst>
              <a:gd name="adj" fmla="val 8002"/>
            </a:avLst>
          </a:prstGeom>
          <a:solidFill>
            <a:srgbClr val="2E2E2F"/>
          </a:solidFill>
          <a:ln/>
        </p:spPr>
      </p:sp>
      <p:sp>
        <p:nvSpPr>
          <p:cNvPr id="10" name="Text 6"/>
          <p:cNvSpPr/>
          <p:nvPr/>
        </p:nvSpPr>
        <p:spPr>
          <a:xfrm>
            <a:off x="6276558" y="2132767"/>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1</a:t>
            </a:r>
            <a:endParaRPr lang="en-US" sz="2041" dirty="0"/>
          </a:p>
        </p:txBody>
      </p:sp>
      <p:sp>
        <p:nvSpPr>
          <p:cNvPr id="11" name="Text 7"/>
          <p:cNvSpPr/>
          <p:nvPr/>
        </p:nvSpPr>
        <p:spPr>
          <a:xfrm>
            <a:off x="7300913" y="2046446"/>
            <a:ext cx="2215991"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Data Preprocessing</a:t>
            </a:r>
            <a:endParaRPr lang="en-US" sz="1701" dirty="0"/>
          </a:p>
        </p:txBody>
      </p:sp>
      <p:sp>
        <p:nvSpPr>
          <p:cNvPr id="12" name="Text 8"/>
          <p:cNvSpPr/>
          <p:nvPr/>
        </p:nvSpPr>
        <p:spPr>
          <a:xfrm>
            <a:off x="7300913" y="2419945"/>
            <a:ext cx="6724650" cy="1106329"/>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first step in the monitoring system's workflow is to preprocess the video data, which may include tasks such as video stabilization, object detection, and feature extraction. These preprocessing steps help prepare the data for the subsequent machine learning models.</a:t>
            </a:r>
            <a:endParaRPr lang="en-US" sz="1361" dirty="0"/>
          </a:p>
        </p:txBody>
      </p:sp>
      <p:sp>
        <p:nvSpPr>
          <p:cNvPr id="13" name="Shape 9"/>
          <p:cNvSpPr/>
          <p:nvPr/>
        </p:nvSpPr>
        <p:spPr>
          <a:xfrm>
            <a:off x="6544806" y="4249638"/>
            <a:ext cx="604837" cy="21550"/>
          </a:xfrm>
          <a:prstGeom prst="roundRect">
            <a:avLst>
              <a:gd name="adj" fmla="val 144352"/>
            </a:avLst>
          </a:prstGeom>
          <a:solidFill>
            <a:srgbClr val="474748"/>
          </a:solidFill>
          <a:ln/>
        </p:spPr>
      </p:sp>
      <p:sp>
        <p:nvSpPr>
          <p:cNvPr id="14" name="Shape 10"/>
          <p:cNvSpPr/>
          <p:nvPr/>
        </p:nvSpPr>
        <p:spPr>
          <a:xfrm>
            <a:off x="6156067" y="4066103"/>
            <a:ext cx="388739" cy="388739"/>
          </a:xfrm>
          <a:prstGeom prst="roundRect">
            <a:avLst>
              <a:gd name="adj" fmla="val 8002"/>
            </a:avLst>
          </a:prstGeom>
          <a:solidFill>
            <a:srgbClr val="2E2E2F"/>
          </a:solidFill>
          <a:ln/>
        </p:spPr>
      </p:sp>
      <p:sp>
        <p:nvSpPr>
          <p:cNvPr id="15" name="Text 11"/>
          <p:cNvSpPr/>
          <p:nvPr/>
        </p:nvSpPr>
        <p:spPr>
          <a:xfrm>
            <a:off x="6276558" y="4130873"/>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2</a:t>
            </a:r>
            <a:endParaRPr lang="en-US" sz="2041" dirty="0"/>
          </a:p>
        </p:txBody>
      </p:sp>
      <p:sp>
        <p:nvSpPr>
          <p:cNvPr id="16" name="Text 12"/>
          <p:cNvSpPr/>
          <p:nvPr/>
        </p:nvSpPr>
        <p:spPr>
          <a:xfrm>
            <a:off x="7300913" y="4044553"/>
            <a:ext cx="2215991"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SVM Classification</a:t>
            </a:r>
            <a:endParaRPr lang="en-US" sz="1701" dirty="0"/>
          </a:p>
        </p:txBody>
      </p:sp>
      <p:sp>
        <p:nvSpPr>
          <p:cNvPr id="17" name="Text 13"/>
          <p:cNvSpPr/>
          <p:nvPr/>
        </p:nvSpPr>
        <p:spPr>
          <a:xfrm>
            <a:off x="7300913" y="4418052"/>
            <a:ext cx="6724650" cy="1106329"/>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preprocessed data is then fed into a Support Vector Machine (SVM) classifier, which is trained to identify specific patient behaviors or physiological patterns. The SVM model's outputs can provide valuable insights into the patient's condition and serve as inputs to the deep learning-based monitoring system.</a:t>
            </a:r>
            <a:endParaRPr lang="en-US" sz="1361" dirty="0"/>
          </a:p>
        </p:txBody>
      </p:sp>
      <p:sp>
        <p:nvSpPr>
          <p:cNvPr id="18" name="Shape 14"/>
          <p:cNvSpPr/>
          <p:nvPr/>
        </p:nvSpPr>
        <p:spPr>
          <a:xfrm>
            <a:off x="6544806" y="6247745"/>
            <a:ext cx="604837" cy="21550"/>
          </a:xfrm>
          <a:prstGeom prst="roundRect">
            <a:avLst>
              <a:gd name="adj" fmla="val 144352"/>
            </a:avLst>
          </a:prstGeom>
          <a:solidFill>
            <a:srgbClr val="474748"/>
          </a:solidFill>
          <a:ln/>
        </p:spPr>
      </p:sp>
      <p:sp>
        <p:nvSpPr>
          <p:cNvPr id="19" name="Shape 15"/>
          <p:cNvSpPr/>
          <p:nvPr/>
        </p:nvSpPr>
        <p:spPr>
          <a:xfrm>
            <a:off x="6156067" y="6064210"/>
            <a:ext cx="388739" cy="388739"/>
          </a:xfrm>
          <a:prstGeom prst="roundRect">
            <a:avLst>
              <a:gd name="adj" fmla="val 8002"/>
            </a:avLst>
          </a:prstGeom>
          <a:solidFill>
            <a:srgbClr val="2E2E2F"/>
          </a:solidFill>
          <a:ln/>
        </p:spPr>
      </p:sp>
      <p:sp>
        <p:nvSpPr>
          <p:cNvPr id="20" name="Text 16"/>
          <p:cNvSpPr/>
          <p:nvPr/>
        </p:nvSpPr>
        <p:spPr>
          <a:xfrm>
            <a:off x="6276558" y="6128980"/>
            <a:ext cx="147757" cy="259199"/>
          </a:xfrm>
          <a:prstGeom prst="rect">
            <a:avLst/>
          </a:prstGeom>
          <a:noFill/>
          <a:ln/>
        </p:spPr>
        <p:txBody>
          <a:bodyPr wrap="none" rtlCol="0" anchor="t"/>
          <a:lstStyle/>
          <a:p>
            <a:pPr marL="0" indent="0" algn="ctr">
              <a:lnSpc>
                <a:spcPts val="2041"/>
              </a:lnSpc>
              <a:buNone/>
            </a:pPr>
            <a:r>
              <a:rPr lang="en-US" sz="2041" kern="0" spc="-61" dirty="0">
                <a:solidFill>
                  <a:srgbClr val="E0D6DE"/>
                </a:solidFill>
                <a:latin typeface="Fira Mono" pitchFamily="34" charset="0"/>
                <a:ea typeface="Fira Mono" pitchFamily="34" charset="-122"/>
                <a:cs typeface="Fira Mono" pitchFamily="34" charset="-120"/>
              </a:rPr>
              <a:t>3</a:t>
            </a:r>
            <a:endParaRPr lang="en-US" sz="2041" dirty="0"/>
          </a:p>
        </p:txBody>
      </p:sp>
      <p:sp>
        <p:nvSpPr>
          <p:cNvPr id="21" name="Text 17"/>
          <p:cNvSpPr/>
          <p:nvPr/>
        </p:nvSpPr>
        <p:spPr>
          <a:xfrm>
            <a:off x="7300913" y="6042660"/>
            <a:ext cx="4801195"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Deep Learning for Continuous Monitoring</a:t>
            </a:r>
            <a:endParaRPr lang="en-US" sz="1701" dirty="0"/>
          </a:p>
        </p:txBody>
      </p:sp>
      <p:sp>
        <p:nvSpPr>
          <p:cNvPr id="22" name="Text 18"/>
          <p:cNvSpPr/>
          <p:nvPr/>
        </p:nvSpPr>
        <p:spPr>
          <a:xfrm>
            <a:off x="7300913" y="6416159"/>
            <a:ext cx="6724650" cy="1106329"/>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deep learning models, such as Convolutional Neural Networks (CNNs), are trained to continuously analyze the video feed and detect changes in the patient's status in real-time. These models leverage the features and insights provided by the SVM classifier to enhance their accuracy and responsiveness.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998351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5486400" cy="9983510"/>
          </a:xfrm>
          <a:prstGeom prst="rect">
            <a:avLst/>
          </a:prstGeom>
        </p:spPr>
      </p:pic>
      <p:pic>
        <p:nvPicPr>
          <p:cNvPr id="5" name="Image 1" descr="preencoded.png"/>
          <p:cNvPicPr>
            <a:picLocks noChangeAspect="1"/>
          </p:cNvPicPr>
          <p:nvPr/>
        </p:nvPicPr>
        <p:blipFill>
          <a:blip r:embed="rId4"/>
          <a:stretch>
            <a:fillRect/>
          </a:stretch>
        </p:blipFill>
        <p:spPr>
          <a:xfrm>
            <a:off x="215979" y="3475434"/>
            <a:ext cx="5054322" cy="3032641"/>
          </a:xfrm>
          <a:prstGeom prst="rect">
            <a:avLst/>
          </a:prstGeom>
        </p:spPr>
      </p:pic>
      <p:sp>
        <p:nvSpPr>
          <p:cNvPr id="6" name="Text 2"/>
          <p:cNvSpPr/>
          <p:nvPr/>
        </p:nvSpPr>
        <p:spPr>
          <a:xfrm>
            <a:off x="6091238" y="475178"/>
            <a:ext cx="6401633" cy="540068"/>
          </a:xfrm>
          <a:prstGeom prst="rect">
            <a:avLst/>
          </a:prstGeom>
          <a:noFill/>
          <a:ln/>
        </p:spPr>
        <p:txBody>
          <a:bodyPr wrap="non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Leveraging Multimodal Data</a:t>
            </a:r>
            <a:endParaRPr lang="en-US" sz="3402" dirty="0"/>
          </a:p>
        </p:txBody>
      </p:sp>
      <p:pic>
        <p:nvPicPr>
          <p:cNvPr id="7" name="Image 2" descr="preencoded.png"/>
          <p:cNvPicPr>
            <a:picLocks noChangeAspect="1"/>
          </p:cNvPicPr>
          <p:nvPr/>
        </p:nvPicPr>
        <p:blipFill>
          <a:blip r:embed="rId5"/>
          <a:stretch>
            <a:fillRect/>
          </a:stretch>
        </p:blipFill>
        <p:spPr>
          <a:xfrm>
            <a:off x="6091238" y="1274445"/>
            <a:ext cx="431959" cy="431959"/>
          </a:xfrm>
          <a:prstGeom prst="rect">
            <a:avLst/>
          </a:prstGeom>
        </p:spPr>
      </p:pic>
      <p:sp>
        <p:nvSpPr>
          <p:cNvPr id="8" name="Text 3"/>
          <p:cNvSpPr/>
          <p:nvPr/>
        </p:nvSpPr>
        <p:spPr>
          <a:xfrm>
            <a:off x="6091238" y="1879163"/>
            <a:ext cx="2160270"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Video Monitoring</a:t>
            </a:r>
            <a:endParaRPr lang="en-US" sz="1701" dirty="0"/>
          </a:p>
        </p:txBody>
      </p:sp>
      <p:sp>
        <p:nvSpPr>
          <p:cNvPr id="9" name="Text 4"/>
          <p:cNvSpPr/>
          <p:nvPr/>
        </p:nvSpPr>
        <p:spPr>
          <a:xfrm>
            <a:off x="6091238" y="2252663"/>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core of the monitoring system is the video data captured from the patient's room, which provides a rich source of information about the patient's movements, behaviors, and physical condition.</a:t>
            </a:r>
            <a:endParaRPr lang="en-US" sz="1361" dirty="0"/>
          </a:p>
        </p:txBody>
      </p:sp>
      <p:pic>
        <p:nvPicPr>
          <p:cNvPr id="10" name="Image 3" descr="preencoded.png"/>
          <p:cNvPicPr>
            <a:picLocks noChangeAspect="1"/>
          </p:cNvPicPr>
          <p:nvPr/>
        </p:nvPicPr>
        <p:blipFill>
          <a:blip r:embed="rId6"/>
          <a:stretch>
            <a:fillRect/>
          </a:stretch>
        </p:blipFill>
        <p:spPr>
          <a:xfrm>
            <a:off x="6091238" y="3324225"/>
            <a:ext cx="431959" cy="431959"/>
          </a:xfrm>
          <a:prstGeom prst="rect">
            <a:avLst/>
          </a:prstGeom>
        </p:spPr>
      </p:pic>
      <p:sp>
        <p:nvSpPr>
          <p:cNvPr id="11" name="Text 5"/>
          <p:cNvSpPr/>
          <p:nvPr/>
        </p:nvSpPr>
        <p:spPr>
          <a:xfrm>
            <a:off x="6091238" y="3928943"/>
            <a:ext cx="2160270"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Wearable Sensors</a:t>
            </a:r>
            <a:endParaRPr lang="en-US" sz="1701" dirty="0"/>
          </a:p>
        </p:txBody>
      </p:sp>
      <p:sp>
        <p:nvSpPr>
          <p:cNvPr id="12" name="Text 6"/>
          <p:cNvSpPr/>
          <p:nvPr/>
        </p:nvSpPr>
        <p:spPr>
          <a:xfrm>
            <a:off x="6091238" y="4302443"/>
            <a:ext cx="7934325"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In addition to video data, the system can integrate data from wearable sensors worn by the patient, such as heart rate monitors, activity trackers, and temperature sensors, to provide a more comprehensive view of the patient's physiological state.</a:t>
            </a:r>
            <a:endParaRPr lang="en-US" sz="1361" dirty="0"/>
          </a:p>
        </p:txBody>
      </p:sp>
      <p:pic>
        <p:nvPicPr>
          <p:cNvPr id="13" name="Image 4" descr="preencoded.png"/>
          <p:cNvPicPr>
            <a:picLocks noChangeAspect="1"/>
          </p:cNvPicPr>
          <p:nvPr/>
        </p:nvPicPr>
        <p:blipFill>
          <a:blip r:embed="rId7"/>
          <a:stretch>
            <a:fillRect/>
          </a:stretch>
        </p:blipFill>
        <p:spPr>
          <a:xfrm>
            <a:off x="6091238" y="5650587"/>
            <a:ext cx="431959" cy="431959"/>
          </a:xfrm>
          <a:prstGeom prst="rect">
            <a:avLst/>
          </a:prstGeom>
        </p:spPr>
      </p:pic>
      <p:sp>
        <p:nvSpPr>
          <p:cNvPr id="14" name="Text 7"/>
          <p:cNvSpPr/>
          <p:nvPr/>
        </p:nvSpPr>
        <p:spPr>
          <a:xfrm>
            <a:off x="6091238" y="6255306"/>
            <a:ext cx="3077766"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Electronic Health Records</a:t>
            </a:r>
            <a:endParaRPr lang="en-US" sz="1701" dirty="0"/>
          </a:p>
        </p:txBody>
      </p:sp>
      <p:sp>
        <p:nvSpPr>
          <p:cNvPr id="15" name="Text 8"/>
          <p:cNvSpPr/>
          <p:nvPr/>
        </p:nvSpPr>
        <p:spPr>
          <a:xfrm>
            <a:off x="6091238" y="6628805"/>
            <a:ext cx="7934325"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By linking the monitoring system with the patient's electronic health record (EHR), the healthcare team can access relevant medical history, medication information, and other clinical data to further enhance the accuracy and relevance of the system's insights.</a:t>
            </a:r>
            <a:endParaRPr lang="en-US" sz="1361" dirty="0"/>
          </a:p>
        </p:txBody>
      </p:sp>
      <p:pic>
        <p:nvPicPr>
          <p:cNvPr id="16" name="Image 5" descr="preencoded.png"/>
          <p:cNvPicPr>
            <a:picLocks noChangeAspect="1"/>
          </p:cNvPicPr>
          <p:nvPr/>
        </p:nvPicPr>
        <p:blipFill>
          <a:blip r:embed="rId8"/>
          <a:stretch>
            <a:fillRect/>
          </a:stretch>
        </p:blipFill>
        <p:spPr>
          <a:xfrm>
            <a:off x="6091238" y="7976949"/>
            <a:ext cx="431959" cy="431959"/>
          </a:xfrm>
          <a:prstGeom prst="rect">
            <a:avLst/>
          </a:prstGeom>
        </p:spPr>
      </p:pic>
      <p:sp>
        <p:nvSpPr>
          <p:cNvPr id="17" name="Text 9"/>
          <p:cNvSpPr/>
          <p:nvPr/>
        </p:nvSpPr>
        <p:spPr>
          <a:xfrm>
            <a:off x="6091238" y="8581668"/>
            <a:ext cx="2215991"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Clinical Expertise</a:t>
            </a:r>
            <a:endParaRPr lang="en-US" sz="1701" dirty="0"/>
          </a:p>
        </p:txBody>
      </p:sp>
      <p:sp>
        <p:nvSpPr>
          <p:cNvPr id="18" name="Text 10"/>
          <p:cNvSpPr/>
          <p:nvPr/>
        </p:nvSpPr>
        <p:spPr>
          <a:xfrm>
            <a:off x="6091238" y="8955167"/>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monitoring system is designed to complement and empower healthcare professionals, providing them with timely data and insights to support their clinical decision-making and patient care strategies.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31854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5486400" cy="8318540"/>
          </a:xfrm>
          <a:prstGeom prst="rect">
            <a:avLst/>
          </a:prstGeom>
        </p:spPr>
      </p:pic>
      <p:pic>
        <p:nvPicPr>
          <p:cNvPr id="5" name="Image 1" descr="preencoded.png"/>
          <p:cNvPicPr>
            <a:picLocks noChangeAspect="1"/>
          </p:cNvPicPr>
          <p:nvPr/>
        </p:nvPicPr>
        <p:blipFill>
          <a:blip r:embed="rId4"/>
          <a:stretch>
            <a:fillRect/>
          </a:stretch>
        </p:blipFill>
        <p:spPr>
          <a:xfrm>
            <a:off x="216098" y="2455545"/>
            <a:ext cx="5054203" cy="3407450"/>
          </a:xfrm>
          <a:prstGeom prst="rect">
            <a:avLst/>
          </a:prstGeom>
        </p:spPr>
      </p:pic>
      <p:sp>
        <p:nvSpPr>
          <p:cNvPr id="6" name="Text 2"/>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System Architecture and Deployment</a:t>
            </a:r>
            <a:endParaRPr lang="en-US" sz="3402" dirty="0"/>
          </a:p>
        </p:txBody>
      </p:sp>
      <p:pic>
        <p:nvPicPr>
          <p:cNvPr id="7" name="Image 2" descr="preencoded.png"/>
          <p:cNvPicPr>
            <a:picLocks noChangeAspect="1"/>
          </p:cNvPicPr>
          <p:nvPr/>
        </p:nvPicPr>
        <p:blipFill>
          <a:blip r:embed="rId5"/>
          <a:stretch>
            <a:fillRect/>
          </a:stretch>
        </p:blipFill>
        <p:spPr>
          <a:xfrm>
            <a:off x="6091238" y="1814513"/>
            <a:ext cx="864037" cy="1382554"/>
          </a:xfrm>
          <a:prstGeom prst="rect">
            <a:avLst/>
          </a:prstGeom>
        </p:spPr>
      </p:pic>
      <p:sp>
        <p:nvSpPr>
          <p:cNvPr id="8" name="Text 3"/>
          <p:cNvSpPr/>
          <p:nvPr/>
        </p:nvSpPr>
        <p:spPr>
          <a:xfrm>
            <a:off x="7214473" y="1987272"/>
            <a:ext cx="2160270"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Video Capture</a:t>
            </a:r>
            <a:endParaRPr lang="en-US" sz="1701" dirty="0"/>
          </a:p>
        </p:txBody>
      </p:sp>
      <p:sp>
        <p:nvSpPr>
          <p:cNvPr id="9" name="Text 4"/>
          <p:cNvSpPr/>
          <p:nvPr/>
        </p:nvSpPr>
        <p:spPr>
          <a:xfrm>
            <a:off x="7214473" y="2360771"/>
            <a:ext cx="6811089"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High-quality video cameras are installed in the patient's room to capture real-time footage of the patient's activities and movements.</a:t>
            </a:r>
            <a:endParaRPr lang="en-US" sz="1361" dirty="0"/>
          </a:p>
        </p:txBody>
      </p:sp>
      <p:pic>
        <p:nvPicPr>
          <p:cNvPr id="10" name="Image 3" descr="preencoded.png"/>
          <p:cNvPicPr>
            <a:picLocks noChangeAspect="1"/>
          </p:cNvPicPr>
          <p:nvPr/>
        </p:nvPicPr>
        <p:blipFill>
          <a:blip r:embed="rId6"/>
          <a:stretch>
            <a:fillRect/>
          </a:stretch>
        </p:blipFill>
        <p:spPr>
          <a:xfrm>
            <a:off x="6091238" y="3197066"/>
            <a:ext cx="864037" cy="1548765"/>
          </a:xfrm>
          <a:prstGeom prst="rect">
            <a:avLst/>
          </a:prstGeom>
        </p:spPr>
      </p:pic>
      <p:sp>
        <p:nvSpPr>
          <p:cNvPr id="11" name="Text 5"/>
          <p:cNvSpPr/>
          <p:nvPr/>
        </p:nvSpPr>
        <p:spPr>
          <a:xfrm>
            <a:off x="7214473" y="3369826"/>
            <a:ext cx="2160270"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Edge Processing</a:t>
            </a:r>
            <a:endParaRPr lang="en-US" sz="1701" dirty="0"/>
          </a:p>
        </p:txBody>
      </p:sp>
      <p:sp>
        <p:nvSpPr>
          <p:cNvPr id="12" name="Text 6"/>
          <p:cNvSpPr/>
          <p:nvPr/>
        </p:nvSpPr>
        <p:spPr>
          <a:xfrm>
            <a:off x="7214473" y="3743325"/>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An edge computing device, such as a GPU-enabled server or a specialized hardware module, is used to perform the initial video preprocessing and SVM classification tasks, reducing the computational load on the central monitoring system.</a:t>
            </a:r>
            <a:endParaRPr lang="en-US" sz="1361" dirty="0"/>
          </a:p>
        </p:txBody>
      </p:sp>
      <p:pic>
        <p:nvPicPr>
          <p:cNvPr id="13" name="Image 4" descr="preencoded.png"/>
          <p:cNvPicPr>
            <a:picLocks noChangeAspect="1"/>
          </p:cNvPicPr>
          <p:nvPr/>
        </p:nvPicPr>
        <p:blipFill>
          <a:blip r:embed="rId7"/>
          <a:stretch>
            <a:fillRect/>
          </a:stretch>
        </p:blipFill>
        <p:spPr>
          <a:xfrm>
            <a:off x="6091238" y="4745831"/>
            <a:ext cx="864037" cy="1548765"/>
          </a:xfrm>
          <a:prstGeom prst="rect">
            <a:avLst/>
          </a:prstGeom>
        </p:spPr>
      </p:pic>
      <p:sp>
        <p:nvSpPr>
          <p:cNvPr id="14" name="Text 7"/>
          <p:cNvSpPr/>
          <p:nvPr/>
        </p:nvSpPr>
        <p:spPr>
          <a:xfrm>
            <a:off x="7214473" y="4918591"/>
            <a:ext cx="2585323"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Cloud-based Analytics</a:t>
            </a:r>
            <a:endParaRPr lang="en-US" sz="1701" dirty="0"/>
          </a:p>
        </p:txBody>
      </p:sp>
      <p:sp>
        <p:nvSpPr>
          <p:cNvPr id="15" name="Text 8"/>
          <p:cNvSpPr/>
          <p:nvPr/>
        </p:nvSpPr>
        <p:spPr>
          <a:xfrm>
            <a:off x="7214473" y="5292090"/>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preprocessed data and SVM outputs are then sent to a cloud-based platform, where advanced deep learning models continuously monitor the patient's condition and generate real-time alerts and insights for the healthcare team.</a:t>
            </a:r>
            <a:endParaRPr lang="en-US" sz="1361" dirty="0"/>
          </a:p>
        </p:txBody>
      </p:sp>
      <p:pic>
        <p:nvPicPr>
          <p:cNvPr id="16" name="Image 5" descr="preencoded.png"/>
          <p:cNvPicPr>
            <a:picLocks noChangeAspect="1"/>
          </p:cNvPicPr>
          <p:nvPr/>
        </p:nvPicPr>
        <p:blipFill>
          <a:blip r:embed="rId8"/>
          <a:stretch>
            <a:fillRect/>
          </a:stretch>
        </p:blipFill>
        <p:spPr>
          <a:xfrm>
            <a:off x="6091238" y="6294596"/>
            <a:ext cx="864037" cy="1548765"/>
          </a:xfrm>
          <a:prstGeom prst="rect">
            <a:avLst/>
          </a:prstGeom>
        </p:spPr>
      </p:pic>
      <p:sp>
        <p:nvSpPr>
          <p:cNvPr id="17" name="Text 9"/>
          <p:cNvSpPr/>
          <p:nvPr/>
        </p:nvSpPr>
        <p:spPr>
          <a:xfrm>
            <a:off x="7214473" y="6467356"/>
            <a:ext cx="2462212" cy="269915"/>
          </a:xfrm>
          <a:prstGeom prst="rect">
            <a:avLst/>
          </a:prstGeom>
          <a:noFill/>
          <a:ln/>
        </p:spPr>
        <p:txBody>
          <a:bodyPr wrap="none" rtlCol="0" anchor="t"/>
          <a:lstStyle/>
          <a:p>
            <a:pPr marL="0" indent="0" algn="l">
              <a:lnSpc>
                <a:spcPts val="2126"/>
              </a:lnSpc>
              <a:buNone/>
            </a:pPr>
            <a:r>
              <a:rPr lang="en-US" sz="1701" kern="0" spc="-51" dirty="0">
                <a:solidFill>
                  <a:srgbClr val="E0D6DE"/>
                </a:solidFill>
                <a:latin typeface="Fira Mono" pitchFamily="34" charset="0"/>
                <a:ea typeface="Fira Mono" pitchFamily="34" charset="-122"/>
                <a:cs typeface="Fira Mono" pitchFamily="34" charset="-120"/>
              </a:rPr>
              <a:t>Secure Communication</a:t>
            </a:r>
            <a:endParaRPr lang="en-US" sz="1701" dirty="0"/>
          </a:p>
        </p:txBody>
      </p:sp>
      <p:sp>
        <p:nvSpPr>
          <p:cNvPr id="18" name="Text 10"/>
          <p:cNvSpPr/>
          <p:nvPr/>
        </p:nvSpPr>
        <p:spPr>
          <a:xfrm>
            <a:off x="7214473" y="6840855"/>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system is designed with robust security measures, including end-to-end encryption and access controls, to ensure the confidentiality and integrity of the patient data during transmission and storage.</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2434233"/>
            <a:ext cx="5054322" cy="3361134"/>
          </a:xfrm>
          <a:prstGeom prst="rect">
            <a:avLst/>
          </a:prstGeom>
        </p:spPr>
      </p:pic>
      <p:sp>
        <p:nvSpPr>
          <p:cNvPr id="6" name="Text 2"/>
          <p:cNvSpPr/>
          <p:nvPr/>
        </p:nvSpPr>
        <p:spPr>
          <a:xfrm>
            <a:off x="6091238" y="773430"/>
            <a:ext cx="7386518" cy="540068"/>
          </a:xfrm>
          <a:prstGeom prst="rect">
            <a:avLst/>
          </a:prstGeom>
          <a:noFill/>
          <a:ln/>
        </p:spPr>
        <p:txBody>
          <a:bodyPr wrap="none" rtlCol="0" anchor="t"/>
          <a:lstStyle/>
          <a:p>
            <a:pPr marL="0" indent="0">
              <a:lnSpc>
                <a:spcPts val="4253"/>
              </a:lnSpc>
              <a:buNone/>
            </a:pPr>
            <a:r>
              <a:rPr lang="en-US" sz="3402" kern="0" spc="-102" dirty="0">
                <a:solidFill>
                  <a:srgbClr val="FBF3FA"/>
                </a:solidFill>
                <a:latin typeface="Fira Mono" pitchFamily="34" charset="0"/>
                <a:ea typeface="Fira Mono" pitchFamily="34" charset="-122"/>
                <a:cs typeface="Fira Mono" pitchFamily="34" charset="-120"/>
              </a:rPr>
              <a:t>Impact and Future Developments</a:t>
            </a:r>
            <a:endParaRPr lang="en-US" sz="3402" dirty="0"/>
          </a:p>
        </p:txBody>
      </p:sp>
      <p:sp>
        <p:nvSpPr>
          <p:cNvPr id="7" name="Shape 3"/>
          <p:cNvSpPr/>
          <p:nvPr/>
        </p:nvSpPr>
        <p:spPr>
          <a:xfrm>
            <a:off x="6091238" y="1572697"/>
            <a:ext cx="7934325" cy="5883354"/>
          </a:xfrm>
          <a:prstGeom prst="roundRect">
            <a:avLst>
              <a:gd name="adj" fmla="val 529"/>
            </a:avLst>
          </a:prstGeom>
          <a:noFill/>
          <a:ln w="7620">
            <a:solidFill>
              <a:srgbClr val="FFFFFF">
                <a:alpha val="24000"/>
              </a:srgbClr>
            </a:solidFill>
            <a:prstDash val="solid"/>
          </a:ln>
        </p:spPr>
      </p:sp>
      <p:sp>
        <p:nvSpPr>
          <p:cNvPr id="8" name="Shape 4"/>
          <p:cNvSpPr/>
          <p:nvPr/>
        </p:nvSpPr>
        <p:spPr>
          <a:xfrm>
            <a:off x="6098857" y="1580317"/>
            <a:ext cx="7919085" cy="1328737"/>
          </a:xfrm>
          <a:prstGeom prst="rect">
            <a:avLst/>
          </a:prstGeom>
          <a:solidFill>
            <a:srgbClr val="FFFFFF">
              <a:alpha val="4000"/>
            </a:srgbClr>
          </a:solidFill>
          <a:ln/>
        </p:spPr>
      </p:sp>
      <p:sp>
        <p:nvSpPr>
          <p:cNvPr id="9" name="Text 5"/>
          <p:cNvSpPr/>
          <p:nvPr/>
        </p:nvSpPr>
        <p:spPr>
          <a:xfrm>
            <a:off x="6271617" y="1691521"/>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Improved Patient Outcomes</a:t>
            </a:r>
            <a:endParaRPr lang="en-US" sz="1361" dirty="0"/>
          </a:p>
        </p:txBody>
      </p:sp>
      <p:sp>
        <p:nvSpPr>
          <p:cNvPr id="10" name="Text 6"/>
          <p:cNvSpPr/>
          <p:nvPr/>
        </p:nvSpPr>
        <p:spPr>
          <a:xfrm>
            <a:off x="10234970" y="1691521"/>
            <a:ext cx="3610213"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early detection of changes in a patient's condition and the timely intervention enabled by the monitoring system can lead to better clinical outcomes and reduced complications.</a:t>
            </a:r>
            <a:endParaRPr lang="en-US" sz="1361" dirty="0"/>
          </a:p>
        </p:txBody>
      </p:sp>
      <p:sp>
        <p:nvSpPr>
          <p:cNvPr id="11" name="Shape 7"/>
          <p:cNvSpPr/>
          <p:nvPr/>
        </p:nvSpPr>
        <p:spPr>
          <a:xfrm>
            <a:off x="6098857" y="2909054"/>
            <a:ext cx="7919085" cy="1328737"/>
          </a:xfrm>
          <a:prstGeom prst="rect">
            <a:avLst/>
          </a:prstGeom>
          <a:solidFill>
            <a:srgbClr val="000000">
              <a:alpha val="4000"/>
            </a:srgbClr>
          </a:solidFill>
          <a:ln/>
        </p:spPr>
      </p:sp>
      <p:sp>
        <p:nvSpPr>
          <p:cNvPr id="12" name="Text 8"/>
          <p:cNvSpPr/>
          <p:nvPr/>
        </p:nvSpPr>
        <p:spPr>
          <a:xfrm>
            <a:off x="6271617" y="3020258"/>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Enhanced Clinical Workflow</a:t>
            </a:r>
            <a:endParaRPr lang="en-US" sz="1361" dirty="0"/>
          </a:p>
        </p:txBody>
      </p:sp>
      <p:sp>
        <p:nvSpPr>
          <p:cNvPr id="13" name="Text 9"/>
          <p:cNvSpPr/>
          <p:nvPr/>
        </p:nvSpPr>
        <p:spPr>
          <a:xfrm>
            <a:off x="10234970" y="3020258"/>
            <a:ext cx="3610213"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By automating certain monitoring tasks, the system can help healthcare providers optimize their workflow, allowing them to focus more on direct patient care and clinical decision-making.</a:t>
            </a:r>
            <a:endParaRPr lang="en-US" sz="1361" dirty="0"/>
          </a:p>
        </p:txBody>
      </p:sp>
      <p:sp>
        <p:nvSpPr>
          <p:cNvPr id="14" name="Shape 10"/>
          <p:cNvSpPr/>
          <p:nvPr/>
        </p:nvSpPr>
        <p:spPr>
          <a:xfrm>
            <a:off x="6098857" y="4237792"/>
            <a:ext cx="7919085" cy="1328737"/>
          </a:xfrm>
          <a:prstGeom prst="rect">
            <a:avLst/>
          </a:prstGeom>
          <a:solidFill>
            <a:srgbClr val="FFFFFF">
              <a:alpha val="4000"/>
            </a:srgbClr>
          </a:solidFill>
          <a:ln/>
        </p:spPr>
      </p:sp>
      <p:sp>
        <p:nvSpPr>
          <p:cNvPr id="15" name="Text 11"/>
          <p:cNvSpPr/>
          <p:nvPr/>
        </p:nvSpPr>
        <p:spPr>
          <a:xfrm>
            <a:off x="6271617" y="4348996"/>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Cost Savings</a:t>
            </a:r>
            <a:endParaRPr lang="en-US" sz="1361" dirty="0"/>
          </a:p>
        </p:txBody>
      </p:sp>
      <p:sp>
        <p:nvSpPr>
          <p:cNvPr id="16" name="Text 12"/>
          <p:cNvSpPr/>
          <p:nvPr/>
        </p:nvSpPr>
        <p:spPr>
          <a:xfrm>
            <a:off x="10234970" y="4348996"/>
            <a:ext cx="3610213"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The improved efficiency and reduced need for in-person monitoring can result in cost savings for healthcare organizations, making the system a valuable investment in the long run.</a:t>
            </a:r>
            <a:endParaRPr lang="en-US" sz="1361" dirty="0"/>
          </a:p>
        </p:txBody>
      </p:sp>
      <p:sp>
        <p:nvSpPr>
          <p:cNvPr id="17" name="Shape 13"/>
          <p:cNvSpPr/>
          <p:nvPr/>
        </p:nvSpPr>
        <p:spPr>
          <a:xfrm>
            <a:off x="6098857" y="5566529"/>
            <a:ext cx="7919085" cy="1881902"/>
          </a:xfrm>
          <a:prstGeom prst="rect">
            <a:avLst/>
          </a:prstGeom>
          <a:solidFill>
            <a:srgbClr val="000000">
              <a:alpha val="4000"/>
            </a:srgbClr>
          </a:solidFill>
          <a:ln/>
        </p:spPr>
      </p:sp>
      <p:sp>
        <p:nvSpPr>
          <p:cNvPr id="18" name="Text 14"/>
          <p:cNvSpPr/>
          <p:nvPr/>
        </p:nvSpPr>
        <p:spPr>
          <a:xfrm>
            <a:off x="6271617" y="5677733"/>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Future Developments</a:t>
            </a:r>
            <a:endParaRPr lang="en-US" sz="1361" dirty="0"/>
          </a:p>
        </p:txBody>
      </p:sp>
      <p:sp>
        <p:nvSpPr>
          <p:cNvPr id="19" name="Text 15"/>
          <p:cNvSpPr/>
          <p:nvPr/>
        </p:nvSpPr>
        <p:spPr>
          <a:xfrm>
            <a:off x="10234970" y="5677733"/>
            <a:ext cx="3610213" cy="1659493"/>
          </a:xfrm>
          <a:prstGeom prst="rect">
            <a:avLst/>
          </a:prstGeom>
          <a:noFill/>
          <a:ln/>
        </p:spPr>
        <p:txBody>
          <a:bodyPr wrap="square" rtlCol="0" anchor="t"/>
          <a:lstStyle/>
          <a:p>
            <a:pPr marL="0" indent="0">
              <a:lnSpc>
                <a:spcPts val="2177"/>
              </a:lnSpc>
              <a:buNone/>
            </a:pPr>
            <a:r>
              <a:rPr lang="en-US" sz="1361" kern="0" spc="-27" dirty="0">
                <a:solidFill>
                  <a:srgbClr val="E0D6DE"/>
                </a:solidFill>
                <a:latin typeface="Fira Sans" pitchFamily="34" charset="0"/>
                <a:ea typeface="Fira Sans" pitchFamily="34" charset="-122"/>
                <a:cs typeface="Fira Sans" pitchFamily="34" charset="-120"/>
              </a:rPr>
              <a:t>Ongoing research and development in areas such as multimodal data fusion, explainable AI, and edge computing will continue to enhance the capabilities and reliability of the monitoring system, paving the way for even more advanced telehealth solutions.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352A4-0D8C-F159-399C-9E897409C40A}"/>
              </a:ext>
            </a:extLst>
          </p:cNvPr>
          <p:cNvPicPr>
            <a:picLocks noChangeAspect="1"/>
          </p:cNvPicPr>
          <p:nvPr/>
        </p:nvPicPr>
        <p:blipFill>
          <a:blip r:embed="rId2"/>
          <a:stretch>
            <a:fillRect/>
          </a:stretch>
        </p:blipFill>
        <p:spPr>
          <a:xfrm>
            <a:off x="0" y="-1"/>
            <a:ext cx="14630399" cy="8425543"/>
          </a:xfrm>
          <a:prstGeom prst="rect">
            <a:avLst/>
          </a:prstGeom>
        </p:spPr>
      </p:pic>
    </p:spTree>
    <p:extLst>
      <p:ext uri="{BB962C8B-B14F-4D97-AF65-F5344CB8AC3E}">
        <p14:creationId xmlns:p14="http://schemas.microsoft.com/office/powerpoint/2010/main" val="26772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1233</Words>
  <Application>Microsoft Office PowerPoint</Application>
  <PresentationFormat>Custom</PresentationFormat>
  <Paragraphs>83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Fira Mono</vt:lpstr>
      <vt:lpstr>Fira Sans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Raktim Maity</cp:lastModifiedBy>
  <cp:revision>2</cp:revision>
  <dcterms:created xsi:type="dcterms:W3CDTF">2024-07-13T16:24:29Z</dcterms:created>
  <dcterms:modified xsi:type="dcterms:W3CDTF">2024-07-15T14:02:42Z</dcterms:modified>
</cp:coreProperties>
</file>