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23"/>
  </p:notesMasterIdLst>
  <p:sldIdLst>
    <p:sldId id="256" r:id="rId2"/>
    <p:sldId id="257" r:id="rId3"/>
    <p:sldId id="269" r:id="rId4"/>
    <p:sldId id="282" r:id="rId5"/>
    <p:sldId id="258" r:id="rId6"/>
    <p:sldId id="270" r:id="rId7"/>
    <p:sldId id="271" r:id="rId8"/>
    <p:sldId id="283" r:id="rId9"/>
    <p:sldId id="272" r:id="rId10"/>
    <p:sldId id="273" r:id="rId11"/>
    <p:sldId id="274" r:id="rId12"/>
    <p:sldId id="284" r:id="rId13"/>
    <p:sldId id="275" r:id="rId14"/>
    <p:sldId id="276" r:id="rId15"/>
    <p:sldId id="263" r:id="rId16"/>
    <p:sldId id="277" r:id="rId17"/>
    <p:sldId id="278" r:id="rId18"/>
    <p:sldId id="279" r:id="rId19"/>
    <p:sldId id="280" r:id="rId20"/>
    <p:sldId id="281" r:id="rId21"/>
    <p:sldId id="265" r:id="rId22"/>
  </p:sldIdLst>
  <p:sldSz cx="14630400" cy="8229600"/>
  <p:notesSz cx="8229600" cy="14630400"/>
  <p:embeddedFontLst>
    <p:embeddedFont>
      <p:font typeface="Roboto" panose="02000000000000000000" pitchFamily="2" charset="0"/>
      <p:regular r:id="rId24"/>
    </p:embeddedFont>
    <p:embeddedFont>
      <p:font typeface="Roboto Slab" panose="020F0502020204030204" pitchFamily="2"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7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2" d="100"/>
          <a:sy n="92" d="100"/>
        </p:scale>
        <p:origin x="57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0855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259584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2875561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250788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831712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247533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4038144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2324018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7.jpg"/></Relationships>
</file>

<file path=ppt/slides/_rels/slide1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20.jpg"/><Relationship Id="rId4" Type="http://schemas.openxmlformats.org/officeDocument/2006/relationships/image" Target="../media/image19.jpg"/></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3202694" y="3227170"/>
            <a:ext cx="7556421" cy="1440418"/>
          </a:xfrm>
          <a:prstGeom prst="rect">
            <a:avLst/>
          </a:prstGeom>
          <a:noFill/>
          <a:ln/>
        </p:spPr>
        <p:txBody>
          <a:bodyPr wrap="square" lIns="0" tIns="0" rIns="0" bIns="0" rtlCol="0" anchor="t"/>
          <a:lstStyle/>
          <a:p>
            <a:pPr marL="0" indent="0" algn="ctr">
              <a:lnSpc>
                <a:spcPts val="5550"/>
              </a:lnSpc>
              <a:buNone/>
            </a:pPr>
            <a:r>
              <a:rPr lang="en-US" sz="4450" dirty="0">
                <a:solidFill>
                  <a:srgbClr val="000000"/>
                </a:solidFill>
                <a:latin typeface="Roboto Slab" pitchFamily="34" charset="0"/>
                <a:ea typeface="Roboto Slab" pitchFamily="34" charset="-122"/>
                <a:cs typeface="Roboto Slab" pitchFamily="34" charset="-120"/>
              </a:rPr>
              <a:t>🔍</a:t>
            </a:r>
            <a:r>
              <a:rPr lang="en-US" sz="4450" dirty="0">
                <a:solidFill>
                  <a:srgbClr val="76B9FF"/>
                </a:solidFill>
                <a:latin typeface="Roboto Slab" pitchFamily="34" charset="0"/>
                <a:ea typeface="Roboto Slab" pitchFamily="34" charset="-122"/>
                <a:cs typeface="Roboto Slab" pitchFamily="34" charset="-120"/>
              </a:rPr>
              <a:t> AtliQ Mart Promotion Performance Analysis</a:t>
            </a:r>
            <a:endParaRPr lang="en-US" sz="4450" dirty="0"/>
          </a:p>
        </p:txBody>
      </p:sp>
      <p:sp>
        <p:nvSpPr>
          <p:cNvPr id="10" name="Rectangle 9">
            <a:extLst>
              <a:ext uri="{FF2B5EF4-FFF2-40B4-BE49-F238E27FC236}">
                <a16:creationId xmlns:a16="http://schemas.microsoft.com/office/drawing/2014/main" id="{C541159E-B61D-41AD-B484-F8C47FA53ACF}"/>
              </a:ext>
            </a:extLst>
          </p:cNvPr>
          <p:cNvSpPr/>
          <p:nvPr/>
        </p:nvSpPr>
        <p:spPr>
          <a:xfrm>
            <a:off x="11891939" y="7620196"/>
            <a:ext cx="2654710" cy="517756"/>
          </a:xfrm>
          <a:prstGeom prst="rect">
            <a:avLst/>
          </a:prstGeom>
          <a:solidFill>
            <a:srgbClr val="2027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B0239F-767B-468B-9D90-93BE41F5059C}"/>
              </a:ext>
            </a:extLst>
          </p:cNvPr>
          <p:cNvSpPr/>
          <p:nvPr/>
        </p:nvSpPr>
        <p:spPr>
          <a:xfrm>
            <a:off x="11891939" y="7620196"/>
            <a:ext cx="2654710" cy="517756"/>
          </a:xfrm>
          <a:prstGeom prst="rect">
            <a:avLst/>
          </a:prstGeom>
          <a:solidFill>
            <a:srgbClr val="2027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DEA7326F-4A27-4BB2-B69C-357149BA2C34}"/>
              </a:ext>
            </a:extLst>
          </p:cNvPr>
          <p:cNvSpPr txBox="1"/>
          <p:nvPr/>
        </p:nvSpPr>
        <p:spPr>
          <a:xfrm>
            <a:off x="766916" y="648929"/>
            <a:ext cx="5988462" cy="1139864"/>
          </a:xfrm>
          <a:prstGeom prst="rect">
            <a:avLst/>
          </a:prstGeom>
          <a:noFill/>
        </p:spPr>
        <p:txBody>
          <a:bodyPr wrap="square" rtlCol="0">
            <a:spAutoFit/>
          </a:bodyPr>
          <a:lstStyle/>
          <a:p>
            <a:pPr marL="285750" indent="-285750">
              <a:lnSpc>
                <a:spcPts val="2750"/>
              </a:lnSpc>
              <a:buFont typeface="Arial" panose="020B0604020202020204" pitchFamily="34" charset="0"/>
              <a:buChar char="•"/>
            </a:pPr>
            <a:r>
              <a:rPr lang="en-US" dirty="0">
                <a:solidFill>
                  <a:srgbClr val="76B9FF"/>
                </a:solidFill>
                <a:latin typeface="Roboto Slab" pitchFamily="34" charset="0"/>
                <a:ea typeface="Roboto Slab" pitchFamily="34" charset="-122"/>
                <a:cs typeface="Arial" panose="020B0604020202020204" pitchFamily="34" charset="0"/>
              </a:rPr>
              <a:t>Is there a significant difference in the performance of discount-based promotions versus BOGOF (Buy One Get One Free) or cashback promotions?</a:t>
            </a:r>
            <a:endParaRPr lang="en-US" dirty="0"/>
          </a:p>
        </p:txBody>
      </p:sp>
      <p:sp>
        <p:nvSpPr>
          <p:cNvPr id="19" name="Shape 1">
            <a:extLst>
              <a:ext uri="{FF2B5EF4-FFF2-40B4-BE49-F238E27FC236}">
                <a16:creationId xmlns:a16="http://schemas.microsoft.com/office/drawing/2014/main" id="{2EC8B11E-6F7B-4B12-907B-627E28A9300C}"/>
              </a:ext>
            </a:extLst>
          </p:cNvPr>
          <p:cNvSpPr/>
          <p:nvPr/>
        </p:nvSpPr>
        <p:spPr>
          <a:xfrm>
            <a:off x="3155539" y="5710475"/>
            <a:ext cx="344745" cy="269478"/>
          </a:xfrm>
          <a:prstGeom prst="roundRect">
            <a:avLst>
              <a:gd name="adj" fmla="val 6667"/>
            </a:avLst>
          </a:prstGeom>
          <a:solidFill>
            <a:srgbClr val="3F4652"/>
          </a:solidFill>
          <a:ln/>
        </p:spPr>
      </p:sp>
      <p:sp>
        <p:nvSpPr>
          <p:cNvPr id="21" name="Shape 1">
            <a:extLst>
              <a:ext uri="{FF2B5EF4-FFF2-40B4-BE49-F238E27FC236}">
                <a16:creationId xmlns:a16="http://schemas.microsoft.com/office/drawing/2014/main" id="{FC2FD9FA-C6C8-4657-B5FA-36F08D66407A}"/>
              </a:ext>
            </a:extLst>
          </p:cNvPr>
          <p:cNvSpPr/>
          <p:nvPr/>
        </p:nvSpPr>
        <p:spPr>
          <a:xfrm>
            <a:off x="3155539" y="6762672"/>
            <a:ext cx="344745" cy="269478"/>
          </a:xfrm>
          <a:prstGeom prst="roundRect">
            <a:avLst>
              <a:gd name="adj" fmla="val 6667"/>
            </a:avLst>
          </a:prstGeom>
          <a:solidFill>
            <a:srgbClr val="3F4652"/>
          </a:solidFill>
          <a:ln/>
        </p:spPr>
      </p:sp>
      <p:sp>
        <p:nvSpPr>
          <p:cNvPr id="23" name="TextBox 22">
            <a:extLst>
              <a:ext uri="{FF2B5EF4-FFF2-40B4-BE49-F238E27FC236}">
                <a16:creationId xmlns:a16="http://schemas.microsoft.com/office/drawing/2014/main" id="{AD6382E8-65D0-4302-BCB8-32C161B2FF08}"/>
              </a:ext>
            </a:extLst>
          </p:cNvPr>
          <p:cNvSpPr txBox="1"/>
          <p:nvPr/>
        </p:nvSpPr>
        <p:spPr>
          <a:xfrm>
            <a:off x="7315199" y="648929"/>
            <a:ext cx="6666271" cy="1139864"/>
          </a:xfrm>
          <a:prstGeom prst="rect">
            <a:avLst/>
          </a:prstGeom>
          <a:noFill/>
        </p:spPr>
        <p:txBody>
          <a:bodyPr wrap="square" rtlCol="0">
            <a:spAutoFit/>
          </a:bodyPr>
          <a:lstStyle/>
          <a:p>
            <a:pPr marL="285750" indent="-285750">
              <a:lnSpc>
                <a:spcPts val="2750"/>
              </a:lnSpc>
              <a:buFont typeface="Arial" panose="020B0604020202020204" pitchFamily="34" charset="0"/>
              <a:buChar char="•"/>
            </a:pPr>
            <a:r>
              <a:rPr lang="en-US" dirty="0">
                <a:solidFill>
                  <a:srgbClr val="76B9FF"/>
                </a:solidFill>
                <a:latin typeface="Roboto Slab" pitchFamily="34" charset="0"/>
                <a:ea typeface="Roboto Slab" pitchFamily="34" charset="-122"/>
                <a:cs typeface="Arial" panose="020B0604020202020204" pitchFamily="34" charset="0"/>
              </a:rPr>
              <a:t>Which promotions strike the best balance between Incremental Sold Units and maintaining healthy margins?</a:t>
            </a:r>
            <a:endParaRPr lang="en-US" dirty="0"/>
          </a:p>
        </p:txBody>
      </p:sp>
      <p:pic>
        <p:nvPicPr>
          <p:cNvPr id="7" name="Picture 6">
            <a:extLst>
              <a:ext uri="{FF2B5EF4-FFF2-40B4-BE49-F238E27FC236}">
                <a16:creationId xmlns:a16="http://schemas.microsoft.com/office/drawing/2014/main" id="{A2DA7185-0FA6-4838-9AFA-13B610CFC4BF}"/>
              </a:ext>
            </a:extLst>
          </p:cNvPr>
          <p:cNvPicPr>
            <a:picLocks noChangeAspect="1"/>
          </p:cNvPicPr>
          <p:nvPr/>
        </p:nvPicPr>
        <p:blipFill>
          <a:blip r:embed="rId3"/>
          <a:stretch>
            <a:fillRect/>
          </a:stretch>
        </p:blipFill>
        <p:spPr>
          <a:xfrm>
            <a:off x="7672175" y="1837966"/>
            <a:ext cx="4401164" cy="2981741"/>
          </a:xfrm>
          <a:prstGeom prst="rect">
            <a:avLst/>
          </a:prstGeom>
        </p:spPr>
      </p:pic>
      <p:pic>
        <p:nvPicPr>
          <p:cNvPr id="9" name="Picture 8">
            <a:extLst>
              <a:ext uri="{FF2B5EF4-FFF2-40B4-BE49-F238E27FC236}">
                <a16:creationId xmlns:a16="http://schemas.microsoft.com/office/drawing/2014/main" id="{5272D60C-11CF-4F2E-9362-BDFC8E224CEA}"/>
              </a:ext>
            </a:extLst>
          </p:cNvPr>
          <p:cNvPicPr>
            <a:picLocks noChangeAspect="1"/>
          </p:cNvPicPr>
          <p:nvPr/>
        </p:nvPicPr>
        <p:blipFill>
          <a:blip r:embed="rId4"/>
          <a:stretch>
            <a:fillRect/>
          </a:stretch>
        </p:blipFill>
        <p:spPr>
          <a:xfrm>
            <a:off x="1012107" y="1907910"/>
            <a:ext cx="5973009" cy="3019846"/>
          </a:xfrm>
          <a:prstGeom prst="rect">
            <a:avLst/>
          </a:prstGeom>
        </p:spPr>
      </p:pic>
      <p:sp>
        <p:nvSpPr>
          <p:cNvPr id="22" name="Text 8">
            <a:extLst>
              <a:ext uri="{FF2B5EF4-FFF2-40B4-BE49-F238E27FC236}">
                <a16:creationId xmlns:a16="http://schemas.microsoft.com/office/drawing/2014/main" id="{F4C56268-076A-4DEA-9069-F0EE8C9CEE59}"/>
              </a:ext>
            </a:extLst>
          </p:cNvPr>
          <p:cNvSpPr/>
          <p:nvPr/>
        </p:nvSpPr>
        <p:spPr>
          <a:xfrm>
            <a:off x="3761147" y="5595885"/>
            <a:ext cx="3978116" cy="725805"/>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Value-based promotions outperform percent discounts</a:t>
            </a:r>
            <a:endParaRPr lang="en-US" sz="1750" dirty="0"/>
          </a:p>
        </p:txBody>
      </p:sp>
      <p:sp>
        <p:nvSpPr>
          <p:cNvPr id="25" name="Text 9">
            <a:extLst>
              <a:ext uri="{FF2B5EF4-FFF2-40B4-BE49-F238E27FC236}">
                <a16:creationId xmlns:a16="http://schemas.microsoft.com/office/drawing/2014/main" id="{5A5EDD7F-35BA-4CE5-A19D-E6C075172B51}"/>
              </a:ext>
            </a:extLst>
          </p:cNvPr>
          <p:cNvSpPr/>
          <p:nvPr/>
        </p:nvSpPr>
        <p:spPr>
          <a:xfrm>
            <a:off x="3761147" y="6669247"/>
            <a:ext cx="3978116" cy="362903"/>
          </a:xfrm>
          <a:prstGeom prst="rect">
            <a:avLst/>
          </a:prstGeom>
          <a:noFill/>
          <a:ln/>
        </p:spPr>
        <p:txBody>
          <a:bodyPr wrap="non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Cashback offers best IR-ISU balance</a:t>
            </a:r>
            <a:endParaRPr lang="en-US" sz="1750" dirty="0"/>
          </a:p>
        </p:txBody>
      </p:sp>
    </p:spTree>
    <p:extLst>
      <p:ext uri="{BB962C8B-B14F-4D97-AF65-F5344CB8AC3E}">
        <p14:creationId xmlns:p14="http://schemas.microsoft.com/office/powerpoint/2010/main" val="103401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5FE3B2EC-71C9-4D03-BB79-7FAE47C6B9B2}"/>
              </a:ext>
            </a:extLst>
          </p:cNvPr>
          <p:cNvSpPr/>
          <p:nvPr/>
        </p:nvSpPr>
        <p:spPr>
          <a:xfrm>
            <a:off x="3086017" y="3641995"/>
            <a:ext cx="8458366" cy="708779"/>
          </a:xfrm>
          <a:prstGeom prst="rect">
            <a:avLst/>
          </a:prstGeom>
          <a:noFill/>
          <a:ln/>
        </p:spPr>
        <p:txBody>
          <a:bodyPr wrap="none" lIns="0" tIns="0" rIns="0" bIns="0" rtlCol="0" anchor="t"/>
          <a:lstStyle/>
          <a:p>
            <a:pPr>
              <a:lnSpc>
                <a:spcPts val="5550"/>
              </a:lnSpc>
            </a:pPr>
            <a:r>
              <a:rPr lang="en-US" sz="4450" dirty="0">
                <a:solidFill>
                  <a:srgbClr val="76B9FF"/>
                </a:solidFill>
                <a:latin typeface="Roboto Slab" pitchFamily="34" charset="0"/>
                <a:ea typeface="Roboto Slab" pitchFamily="34" charset="-122"/>
                <a:cs typeface="Roboto Slab" pitchFamily="34" charset="-120"/>
              </a:rPr>
              <a:t>Product and Category Analysis</a:t>
            </a:r>
            <a:endParaRPr lang="en-US" sz="4450" dirty="0"/>
          </a:p>
        </p:txBody>
      </p:sp>
      <p:sp>
        <p:nvSpPr>
          <p:cNvPr id="3" name="Rectangle 2">
            <a:extLst>
              <a:ext uri="{FF2B5EF4-FFF2-40B4-BE49-F238E27FC236}">
                <a16:creationId xmlns:a16="http://schemas.microsoft.com/office/drawing/2014/main" id="{E9036EF0-D859-44F8-A5BC-20E0E3A480CA}"/>
              </a:ext>
            </a:extLst>
          </p:cNvPr>
          <p:cNvSpPr/>
          <p:nvPr/>
        </p:nvSpPr>
        <p:spPr>
          <a:xfrm>
            <a:off x="11891939" y="7620196"/>
            <a:ext cx="2654710" cy="517756"/>
          </a:xfrm>
          <a:prstGeom prst="rect">
            <a:avLst/>
          </a:prstGeom>
          <a:solidFill>
            <a:srgbClr val="2027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88116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D9B64E-11DB-BF9B-69BA-672FD2A252D9}"/>
              </a:ext>
            </a:extLst>
          </p:cNvPr>
          <p:cNvPicPr>
            <a:picLocks noChangeAspect="1"/>
          </p:cNvPicPr>
          <p:nvPr/>
        </p:nvPicPr>
        <p:blipFill>
          <a:blip r:embed="rId2"/>
          <a:stretch>
            <a:fillRect/>
          </a:stretch>
        </p:blipFill>
        <p:spPr>
          <a:xfrm>
            <a:off x="0" y="0"/>
            <a:ext cx="14630400" cy="8229600"/>
          </a:xfrm>
          <a:prstGeom prst="rect">
            <a:avLst/>
          </a:prstGeom>
        </p:spPr>
      </p:pic>
    </p:spTree>
    <p:extLst>
      <p:ext uri="{BB962C8B-B14F-4D97-AF65-F5344CB8AC3E}">
        <p14:creationId xmlns:p14="http://schemas.microsoft.com/office/powerpoint/2010/main" val="1496123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B0239F-767B-468B-9D90-93BE41F5059C}"/>
              </a:ext>
            </a:extLst>
          </p:cNvPr>
          <p:cNvSpPr/>
          <p:nvPr/>
        </p:nvSpPr>
        <p:spPr>
          <a:xfrm>
            <a:off x="11891939" y="7620196"/>
            <a:ext cx="2654710" cy="517756"/>
          </a:xfrm>
          <a:prstGeom prst="rect">
            <a:avLst/>
          </a:prstGeom>
          <a:solidFill>
            <a:srgbClr val="2027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DEA7326F-4A27-4BB2-B69C-357149BA2C34}"/>
              </a:ext>
            </a:extLst>
          </p:cNvPr>
          <p:cNvSpPr txBox="1"/>
          <p:nvPr/>
        </p:nvSpPr>
        <p:spPr>
          <a:xfrm>
            <a:off x="766916" y="648929"/>
            <a:ext cx="5988462" cy="780791"/>
          </a:xfrm>
          <a:prstGeom prst="rect">
            <a:avLst/>
          </a:prstGeom>
          <a:noFill/>
        </p:spPr>
        <p:txBody>
          <a:bodyPr wrap="square" rtlCol="0">
            <a:spAutoFit/>
          </a:bodyPr>
          <a:lstStyle/>
          <a:p>
            <a:pPr marL="285750" indent="-285750">
              <a:lnSpc>
                <a:spcPts val="2750"/>
              </a:lnSpc>
              <a:buFont typeface="Arial" panose="020B0604020202020204" pitchFamily="34" charset="0"/>
              <a:buChar char="•"/>
            </a:pPr>
            <a:r>
              <a:rPr lang="en-US" dirty="0">
                <a:solidFill>
                  <a:srgbClr val="76B9FF"/>
                </a:solidFill>
                <a:latin typeface="Roboto Slab" pitchFamily="34" charset="0"/>
                <a:ea typeface="Roboto Slab" pitchFamily="34" charset="-122"/>
                <a:cs typeface="Arial" panose="020B0604020202020204" pitchFamily="34" charset="0"/>
              </a:rPr>
              <a:t>Which product categories saw the most significant lift in sales from the promotions?</a:t>
            </a:r>
            <a:endParaRPr lang="en-US" dirty="0"/>
          </a:p>
        </p:txBody>
      </p:sp>
      <p:sp>
        <p:nvSpPr>
          <p:cNvPr id="23" name="TextBox 22">
            <a:extLst>
              <a:ext uri="{FF2B5EF4-FFF2-40B4-BE49-F238E27FC236}">
                <a16:creationId xmlns:a16="http://schemas.microsoft.com/office/drawing/2014/main" id="{AD6382E8-65D0-4302-BCB8-32C161B2FF08}"/>
              </a:ext>
            </a:extLst>
          </p:cNvPr>
          <p:cNvSpPr txBox="1"/>
          <p:nvPr/>
        </p:nvSpPr>
        <p:spPr>
          <a:xfrm>
            <a:off x="7315199" y="648929"/>
            <a:ext cx="6666271" cy="780791"/>
          </a:xfrm>
          <a:prstGeom prst="rect">
            <a:avLst/>
          </a:prstGeom>
          <a:noFill/>
        </p:spPr>
        <p:txBody>
          <a:bodyPr wrap="square" rtlCol="0">
            <a:spAutoFit/>
          </a:bodyPr>
          <a:lstStyle/>
          <a:p>
            <a:pPr marL="285750" indent="-285750">
              <a:lnSpc>
                <a:spcPts val="2750"/>
              </a:lnSpc>
              <a:buFont typeface="Arial" panose="020B0604020202020204" pitchFamily="34" charset="0"/>
              <a:buChar char="•"/>
            </a:pPr>
            <a:r>
              <a:rPr lang="en-US" dirty="0">
                <a:solidFill>
                  <a:srgbClr val="76B9FF"/>
                </a:solidFill>
                <a:latin typeface="Roboto Slab" pitchFamily="34" charset="0"/>
                <a:ea typeface="Roboto Slab" pitchFamily="34" charset="-122"/>
                <a:cs typeface="Arial" panose="020B0604020202020204" pitchFamily="34" charset="0"/>
              </a:rPr>
              <a:t>Are there specific products that respond exceptionally well or poorly to promotions?</a:t>
            </a:r>
            <a:endParaRPr lang="en-US" dirty="0"/>
          </a:p>
        </p:txBody>
      </p:sp>
      <p:sp>
        <p:nvSpPr>
          <p:cNvPr id="26" name="Shape 1">
            <a:extLst>
              <a:ext uri="{FF2B5EF4-FFF2-40B4-BE49-F238E27FC236}">
                <a16:creationId xmlns:a16="http://schemas.microsoft.com/office/drawing/2014/main" id="{0EA83978-F2AA-44A3-A288-E6AB7FF104EF}"/>
              </a:ext>
            </a:extLst>
          </p:cNvPr>
          <p:cNvSpPr/>
          <p:nvPr/>
        </p:nvSpPr>
        <p:spPr>
          <a:xfrm>
            <a:off x="1303828" y="4550332"/>
            <a:ext cx="344745" cy="269478"/>
          </a:xfrm>
          <a:prstGeom prst="roundRect">
            <a:avLst>
              <a:gd name="adj" fmla="val 6667"/>
            </a:avLst>
          </a:prstGeom>
          <a:solidFill>
            <a:srgbClr val="3F4652"/>
          </a:solidFill>
          <a:ln/>
        </p:spPr>
      </p:sp>
      <p:sp>
        <p:nvSpPr>
          <p:cNvPr id="28" name="Shape 1">
            <a:extLst>
              <a:ext uri="{FF2B5EF4-FFF2-40B4-BE49-F238E27FC236}">
                <a16:creationId xmlns:a16="http://schemas.microsoft.com/office/drawing/2014/main" id="{6CB96DB3-20EE-4F2A-AC55-1939FD058AF7}"/>
              </a:ext>
            </a:extLst>
          </p:cNvPr>
          <p:cNvSpPr/>
          <p:nvPr/>
        </p:nvSpPr>
        <p:spPr>
          <a:xfrm>
            <a:off x="1303828" y="5322618"/>
            <a:ext cx="344745" cy="269478"/>
          </a:xfrm>
          <a:prstGeom prst="roundRect">
            <a:avLst>
              <a:gd name="adj" fmla="val 6667"/>
            </a:avLst>
          </a:prstGeom>
          <a:solidFill>
            <a:srgbClr val="3F4652"/>
          </a:solidFill>
          <a:ln/>
        </p:spPr>
      </p:sp>
      <p:pic>
        <p:nvPicPr>
          <p:cNvPr id="5" name="Picture 4">
            <a:extLst>
              <a:ext uri="{FF2B5EF4-FFF2-40B4-BE49-F238E27FC236}">
                <a16:creationId xmlns:a16="http://schemas.microsoft.com/office/drawing/2014/main" id="{45EB40A9-F9C2-4243-8CB5-89F50BB222F6}"/>
              </a:ext>
            </a:extLst>
          </p:cNvPr>
          <p:cNvPicPr>
            <a:picLocks noChangeAspect="1"/>
          </p:cNvPicPr>
          <p:nvPr/>
        </p:nvPicPr>
        <p:blipFill>
          <a:blip r:embed="rId3"/>
          <a:stretch>
            <a:fillRect/>
          </a:stretch>
        </p:blipFill>
        <p:spPr>
          <a:xfrm>
            <a:off x="1247936" y="1632804"/>
            <a:ext cx="4086795" cy="2467319"/>
          </a:xfrm>
          <a:prstGeom prst="rect">
            <a:avLst/>
          </a:prstGeom>
        </p:spPr>
      </p:pic>
      <p:sp>
        <p:nvSpPr>
          <p:cNvPr id="24" name="Text 2">
            <a:extLst>
              <a:ext uri="{FF2B5EF4-FFF2-40B4-BE49-F238E27FC236}">
                <a16:creationId xmlns:a16="http://schemas.microsoft.com/office/drawing/2014/main" id="{EFF31567-6627-4C81-A3A7-CC5AAB9C3267}"/>
              </a:ext>
            </a:extLst>
          </p:cNvPr>
          <p:cNvSpPr/>
          <p:nvPr/>
        </p:nvSpPr>
        <p:spPr>
          <a:xfrm>
            <a:off x="1870642" y="4503619"/>
            <a:ext cx="3978116" cy="362903"/>
          </a:xfrm>
          <a:prstGeom prst="rect">
            <a:avLst/>
          </a:prstGeom>
          <a:noFill/>
          <a:ln/>
        </p:spPr>
        <p:txBody>
          <a:bodyPr wrap="none" lIns="0" tIns="0" rIns="0" bIns="0" rtlCol="0" anchor="t"/>
          <a:lstStyle/>
          <a:p>
            <a:pPr algn="l">
              <a:lnSpc>
                <a:spcPts val="2850"/>
              </a:lnSpc>
              <a:buSzPct val="100000"/>
            </a:pPr>
            <a:r>
              <a:rPr lang="en-US" sz="1750" dirty="0">
                <a:solidFill>
                  <a:srgbClr val="D6E5EF"/>
                </a:solidFill>
                <a:latin typeface="Roboto" pitchFamily="34" charset="0"/>
                <a:ea typeface="Roboto" pitchFamily="34" charset="-122"/>
                <a:cs typeface="Roboto" pitchFamily="34" charset="-120"/>
              </a:rPr>
              <a:t>Grocery &amp; Staples ~119K units</a:t>
            </a:r>
            <a:endParaRPr lang="en-US" sz="1750" dirty="0"/>
          </a:p>
        </p:txBody>
      </p:sp>
      <p:sp>
        <p:nvSpPr>
          <p:cNvPr id="27" name="Text 3">
            <a:extLst>
              <a:ext uri="{FF2B5EF4-FFF2-40B4-BE49-F238E27FC236}">
                <a16:creationId xmlns:a16="http://schemas.microsoft.com/office/drawing/2014/main" id="{CFEB42B6-6DE7-489C-B730-33929721854E}"/>
              </a:ext>
            </a:extLst>
          </p:cNvPr>
          <p:cNvSpPr/>
          <p:nvPr/>
        </p:nvSpPr>
        <p:spPr>
          <a:xfrm>
            <a:off x="1870642" y="5275905"/>
            <a:ext cx="3978116" cy="362903"/>
          </a:xfrm>
          <a:prstGeom prst="rect">
            <a:avLst/>
          </a:prstGeom>
          <a:noFill/>
          <a:ln/>
        </p:spPr>
        <p:txBody>
          <a:bodyPr wrap="none" lIns="0" tIns="0" rIns="0" bIns="0" rtlCol="0" anchor="t"/>
          <a:lstStyle/>
          <a:p>
            <a:pPr algn="l">
              <a:lnSpc>
                <a:spcPts val="2850"/>
              </a:lnSpc>
              <a:buSzPct val="100000"/>
            </a:pPr>
            <a:r>
              <a:rPr lang="en-US" sz="1750" dirty="0">
                <a:solidFill>
                  <a:srgbClr val="D6E5EF"/>
                </a:solidFill>
                <a:latin typeface="Roboto" pitchFamily="34" charset="0"/>
                <a:ea typeface="Roboto" pitchFamily="34" charset="-122"/>
                <a:cs typeface="Roboto" pitchFamily="34" charset="-120"/>
              </a:rPr>
              <a:t>Combo Packs ~41K units</a:t>
            </a:r>
            <a:endParaRPr lang="en-US" sz="1750" dirty="0"/>
          </a:p>
        </p:txBody>
      </p:sp>
      <p:pic>
        <p:nvPicPr>
          <p:cNvPr id="8" name="Picture 7">
            <a:extLst>
              <a:ext uri="{FF2B5EF4-FFF2-40B4-BE49-F238E27FC236}">
                <a16:creationId xmlns:a16="http://schemas.microsoft.com/office/drawing/2014/main" id="{1A5E5CE2-29F2-429E-8119-EBCFD3C1DC6E}"/>
              </a:ext>
            </a:extLst>
          </p:cNvPr>
          <p:cNvPicPr>
            <a:picLocks noChangeAspect="1"/>
          </p:cNvPicPr>
          <p:nvPr/>
        </p:nvPicPr>
        <p:blipFill>
          <a:blip r:embed="rId4"/>
          <a:stretch>
            <a:fillRect/>
          </a:stretch>
        </p:blipFill>
        <p:spPr>
          <a:xfrm>
            <a:off x="7689318" y="1607325"/>
            <a:ext cx="6154009" cy="3610479"/>
          </a:xfrm>
          <a:prstGeom prst="rect">
            <a:avLst/>
          </a:prstGeom>
        </p:spPr>
      </p:pic>
      <p:sp>
        <p:nvSpPr>
          <p:cNvPr id="31" name="Shape 1">
            <a:extLst>
              <a:ext uri="{FF2B5EF4-FFF2-40B4-BE49-F238E27FC236}">
                <a16:creationId xmlns:a16="http://schemas.microsoft.com/office/drawing/2014/main" id="{2C8F3897-5671-45E5-98AA-FB6F009233C5}"/>
              </a:ext>
            </a:extLst>
          </p:cNvPr>
          <p:cNvSpPr/>
          <p:nvPr/>
        </p:nvSpPr>
        <p:spPr>
          <a:xfrm>
            <a:off x="7689318" y="5594100"/>
            <a:ext cx="344745" cy="269478"/>
          </a:xfrm>
          <a:prstGeom prst="roundRect">
            <a:avLst>
              <a:gd name="adj" fmla="val 6667"/>
            </a:avLst>
          </a:prstGeom>
          <a:solidFill>
            <a:srgbClr val="3F4652"/>
          </a:solidFill>
          <a:ln/>
        </p:spPr>
      </p:sp>
      <p:sp>
        <p:nvSpPr>
          <p:cNvPr id="32" name="Shape 1">
            <a:extLst>
              <a:ext uri="{FF2B5EF4-FFF2-40B4-BE49-F238E27FC236}">
                <a16:creationId xmlns:a16="http://schemas.microsoft.com/office/drawing/2014/main" id="{4148781F-0997-4CEC-BBD6-590163087CE2}"/>
              </a:ext>
            </a:extLst>
          </p:cNvPr>
          <p:cNvSpPr/>
          <p:nvPr/>
        </p:nvSpPr>
        <p:spPr>
          <a:xfrm>
            <a:off x="7689318" y="6433074"/>
            <a:ext cx="344745" cy="269478"/>
          </a:xfrm>
          <a:prstGeom prst="roundRect">
            <a:avLst>
              <a:gd name="adj" fmla="val 6667"/>
            </a:avLst>
          </a:prstGeom>
          <a:solidFill>
            <a:srgbClr val="3F4652"/>
          </a:solidFill>
          <a:ln/>
        </p:spPr>
      </p:sp>
      <p:sp>
        <p:nvSpPr>
          <p:cNvPr id="33" name="Text 5">
            <a:extLst>
              <a:ext uri="{FF2B5EF4-FFF2-40B4-BE49-F238E27FC236}">
                <a16:creationId xmlns:a16="http://schemas.microsoft.com/office/drawing/2014/main" id="{4F4096E8-7B60-41E9-B710-1041209BA14E}"/>
              </a:ext>
            </a:extLst>
          </p:cNvPr>
          <p:cNvSpPr/>
          <p:nvPr/>
        </p:nvSpPr>
        <p:spPr>
          <a:xfrm>
            <a:off x="8260205" y="5511406"/>
            <a:ext cx="3978116" cy="362903"/>
          </a:xfrm>
          <a:prstGeom prst="rect">
            <a:avLst/>
          </a:prstGeom>
          <a:noFill/>
          <a:ln/>
        </p:spPr>
        <p:txBody>
          <a:bodyPr wrap="none" lIns="0" tIns="0" rIns="0" bIns="0" rtlCol="0" anchor="t"/>
          <a:lstStyle/>
          <a:p>
            <a:pPr algn="l">
              <a:lnSpc>
                <a:spcPts val="2850"/>
              </a:lnSpc>
              <a:buSzPct val="100000"/>
            </a:pPr>
            <a:r>
              <a:rPr lang="en-US" sz="1750" dirty="0">
                <a:solidFill>
                  <a:srgbClr val="D6E5EF"/>
                </a:solidFill>
                <a:latin typeface="Roboto" pitchFamily="34" charset="0"/>
                <a:ea typeface="Roboto" pitchFamily="34" charset="-122"/>
                <a:cs typeface="Roboto" pitchFamily="34" charset="-120"/>
              </a:rPr>
              <a:t>Atliq Sunflower Oil (1L): 43K units</a:t>
            </a:r>
            <a:endParaRPr lang="en-US" sz="1750" dirty="0"/>
          </a:p>
        </p:txBody>
      </p:sp>
      <p:sp>
        <p:nvSpPr>
          <p:cNvPr id="34" name="Text 6">
            <a:extLst>
              <a:ext uri="{FF2B5EF4-FFF2-40B4-BE49-F238E27FC236}">
                <a16:creationId xmlns:a16="http://schemas.microsoft.com/office/drawing/2014/main" id="{FF49A9A8-192C-431C-919C-1A94EEC03299}"/>
              </a:ext>
            </a:extLst>
          </p:cNvPr>
          <p:cNvSpPr/>
          <p:nvPr/>
        </p:nvSpPr>
        <p:spPr>
          <a:xfrm>
            <a:off x="8260205" y="6384350"/>
            <a:ext cx="3978116" cy="725805"/>
          </a:xfrm>
          <a:prstGeom prst="rect">
            <a:avLst/>
          </a:prstGeom>
          <a:noFill/>
          <a:ln/>
        </p:spPr>
        <p:txBody>
          <a:bodyPr wrap="square" lIns="0" tIns="0" rIns="0" bIns="0" rtlCol="0" anchor="t"/>
          <a:lstStyle/>
          <a:p>
            <a:pPr algn="l">
              <a:lnSpc>
                <a:spcPts val="2850"/>
              </a:lnSpc>
              <a:buSzPct val="100000"/>
            </a:pPr>
            <a:r>
              <a:rPr lang="en-US" sz="1750" dirty="0" err="1">
                <a:solidFill>
                  <a:srgbClr val="D6E5EF"/>
                </a:solidFill>
                <a:latin typeface="Roboto" pitchFamily="34" charset="0"/>
                <a:ea typeface="Roboto" pitchFamily="34" charset="-122"/>
                <a:cs typeface="Roboto" pitchFamily="34" charset="-120"/>
              </a:rPr>
              <a:t>Atliq</a:t>
            </a:r>
            <a:r>
              <a:rPr lang="en-US" sz="1750" dirty="0">
                <a:solidFill>
                  <a:srgbClr val="D6E5EF"/>
                </a:solidFill>
                <a:latin typeface="Roboto" pitchFamily="34" charset="0"/>
                <a:ea typeface="Roboto" pitchFamily="34" charset="-122"/>
                <a:cs typeface="Roboto" pitchFamily="34" charset="-120"/>
              </a:rPr>
              <a:t> LED Bulb: ₹7.6M incremental revenue</a:t>
            </a:r>
            <a:endParaRPr lang="en-US" sz="1750" dirty="0"/>
          </a:p>
        </p:txBody>
      </p:sp>
    </p:spTree>
    <p:extLst>
      <p:ext uri="{BB962C8B-B14F-4D97-AF65-F5344CB8AC3E}">
        <p14:creationId xmlns:p14="http://schemas.microsoft.com/office/powerpoint/2010/main" val="3042796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B0239F-767B-468B-9D90-93BE41F5059C}"/>
              </a:ext>
            </a:extLst>
          </p:cNvPr>
          <p:cNvSpPr/>
          <p:nvPr/>
        </p:nvSpPr>
        <p:spPr>
          <a:xfrm>
            <a:off x="11891939" y="7620196"/>
            <a:ext cx="2654710" cy="517756"/>
          </a:xfrm>
          <a:prstGeom prst="rect">
            <a:avLst/>
          </a:prstGeom>
          <a:solidFill>
            <a:srgbClr val="2027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DEA7326F-4A27-4BB2-B69C-357149BA2C34}"/>
              </a:ext>
            </a:extLst>
          </p:cNvPr>
          <p:cNvSpPr txBox="1"/>
          <p:nvPr/>
        </p:nvSpPr>
        <p:spPr>
          <a:xfrm>
            <a:off x="766916" y="648929"/>
            <a:ext cx="12349316" cy="421719"/>
          </a:xfrm>
          <a:prstGeom prst="rect">
            <a:avLst/>
          </a:prstGeom>
          <a:noFill/>
        </p:spPr>
        <p:txBody>
          <a:bodyPr wrap="square" rtlCol="0">
            <a:spAutoFit/>
          </a:bodyPr>
          <a:lstStyle/>
          <a:p>
            <a:pPr marL="285750" indent="-285750">
              <a:lnSpc>
                <a:spcPts val="2750"/>
              </a:lnSpc>
              <a:buFont typeface="Arial" panose="020B0604020202020204" pitchFamily="34" charset="0"/>
              <a:buChar char="•"/>
            </a:pPr>
            <a:r>
              <a:rPr lang="en-US" dirty="0">
                <a:solidFill>
                  <a:srgbClr val="76B9FF"/>
                </a:solidFill>
                <a:latin typeface="Roboto Slab" pitchFamily="34" charset="0"/>
                <a:ea typeface="Roboto Slab" pitchFamily="34" charset="-122"/>
                <a:cs typeface="Arial" panose="020B0604020202020204" pitchFamily="34" charset="0"/>
              </a:rPr>
              <a:t>What is the correlation between product category and promotion </a:t>
            </a:r>
            <a:r>
              <a:rPr lang="en-US" dirty="0" err="1">
                <a:solidFill>
                  <a:srgbClr val="76B9FF"/>
                </a:solidFill>
                <a:latin typeface="Roboto Slab" pitchFamily="34" charset="0"/>
                <a:ea typeface="Roboto Slab" pitchFamily="34" charset="-122"/>
                <a:cs typeface="Arial" panose="020B0604020202020204" pitchFamily="34" charset="0"/>
              </a:rPr>
              <a:t>typeeffectiveness</a:t>
            </a:r>
            <a:r>
              <a:rPr lang="en-US" dirty="0">
                <a:solidFill>
                  <a:srgbClr val="76B9FF"/>
                </a:solidFill>
                <a:latin typeface="Roboto Slab" pitchFamily="34" charset="0"/>
                <a:ea typeface="Roboto Slab" pitchFamily="34" charset="-122"/>
                <a:cs typeface="Arial" panose="020B0604020202020204" pitchFamily="34" charset="0"/>
              </a:rPr>
              <a:t>?</a:t>
            </a:r>
            <a:endParaRPr lang="en-US" dirty="0"/>
          </a:p>
        </p:txBody>
      </p:sp>
      <p:sp>
        <p:nvSpPr>
          <p:cNvPr id="26" name="Shape 1">
            <a:extLst>
              <a:ext uri="{FF2B5EF4-FFF2-40B4-BE49-F238E27FC236}">
                <a16:creationId xmlns:a16="http://schemas.microsoft.com/office/drawing/2014/main" id="{0EA83978-F2AA-44A3-A288-E6AB7FF104EF}"/>
              </a:ext>
            </a:extLst>
          </p:cNvPr>
          <p:cNvSpPr/>
          <p:nvPr/>
        </p:nvSpPr>
        <p:spPr>
          <a:xfrm>
            <a:off x="2587245" y="4697036"/>
            <a:ext cx="344745" cy="269478"/>
          </a:xfrm>
          <a:prstGeom prst="roundRect">
            <a:avLst>
              <a:gd name="adj" fmla="val 6667"/>
            </a:avLst>
          </a:prstGeom>
          <a:solidFill>
            <a:srgbClr val="3F4652"/>
          </a:solidFill>
          <a:ln/>
        </p:spPr>
      </p:sp>
      <p:sp>
        <p:nvSpPr>
          <p:cNvPr id="28" name="Shape 1">
            <a:extLst>
              <a:ext uri="{FF2B5EF4-FFF2-40B4-BE49-F238E27FC236}">
                <a16:creationId xmlns:a16="http://schemas.microsoft.com/office/drawing/2014/main" id="{6CB96DB3-20EE-4F2A-AC55-1939FD058AF7}"/>
              </a:ext>
            </a:extLst>
          </p:cNvPr>
          <p:cNvSpPr/>
          <p:nvPr/>
        </p:nvSpPr>
        <p:spPr>
          <a:xfrm>
            <a:off x="2587244" y="5528000"/>
            <a:ext cx="344745" cy="269478"/>
          </a:xfrm>
          <a:prstGeom prst="roundRect">
            <a:avLst>
              <a:gd name="adj" fmla="val 6667"/>
            </a:avLst>
          </a:prstGeom>
          <a:solidFill>
            <a:srgbClr val="3F4652"/>
          </a:solidFill>
          <a:ln/>
        </p:spPr>
      </p:sp>
      <p:pic>
        <p:nvPicPr>
          <p:cNvPr id="3" name="Picture 2">
            <a:extLst>
              <a:ext uri="{FF2B5EF4-FFF2-40B4-BE49-F238E27FC236}">
                <a16:creationId xmlns:a16="http://schemas.microsoft.com/office/drawing/2014/main" id="{B15634E5-39D9-4BA9-B65A-9D6069FCCDA6}"/>
              </a:ext>
            </a:extLst>
          </p:cNvPr>
          <p:cNvPicPr>
            <a:picLocks noChangeAspect="1"/>
          </p:cNvPicPr>
          <p:nvPr/>
        </p:nvPicPr>
        <p:blipFill>
          <a:blip r:embed="rId3"/>
          <a:stretch>
            <a:fillRect/>
          </a:stretch>
        </p:blipFill>
        <p:spPr>
          <a:xfrm>
            <a:off x="1303828" y="1400123"/>
            <a:ext cx="8916644" cy="2600688"/>
          </a:xfrm>
          <a:prstGeom prst="rect">
            <a:avLst/>
          </a:prstGeom>
        </p:spPr>
      </p:pic>
      <p:sp>
        <p:nvSpPr>
          <p:cNvPr id="17" name="Text 8">
            <a:extLst>
              <a:ext uri="{FF2B5EF4-FFF2-40B4-BE49-F238E27FC236}">
                <a16:creationId xmlns:a16="http://schemas.microsoft.com/office/drawing/2014/main" id="{39B9D4A3-3B26-44AF-BFEF-768D68F5D223}"/>
              </a:ext>
            </a:extLst>
          </p:cNvPr>
          <p:cNvSpPr/>
          <p:nvPr/>
        </p:nvSpPr>
        <p:spPr>
          <a:xfrm>
            <a:off x="3156635" y="4603611"/>
            <a:ext cx="3978116" cy="725805"/>
          </a:xfrm>
          <a:prstGeom prst="rect">
            <a:avLst/>
          </a:prstGeom>
          <a:noFill/>
          <a:ln/>
        </p:spPr>
        <p:txBody>
          <a:bodyPr wrap="square" lIns="0" tIns="0" rIns="0" bIns="0" rtlCol="0" anchor="t"/>
          <a:lstStyle/>
          <a:p>
            <a:pPr algn="l">
              <a:lnSpc>
                <a:spcPts val="2850"/>
              </a:lnSpc>
              <a:buSzPct val="100000"/>
            </a:pPr>
            <a:r>
              <a:rPr lang="en-US" sz="1750" dirty="0">
                <a:solidFill>
                  <a:srgbClr val="D6E5EF"/>
                </a:solidFill>
                <a:latin typeface="Roboto" pitchFamily="34" charset="0"/>
                <a:ea typeface="Roboto" pitchFamily="34" charset="-122"/>
                <a:cs typeface="Roboto" pitchFamily="34" charset="-120"/>
              </a:rPr>
              <a:t>Atliq Scrub Sponge: Negative IR &amp; ISU</a:t>
            </a:r>
            <a:endParaRPr lang="en-US" sz="1750" dirty="0"/>
          </a:p>
        </p:txBody>
      </p:sp>
      <p:sp>
        <p:nvSpPr>
          <p:cNvPr id="19" name="Text 9">
            <a:extLst>
              <a:ext uri="{FF2B5EF4-FFF2-40B4-BE49-F238E27FC236}">
                <a16:creationId xmlns:a16="http://schemas.microsoft.com/office/drawing/2014/main" id="{CE662447-14CE-4413-87E5-B65C827398AE}"/>
              </a:ext>
            </a:extLst>
          </p:cNvPr>
          <p:cNvSpPr/>
          <p:nvPr/>
        </p:nvSpPr>
        <p:spPr>
          <a:xfrm>
            <a:off x="3156635" y="5406151"/>
            <a:ext cx="3978116" cy="725805"/>
          </a:xfrm>
          <a:prstGeom prst="rect">
            <a:avLst/>
          </a:prstGeom>
          <a:noFill/>
          <a:ln/>
        </p:spPr>
        <p:txBody>
          <a:bodyPr wrap="square" lIns="0" tIns="0" rIns="0" bIns="0" rtlCol="0" anchor="t"/>
          <a:lstStyle/>
          <a:p>
            <a:pPr algn="l">
              <a:lnSpc>
                <a:spcPts val="2850"/>
              </a:lnSpc>
              <a:buSzPct val="100000"/>
            </a:pPr>
            <a:r>
              <a:rPr lang="en-US" sz="1750" dirty="0">
                <a:solidFill>
                  <a:srgbClr val="D6E5EF"/>
                </a:solidFill>
                <a:latin typeface="Roboto" pitchFamily="34" charset="0"/>
                <a:ea typeface="Roboto" pitchFamily="34" charset="-122"/>
                <a:cs typeface="Roboto" pitchFamily="34" charset="-120"/>
              </a:rPr>
              <a:t>Fusion Container Set: Low sales, high price</a:t>
            </a:r>
            <a:endParaRPr lang="en-US" sz="1750" dirty="0"/>
          </a:p>
        </p:txBody>
      </p:sp>
    </p:spTree>
    <p:extLst>
      <p:ext uri="{BB962C8B-B14F-4D97-AF65-F5344CB8AC3E}">
        <p14:creationId xmlns:p14="http://schemas.microsoft.com/office/powerpoint/2010/main" val="862586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2523053"/>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76B9FF"/>
                </a:solidFill>
                <a:latin typeface="Roboto Slab" pitchFamily="34" charset="0"/>
                <a:ea typeface="Roboto Slab" pitchFamily="34" charset="-122"/>
                <a:cs typeface="Roboto Slab" pitchFamily="34" charset="-120"/>
              </a:rPr>
              <a:t>Executive Summary</a:t>
            </a:r>
            <a:endParaRPr lang="en-US" sz="4450" dirty="0"/>
          </a:p>
        </p:txBody>
      </p:sp>
      <p:sp>
        <p:nvSpPr>
          <p:cNvPr id="3" name="Text 1"/>
          <p:cNvSpPr/>
          <p:nvPr/>
        </p:nvSpPr>
        <p:spPr>
          <a:xfrm>
            <a:off x="793790" y="379880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76B9FF"/>
                </a:solidFill>
                <a:latin typeface="Roboto Slab" pitchFamily="34" charset="0"/>
                <a:ea typeface="Roboto Slab" pitchFamily="34" charset="-122"/>
                <a:cs typeface="Roboto Slab" pitchFamily="34" charset="-120"/>
              </a:rPr>
              <a:t>What Worked</a:t>
            </a:r>
            <a:endParaRPr lang="en-US" sz="2200" dirty="0"/>
          </a:p>
        </p:txBody>
      </p:sp>
      <p:sp>
        <p:nvSpPr>
          <p:cNvPr id="4" name="Text 2"/>
          <p:cNvSpPr/>
          <p:nvPr/>
        </p:nvSpPr>
        <p:spPr>
          <a:xfrm>
            <a:off x="793790" y="437995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₹500 Cashback &amp; BOGOF led returns</a:t>
            </a:r>
            <a:endParaRPr lang="en-US" sz="1750" dirty="0"/>
          </a:p>
        </p:txBody>
      </p:sp>
      <p:sp>
        <p:nvSpPr>
          <p:cNvPr id="5" name="Text 3"/>
          <p:cNvSpPr/>
          <p:nvPr/>
        </p:nvSpPr>
        <p:spPr>
          <a:xfrm>
            <a:off x="793790" y="4822150"/>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Combo packs, grocery staples performed well</a:t>
            </a:r>
            <a:endParaRPr lang="en-US" sz="1750" dirty="0"/>
          </a:p>
        </p:txBody>
      </p:sp>
      <p:sp>
        <p:nvSpPr>
          <p:cNvPr id="6" name="Text 4"/>
          <p:cNvSpPr/>
          <p:nvPr/>
        </p:nvSpPr>
        <p:spPr>
          <a:xfrm>
            <a:off x="793790" y="5264348"/>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Strong city performance: Bengaluru, Chennai</a:t>
            </a:r>
            <a:endParaRPr lang="en-US" sz="1750" dirty="0"/>
          </a:p>
        </p:txBody>
      </p:sp>
      <p:sp>
        <p:nvSpPr>
          <p:cNvPr id="7" name="Text 5"/>
          <p:cNvSpPr/>
          <p:nvPr/>
        </p:nvSpPr>
        <p:spPr>
          <a:xfrm>
            <a:off x="7599521" y="379880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76B9FF"/>
                </a:solidFill>
                <a:latin typeface="Roboto Slab" pitchFamily="34" charset="0"/>
                <a:ea typeface="Roboto Slab" pitchFamily="34" charset="-122"/>
                <a:cs typeface="Roboto Slab" pitchFamily="34" charset="-120"/>
              </a:rPr>
              <a:t>What Didn't</a:t>
            </a:r>
            <a:endParaRPr lang="en-US" sz="2200" dirty="0"/>
          </a:p>
        </p:txBody>
      </p:sp>
      <p:sp>
        <p:nvSpPr>
          <p:cNvPr id="8" name="Text 6"/>
          <p:cNvSpPr/>
          <p:nvPr/>
        </p:nvSpPr>
        <p:spPr>
          <a:xfrm>
            <a:off x="7599521" y="437995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High % discounts hurt margins</a:t>
            </a:r>
            <a:endParaRPr lang="en-US" sz="1750" dirty="0"/>
          </a:p>
        </p:txBody>
      </p:sp>
      <p:sp>
        <p:nvSpPr>
          <p:cNvPr id="9" name="Text 7"/>
          <p:cNvSpPr/>
          <p:nvPr/>
        </p:nvSpPr>
        <p:spPr>
          <a:xfrm>
            <a:off x="7599521" y="4822150"/>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Some SKUs underperformed despite promos</a:t>
            </a:r>
            <a:endParaRPr lang="en-US" sz="1750" dirty="0"/>
          </a:p>
        </p:txBody>
      </p:sp>
      <p:sp>
        <p:nvSpPr>
          <p:cNvPr id="10" name="Rectangle 9">
            <a:extLst>
              <a:ext uri="{FF2B5EF4-FFF2-40B4-BE49-F238E27FC236}">
                <a16:creationId xmlns:a16="http://schemas.microsoft.com/office/drawing/2014/main" id="{5A395115-8FBF-40E6-A1AA-930275EDFAAB}"/>
              </a:ext>
            </a:extLst>
          </p:cNvPr>
          <p:cNvSpPr/>
          <p:nvPr/>
        </p:nvSpPr>
        <p:spPr>
          <a:xfrm>
            <a:off x="11891939" y="7620196"/>
            <a:ext cx="2654710" cy="517756"/>
          </a:xfrm>
          <a:prstGeom prst="rect">
            <a:avLst/>
          </a:prstGeom>
          <a:solidFill>
            <a:srgbClr val="2027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5FE3B2EC-71C9-4D03-BB79-7FAE47C6B9B2}"/>
              </a:ext>
            </a:extLst>
          </p:cNvPr>
          <p:cNvSpPr/>
          <p:nvPr/>
        </p:nvSpPr>
        <p:spPr>
          <a:xfrm>
            <a:off x="4895808" y="3406021"/>
            <a:ext cx="4838783" cy="708779"/>
          </a:xfrm>
          <a:prstGeom prst="rect">
            <a:avLst/>
          </a:prstGeom>
          <a:noFill/>
          <a:ln/>
        </p:spPr>
        <p:txBody>
          <a:bodyPr wrap="none" lIns="0" tIns="0" rIns="0" bIns="0" rtlCol="0" anchor="t"/>
          <a:lstStyle/>
          <a:p>
            <a:pPr>
              <a:lnSpc>
                <a:spcPts val="5550"/>
              </a:lnSpc>
            </a:pPr>
            <a:r>
              <a:rPr lang="en-US" sz="4450" dirty="0">
                <a:solidFill>
                  <a:srgbClr val="76B9FF"/>
                </a:solidFill>
                <a:latin typeface="Roboto Slab" pitchFamily="34" charset="0"/>
                <a:ea typeface="Roboto Slab" pitchFamily="34" charset="-122"/>
                <a:cs typeface="Roboto Slab" pitchFamily="34" charset="-120"/>
              </a:rPr>
              <a:t>Business Request</a:t>
            </a:r>
            <a:endParaRPr lang="en-US" sz="4450" dirty="0"/>
          </a:p>
        </p:txBody>
      </p:sp>
      <p:sp>
        <p:nvSpPr>
          <p:cNvPr id="3" name="Rectangle 2">
            <a:extLst>
              <a:ext uri="{FF2B5EF4-FFF2-40B4-BE49-F238E27FC236}">
                <a16:creationId xmlns:a16="http://schemas.microsoft.com/office/drawing/2014/main" id="{0EABF256-20B4-4529-AC8F-8DF2B2DD8148}"/>
              </a:ext>
            </a:extLst>
          </p:cNvPr>
          <p:cNvSpPr/>
          <p:nvPr/>
        </p:nvSpPr>
        <p:spPr>
          <a:xfrm>
            <a:off x="11891939" y="7620196"/>
            <a:ext cx="2654710" cy="517756"/>
          </a:xfrm>
          <a:prstGeom prst="rect">
            <a:avLst/>
          </a:prstGeom>
          <a:solidFill>
            <a:srgbClr val="2027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70553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B0239F-767B-468B-9D90-93BE41F5059C}"/>
              </a:ext>
            </a:extLst>
          </p:cNvPr>
          <p:cNvSpPr/>
          <p:nvPr/>
        </p:nvSpPr>
        <p:spPr>
          <a:xfrm>
            <a:off x="11891939" y="7620196"/>
            <a:ext cx="2654710" cy="517756"/>
          </a:xfrm>
          <a:prstGeom prst="rect">
            <a:avLst/>
          </a:prstGeom>
          <a:solidFill>
            <a:srgbClr val="2027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DEA7326F-4A27-4BB2-B69C-357149BA2C34}"/>
              </a:ext>
            </a:extLst>
          </p:cNvPr>
          <p:cNvSpPr txBox="1"/>
          <p:nvPr/>
        </p:nvSpPr>
        <p:spPr>
          <a:xfrm>
            <a:off x="766916" y="648929"/>
            <a:ext cx="5988462" cy="2576154"/>
          </a:xfrm>
          <a:prstGeom prst="rect">
            <a:avLst/>
          </a:prstGeom>
          <a:noFill/>
        </p:spPr>
        <p:txBody>
          <a:bodyPr wrap="square" rtlCol="0">
            <a:spAutoFit/>
          </a:bodyPr>
          <a:lstStyle/>
          <a:p>
            <a:pPr marL="285750" indent="-285750">
              <a:lnSpc>
                <a:spcPts val="2750"/>
              </a:lnSpc>
              <a:buFont typeface="Arial" panose="020B0604020202020204" pitchFamily="34" charset="0"/>
              <a:buChar char="•"/>
            </a:pPr>
            <a:r>
              <a:rPr lang="en-US" dirty="0">
                <a:solidFill>
                  <a:srgbClr val="76B9FF"/>
                </a:solidFill>
                <a:latin typeface="Roboto Slab" pitchFamily="34" charset="0"/>
                <a:ea typeface="Roboto Slab" pitchFamily="34" charset="-122"/>
                <a:cs typeface="Arial" panose="020B0604020202020204" pitchFamily="34" charset="0"/>
              </a:rPr>
              <a:t>Provide a list of products with a base price greater than 500 and that are featured in promo type of 'BOGOF' (Buy One Get One Free). This information will help us identify high-value products that are currently being heavily discounted, which can be useful for evaluating our pricing and promotion strategies.</a:t>
            </a:r>
            <a:endParaRPr lang="en-US" dirty="0"/>
          </a:p>
        </p:txBody>
      </p:sp>
      <p:sp>
        <p:nvSpPr>
          <p:cNvPr id="23" name="TextBox 22">
            <a:extLst>
              <a:ext uri="{FF2B5EF4-FFF2-40B4-BE49-F238E27FC236}">
                <a16:creationId xmlns:a16="http://schemas.microsoft.com/office/drawing/2014/main" id="{AD6382E8-65D0-4302-BCB8-32C161B2FF08}"/>
              </a:ext>
            </a:extLst>
          </p:cNvPr>
          <p:cNvSpPr txBox="1"/>
          <p:nvPr/>
        </p:nvSpPr>
        <p:spPr>
          <a:xfrm>
            <a:off x="7315199" y="648929"/>
            <a:ext cx="6666271" cy="2217082"/>
          </a:xfrm>
          <a:prstGeom prst="rect">
            <a:avLst/>
          </a:prstGeom>
          <a:noFill/>
        </p:spPr>
        <p:txBody>
          <a:bodyPr wrap="square" rtlCol="0">
            <a:spAutoFit/>
          </a:bodyPr>
          <a:lstStyle/>
          <a:p>
            <a:pPr marL="285750" indent="-285750">
              <a:lnSpc>
                <a:spcPts val="2750"/>
              </a:lnSpc>
              <a:buFont typeface="Arial" panose="020B0604020202020204" pitchFamily="34" charset="0"/>
              <a:buChar char="•"/>
            </a:pPr>
            <a:r>
              <a:rPr lang="en-US" dirty="0">
                <a:solidFill>
                  <a:srgbClr val="76B9FF"/>
                </a:solidFill>
                <a:latin typeface="Roboto Slab" pitchFamily="34" charset="0"/>
                <a:ea typeface="Roboto Slab" pitchFamily="34" charset="-122"/>
                <a:cs typeface="Arial" panose="020B0604020202020204" pitchFamily="34" charset="0"/>
              </a:rPr>
              <a:t>Generate a report that provides an overview of the number of stores in each city. The results will be sorted in descending order of store counts, allowing us to identify the cities with the highest store presence. The report includes two essential fields: city and store count, which will assist in optimizing our retail operations.</a:t>
            </a:r>
            <a:endParaRPr lang="en-US" dirty="0"/>
          </a:p>
        </p:txBody>
      </p:sp>
      <p:pic>
        <p:nvPicPr>
          <p:cNvPr id="4" name="Picture 3">
            <a:extLst>
              <a:ext uri="{FF2B5EF4-FFF2-40B4-BE49-F238E27FC236}">
                <a16:creationId xmlns:a16="http://schemas.microsoft.com/office/drawing/2014/main" id="{FD85F098-6335-44A7-86D1-FA9CEFA57238}"/>
              </a:ext>
            </a:extLst>
          </p:cNvPr>
          <p:cNvPicPr>
            <a:picLocks noChangeAspect="1"/>
          </p:cNvPicPr>
          <p:nvPr/>
        </p:nvPicPr>
        <p:blipFill>
          <a:blip r:embed="rId3"/>
          <a:stretch>
            <a:fillRect/>
          </a:stretch>
        </p:blipFill>
        <p:spPr>
          <a:xfrm>
            <a:off x="1048211" y="3589808"/>
            <a:ext cx="4333875" cy="981075"/>
          </a:xfrm>
          <a:prstGeom prst="rect">
            <a:avLst/>
          </a:prstGeom>
        </p:spPr>
      </p:pic>
      <p:pic>
        <p:nvPicPr>
          <p:cNvPr id="7" name="Picture 6">
            <a:extLst>
              <a:ext uri="{FF2B5EF4-FFF2-40B4-BE49-F238E27FC236}">
                <a16:creationId xmlns:a16="http://schemas.microsoft.com/office/drawing/2014/main" id="{32B8F4A5-2D75-4611-A793-DF6CA85E3714}"/>
              </a:ext>
            </a:extLst>
          </p:cNvPr>
          <p:cNvPicPr>
            <a:picLocks noChangeAspect="1"/>
          </p:cNvPicPr>
          <p:nvPr/>
        </p:nvPicPr>
        <p:blipFill>
          <a:blip r:embed="rId4"/>
          <a:stretch>
            <a:fillRect/>
          </a:stretch>
        </p:blipFill>
        <p:spPr>
          <a:xfrm>
            <a:off x="7781309" y="3225083"/>
            <a:ext cx="2867025" cy="2857500"/>
          </a:xfrm>
          <a:prstGeom prst="rect">
            <a:avLst/>
          </a:prstGeom>
        </p:spPr>
      </p:pic>
    </p:spTree>
    <p:extLst>
      <p:ext uri="{BB962C8B-B14F-4D97-AF65-F5344CB8AC3E}">
        <p14:creationId xmlns:p14="http://schemas.microsoft.com/office/powerpoint/2010/main" val="3736884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B0239F-767B-468B-9D90-93BE41F5059C}"/>
              </a:ext>
            </a:extLst>
          </p:cNvPr>
          <p:cNvSpPr/>
          <p:nvPr/>
        </p:nvSpPr>
        <p:spPr>
          <a:xfrm>
            <a:off x="11891939" y="7620196"/>
            <a:ext cx="2654710" cy="517756"/>
          </a:xfrm>
          <a:prstGeom prst="rect">
            <a:avLst/>
          </a:prstGeom>
          <a:solidFill>
            <a:srgbClr val="2027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DEA7326F-4A27-4BB2-B69C-357149BA2C34}"/>
              </a:ext>
            </a:extLst>
          </p:cNvPr>
          <p:cNvSpPr txBox="1"/>
          <p:nvPr/>
        </p:nvSpPr>
        <p:spPr>
          <a:xfrm>
            <a:off x="766916" y="648929"/>
            <a:ext cx="13568516" cy="1139864"/>
          </a:xfrm>
          <a:prstGeom prst="rect">
            <a:avLst/>
          </a:prstGeom>
          <a:noFill/>
        </p:spPr>
        <p:txBody>
          <a:bodyPr wrap="square" rtlCol="0">
            <a:spAutoFit/>
          </a:bodyPr>
          <a:lstStyle/>
          <a:p>
            <a:pPr marL="285750" indent="-285750">
              <a:lnSpc>
                <a:spcPts val="2750"/>
              </a:lnSpc>
              <a:buFont typeface="Arial" panose="020B0604020202020204" pitchFamily="34" charset="0"/>
              <a:buChar char="•"/>
            </a:pPr>
            <a:r>
              <a:rPr lang="en-US" sz="1600" dirty="0">
                <a:solidFill>
                  <a:srgbClr val="76B9FF"/>
                </a:solidFill>
                <a:latin typeface="Roboto Slab" pitchFamily="34" charset="0"/>
                <a:ea typeface="Roboto Slab" pitchFamily="34" charset="-122"/>
                <a:cs typeface="Arial" panose="020B0604020202020204" pitchFamily="34" charset="0"/>
              </a:rPr>
              <a:t>Generate a report that displays each campaign along with the total revenue generated before and after the campaign? The report includes three key fields: </a:t>
            </a:r>
            <a:r>
              <a:rPr lang="en-US" sz="1600" dirty="0" err="1">
                <a:solidFill>
                  <a:srgbClr val="76B9FF"/>
                </a:solidFill>
                <a:latin typeface="Roboto Slab" pitchFamily="34" charset="0"/>
                <a:ea typeface="Roboto Slab" pitchFamily="34" charset="-122"/>
                <a:cs typeface="Arial" panose="020B0604020202020204" pitchFamily="34" charset="0"/>
              </a:rPr>
              <a:t>campaign_name</a:t>
            </a:r>
            <a:r>
              <a:rPr lang="en-US" sz="1600" dirty="0">
                <a:solidFill>
                  <a:srgbClr val="76B9FF"/>
                </a:solidFill>
                <a:latin typeface="Roboto Slab" pitchFamily="34" charset="0"/>
                <a:ea typeface="Roboto Slab" pitchFamily="34" charset="-122"/>
                <a:cs typeface="Arial" panose="020B0604020202020204" pitchFamily="34" charset="0"/>
              </a:rPr>
              <a:t>, </a:t>
            </a:r>
            <a:r>
              <a:rPr lang="en-US" sz="1600" dirty="0" err="1">
                <a:solidFill>
                  <a:srgbClr val="76B9FF"/>
                </a:solidFill>
                <a:latin typeface="Roboto Slab" pitchFamily="34" charset="0"/>
                <a:ea typeface="Roboto Slab" pitchFamily="34" charset="-122"/>
                <a:cs typeface="Arial" panose="020B0604020202020204" pitchFamily="34" charset="0"/>
              </a:rPr>
              <a:t>total_revenue</a:t>
            </a:r>
            <a:r>
              <a:rPr lang="en-US" sz="1600" dirty="0">
                <a:solidFill>
                  <a:srgbClr val="76B9FF"/>
                </a:solidFill>
                <a:latin typeface="Roboto Slab" pitchFamily="34" charset="0"/>
                <a:ea typeface="Roboto Slab" pitchFamily="34" charset="-122"/>
                <a:cs typeface="Arial" panose="020B0604020202020204" pitchFamily="34" charset="0"/>
              </a:rPr>
              <a:t>(</a:t>
            </a:r>
            <a:r>
              <a:rPr lang="en-US" sz="1600" dirty="0" err="1">
                <a:solidFill>
                  <a:srgbClr val="76B9FF"/>
                </a:solidFill>
                <a:latin typeface="Roboto Slab" pitchFamily="34" charset="0"/>
                <a:ea typeface="Roboto Slab" pitchFamily="34" charset="-122"/>
                <a:cs typeface="Arial" panose="020B0604020202020204" pitchFamily="34" charset="0"/>
              </a:rPr>
              <a:t>before_promotion</a:t>
            </a:r>
            <a:r>
              <a:rPr lang="en-US" sz="1600" dirty="0">
                <a:solidFill>
                  <a:srgbClr val="76B9FF"/>
                </a:solidFill>
                <a:latin typeface="Roboto Slab" pitchFamily="34" charset="0"/>
                <a:ea typeface="Roboto Slab" pitchFamily="34" charset="-122"/>
                <a:cs typeface="Arial" panose="020B0604020202020204" pitchFamily="34" charset="0"/>
              </a:rPr>
              <a:t>), </a:t>
            </a:r>
            <a:r>
              <a:rPr lang="en-US" sz="1600" dirty="0" err="1">
                <a:solidFill>
                  <a:srgbClr val="76B9FF"/>
                </a:solidFill>
                <a:latin typeface="Roboto Slab" pitchFamily="34" charset="0"/>
                <a:ea typeface="Roboto Slab" pitchFamily="34" charset="-122"/>
                <a:cs typeface="Arial" panose="020B0604020202020204" pitchFamily="34" charset="0"/>
              </a:rPr>
              <a:t>total_revenue</a:t>
            </a:r>
            <a:r>
              <a:rPr lang="en-US" sz="1600" dirty="0">
                <a:solidFill>
                  <a:srgbClr val="76B9FF"/>
                </a:solidFill>
                <a:latin typeface="Roboto Slab" pitchFamily="34" charset="0"/>
                <a:ea typeface="Roboto Slab" pitchFamily="34" charset="-122"/>
                <a:cs typeface="Arial" panose="020B0604020202020204" pitchFamily="34" charset="0"/>
              </a:rPr>
              <a:t>(</a:t>
            </a:r>
            <a:r>
              <a:rPr lang="en-US" sz="1600" dirty="0" err="1">
                <a:solidFill>
                  <a:srgbClr val="76B9FF"/>
                </a:solidFill>
                <a:latin typeface="Roboto Slab" pitchFamily="34" charset="0"/>
                <a:ea typeface="Roboto Slab" pitchFamily="34" charset="-122"/>
                <a:cs typeface="Arial" panose="020B0604020202020204" pitchFamily="34" charset="0"/>
              </a:rPr>
              <a:t>after_promotion</a:t>
            </a:r>
            <a:r>
              <a:rPr lang="en-US" sz="1600" dirty="0">
                <a:solidFill>
                  <a:srgbClr val="76B9FF"/>
                </a:solidFill>
                <a:latin typeface="Roboto Slab" pitchFamily="34" charset="0"/>
                <a:ea typeface="Roboto Slab" pitchFamily="34" charset="-122"/>
                <a:cs typeface="Arial" panose="020B0604020202020204" pitchFamily="34" charset="0"/>
              </a:rPr>
              <a:t>). This report should help in evaluating the financial impact of our promotional campaigns. (Display the values in millions)</a:t>
            </a:r>
            <a:endParaRPr lang="en-US" sz="1600" dirty="0"/>
          </a:p>
        </p:txBody>
      </p:sp>
      <p:pic>
        <p:nvPicPr>
          <p:cNvPr id="3" name="Picture 2">
            <a:extLst>
              <a:ext uri="{FF2B5EF4-FFF2-40B4-BE49-F238E27FC236}">
                <a16:creationId xmlns:a16="http://schemas.microsoft.com/office/drawing/2014/main" id="{C4DEFEF1-D695-4265-A7B2-7DE43733FF73}"/>
              </a:ext>
            </a:extLst>
          </p:cNvPr>
          <p:cNvPicPr>
            <a:picLocks noChangeAspect="1"/>
          </p:cNvPicPr>
          <p:nvPr/>
        </p:nvPicPr>
        <p:blipFill>
          <a:blip r:embed="rId3"/>
          <a:stretch>
            <a:fillRect/>
          </a:stretch>
        </p:blipFill>
        <p:spPr>
          <a:xfrm>
            <a:off x="981075" y="1951703"/>
            <a:ext cx="7181850" cy="1200150"/>
          </a:xfrm>
          <a:prstGeom prst="rect">
            <a:avLst/>
          </a:prstGeom>
        </p:spPr>
      </p:pic>
      <p:sp>
        <p:nvSpPr>
          <p:cNvPr id="9" name="TextBox 8">
            <a:extLst>
              <a:ext uri="{FF2B5EF4-FFF2-40B4-BE49-F238E27FC236}">
                <a16:creationId xmlns:a16="http://schemas.microsoft.com/office/drawing/2014/main" id="{ECCF5165-04A8-4890-B454-43D11F06666C}"/>
              </a:ext>
            </a:extLst>
          </p:cNvPr>
          <p:cNvSpPr txBox="1"/>
          <p:nvPr/>
        </p:nvSpPr>
        <p:spPr>
          <a:xfrm>
            <a:off x="683342" y="3647767"/>
            <a:ext cx="13568516" cy="1139864"/>
          </a:xfrm>
          <a:prstGeom prst="rect">
            <a:avLst/>
          </a:prstGeom>
          <a:noFill/>
        </p:spPr>
        <p:txBody>
          <a:bodyPr wrap="square" rtlCol="0">
            <a:spAutoFit/>
          </a:bodyPr>
          <a:lstStyle/>
          <a:p>
            <a:pPr marL="285750" indent="-285750">
              <a:lnSpc>
                <a:spcPts val="2750"/>
              </a:lnSpc>
              <a:buFont typeface="Arial" panose="020B0604020202020204" pitchFamily="34" charset="0"/>
              <a:buChar char="•"/>
            </a:pPr>
            <a:r>
              <a:rPr lang="en-US" sz="1600" dirty="0">
                <a:solidFill>
                  <a:srgbClr val="76B9FF"/>
                </a:solidFill>
                <a:latin typeface="Roboto Slab" pitchFamily="34" charset="0"/>
                <a:ea typeface="Roboto Slab" pitchFamily="34" charset="-122"/>
                <a:cs typeface="Arial" panose="020B0604020202020204" pitchFamily="34" charset="0"/>
              </a:rPr>
              <a:t>Produce a report that calculates the Incremental Sold Quantity (ISU%) for each category during the Diwali campaign. Additionally, provide rankings for the categories based on their ISU%. The report will include three key fields: category, </a:t>
            </a:r>
            <a:r>
              <a:rPr lang="en-US" sz="1600" dirty="0" err="1">
                <a:solidFill>
                  <a:srgbClr val="76B9FF"/>
                </a:solidFill>
                <a:latin typeface="Roboto Slab" pitchFamily="34" charset="0"/>
                <a:ea typeface="Roboto Slab" pitchFamily="34" charset="-122"/>
                <a:cs typeface="Arial" panose="020B0604020202020204" pitchFamily="34" charset="0"/>
              </a:rPr>
              <a:t>isu</a:t>
            </a:r>
            <a:r>
              <a:rPr lang="en-US" sz="1600" dirty="0">
                <a:solidFill>
                  <a:srgbClr val="76B9FF"/>
                </a:solidFill>
                <a:latin typeface="Roboto Slab" pitchFamily="34" charset="0"/>
                <a:ea typeface="Roboto Slab" pitchFamily="34" charset="-122"/>
                <a:cs typeface="Arial" panose="020B0604020202020204" pitchFamily="34" charset="0"/>
              </a:rPr>
              <a:t>%, and rank order. This information will assist in assessing the category-wise success and impact of the Diwali campaign on incremental sales.</a:t>
            </a:r>
            <a:endParaRPr lang="en-US" sz="1600" dirty="0"/>
          </a:p>
        </p:txBody>
      </p:sp>
      <p:pic>
        <p:nvPicPr>
          <p:cNvPr id="6" name="Picture 5">
            <a:extLst>
              <a:ext uri="{FF2B5EF4-FFF2-40B4-BE49-F238E27FC236}">
                <a16:creationId xmlns:a16="http://schemas.microsoft.com/office/drawing/2014/main" id="{122511FA-F181-45A5-BDE1-5C16842B8666}"/>
              </a:ext>
            </a:extLst>
          </p:cNvPr>
          <p:cNvPicPr>
            <a:picLocks noChangeAspect="1"/>
          </p:cNvPicPr>
          <p:nvPr/>
        </p:nvPicPr>
        <p:blipFill>
          <a:blip r:embed="rId4"/>
          <a:stretch>
            <a:fillRect/>
          </a:stretch>
        </p:blipFill>
        <p:spPr>
          <a:xfrm>
            <a:off x="914246" y="5010827"/>
            <a:ext cx="4038600" cy="1600200"/>
          </a:xfrm>
          <a:prstGeom prst="rect">
            <a:avLst/>
          </a:prstGeom>
        </p:spPr>
      </p:pic>
      <p:pic>
        <p:nvPicPr>
          <p:cNvPr id="10" name="Picture 9">
            <a:extLst>
              <a:ext uri="{FF2B5EF4-FFF2-40B4-BE49-F238E27FC236}">
                <a16:creationId xmlns:a16="http://schemas.microsoft.com/office/drawing/2014/main" id="{A1F6398F-6998-4DD0-92C3-926523D40170}"/>
              </a:ext>
            </a:extLst>
          </p:cNvPr>
          <p:cNvPicPr>
            <a:picLocks noChangeAspect="1"/>
          </p:cNvPicPr>
          <p:nvPr/>
        </p:nvPicPr>
        <p:blipFill>
          <a:blip r:embed="rId5"/>
          <a:stretch>
            <a:fillRect/>
          </a:stretch>
        </p:blipFill>
        <p:spPr>
          <a:xfrm>
            <a:off x="5653064" y="4939389"/>
            <a:ext cx="6238875" cy="1743075"/>
          </a:xfrm>
          <a:prstGeom prst="rect">
            <a:avLst/>
          </a:prstGeom>
        </p:spPr>
      </p:pic>
    </p:spTree>
    <p:extLst>
      <p:ext uri="{BB962C8B-B14F-4D97-AF65-F5344CB8AC3E}">
        <p14:creationId xmlns:p14="http://schemas.microsoft.com/office/powerpoint/2010/main" val="3520832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0438617-673B-44CA-6BF2-612D8E4505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493" y="191101"/>
            <a:ext cx="6989766" cy="4668283"/>
          </a:xfrm>
          <a:prstGeom prst="rect">
            <a:avLst/>
          </a:prstGeom>
          <a:effectLst>
            <a:outerShdw blurRad="63500" sx="102000" sy="102000" algn="ctr" rotWithShape="0">
              <a:prstClr val="black">
                <a:alpha val="40000"/>
              </a:prstClr>
            </a:outerShdw>
          </a:effectLst>
        </p:spPr>
      </p:pic>
      <p:sp>
        <p:nvSpPr>
          <p:cNvPr id="4" name="TextBox 3">
            <a:extLst>
              <a:ext uri="{FF2B5EF4-FFF2-40B4-BE49-F238E27FC236}">
                <a16:creationId xmlns:a16="http://schemas.microsoft.com/office/drawing/2014/main" id="{AD1D2C07-2295-E607-6AED-C7B67E77C71B}"/>
              </a:ext>
            </a:extLst>
          </p:cNvPr>
          <p:cNvSpPr txBox="1"/>
          <p:nvPr/>
        </p:nvSpPr>
        <p:spPr>
          <a:xfrm>
            <a:off x="428625" y="5859563"/>
            <a:ext cx="12061248" cy="92333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Cashback promotions</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have significantly higher mean and median revenue.</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The </a:t>
            </a:r>
            <a:r>
              <a:rPr kumimoji="0" lang="en-US" altLang="en-US" sz="1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spread (standard deviation)</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is much larger in the Cashback group, indicating more variability</a:t>
            </a:r>
          </a:p>
          <a:p>
            <a:pPr lvl="0" eaLnBrk="0" fontAlgn="base" hangingPunct="0">
              <a:spcBef>
                <a:spcPct val="0"/>
              </a:spcBef>
              <a:spcAft>
                <a:spcPct val="0"/>
              </a:spcAft>
            </a:pPr>
            <a:r>
              <a:rPr lang="en-US" dirty="0">
                <a:solidFill>
                  <a:schemeClr val="bg1"/>
                </a:solidFill>
                <a:latin typeface="Times New Roman" panose="02020603050405020304" pitchFamily="18" charset="0"/>
                <a:cs typeface="Times New Roman" panose="02020603050405020304" pitchFamily="18" charset="0"/>
              </a:rPr>
              <a:t>The minimum revenue under Cashback is higher than even the median of OFF promos, highlighting its significant impact</a:t>
            </a:r>
            <a:endPar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6573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3" name="Text 0"/>
          <p:cNvSpPr/>
          <p:nvPr/>
        </p:nvSpPr>
        <p:spPr>
          <a:xfrm>
            <a:off x="4479905" y="1488163"/>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76B9FF"/>
                </a:solidFill>
                <a:latin typeface="Roboto Slab" pitchFamily="34" charset="0"/>
                <a:ea typeface="Roboto Slab" pitchFamily="34" charset="-122"/>
                <a:cs typeface="Roboto Slab" pitchFamily="34" charset="-120"/>
              </a:rPr>
              <a:t>Project Overview</a:t>
            </a:r>
            <a:endParaRPr lang="en-US" sz="4450" dirty="0"/>
          </a:p>
        </p:txBody>
      </p:sp>
      <p:grpSp>
        <p:nvGrpSpPr>
          <p:cNvPr id="14" name="Group 13">
            <a:extLst>
              <a:ext uri="{FF2B5EF4-FFF2-40B4-BE49-F238E27FC236}">
                <a16:creationId xmlns:a16="http://schemas.microsoft.com/office/drawing/2014/main" id="{77967B2D-7E0A-40EC-81C8-81A56F4D893F}"/>
              </a:ext>
            </a:extLst>
          </p:cNvPr>
          <p:cNvGrpSpPr/>
          <p:nvPr/>
        </p:nvGrpSpPr>
        <p:grpSpPr>
          <a:xfrm>
            <a:off x="3223030" y="2508154"/>
            <a:ext cx="7556421" cy="4167306"/>
            <a:chOff x="793790" y="2555558"/>
            <a:chExt cx="7556421" cy="4167306"/>
          </a:xfrm>
        </p:grpSpPr>
        <p:sp>
          <p:nvSpPr>
            <p:cNvPr id="4" name="Shape 1"/>
            <p:cNvSpPr/>
            <p:nvPr/>
          </p:nvSpPr>
          <p:spPr>
            <a:xfrm>
              <a:off x="793790" y="2555558"/>
              <a:ext cx="7556421" cy="1306949"/>
            </a:xfrm>
            <a:prstGeom prst="roundRect">
              <a:avLst>
                <a:gd name="adj" fmla="val 2603"/>
              </a:avLst>
            </a:prstGeom>
            <a:solidFill>
              <a:srgbClr val="3F4652"/>
            </a:solidFill>
            <a:ln/>
          </p:spPr>
        </p:sp>
        <p:sp>
          <p:nvSpPr>
            <p:cNvPr id="5" name="Text 2"/>
            <p:cNvSpPr/>
            <p:nvPr/>
          </p:nvSpPr>
          <p:spPr>
            <a:xfrm>
              <a:off x="1020604" y="278237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Objective</a:t>
              </a:r>
              <a:endParaRPr lang="en-US" sz="2200" dirty="0"/>
            </a:p>
          </p:txBody>
        </p:sp>
        <p:sp>
          <p:nvSpPr>
            <p:cNvPr id="6" name="Text 3"/>
            <p:cNvSpPr/>
            <p:nvPr/>
          </p:nvSpPr>
          <p:spPr>
            <a:xfrm>
              <a:off x="1020604" y="3272790"/>
              <a:ext cx="7102793" cy="362903"/>
            </a:xfrm>
            <a:prstGeom prst="rect">
              <a:avLst/>
            </a:prstGeom>
            <a:noFill/>
            <a:ln/>
          </p:spPr>
          <p:txBody>
            <a:bodyPr wrap="non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Analyze campaign effectiveness to guide future promotions</a:t>
              </a:r>
              <a:endParaRPr lang="en-US" sz="1750" dirty="0"/>
            </a:p>
          </p:txBody>
        </p:sp>
        <p:sp>
          <p:nvSpPr>
            <p:cNvPr id="7" name="Shape 4"/>
            <p:cNvSpPr/>
            <p:nvPr/>
          </p:nvSpPr>
          <p:spPr>
            <a:xfrm>
              <a:off x="793790" y="4089321"/>
              <a:ext cx="7556421" cy="2633543"/>
            </a:xfrm>
            <a:prstGeom prst="roundRect">
              <a:avLst>
                <a:gd name="adj" fmla="val 1292"/>
              </a:avLst>
            </a:prstGeom>
            <a:solidFill>
              <a:srgbClr val="3F4652"/>
            </a:solidFill>
            <a:ln/>
          </p:spPr>
        </p:sp>
        <p:sp>
          <p:nvSpPr>
            <p:cNvPr id="8" name="Text 5"/>
            <p:cNvSpPr/>
            <p:nvPr/>
          </p:nvSpPr>
          <p:spPr>
            <a:xfrm>
              <a:off x="1020604" y="431613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Scope</a:t>
              </a:r>
              <a:endParaRPr lang="en-US" sz="2200" dirty="0"/>
            </a:p>
          </p:txBody>
        </p:sp>
        <p:sp>
          <p:nvSpPr>
            <p:cNvPr id="9" name="Text 6"/>
            <p:cNvSpPr/>
            <p:nvPr/>
          </p:nvSpPr>
          <p:spPr>
            <a:xfrm>
              <a:off x="1020604" y="4806553"/>
              <a:ext cx="7102793"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Store-level performance</a:t>
              </a:r>
              <a:endParaRPr lang="en-US" sz="1750" dirty="0"/>
            </a:p>
          </p:txBody>
        </p:sp>
        <p:sp>
          <p:nvSpPr>
            <p:cNvPr id="10" name="Text 7"/>
            <p:cNvSpPr/>
            <p:nvPr/>
          </p:nvSpPr>
          <p:spPr>
            <a:xfrm>
              <a:off x="1020604" y="5248751"/>
              <a:ext cx="7102793"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Promotion-type effectiveness</a:t>
              </a:r>
              <a:endParaRPr lang="en-US" sz="1750" dirty="0"/>
            </a:p>
          </p:txBody>
        </p:sp>
        <p:sp>
          <p:nvSpPr>
            <p:cNvPr id="11" name="Text 8"/>
            <p:cNvSpPr/>
            <p:nvPr/>
          </p:nvSpPr>
          <p:spPr>
            <a:xfrm>
              <a:off x="1020604" y="5690949"/>
              <a:ext cx="7102793"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Product &amp; category insights</a:t>
              </a:r>
              <a:endParaRPr lang="en-US" sz="1750" dirty="0"/>
            </a:p>
          </p:txBody>
        </p:sp>
        <p:sp>
          <p:nvSpPr>
            <p:cNvPr id="12" name="Text 9"/>
            <p:cNvSpPr/>
            <p:nvPr/>
          </p:nvSpPr>
          <p:spPr>
            <a:xfrm>
              <a:off x="1020604" y="6133148"/>
              <a:ext cx="7102793"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Executive ad-hoc analysis</a:t>
              </a:r>
              <a:endParaRPr lang="en-US" sz="1750" dirty="0"/>
            </a:p>
          </p:txBody>
        </p:sp>
      </p:grpSp>
      <p:sp>
        <p:nvSpPr>
          <p:cNvPr id="13" name="Rectangle 12">
            <a:extLst>
              <a:ext uri="{FF2B5EF4-FFF2-40B4-BE49-F238E27FC236}">
                <a16:creationId xmlns:a16="http://schemas.microsoft.com/office/drawing/2014/main" id="{ED916FD7-7930-4F94-8D03-D2D2382DAAEB}"/>
              </a:ext>
            </a:extLst>
          </p:cNvPr>
          <p:cNvSpPr/>
          <p:nvPr/>
        </p:nvSpPr>
        <p:spPr>
          <a:xfrm>
            <a:off x="11891939" y="7620196"/>
            <a:ext cx="2654710" cy="517756"/>
          </a:xfrm>
          <a:prstGeom prst="rect">
            <a:avLst/>
          </a:prstGeom>
          <a:solidFill>
            <a:srgbClr val="2027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0F0823-BB42-335A-8481-77595EC25959}"/>
              </a:ext>
            </a:extLst>
          </p:cNvPr>
          <p:cNvPicPr>
            <a:picLocks noChangeAspect="1"/>
          </p:cNvPicPr>
          <p:nvPr/>
        </p:nvPicPr>
        <p:blipFill>
          <a:blip r:embed="rId2"/>
          <a:stretch>
            <a:fillRect/>
          </a:stretch>
        </p:blipFill>
        <p:spPr>
          <a:xfrm>
            <a:off x="1042160" y="618123"/>
            <a:ext cx="11860280" cy="1943371"/>
          </a:xfrm>
          <a:prstGeom prst="rect">
            <a:avLst/>
          </a:prstGeom>
        </p:spPr>
      </p:pic>
      <p:sp>
        <p:nvSpPr>
          <p:cNvPr id="7" name="TextBox 6">
            <a:extLst>
              <a:ext uri="{FF2B5EF4-FFF2-40B4-BE49-F238E27FC236}">
                <a16:creationId xmlns:a16="http://schemas.microsoft.com/office/drawing/2014/main" id="{90DCD35F-8643-DF18-53FC-1785BBE224B8}"/>
              </a:ext>
            </a:extLst>
          </p:cNvPr>
          <p:cNvSpPr txBox="1"/>
          <p:nvPr/>
        </p:nvSpPr>
        <p:spPr>
          <a:xfrm>
            <a:off x="1143000" y="4197156"/>
            <a:ext cx="10131136" cy="2031325"/>
          </a:xfrm>
          <a:prstGeom prst="rect">
            <a:avLst/>
          </a:prstGeom>
          <a:noFill/>
        </p:spPr>
        <p:txBody>
          <a:bodyPr wrap="square">
            <a:spAutoFit/>
          </a:bodyPr>
          <a:lstStyle/>
          <a:p>
            <a:r>
              <a:rPr lang="en-US" sz="1800" b="1" dirty="0">
                <a:solidFill>
                  <a:schemeClr val="bg1"/>
                </a:solidFill>
              </a:rPr>
              <a:t>Summary:</a:t>
            </a:r>
          </a:p>
          <a:p>
            <a:pPr>
              <a:buFont typeface="Arial" panose="020B0604020202020204" pitchFamily="34" charset="0"/>
              <a:buChar char="•"/>
            </a:pPr>
            <a:r>
              <a:rPr lang="en-US" sz="1800" dirty="0">
                <a:solidFill>
                  <a:schemeClr val="bg1"/>
                </a:solidFill>
              </a:rPr>
              <a:t>Both promo campaigns led to a </a:t>
            </a:r>
            <a:r>
              <a:rPr lang="en-US" sz="1800" b="1" dirty="0">
                <a:solidFill>
                  <a:schemeClr val="bg1"/>
                </a:solidFill>
              </a:rPr>
              <a:t>statistically significant increase</a:t>
            </a:r>
            <a:r>
              <a:rPr lang="en-US" sz="1800" dirty="0">
                <a:solidFill>
                  <a:schemeClr val="bg1"/>
                </a:solidFill>
              </a:rPr>
              <a:t> in revenue.</a:t>
            </a:r>
          </a:p>
          <a:p>
            <a:pPr>
              <a:buFont typeface="Arial" panose="020B0604020202020204" pitchFamily="34" charset="0"/>
              <a:buChar char="•"/>
            </a:pPr>
            <a:r>
              <a:rPr lang="en-US" sz="1800" dirty="0">
                <a:solidFill>
                  <a:schemeClr val="bg1"/>
                </a:solidFill>
              </a:rPr>
              <a:t>The Cashback campaign showed a </a:t>
            </a:r>
            <a:r>
              <a:rPr lang="en-US" sz="1800" b="1" dirty="0">
                <a:solidFill>
                  <a:schemeClr val="bg1"/>
                </a:solidFill>
              </a:rPr>
              <a:t>much larger average uplift</a:t>
            </a:r>
            <a:r>
              <a:rPr lang="en-US" sz="1800" dirty="0">
                <a:solidFill>
                  <a:schemeClr val="bg1"/>
                </a:solidFill>
              </a:rPr>
              <a:t> in revenue compared to the OFF campaign.</a:t>
            </a:r>
          </a:p>
          <a:p>
            <a:pPr>
              <a:buFont typeface="Arial" panose="020B0604020202020204" pitchFamily="34" charset="0"/>
              <a:buChar char="•"/>
            </a:pPr>
            <a:r>
              <a:rPr lang="en-US" sz="1800" dirty="0">
                <a:solidFill>
                  <a:schemeClr val="bg1"/>
                </a:solidFill>
              </a:rPr>
              <a:t>The tiny p-values indicate the chance that these observed uplifts are due to random chance is practically zero.</a:t>
            </a:r>
          </a:p>
          <a:p>
            <a:pPr>
              <a:buFont typeface="Arial" panose="020B0604020202020204" pitchFamily="34" charset="0"/>
              <a:buChar char="•"/>
            </a:pPr>
            <a:r>
              <a:rPr lang="en-US" sz="1800" dirty="0">
                <a:solidFill>
                  <a:schemeClr val="bg1"/>
                </a:solidFill>
              </a:rPr>
              <a:t>So, the </a:t>
            </a:r>
            <a:r>
              <a:rPr lang="en-US" sz="1800" b="1" dirty="0">
                <a:solidFill>
                  <a:schemeClr val="bg1"/>
                </a:solidFill>
              </a:rPr>
              <a:t>Cashback promo is more effective</a:t>
            </a:r>
            <a:r>
              <a:rPr lang="en-US" sz="1800" dirty="0">
                <a:solidFill>
                  <a:schemeClr val="bg1"/>
                </a:solidFill>
              </a:rPr>
              <a:t> at increasing revenue than the OFF promo based on this analysis.</a:t>
            </a:r>
          </a:p>
        </p:txBody>
      </p:sp>
    </p:spTree>
    <p:extLst>
      <p:ext uri="{BB962C8B-B14F-4D97-AF65-F5344CB8AC3E}">
        <p14:creationId xmlns:p14="http://schemas.microsoft.com/office/powerpoint/2010/main" val="2980671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3" name="Text 0"/>
          <p:cNvSpPr/>
          <p:nvPr/>
        </p:nvSpPr>
        <p:spPr>
          <a:xfrm>
            <a:off x="4769102" y="3870973"/>
            <a:ext cx="6323106" cy="1015008"/>
          </a:xfrm>
          <a:prstGeom prst="rect">
            <a:avLst/>
          </a:prstGeom>
          <a:noFill/>
          <a:ln/>
        </p:spPr>
        <p:txBody>
          <a:bodyPr wrap="none" lIns="0" tIns="0" rIns="0" bIns="0" rtlCol="0" anchor="t"/>
          <a:lstStyle/>
          <a:p>
            <a:pPr marL="0" indent="0" algn="l">
              <a:lnSpc>
                <a:spcPts val="5550"/>
              </a:lnSpc>
              <a:buNone/>
            </a:pPr>
            <a:r>
              <a:rPr lang="en-US" sz="7000" dirty="0">
                <a:solidFill>
                  <a:srgbClr val="76B9FF"/>
                </a:solidFill>
                <a:latin typeface="Roboto Slab" pitchFamily="34" charset="0"/>
                <a:ea typeface="Roboto Slab" pitchFamily="34" charset="-122"/>
                <a:cs typeface="Roboto Slab" pitchFamily="34" charset="-120"/>
              </a:rPr>
              <a:t>Thank You</a:t>
            </a:r>
            <a:endParaRPr lang="en-US" sz="7000" dirty="0"/>
          </a:p>
        </p:txBody>
      </p:sp>
      <p:sp>
        <p:nvSpPr>
          <p:cNvPr id="4" name="Rectangle 3">
            <a:extLst>
              <a:ext uri="{FF2B5EF4-FFF2-40B4-BE49-F238E27FC236}">
                <a16:creationId xmlns:a16="http://schemas.microsoft.com/office/drawing/2014/main" id="{DD87024F-DB37-470A-8869-6E1EEA46F360}"/>
              </a:ext>
            </a:extLst>
          </p:cNvPr>
          <p:cNvSpPr/>
          <p:nvPr/>
        </p:nvSpPr>
        <p:spPr>
          <a:xfrm>
            <a:off x="11891939" y="7620196"/>
            <a:ext cx="2654710" cy="517756"/>
          </a:xfrm>
          <a:prstGeom prst="rect">
            <a:avLst/>
          </a:prstGeom>
          <a:solidFill>
            <a:srgbClr val="2027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5FE3B2EC-71C9-4D03-BB79-7FAE47C6B9B2}"/>
              </a:ext>
            </a:extLst>
          </p:cNvPr>
          <p:cNvSpPr/>
          <p:nvPr/>
        </p:nvSpPr>
        <p:spPr>
          <a:xfrm>
            <a:off x="3419002" y="3406021"/>
            <a:ext cx="7642287" cy="708779"/>
          </a:xfrm>
          <a:prstGeom prst="rect">
            <a:avLst/>
          </a:prstGeom>
          <a:noFill/>
          <a:ln/>
        </p:spPr>
        <p:txBody>
          <a:bodyPr wrap="none" lIns="0" tIns="0" rIns="0" bIns="0" rtlCol="0" anchor="t"/>
          <a:lstStyle/>
          <a:p>
            <a:pPr>
              <a:lnSpc>
                <a:spcPts val="5550"/>
              </a:lnSpc>
            </a:pPr>
            <a:r>
              <a:rPr lang="en-US" sz="4450" dirty="0">
                <a:solidFill>
                  <a:srgbClr val="76B9FF"/>
                </a:solidFill>
                <a:latin typeface="Roboto Slab" pitchFamily="34" charset="0"/>
                <a:ea typeface="Roboto Slab" pitchFamily="34" charset="-122"/>
                <a:cs typeface="Roboto Slab" pitchFamily="34" charset="-120"/>
              </a:rPr>
              <a:t>Store Performance Analysis</a:t>
            </a:r>
            <a:endParaRPr lang="en-US" sz="4450" dirty="0"/>
          </a:p>
        </p:txBody>
      </p:sp>
      <p:sp>
        <p:nvSpPr>
          <p:cNvPr id="3" name="Rectangle 2">
            <a:extLst>
              <a:ext uri="{FF2B5EF4-FFF2-40B4-BE49-F238E27FC236}">
                <a16:creationId xmlns:a16="http://schemas.microsoft.com/office/drawing/2014/main" id="{E15D8BAA-83F8-46F9-8669-2F9C910FA453}"/>
              </a:ext>
            </a:extLst>
          </p:cNvPr>
          <p:cNvSpPr/>
          <p:nvPr/>
        </p:nvSpPr>
        <p:spPr>
          <a:xfrm>
            <a:off x="11891939" y="7620196"/>
            <a:ext cx="2654710" cy="517756"/>
          </a:xfrm>
          <a:prstGeom prst="rect">
            <a:avLst/>
          </a:prstGeom>
          <a:solidFill>
            <a:srgbClr val="2027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70457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D99056-A144-36D7-E95A-563770BC39CA}"/>
              </a:ext>
            </a:extLst>
          </p:cNvPr>
          <p:cNvPicPr>
            <a:picLocks noChangeAspect="1"/>
          </p:cNvPicPr>
          <p:nvPr/>
        </p:nvPicPr>
        <p:blipFill>
          <a:blip r:embed="rId2"/>
          <a:stretch>
            <a:fillRect/>
          </a:stretch>
        </p:blipFill>
        <p:spPr>
          <a:xfrm>
            <a:off x="0" y="0"/>
            <a:ext cx="14630400" cy="8229600"/>
          </a:xfrm>
          <a:prstGeom prst="rect">
            <a:avLst/>
          </a:prstGeom>
        </p:spPr>
      </p:pic>
    </p:spTree>
    <p:extLst>
      <p:ext uri="{BB962C8B-B14F-4D97-AF65-F5344CB8AC3E}">
        <p14:creationId xmlns:p14="http://schemas.microsoft.com/office/powerpoint/2010/main" val="3710998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B0239F-767B-468B-9D90-93BE41F5059C}"/>
              </a:ext>
            </a:extLst>
          </p:cNvPr>
          <p:cNvSpPr/>
          <p:nvPr/>
        </p:nvSpPr>
        <p:spPr>
          <a:xfrm>
            <a:off x="11891939" y="7620196"/>
            <a:ext cx="2654710" cy="517756"/>
          </a:xfrm>
          <a:prstGeom prst="rect">
            <a:avLst/>
          </a:prstGeom>
          <a:solidFill>
            <a:srgbClr val="2027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FC715951-E544-480D-8172-C94EFED7D8B0}"/>
              </a:ext>
            </a:extLst>
          </p:cNvPr>
          <p:cNvPicPr>
            <a:picLocks noChangeAspect="1"/>
          </p:cNvPicPr>
          <p:nvPr/>
        </p:nvPicPr>
        <p:blipFill>
          <a:blip r:embed="rId3"/>
          <a:stretch>
            <a:fillRect/>
          </a:stretch>
        </p:blipFill>
        <p:spPr>
          <a:xfrm>
            <a:off x="1012107" y="1736406"/>
            <a:ext cx="5344271" cy="3286584"/>
          </a:xfrm>
          <a:prstGeom prst="rect">
            <a:avLst/>
          </a:prstGeom>
        </p:spPr>
      </p:pic>
      <p:sp>
        <p:nvSpPr>
          <p:cNvPr id="18" name="TextBox 17">
            <a:extLst>
              <a:ext uri="{FF2B5EF4-FFF2-40B4-BE49-F238E27FC236}">
                <a16:creationId xmlns:a16="http://schemas.microsoft.com/office/drawing/2014/main" id="{DEA7326F-4A27-4BB2-B69C-357149BA2C34}"/>
              </a:ext>
            </a:extLst>
          </p:cNvPr>
          <p:cNvSpPr txBox="1"/>
          <p:nvPr/>
        </p:nvSpPr>
        <p:spPr>
          <a:xfrm>
            <a:off x="766916" y="648929"/>
            <a:ext cx="5988462" cy="1087477"/>
          </a:xfrm>
          <a:prstGeom prst="rect">
            <a:avLst/>
          </a:prstGeom>
          <a:noFill/>
        </p:spPr>
        <p:txBody>
          <a:bodyPr wrap="square" rtlCol="0">
            <a:spAutoFit/>
          </a:bodyPr>
          <a:lstStyle/>
          <a:p>
            <a:pPr marL="285750" indent="-285750">
              <a:lnSpc>
                <a:spcPts val="2750"/>
              </a:lnSpc>
              <a:buFont typeface="Arial" panose="020B0604020202020204" pitchFamily="34" charset="0"/>
              <a:buChar char="•"/>
            </a:pPr>
            <a:r>
              <a:rPr lang="en-US" dirty="0">
                <a:solidFill>
                  <a:srgbClr val="76B9FF"/>
                </a:solidFill>
                <a:latin typeface="Roboto Slab" pitchFamily="34" charset="0"/>
                <a:ea typeface="Roboto Slab" pitchFamily="34" charset="-122"/>
                <a:cs typeface="Arial" panose="020B0604020202020204" pitchFamily="34" charset="0"/>
              </a:rPr>
              <a:t>Which are the top 10 stores in terms of Incremental Revenue (IR) generated from the promotions?</a:t>
            </a:r>
            <a:endParaRPr lang="en-US" dirty="0"/>
          </a:p>
          <a:p>
            <a:endParaRPr lang="en-US" dirty="0"/>
          </a:p>
        </p:txBody>
      </p:sp>
      <p:sp>
        <p:nvSpPr>
          <p:cNvPr id="19" name="Shape 1">
            <a:extLst>
              <a:ext uri="{FF2B5EF4-FFF2-40B4-BE49-F238E27FC236}">
                <a16:creationId xmlns:a16="http://schemas.microsoft.com/office/drawing/2014/main" id="{2EC8B11E-6F7B-4B12-907B-627E28A9300C}"/>
              </a:ext>
            </a:extLst>
          </p:cNvPr>
          <p:cNvSpPr/>
          <p:nvPr/>
        </p:nvSpPr>
        <p:spPr>
          <a:xfrm>
            <a:off x="1012107" y="5354574"/>
            <a:ext cx="344745" cy="269478"/>
          </a:xfrm>
          <a:prstGeom prst="roundRect">
            <a:avLst>
              <a:gd name="adj" fmla="val 6667"/>
            </a:avLst>
          </a:prstGeom>
          <a:solidFill>
            <a:srgbClr val="3F4652"/>
          </a:solidFill>
          <a:ln/>
        </p:spPr>
      </p:sp>
      <p:sp>
        <p:nvSpPr>
          <p:cNvPr id="20" name="Text 3">
            <a:extLst>
              <a:ext uri="{FF2B5EF4-FFF2-40B4-BE49-F238E27FC236}">
                <a16:creationId xmlns:a16="http://schemas.microsoft.com/office/drawing/2014/main" id="{36333760-2C37-48FC-8830-4027C9F5F6DC}"/>
              </a:ext>
            </a:extLst>
          </p:cNvPr>
          <p:cNvSpPr/>
          <p:nvPr/>
        </p:nvSpPr>
        <p:spPr>
          <a:xfrm>
            <a:off x="1530906" y="5261149"/>
            <a:ext cx="2899410" cy="725805"/>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Highest IR approx ₹6.4M at STMYS-1</a:t>
            </a:r>
            <a:endParaRPr lang="en-US" sz="1750" dirty="0"/>
          </a:p>
        </p:txBody>
      </p:sp>
      <p:sp>
        <p:nvSpPr>
          <p:cNvPr id="21" name="Shape 1">
            <a:extLst>
              <a:ext uri="{FF2B5EF4-FFF2-40B4-BE49-F238E27FC236}">
                <a16:creationId xmlns:a16="http://schemas.microsoft.com/office/drawing/2014/main" id="{FC2FD9FA-C6C8-4657-B5FA-36F08D66407A}"/>
              </a:ext>
            </a:extLst>
          </p:cNvPr>
          <p:cNvSpPr/>
          <p:nvPr/>
        </p:nvSpPr>
        <p:spPr>
          <a:xfrm>
            <a:off x="1051436" y="6493194"/>
            <a:ext cx="344745" cy="269478"/>
          </a:xfrm>
          <a:prstGeom prst="roundRect">
            <a:avLst>
              <a:gd name="adj" fmla="val 6667"/>
            </a:avLst>
          </a:prstGeom>
          <a:solidFill>
            <a:srgbClr val="3F4652"/>
          </a:solidFill>
          <a:ln/>
        </p:spPr>
      </p:sp>
      <p:sp>
        <p:nvSpPr>
          <p:cNvPr id="22" name="Text 3">
            <a:extLst>
              <a:ext uri="{FF2B5EF4-FFF2-40B4-BE49-F238E27FC236}">
                <a16:creationId xmlns:a16="http://schemas.microsoft.com/office/drawing/2014/main" id="{0CA2312C-D399-4028-9E81-B74D86D41388}"/>
              </a:ext>
            </a:extLst>
          </p:cNvPr>
          <p:cNvSpPr/>
          <p:nvPr/>
        </p:nvSpPr>
        <p:spPr>
          <a:xfrm>
            <a:off x="1530906" y="6399769"/>
            <a:ext cx="2899410" cy="725805"/>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Second highest IR approx ₹6.3M at STMYS-4</a:t>
            </a:r>
            <a:endParaRPr lang="en-US" sz="1750" dirty="0"/>
          </a:p>
        </p:txBody>
      </p:sp>
      <p:sp>
        <p:nvSpPr>
          <p:cNvPr id="23" name="TextBox 22">
            <a:extLst>
              <a:ext uri="{FF2B5EF4-FFF2-40B4-BE49-F238E27FC236}">
                <a16:creationId xmlns:a16="http://schemas.microsoft.com/office/drawing/2014/main" id="{AD6382E8-65D0-4302-BCB8-32C161B2FF08}"/>
              </a:ext>
            </a:extLst>
          </p:cNvPr>
          <p:cNvSpPr txBox="1"/>
          <p:nvPr/>
        </p:nvSpPr>
        <p:spPr>
          <a:xfrm>
            <a:off x="7315199" y="648929"/>
            <a:ext cx="6666271" cy="1139864"/>
          </a:xfrm>
          <a:prstGeom prst="rect">
            <a:avLst/>
          </a:prstGeom>
          <a:noFill/>
        </p:spPr>
        <p:txBody>
          <a:bodyPr wrap="square" rtlCol="0">
            <a:spAutoFit/>
          </a:bodyPr>
          <a:lstStyle/>
          <a:p>
            <a:pPr marL="285750" indent="-285750">
              <a:lnSpc>
                <a:spcPts val="2750"/>
              </a:lnSpc>
              <a:buFont typeface="Arial" panose="020B0604020202020204" pitchFamily="34" charset="0"/>
              <a:buChar char="•"/>
            </a:pPr>
            <a:r>
              <a:rPr lang="en-US" dirty="0">
                <a:solidFill>
                  <a:srgbClr val="76B9FF"/>
                </a:solidFill>
                <a:latin typeface="Roboto Slab" pitchFamily="34" charset="0"/>
                <a:ea typeface="Roboto Slab" pitchFamily="34" charset="-122"/>
                <a:cs typeface="Arial" panose="020B0604020202020204" pitchFamily="34" charset="0"/>
              </a:rPr>
              <a:t>Which are the bottom 10 stores when it comes to Incremental Sold Units (ISU)during the promotional period?</a:t>
            </a:r>
            <a:endParaRPr lang="en-US" dirty="0"/>
          </a:p>
        </p:txBody>
      </p:sp>
      <p:pic>
        <p:nvPicPr>
          <p:cNvPr id="25" name="Picture 24">
            <a:extLst>
              <a:ext uri="{FF2B5EF4-FFF2-40B4-BE49-F238E27FC236}">
                <a16:creationId xmlns:a16="http://schemas.microsoft.com/office/drawing/2014/main" id="{51426C1F-FBE6-4FAB-BAD0-7DAAEFB2FC0C}"/>
              </a:ext>
            </a:extLst>
          </p:cNvPr>
          <p:cNvPicPr>
            <a:picLocks noChangeAspect="1"/>
          </p:cNvPicPr>
          <p:nvPr/>
        </p:nvPicPr>
        <p:blipFill>
          <a:blip r:embed="rId4"/>
          <a:stretch>
            <a:fillRect/>
          </a:stretch>
        </p:blipFill>
        <p:spPr>
          <a:xfrm>
            <a:off x="7665444" y="1974565"/>
            <a:ext cx="5553850" cy="3286584"/>
          </a:xfrm>
          <a:prstGeom prst="rect">
            <a:avLst/>
          </a:prstGeom>
        </p:spPr>
      </p:pic>
      <p:sp>
        <p:nvSpPr>
          <p:cNvPr id="26" name="Shape 1">
            <a:extLst>
              <a:ext uri="{FF2B5EF4-FFF2-40B4-BE49-F238E27FC236}">
                <a16:creationId xmlns:a16="http://schemas.microsoft.com/office/drawing/2014/main" id="{0EA83978-F2AA-44A3-A288-E6AB7FF104EF}"/>
              </a:ext>
            </a:extLst>
          </p:cNvPr>
          <p:cNvSpPr/>
          <p:nvPr/>
        </p:nvSpPr>
        <p:spPr>
          <a:xfrm>
            <a:off x="7665444" y="5641713"/>
            <a:ext cx="344745" cy="269478"/>
          </a:xfrm>
          <a:prstGeom prst="roundRect">
            <a:avLst>
              <a:gd name="adj" fmla="val 6667"/>
            </a:avLst>
          </a:prstGeom>
          <a:solidFill>
            <a:srgbClr val="3F4652"/>
          </a:solidFill>
          <a:ln/>
        </p:spPr>
      </p:sp>
      <p:sp>
        <p:nvSpPr>
          <p:cNvPr id="28" name="Shape 1">
            <a:extLst>
              <a:ext uri="{FF2B5EF4-FFF2-40B4-BE49-F238E27FC236}">
                <a16:creationId xmlns:a16="http://schemas.microsoft.com/office/drawing/2014/main" id="{6CB96DB3-20EE-4F2A-AC55-1939FD058AF7}"/>
              </a:ext>
            </a:extLst>
          </p:cNvPr>
          <p:cNvSpPr/>
          <p:nvPr/>
        </p:nvSpPr>
        <p:spPr>
          <a:xfrm>
            <a:off x="7672175" y="6616540"/>
            <a:ext cx="344745" cy="269478"/>
          </a:xfrm>
          <a:prstGeom prst="roundRect">
            <a:avLst>
              <a:gd name="adj" fmla="val 6667"/>
            </a:avLst>
          </a:prstGeom>
          <a:solidFill>
            <a:srgbClr val="3F4652"/>
          </a:solidFill>
          <a:ln/>
        </p:spPr>
      </p:sp>
      <p:sp>
        <p:nvSpPr>
          <p:cNvPr id="29" name="Text 6">
            <a:extLst>
              <a:ext uri="{FF2B5EF4-FFF2-40B4-BE49-F238E27FC236}">
                <a16:creationId xmlns:a16="http://schemas.microsoft.com/office/drawing/2014/main" id="{2679DD3E-CB76-44C0-8517-C52958CE3D9E}"/>
              </a:ext>
            </a:extLst>
          </p:cNvPr>
          <p:cNvSpPr/>
          <p:nvPr/>
        </p:nvSpPr>
        <p:spPr>
          <a:xfrm>
            <a:off x="8233448" y="5529230"/>
            <a:ext cx="2899410" cy="725805"/>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Lowest ISU around 2.0K units at STMLR-0</a:t>
            </a:r>
            <a:endParaRPr lang="en-US" sz="1750" dirty="0"/>
          </a:p>
        </p:txBody>
      </p:sp>
      <p:sp>
        <p:nvSpPr>
          <p:cNvPr id="30" name="Text 6">
            <a:extLst>
              <a:ext uri="{FF2B5EF4-FFF2-40B4-BE49-F238E27FC236}">
                <a16:creationId xmlns:a16="http://schemas.microsoft.com/office/drawing/2014/main" id="{AAF28EA8-7B81-466D-90B9-ACD42012E7DB}"/>
              </a:ext>
            </a:extLst>
          </p:cNvPr>
          <p:cNvSpPr/>
          <p:nvPr/>
        </p:nvSpPr>
        <p:spPr>
          <a:xfrm>
            <a:off x="8233448" y="6523116"/>
            <a:ext cx="2899410" cy="725805"/>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Second lowest ISU around 2.2K units at STMLR-3</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B0239F-767B-468B-9D90-93BE41F5059C}"/>
              </a:ext>
            </a:extLst>
          </p:cNvPr>
          <p:cNvSpPr/>
          <p:nvPr/>
        </p:nvSpPr>
        <p:spPr>
          <a:xfrm>
            <a:off x="11891939" y="7620196"/>
            <a:ext cx="2654710" cy="517756"/>
          </a:xfrm>
          <a:prstGeom prst="rect">
            <a:avLst/>
          </a:prstGeom>
          <a:solidFill>
            <a:srgbClr val="2027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Shape 1">
            <a:extLst>
              <a:ext uri="{FF2B5EF4-FFF2-40B4-BE49-F238E27FC236}">
                <a16:creationId xmlns:a16="http://schemas.microsoft.com/office/drawing/2014/main" id="{FC2FD9FA-C6C8-4657-B5FA-36F08D66407A}"/>
              </a:ext>
            </a:extLst>
          </p:cNvPr>
          <p:cNvSpPr/>
          <p:nvPr/>
        </p:nvSpPr>
        <p:spPr>
          <a:xfrm>
            <a:off x="1051436" y="5844265"/>
            <a:ext cx="344745" cy="269478"/>
          </a:xfrm>
          <a:prstGeom prst="roundRect">
            <a:avLst>
              <a:gd name="adj" fmla="val 6667"/>
            </a:avLst>
          </a:prstGeom>
          <a:solidFill>
            <a:srgbClr val="3F4652"/>
          </a:solidFill>
          <a:ln/>
        </p:spPr>
      </p:sp>
      <p:sp>
        <p:nvSpPr>
          <p:cNvPr id="22" name="Text 3">
            <a:extLst>
              <a:ext uri="{FF2B5EF4-FFF2-40B4-BE49-F238E27FC236}">
                <a16:creationId xmlns:a16="http://schemas.microsoft.com/office/drawing/2014/main" id="{0CA2312C-D399-4028-9E81-B74D86D41388}"/>
              </a:ext>
            </a:extLst>
          </p:cNvPr>
          <p:cNvSpPr/>
          <p:nvPr/>
        </p:nvSpPr>
        <p:spPr>
          <a:xfrm>
            <a:off x="1530410" y="5750840"/>
            <a:ext cx="7691752" cy="725805"/>
          </a:xfrm>
          <a:prstGeom prst="rect">
            <a:avLst/>
          </a:prstGeom>
          <a:noFill/>
          <a:ln/>
        </p:spPr>
        <p:txBody>
          <a:bodyPr wrap="square" lIns="0" tIns="0" rIns="0" bIns="0" rtlCol="0" anchor="t"/>
          <a:lstStyle/>
          <a:p>
            <a:pPr>
              <a:lnSpc>
                <a:spcPts val="2850"/>
              </a:lnSpc>
            </a:pPr>
            <a:r>
              <a:rPr lang="en-US" sz="1750" dirty="0">
                <a:solidFill>
                  <a:srgbClr val="D6E5EF"/>
                </a:solidFill>
                <a:latin typeface="Roboto" pitchFamily="34" charset="0"/>
                <a:ea typeface="Roboto" pitchFamily="34" charset="-122"/>
                <a:cs typeface="Roboto" pitchFamily="34" charset="-120"/>
              </a:rPr>
              <a:t>Bengaluru, Chennai, Mysuru led sales during Sankranti</a:t>
            </a:r>
            <a:endParaRPr lang="en-US" sz="1750" dirty="0"/>
          </a:p>
        </p:txBody>
      </p:sp>
      <p:sp>
        <p:nvSpPr>
          <p:cNvPr id="23" name="TextBox 22">
            <a:extLst>
              <a:ext uri="{FF2B5EF4-FFF2-40B4-BE49-F238E27FC236}">
                <a16:creationId xmlns:a16="http://schemas.microsoft.com/office/drawing/2014/main" id="{AD6382E8-65D0-4302-BCB8-32C161B2FF08}"/>
              </a:ext>
            </a:extLst>
          </p:cNvPr>
          <p:cNvSpPr txBox="1"/>
          <p:nvPr/>
        </p:nvSpPr>
        <p:spPr>
          <a:xfrm>
            <a:off x="570271" y="648929"/>
            <a:ext cx="13411199" cy="780791"/>
          </a:xfrm>
          <a:prstGeom prst="rect">
            <a:avLst/>
          </a:prstGeom>
          <a:noFill/>
        </p:spPr>
        <p:txBody>
          <a:bodyPr wrap="square" rtlCol="0">
            <a:spAutoFit/>
          </a:bodyPr>
          <a:lstStyle/>
          <a:p>
            <a:pPr marL="285750" indent="-285750">
              <a:lnSpc>
                <a:spcPts val="2750"/>
              </a:lnSpc>
              <a:buFont typeface="Arial" panose="020B0604020202020204" pitchFamily="34" charset="0"/>
              <a:buChar char="•"/>
            </a:pPr>
            <a:r>
              <a:rPr lang="en-US" dirty="0">
                <a:solidFill>
                  <a:srgbClr val="76B9FF"/>
                </a:solidFill>
                <a:latin typeface="Roboto Slab" pitchFamily="34" charset="0"/>
                <a:ea typeface="Roboto Slab" pitchFamily="34" charset="-122"/>
                <a:cs typeface="Arial" panose="020B0604020202020204" pitchFamily="34" charset="0"/>
              </a:rPr>
              <a:t>How does the performance of stores vary by city? Are there any common characteristics among the top-performing stores that could be leveraged across other stores?</a:t>
            </a:r>
            <a:endParaRPr lang="en-US" dirty="0"/>
          </a:p>
        </p:txBody>
      </p:sp>
      <p:pic>
        <p:nvPicPr>
          <p:cNvPr id="3" name="Picture 2">
            <a:extLst>
              <a:ext uri="{FF2B5EF4-FFF2-40B4-BE49-F238E27FC236}">
                <a16:creationId xmlns:a16="http://schemas.microsoft.com/office/drawing/2014/main" id="{27359E75-E316-4795-BCB7-BBCDB49D4070}"/>
              </a:ext>
            </a:extLst>
          </p:cNvPr>
          <p:cNvPicPr>
            <a:picLocks noChangeAspect="1"/>
          </p:cNvPicPr>
          <p:nvPr/>
        </p:nvPicPr>
        <p:blipFill>
          <a:blip r:embed="rId3"/>
          <a:stretch>
            <a:fillRect/>
          </a:stretch>
        </p:blipFill>
        <p:spPr>
          <a:xfrm>
            <a:off x="5970814" y="1842534"/>
            <a:ext cx="6502697" cy="2876951"/>
          </a:xfrm>
          <a:prstGeom prst="rect">
            <a:avLst/>
          </a:prstGeom>
        </p:spPr>
      </p:pic>
      <p:pic>
        <p:nvPicPr>
          <p:cNvPr id="5" name="Picture 4">
            <a:extLst>
              <a:ext uri="{FF2B5EF4-FFF2-40B4-BE49-F238E27FC236}">
                <a16:creationId xmlns:a16="http://schemas.microsoft.com/office/drawing/2014/main" id="{8F1A3541-D68D-484D-8C10-57A1E2F229BC}"/>
              </a:ext>
            </a:extLst>
          </p:cNvPr>
          <p:cNvPicPr>
            <a:picLocks noChangeAspect="1"/>
          </p:cNvPicPr>
          <p:nvPr/>
        </p:nvPicPr>
        <p:blipFill>
          <a:blip r:embed="rId4"/>
          <a:stretch>
            <a:fillRect/>
          </a:stretch>
        </p:blipFill>
        <p:spPr>
          <a:xfrm>
            <a:off x="967328" y="1842535"/>
            <a:ext cx="4334480" cy="2876951"/>
          </a:xfrm>
          <a:prstGeom prst="rect">
            <a:avLst/>
          </a:prstGeom>
        </p:spPr>
      </p:pic>
    </p:spTree>
    <p:extLst>
      <p:ext uri="{BB962C8B-B14F-4D97-AF65-F5344CB8AC3E}">
        <p14:creationId xmlns:p14="http://schemas.microsoft.com/office/powerpoint/2010/main" val="3790944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5FE3B2EC-71C9-4D03-BB79-7FAE47C6B9B2}"/>
              </a:ext>
            </a:extLst>
          </p:cNvPr>
          <p:cNvSpPr/>
          <p:nvPr/>
        </p:nvSpPr>
        <p:spPr>
          <a:xfrm>
            <a:off x="3419002" y="3406021"/>
            <a:ext cx="6914701" cy="708779"/>
          </a:xfrm>
          <a:prstGeom prst="rect">
            <a:avLst/>
          </a:prstGeom>
          <a:noFill/>
          <a:ln/>
        </p:spPr>
        <p:txBody>
          <a:bodyPr wrap="none" lIns="0" tIns="0" rIns="0" bIns="0" rtlCol="0" anchor="t"/>
          <a:lstStyle/>
          <a:p>
            <a:pPr>
              <a:lnSpc>
                <a:spcPts val="5550"/>
              </a:lnSpc>
            </a:pPr>
            <a:r>
              <a:rPr lang="en-US" sz="4450" dirty="0">
                <a:solidFill>
                  <a:srgbClr val="76B9FF"/>
                </a:solidFill>
                <a:latin typeface="Roboto Slab" pitchFamily="34" charset="0"/>
                <a:ea typeface="Roboto Slab" pitchFamily="34" charset="-122"/>
                <a:cs typeface="Roboto Slab" pitchFamily="34" charset="-120"/>
              </a:rPr>
              <a:t>Promotion Type Analysis</a:t>
            </a:r>
            <a:endParaRPr lang="en-US" sz="4450" dirty="0"/>
          </a:p>
        </p:txBody>
      </p:sp>
      <p:sp>
        <p:nvSpPr>
          <p:cNvPr id="3" name="Rectangle 2">
            <a:extLst>
              <a:ext uri="{FF2B5EF4-FFF2-40B4-BE49-F238E27FC236}">
                <a16:creationId xmlns:a16="http://schemas.microsoft.com/office/drawing/2014/main" id="{61272283-FEFF-437F-9884-18BB4F651107}"/>
              </a:ext>
            </a:extLst>
          </p:cNvPr>
          <p:cNvSpPr/>
          <p:nvPr/>
        </p:nvSpPr>
        <p:spPr>
          <a:xfrm>
            <a:off x="11891939" y="7620196"/>
            <a:ext cx="2654710" cy="517756"/>
          </a:xfrm>
          <a:prstGeom prst="rect">
            <a:avLst/>
          </a:prstGeom>
          <a:solidFill>
            <a:srgbClr val="2027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79114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E0A2BE-B408-B8B5-B918-9A8DF4BA64DB}"/>
              </a:ext>
            </a:extLst>
          </p:cNvPr>
          <p:cNvPicPr>
            <a:picLocks noChangeAspect="1"/>
          </p:cNvPicPr>
          <p:nvPr/>
        </p:nvPicPr>
        <p:blipFill>
          <a:blip r:embed="rId2"/>
          <a:stretch>
            <a:fillRect/>
          </a:stretch>
        </p:blipFill>
        <p:spPr>
          <a:xfrm>
            <a:off x="0" y="0"/>
            <a:ext cx="14630399" cy="8229600"/>
          </a:xfrm>
          <a:prstGeom prst="rect">
            <a:avLst/>
          </a:prstGeom>
        </p:spPr>
      </p:pic>
    </p:spTree>
    <p:extLst>
      <p:ext uri="{BB962C8B-B14F-4D97-AF65-F5344CB8AC3E}">
        <p14:creationId xmlns:p14="http://schemas.microsoft.com/office/powerpoint/2010/main" val="152259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B0239F-767B-468B-9D90-93BE41F5059C}"/>
              </a:ext>
            </a:extLst>
          </p:cNvPr>
          <p:cNvSpPr/>
          <p:nvPr/>
        </p:nvSpPr>
        <p:spPr>
          <a:xfrm>
            <a:off x="11891939" y="7620196"/>
            <a:ext cx="2654710" cy="517756"/>
          </a:xfrm>
          <a:prstGeom prst="rect">
            <a:avLst/>
          </a:prstGeom>
          <a:solidFill>
            <a:srgbClr val="2027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DEA7326F-4A27-4BB2-B69C-357149BA2C34}"/>
              </a:ext>
            </a:extLst>
          </p:cNvPr>
          <p:cNvSpPr txBox="1"/>
          <p:nvPr/>
        </p:nvSpPr>
        <p:spPr>
          <a:xfrm>
            <a:off x="766916" y="648929"/>
            <a:ext cx="5988462" cy="780791"/>
          </a:xfrm>
          <a:prstGeom prst="rect">
            <a:avLst/>
          </a:prstGeom>
          <a:noFill/>
        </p:spPr>
        <p:txBody>
          <a:bodyPr wrap="square" rtlCol="0">
            <a:spAutoFit/>
          </a:bodyPr>
          <a:lstStyle/>
          <a:p>
            <a:pPr marL="285750" indent="-285750">
              <a:lnSpc>
                <a:spcPts val="2750"/>
              </a:lnSpc>
              <a:buFont typeface="Arial" panose="020B0604020202020204" pitchFamily="34" charset="0"/>
              <a:buChar char="•"/>
            </a:pPr>
            <a:r>
              <a:rPr lang="en-US" dirty="0">
                <a:solidFill>
                  <a:srgbClr val="76B9FF"/>
                </a:solidFill>
                <a:latin typeface="Roboto Slab" pitchFamily="34" charset="0"/>
                <a:ea typeface="Roboto Slab" pitchFamily="34" charset="-122"/>
                <a:cs typeface="Arial" panose="020B0604020202020204" pitchFamily="34" charset="0"/>
              </a:rPr>
              <a:t>What are the top 2 promotion types that resulted in the highest Incremental Revenue?</a:t>
            </a:r>
            <a:endParaRPr lang="en-US" dirty="0"/>
          </a:p>
        </p:txBody>
      </p:sp>
      <p:sp>
        <p:nvSpPr>
          <p:cNvPr id="19" name="Shape 1">
            <a:extLst>
              <a:ext uri="{FF2B5EF4-FFF2-40B4-BE49-F238E27FC236}">
                <a16:creationId xmlns:a16="http://schemas.microsoft.com/office/drawing/2014/main" id="{2EC8B11E-6F7B-4B12-907B-627E28A9300C}"/>
              </a:ext>
            </a:extLst>
          </p:cNvPr>
          <p:cNvSpPr/>
          <p:nvPr/>
        </p:nvSpPr>
        <p:spPr>
          <a:xfrm>
            <a:off x="1012107" y="5354574"/>
            <a:ext cx="344745" cy="269478"/>
          </a:xfrm>
          <a:prstGeom prst="roundRect">
            <a:avLst>
              <a:gd name="adj" fmla="val 6667"/>
            </a:avLst>
          </a:prstGeom>
          <a:solidFill>
            <a:srgbClr val="3F4652"/>
          </a:solidFill>
          <a:ln/>
        </p:spPr>
      </p:sp>
      <p:sp>
        <p:nvSpPr>
          <p:cNvPr id="21" name="Shape 1">
            <a:extLst>
              <a:ext uri="{FF2B5EF4-FFF2-40B4-BE49-F238E27FC236}">
                <a16:creationId xmlns:a16="http://schemas.microsoft.com/office/drawing/2014/main" id="{FC2FD9FA-C6C8-4657-B5FA-36F08D66407A}"/>
              </a:ext>
            </a:extLst>
          </p:cNvPr>
          <p:cNvSpPr/>
          <p:nvPr/>
        </p:nvSpPr>
        <p:spPr>
          <a:xfrm>
            <a:off x="1051436" y="6493194"/>
            <a:ext cx="344745" cy="269478"/>
          </a:xfrm>
          <a:prstGeom prst="roundRect">
            <a:avLst>
              <a:gd name="adj" fmla="val 6667"/>
            </a:avLst>
          </a:prstGeom>
          <a:solidFill>
            <a:srgbClr val="3F4652"/>
          </a:solidFill>
          <a:ln/>
        </p:spPr>
      </p:sp>
      <p:sp>
        <p:nvSpPr>
          <p:cNvPr id="23" name="TextBox 22">
            <a:extLst>
              <a:ext uri="{FF2B5EF4-FFF2-40B4-BE49-F238E27FC236}">
                <a16:creationId xmlns:a16="http://schemas.microsoft.com/office/drawing/2014/main" id="{AD6382E8-65D0-4302-BCB8-32C161B2FF08}"/>
              </a:ext>
            </a:extLst>
          </p:cNvPr>
          <p:cNvSpPr txBox="1"/>
          <p:nvPr/>
        </p:nvSpPr>
        <p:spPr>
          <a:xfrm>
            <a:off x="7315199" y="648929"/>
            <a:ext cx="6666271" cy="780791"/>
          </a:xfrm>
          <a:prstGeom prst="rect">
            <a:avLst/>
          </a:prstGeom>
          <a:noFill/>
        </p:spPr>
        <p:txBody>
          <a:bodyPr wrap="square" rtlCol="0">
            <a:spAutoFit/>
          </a:bodyPr>
          <a:lstStyle/>
          <a:p>
            <a:pPr marL="285750" indent="-285750">
              <a:lnSpc>
                <a:spcPts val="2750"/>
              </a:lnSpc>
              <a:buFont typeface="Arial" panose="020B0604020202020204" pitchFamily="34" charset="0"/>
              <a:buChar char="•"/>
            </a:pPr>
            <a:r>
              <a:rPr lang="en-US" dirty="0">
                <a:solidFill>
                  <a:srgbClr val="76B9FF"/>
                </a:solidFill>
                <a:latin typeface="Roboto Slab" pitchFamily="34" charset="0"/>
                <a:ea typeface="Roboto Slab" pitchFamily="34" charset="-122"/>
                <a:cs typeface="Arial" panose="020B0604020202020204" pitchFamily="34" charset="0"/>
              </a:rPr>
              <a:t>What are the bottom 2 promotion types in terms of their impact on Incremental Sold Units?</a:t>
            </a:r>
            <a:endParaRPr lang="en-US" dirty="0"/>
          </a:p>
        </p:txBody>
      </p:sp>
      <p:sp>
        <p:nvSpPr>
          <p:cNvPr id="26" name="Shape 1">
            <a:extLst>
              <a:ext uri="{FF2B5EF4-FFF2-40B4-BE49-F238E27FC236}">
                <a16:creationId xmlns:a16="http://schemas.microsoft.com/office/drawing/2014/main" id="{0EA83978-F2AA-44A3-A288-E6AB7FF104EF}"/>
              </a:ext>
            </a:extLst>
          </p:cNvPr>
          <p:cNvSpPr/>
          <p:nvPr/>
        </p:nvSpPr>
        <p:spPr>
          <a:xfrm>
            <a:off x="7665444" y="5641713"/>
            <a:ext cx="344745" cy="269478"/>
          </a:xfrm>
          <a:prstGeom prst="roundRect">
            <a:avLst>
              <a:gd name="adj" fmla="val 6667"/>
            </a:avLst>
          </a:prstGeom>
          <a:solidFill>
            <a:srgbClr val="3F4652"/>
          </a:solidFill>
          <a:ln/>
        </p:spPr>
      </p:sp>
      <p:sp>
        <p:nvSpPr>
          <p:cNvPr id="28" name="Shape 1">
            <a:extLst>
              <a:ext uri="{FF2B5EF4-FFF2-40B4-BE49-F238E27FC236}">
                <a16:creationId xmlns:a16="http://schemas.microsoft.com/office/drawing/2014/main" id="{6CB96DB3-20EE-4F2A-AC55-1939FD058AF7}"/>
              </a:ext>
            </a:extLst>
          </p:cNvPr>
          <p:cNvSpPr/>
          <p:nvPr/>
        </p:nvSpPr>
        <p:spPr>
          <a:xfrm>
            <a:off x="7672175" y="6616540"/>
            <a:ext cx="344745" cy="269478"/>
          </a:xfrm>
          <a:prstGeom prst="roundRect">
            <a:avLst>
              <a:gd name="adj" fmla="val 6667"/>
            </a:avLst>
          </a:prstGeom>
          <a:solidFill>
            <a:srgbClr val="3F4652"/>
          </a:solidFill>
          <a:ln/>
        </p:spPr>
      </p:sp>
      <p:pic>
        <p:nvPicPr>
          <p:cNvPr id="3" name="Picture 2">
            <a:extLst>
              <a:ext uri="{FF2B5EF4-FFF2-40B4-BE49-F238E27FC236}">
                <a16:creationId xmlns:a16="http://schemas.microsoft.com/office/drawing/2014/main" id="{CCBB3CCC-9A8C-4273-AA06-69123183543D}"/>
              </a:ext>
            </a:extLst>
          </p:cNvPr>
          <p:cNvPicPr>
            <a:picLocks noChangeAspect="1"/>
          </p:cNvPicPr>
          <p:nvPr/>
        </p:nvPicPr>
        <p:blipFill>
          <a:blip r:embed="rId3"/>
          <a:stretch>
            <a:fillRect/>
          </a:stretch>
        </p:blipFill>
        <p:spPr>
          <a:xfrm>
            <a:off x="7676119" y="1512931"/>
            <a:ext cx="2972215" cy="3057952"/>
          </a:xfrm>
          <a:prstGeom prst="rect">
            <a:avLst/>
          </a:prstGeom>
        </p:spPr>
      </p:pic>
      <p:pic>
        <p:nvPicPr>
          <p:cNvPr id="5" name="Picture 4">
            <a:extLst>
              <a:ext uri="{FF2B5EF4-FFF2-40B4-BE49-F238E27FC236}">
                <a16:creationId xmlns:a16="http://schemas.microsoft.com/office/drawing/2014/main" id="{D05DA86D-35F0-427E-B415-F7A46F377D80}"/>
              </a:ext>
            </a:extLst>
          </p:cNvPr>
          <p:cNvPicPr>
            <a:picLocks noChangeAspect="1"/>
          </p:cNvPicPr>
          <p:nvPr/>
        </p:nvPicPr>
        <p:blipFill>
          <a:blip r:embed="rId4"/>
          <a:stretch>
            <a:fillRect/>
          </a:stretch>
        </p:blipFill>
        <p:spPr>
          <a:xfrm>
            <a:off x="1012107" y="1522458"/>
            <a:ext cx="3086531" cy="3048425"/>
          </a:xfrm>
          <a:prstGeom prst="rect">
            <a:avLst/>
          </a:prstGeom>
        </p:spPr>
      </p:pic>
      <p:sp>
        <p:nvSpPr>
          <p:cNvPr id="24" name="Text 2">
            <a:extLst>
              <a:ext uri="{FF2B5EF4-FFF2-40B4-BE49-F238E27FC236}">
                <a16:creationId xmlns:a16="http://schemas.microsoft.com/office/drawing/2014/main" id="{696F38C8-1D4C-4B10-AD82-9E5B8BE7E59F}"/>
              </a:ext>
            </a:extLst>
          </p:cNvPr>
          <p:cNvSpPr/>
          <p:nvPr/>
        </p:nvSpPr>
        <p:spPr>
          <a:xfrm>
            <a:off x="1580111" y="5303874"/>
            <a:ext cx="3086531" cy="362903"/>
          </a:xfrm>
          <a:prstGeom prst="rect">
            <a:avLst/>
          </a:prstGeom>
          <a:noFill/>
          <a:ln/>
        </p:spPr>
        <p:txBody>
          <a:bodyPr wrap="none" lIns="0" tIns="0" rIns="0" bIns="0" rtlCol="0" anchor="t"/>
          <a:lstStyle/>
          <a:p>
            <a:pPr algn="l">
              <a:lnSpc>
                <a:spcPts val="2850"/>
              </a:lnSpc>
              <a:buSzPct val="100000"/>
            </a:pPr>
            <a:r>
              <a:rPr lang="en-US" sz="1750" dirty="0">
                <a:solidFill>
                  <a:srgbClr val="D6E5EF"/>
                </a:solidFill>
                <a:latin typeface="Roboto" pitchFamily="34" charset="0"/>
                <a:ea typeface="Roboto" pitchFamily="34" charset="-122"/>
                <a:cs typeface="Roboto" pitchFamily="34" charset="-120"/>
              </a:rPr>
              <a:t>₹500 Cashback: ₹103M</a:t>
            </a:r>
            <a:endParaRPr lang="en-US" sz="1750" dirty="0"/>
          </a:p>
        </p:txBody>
      </p:sp>
      <p:sp>
        <p:nvSpPr>
          <p:cNvPr id="27" name="Text 3">
            <a:extLst>
              <a:ext uri="{FF2B5EF4-FFF2-40B4-BE49-F238E27FC236}">
                <a16:creationId xmlns:a16="http://schemas.microsoft.com/office/drawing/2014/main" id="{A420CE65-65EC-4F56-B13A-52F42CAF3315}"/>
              </a:ext>
            </a:extLst>
          </p:cNvPr>
          <p:cNvSpPr/>
          <p:nvPr/>
        </p:nvSpPr>
        <p:spPr>
          <a:xfrm>
            <a:off x="1612709" y="6425578"/>
            <a:ext cx="1821591" cy="362903"/>
          </a:xfrm>
          <a:prstGeom prst="rect">
            <a:avLst/>
          </a:prstGeom>
          <a:noFill/>
          <a:ln/>
        </p:spPr>
        <p:txBody>
          <a:bodyPr wrap="none" lIns="0" tIns="0" rIns="0" bIns="0" rtlCol="0" anchor="t"/>
          <a:lstStyle/>
          <a:p>
            <a:pPr algn="l">
              <a:lnSpc>
                <a:spcPts val="2850"/>
              </a:lnSpc>
              <a:buSzPct val="100000"/>
            </a:pPr>
            <a:r>
              <a:rPr lang="en-US" sz="1750" dirty="0">
                <a:solidFill>
                  <a:srgbClr val="D6E5EF"/>
                </a:solidFill>
                <a:latin typeface="Roboto" pitchFamily="34" charset="0"/>
                <a:ea typeface="Roboto" pitchFamily="34" charset="-122"/>
                <a:cs typeface="Roboto" pitchFamily="34" charset="-120"/>
              </a:rPr>
              <a:t>BOGOF: ₹69M</a:t>
            </a:r>
            <a:endParaRPr lang="en-US" sz="1750" dirty="0"/>
          </a:p>
        </p:txBody>
      </p:sp>
      <p:sp>
        <p:nvSpPr>
          <p:cNvPr id="31" name="Text 5">
            <a:extLst>
              <a:ext uri="{FF2B5EF4-FFF2-40B4-BE49-F238E27FC236}">
                <a16:creationId xmlns:a16="http://schemas.microsoft.com/office/drawing/2014/main" id="{F394F4A7-31CD-46AF-BFE1-E37478B69BE9}"/>
              </a:ext>
            </a:extLst>
          </p:cNvPr>
          <p:cNvSpPr/>
          <p:nvPr/>
        </p:nvSpPr>
        <p:spPr>
          <a:xfrm>
            <a:off x="8233448" y="5595000"/>
            <a:ext cx="3978116" cy="362903"/>
          </a:xfrm>
          <a:prstGeom prst="rect">
            <a:avLst/>
          </a:prstGeom>
          <a:noFill/>
          <a:ln/>
        </p:spPr>
        <p:txBody>
          <a:bodyPr wrap="none" lIns="0" tIns="0" rIns="0" bIns="0" rtlCol="0" anchor="t"/>
          <a:lstStyle/>
          <a:p>
            <a:pPr algn="l">
              <a:lnSpc>
                <a:spcPts val="2850"/>
              </a:lnSpc>
              <a:buSzPct val="100000"/>
            </a:pPr>
            <a:r>
              <a:rPr lang="en-US" sz="1750" dirty="0">
                <a:solidFill>
                  <a:srgbClr val="D6E5EF"/>
                </a:solidFill>
                <a:latin typeface="Roboto" pitchFamily="34" charset="0"/>
                <a:ea typeface="Roboto" pitchFamily="34" charset="-122"/>
                <a:cs typeface="Roboto" pitchFamily="34" charset="-120"/>
              </a:rPr>
              <a:t>25% OFF: Negative ISU -5717</a:t>
            </a:r>
            <a:endParaRPr lang="en-US" sz="1750" dirty="0"/>
          </a:p>
        </p:txBody>
      </p:sp>
      <p:sp>
        <p:nvSpPr>
          <p:cNvPr id="32" name="Text 6">
            <a:extLst>
              <a:ext uri="{FF2B5EF4-FFF2-40B4-BE49-F238E27FC236}">
                <a16:creationId xmlns:a16="http://schemas.microsoft.com/office/drawing/2014/main" id="{DB8DE387-074C-4E75-A52D-8A63BC9B0CB2}"/>
              </a:ext>
            </a:extLst>
          </p:cNvPr>
          <p:cNvSpPr/>
          <p:nvPr/>
        </p:nvSpPr>
        <p:spPr>
          <a:xfrm>
            <a:off x="8233448" y="6569827"/>
            <a:ext cx="3978116" cy="362903"/>
          </a:xfrm>
          <a:prstGeom prst="rect">
            <a:avLst/>
          </a:prstGeom>
          <a:noFill/>
          <a:ln/>
        </p:spPr>
        <p:txBody>
          <a:bodyPr wrap="none" lIns="0" tIns="0" rIns="0" bIns="0" rtlCol="0" anchor="t"/>
          <a:lstStyle/>
          <a:p>
            <a:pPr algn="l">
              <a:lnSpc>
                <a:spcPts val="2850"/>
              </a:lnSpc>
              <a:buSzPct val="100000"/>
            </a:pPr>
            <a:r>
              <a:rPr lang="en-US" sz="1750" dirty="0">
                <a:solidFill>
                  <a:srgbClr val="D6E5EF"/>
                </a:solidFill>
                <a:latin typeface="Roboto" pitchFamily="34" charset="0"/>
                <a:ea typeface="Roboto" pitchFamily="34" charset="-122"/>
                <a:cs typeface="Roboto" pitchFamily="34" charset="-120"/>
              </a:rPr>
              <a:t>50% OFF: ISU 6931</a:t>
            </a:r>
            <a:endParaRPr lang="en-US" sz="1750" dirty="0"/>
          </a:p>
        </p:txBody>
      </p:sp>
    </p:spTree>
    <p:extLst>
      <p:ext uri="{BB962C8B-B14F-4D97-AF65-F5344CB8AC3E}">
        <p14:creationId xmlns:p14="http://schemas.microsoft.com/office/powerpoint/2010/main" val="2752308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751</Words>
  <Application>Microsoft Office PowerPoint</Application>
  <PresentationFormat>Custom</PresentationFormat>
  <Paragraphs>73</Paragraphs>
  <Slides>21</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Roboto</vt:lpstr>
      <vt:lpstr>Roboto Slab</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Rakttim Biswas</cp:lastModifiedBy>
  <cp:revision>9</cp:revision>
  <dcterms:created xsi:type="dcterms:W3CDTF">2025-05-14T13:57:01Z</dcterms:created>
  <dcterms:modified xsi:type="dcterms:W3CDTF">2025-07-24T10:29:51Z</dcterms:modified>
</cp:coreProperties>
</file>