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77" r:id="rId10"/>
    <p:sldId id="264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8" r:id="rId21"/>
    <p:sldId id="274" r:id="rId22"/>
    <p:sldId id="279" r:id="rId23"/>
    <p:sldId id="276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00"/>
    <a:srgbClr val="C7682D"/>
    <a:srgbClr val="4472C4"/>
    <a:srgbClr val="00A60C"/>
    <a:srgbClr val="00C509"/>
    <a:srgbClr val="008DC2"/>
    <a:srgbClr val="00DA00"/>
    <a:srgbClr val="E3E9F5"/>
    <a:srgbClr val="C88645"/>
    <a:srgbClr val="3F7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4"/>
    <p:restoredTop sz="49649"/>
  </p:normalViewPr>
  <p:slideViewPr>
    <p:cSldViewPr snapToGrid="0">
      <p:cViewPr>
        <p:scale>
          <a:sx n="96" d="100"/>
          <a:sy n="96" d="100"/>
        </p:scale>
        <p:origin x="1712" y="-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5BCE6-0746-384D-984D-DBAA38A4AD08}" type="datetimeFigureOut">
              <a:rPr kumimoji="1" lang="ko-KR" altLang="en-US" smtClean="0"/>
              <a:t>2024. 5. 7.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21DCA-250A-AB4B-8A3C-06A8A6AB7D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671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RDMA</a:t>
            </a:r>
            <a:r>
              <a:rPr kumimoji="1" lang="ko-KR" altLang="en-US" dirty="0"/>
              <a:t>가 나오기 전에 사용하던 </a:t>
            </a:r>
            <a:r>
              <a:rPr kumimoji="1" lang="en-US" altLang="ko-KR" dirty="0"/>
              <a:t>protocol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TCP/IP</a:t>
            </a:r>
            <a:r>
              <a:rPr kumimoji="1" lang="ko-KR" altLang="en-US" dirty="0"/>
              <a:t> 가 주를 이뤘습니다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Application</a:t>
            </a:r>
            <a:r>
              <a:rPr kumimoji="1" lang="ko-KR" altLang="en-US" dirty="0"/>
              <a:t>이 데이터를 전송하기 위해 데이터는 </a:t>
            </a:r>
            <a:r>
              <a:rPr kumimoji="1" lang="en-US" altLang="ko-KR" dirty="0"/>
              <a:t>app</a:t>
            </a:r>
            <a:r>
              <a:rPr kumimoji="1" lang="ko-KR" altLang="en-US" dirty="0"/>
              <a:t>의 버퍼에서 </a:t>
            </a:r>
            <a:r>
              <a:rPr kumimoji="1" lang="en-US" altLang="ko-KR" dirty="0"/>
              <a:t>OS kernel </a:t>
            </a:r>
            <a:r>
              <a:rPr kumimoji="1" lang="ko-KR" altLang="en-US" dirty="0"/>
              <a:t>버퍼로 복사가 먼저 이루어 집니다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 후 </a:t>
            </a:r>
            <a:r>
              <a:rPr kumimoji="1" lang="en-US" altLang="ko-KR" dirty="0"/>
              <a:t>kernel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TCP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IP </a:t>
            </a:r>
            <a:r>
              <a:rPr kumimoji="1" lang="ko-KR" altLang="en-US" dirty="0"/>
              <a:t>헤더를 추가하고 </a:t>
            </a:r>
            <a:r>
              <a:rPr kumimoji="1" lang="en-US" altLang="ko-KR" dirty="0"/>
              <a:t>NIC(Network Interface Card)</a:t>
            </a:r>
            <a:r>
              <a:rPr kumimoji="1" lang="ko-KR" altLang="en-US" dirty="0"/>
              <a:t>로 보내집니다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패킷은 네트워크를 통해 전송되게 되고 도착한 패킷은 방금 절차의 역순으로 다시 </a:t>
            </a:r>
            <a:r>
              <a:rPr kumimoji="1" lang="en-US" altLang="ko-KR" dirty="0"/>
              <a:t>application</a:t>
            </a:r>
            <a:r>
              <a:rPr kumimoji="1" lang="ko-KR" altLang="en-US" dirty="0"/>
              <a:t>에 도착하게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이런 방식은 데이터가 여러 번 복사되며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운영 체제에서 </a:t>
            </a:r>
            <a:r>
              <a:rPr lang="en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TCP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및 </a:t>
            </a:r>
            <a:r>
              <a:rPr lang="en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IP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헤더를 추가하거나 제거해야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. 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이러한 작업은 데이터 전송 지연을 증가시킬 뿐만 아니라 고성능 컴퓨팅의 요구 사항을 충족할 수 없는 많은 </a:t>
            </a:r>
            <a:r>
              <a:rPr lang="en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CPU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리소스를 소비합니다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 panose="020F0502020204030204" pitchFamily="34" charset="0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여기서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높은 처리량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초저지연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낮은 </a:t>
            </a:r>
            <a:r>
              <a:rPr lang="en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CPU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오버헤드를 위해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RDMA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기술이 고안됩니다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153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ConWeave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framework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ConWeave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개의 구성요소로 구성되는데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딴의</a:t>
            </a:r>
            <a:r>
              <a:rPr kumimoji="1" lang="en-US" altLang="ko-KR" dirty="0"/>
              <a:t>Continuous RTT monitoring, Rerouting, </a:t>
            </a:r>
            <a:r>
              <a:rPr kumimoji="1" lang="en-US" altLang="ko-KR" dirty="0" err="1"/>
              <a:t>Dst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딴의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Packet </a:t>
            </a:r>
            <a:r>
              <a:rPr kumimoji="1" lang="en-US" altLang="ko-KR" dirty="0" err="1"/>
              <a:t>Reiordering</a:t>
            </a:r>
            <a:r>
              <a:rPr kumimoji="1" lang="ko-KR" altLang="en-US" dirty="0"/>
              <a:t>이 존재합니다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각각 </a:t>
            </a:r>
            <a:r>
              <a:rPr kumimoji="1" lang="en-US" altLang="ko-KR" dirty="0"/>
              <a:t>Continuous RTT monitoring</a:t>
            </a:r>
            <a:r>
              <a:rPr kumimoji="1" lang="ko-KR" altLang="en-US" dirty="0"/>
              <a:t>은 지속적인 </a:t>
            </a:r>
            <a:r>
              <a:rPr kumimoji="1" lang="en-US" altLang="ko-KR" dirty="0"/>
              <a:t>RTT</a:t>
            </a:r>
            <a:r>
              <a:rPr kumimoji="1" lang="ko-KR" altLang="en-US" dirty="0"/>
              <a:t> 모니터링으로 상태가 </a:t>
            </a:r>
            <a:r>
              <a:rPr kumimoji="1" lang="ko-KR" altLang="en-US" dirty="0" err="1"/>
              <a:t>좋지않은</a:t>
            </a:r>
            <a:r>
              <a:rPr kumimoji="1" lang="ko-KR" altLang="en-US" dirty="0"/>
              <a:t> 경로를 피하기 위해 사용되고</a:t>
            </a:r>
            <a:endParaRPr kumimoji="1" lang="en-US" altLang="ko-KR" dirty="0"/>
          </a:p>
          <a:p>
            <a:r>
              <a:rPr kumimoji="1" lang="en-US" altLang="ko-KR" dirty="0"/>
              <a:t>Rerouting</a:t>
            </a:r>
            <a:r>
              <a:rPr kumimoji="1" lang="ko-KR" altLang="en-US" dirty="0"/>
              <a:t>은 조심스럽게 경로를 재지정하게 되며</a:t>
            </a:r>
            <a:endParaRPr kumimoji="1" lang="en-US" altLang="ko-KR" dirty="0"/>
          </a:p>
          <a:p>
            <a:r>
              <a:rPr kumimoji="1" lang="en-US" altLang="ko-KR" dirty="0"/>
              <a:t>Packet </a:t>
            </a:r>
            <a:r>
              <a:rPr kumimoji="1" lang="en-US" altLang="ko-KR" dirty="0" err="1"/>
              <a:t>Reiordering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DstToR</a:t>
            </a:r>
            <a:r>
              <a:rPr kumimoji="1" lang="ko-KR" altLang="en-US" dirty="0"/>
              <a:t> 스위치에서 앞에 </a:t>
            </a:r>
            <a:r>
              <a:rPr kumimoji="1" lang="ko-KR" altLang="en-US" dirty="0" err="1"/>
              <a:t>설명드린</a:t>
            </a:r>
            <a:r>
              <a:rPr kumimoji="1" lang="ko-KR" altLang="en-US" dirty="0"/>
              <a:t> </a:t>
            </a:r>
            <a:r>
              <a:rPr kumimoji="1" lang="en-US" altLang="ko-KR" dirty="0"/>
              <a:t>reordering</a:t>
            </a:r>
            <a:r>
              <a:rPr kumimoji="1" lang="ko-KR" altLang="en-US" dirty="0"/>
              <a:t>과 비슷하게 재정렬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masking</a:t>
            </a:r>
            <a:r>
              <a:rPr kumimoji="1" lang="ko-KR" altLang="en-US" dirty="0"/>
              <a:t>을 진행합니다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lang="en" altLang="ko-KR" b="0" i="0" dirty="0" err="1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ConWeave</a:t>
            </a:r>
            <a:r>
              <a:rPr lang="ko-KR" altLang="en-US" b="0" i="0" dirty="0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lang="ko-KR" altLang="en-US" dirty="0"/>
              <a:t>주요 아이디어는 </a:t>
            </a:r>
            <a:r>
              <a:rPr lang="ko-KR" altLang="en-US" b="0" i="0" dirty="0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순서가 잘못된 패킷이 예측 가능한 패턴으로만 도착하고 이러한 패킷을 데이터 평면에서 원래 순서로 효율적으로 되돌릴 수 있도록</a:t>
            </a:r>
            <a:endParaRPr lang="en-US" altLang="ko-KR" b="0" i="0" dirty="0">
              <a:solidFill>
                <a:srgbClr val="E8EAED"/>
              </a:solidFill>
              <a:effectLst/>
              <a:highlight>
                <a:srgbClr val="303134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0" i="0" dirty="0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원칙적인 방식으로 트래픽을 다시 라우팅합니다</a:t>
            </a:r>
            <a:r>
              <a:rPr lang="en-US" altLang="ko-KR" b="0" i="0" dirty="0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en-US" altLang="ko-KR" dirty="0"/>
          </a:p>
          <a:p>
            <a:endParaRPr lang="en-US" altLang="ko-KR" dirty="0"/>
          </a:p>
          <a:p>
            <a:r>
              <a:rPr kumimoji="1" lang="ko-KR" altLang="en-US" dirty="0"/>
              <a:t>결국 </a:t>
            </a:r>
            <a:r>
              <a:rPr kumimoji="1" lang="en-US" altLang="ko-KR" dirty="0" err="1"/>
              <a:t>ConWeave</a:t>
            </a:r>
            <a:r>
              <a:rPr kumimoji="1" lang="ko-KR" altLang="en-US" dirty="0"/>
              <a:t>는 </a:t>
            </a:r>
            <a:r>
              <a:rPr lang="ko-KR" altLang="en-US" dirty="0"/>
              <a:t>로드 </a:t>
            </a:r>
            <a:r>
              <a:rPr lang="ko-KR" altLang="en-US" dirty="0" err="1"/>
              <a:t>밸런서를</a:t>
            </a:r>
            <a:r>
              <a:rPr lang="ko-KR" altLang="en-US" dirty="0"/>
              <a:t> 활성 </a:t>
            </a:r>
            <a:r>
              <a:rPr lang="en" altLang="ko-KR" dirty="0"/>
              <a:t>flow</a:t>
            </a:r>
            <a:r>
              <a:rPr lang="ko-KR" altLang="en-US" dirty="0"/>
              <a:t>에 대해 </a:t>
            </a:r>
            <a:r>
              <a:rPr lang="en" altLang="ko-KR" dirty="0"/>
              <a:t>RTT</a:t>
            </a:r>
            <a:r>
              <a:rPr lang="ko-KR" altLang="en-US" dirty="0"/>
              <a:t>당 지연시간 모니터링하게 디자인하고</a:t>
            </a:r>
            <a:r>
              <a:rPr lang="en-US" altLang="ko-KR" dirty="0"/>
              <a:t>, </a:t>
            </a:r>
          </a:p>
          <a:p>
            <a:r>
              <a:rPr kumimoji="1" lang="en-US" altLang="ko-KR" dirty="0"/>
              <a:t>RTT </a:t>
            </a:r>
            <a:r>
              <a:rPr kumimoji="1" lang="ko-KR" altLang="en-US" dirty="0"/>
              <a:t>모니터링을 </a:t>
            </a:r>
            <a:r>
              <a:rPr kumimoji="1" lang="ko-KR" altLang="en-US" dirty="0" err="1"/>
              <a:t>기반으로한</a:t>
            </a:r>
            <a:r>
              <a:rPr kumimoji="1" lang="ko-KR" altLang="en-US" dirty="0"/>
              <a:t> 경로 재설정을 디자인하며</a:t>
            </a:r>
            <a:r>
              <a:rPr kumimoji="1" lang="en-US" altLang="ko-KR" dirty="0"/>
              <a:t>,</a:t>
            </a:r>
          </a:p>
          <a:p>
            <a:r>
              <a:rPr lang="en" altLang="ko-KR" dirty="0"/>
              <a:t>packet reordering</a:t>
            </a:r>
            <a:r>
              <a:rPr lang="ko-KR" altLang="en-US" dirty="0"/>
              <a:t>을 프로그래밍 가능한 </a:t>
            </a:r>
            <a:r>
              <a:rPr lang="en" altLang="ko-KR" dirty="0"/>
              <a:t>switch</a:t>
            </a:r>
            <a:r>
              <a:rPr lang="ko-KR" altLang="en-US" dirty="0"/>
              <a:t>에 디자인하여 순서가 잘못된 패킷을 </a:t>
            </a:r>
            <a:r>
              <a:rPr lang="en-US" altLang="ko-KR" dirty="0"/>
              <a:t>masking </a:t>
            </a:r>
            <a:r>
              <a:rPr lang="ko-KR" altLang="en-US" dirty="0"/>
              <a:t>하게 됩니다</a:t>
            </a:r>
            <a:r>
              <a:rPr lang="en-US" altLang="ko-KR" dirty="0"/>
              <a:t>,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987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ConWeave</a:t>
            </a:r>
            <a:r>
              <a:rPr kumimoji="1" lang="ko-KR" altLang="en-US" dirty="0" err="1"/>
              <a:t>에선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overhead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최소화하기 위해 </a:t>
            </a:r>
            <a:r>
              <a:rPr lang="ko-KR" altLang="ko-KR" dirty="0"/>
              <a:t>RDMA BTH 헤더의 예약된 필드를 용도 변경합니다.</a:t>
            </a:r>
            <a:endParaRPr lang="en-US" altLang="ko-KR" dirty="0"/>
          </a:p>
          <a:p>
            <a:r>
              <a:rPr kumimoji="1" lang="en-US" altLang="ko-KR" dirty="0" err="1"/>
              <a:t>PathID</a:t>
            </a:r>
            <a:r>
              <a:rPr kumimoji="1" lang="en-US" altLang="ko-KR" dirty="0"/>
              <a:t> </a:t>
            </a:r>
            <a:r>
              <a:rPr kumimoji="1" lang="ko-KR" altLang="en-US" dirty="0"/>
              <a:t>필드에 </a:t>
            </a:r>
            <a:r>
              <a:rPr kumimoji="1" lang="en-US" altLang="ko-KR" dirty="0"/>
              <a:t>8bit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할당하여 </a:t>
            </a:r>
            <a:r>
              <a:rPr kumimoji="1" lang="en-US" altLang="ko-KR" dirty="0"/>
              <a:t>255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uplink </a:t>
            </a:r>
            <a:r>
              <a:rPr kumimoji="1" lang="ko-KR" altLang="en-US" dirty="0"/>
              <a:t>경로를 표현합니다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다음으로 </a:t>
            </a:r>
            <a:r>
              <a:rPr kumimoji="1" lang="en-US" altLang="ko-KR" dirty="0"/>
              <a:t>3bit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Opcode </a:t>
            </a:r>
            <a:r>
              <a:rPr kumimoji="1" lang="ko-KR" altLang="en-US" dirty="0"/>
              <a:t>필드로 </a:t>
            </a:r>
            <a:r>
              <a:rPr lang="en" altLang="ko-KR" sz="1800" dirty="0">
                <a:effectLst/>
                <a:latin typeface="BeraSansMono"/>
              </a:rPr>
              <a:t>RTT_REQUEST</a:t>
            </a:r>
            <a:r>
              <a:rPr lang="en" altLang="ko-KR" sz="1800" dirty="0">
                <a:effectLst/>
                <a:latin typeface="LinLibertineT"/>
              </a:rPr>
              <a:t>, </a:t>
            </a:r>
            <a:r>
              <a:rPr lang="en" altLang="ko-KR" sz="1800" dirty="0">
                <a:effectLst/>
                <a:latin typeface="BeraSansMono"/>
              </a:rPr>
              <a:t>RTT_REPLY</a:t>
            </a:r>
            <a:r>
              <a:rPr lang="en" altLang="ko-KR" sz="1800" dirty="0">
                <a:effectLst/>
                <a:latin typeface="LinLibertineT"/>
              </a:rPr>
              <a:t>, </a:t>
            </a:r>
            <a:r>
              <a:rPr lang="en" altLang="ko-KR" sz="1800" dirty="0">
                <a:effectLst/>
                <a:latin typeface="BeraSansMono"/>
              </a:rPr>
              <a:t>CLEAR</a:t>
            </a:r>
            <a:r>
              <a:rPr lang="en" altLang="ko-KR" sz="1800" dirty="0">
                <a:effectLst/>
                <a:latin typeface="LinLibertineT"/>
              </a:rPr>
              <a:t>, and </a:t>
            </a:r>
            <a:r>
              <a:rPr lang="en" altLang="ko-KR" sz="1800" dirty="0">
                <a:effectLst/>
                <a:latin typeface="BeraSansMono"/>
              </a:rPr>
              <a:t>NOTIFY </a:t>
            </a:r>
            <a:r>
              <a:rPr lang="ko-KR" altLang="en-US" sz="1800" dirty="0" err="1">
                <a:effectLst/>
                <a:latin typeface="BeraSansMono"/>
              </a:rPr>
              <a:t>를</a:t>
            </a:r>
            <a:r>
              <a:rPr lang="ko-KR" altLang="en-US" sz="1800" dirty="0">
                <a:effectLst/>
                <a:latin typeface="BeraSansMono"/>
              </a:rPr>
              <a:t> 표현하고</a:t>
            </a:r>
            <a:endParaRPr lang="en-US" altLang="ko-KR" sz="1800" dirty="0">
              <a:effectLst/>
              <a:latin typeface="BeraSansMon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effectLst/>
                <a:latin typeface="BeraSansMono"/>
              </a:rPr>
              <a:t>2bit</a:t>
            </a:r>
            <a:r>
              <a:rPr lang="ko-KR" altLang="en-US" sz="1800" dirty="0">
                <a:effectLst/>
                <a:latin typeface="BeraSansMono"/>
              </a:rPr>
              <a:t>의 </a:t>
            </a:r>
            <a:r>
              <a:rPr lang="en-US" altLang="ko-KR" sz="1800" dirty="0">
                <a:effectLst/>
                <a:latin typeface="BeraSansMono"/>
              </a:rPr>
              <a:t>Epoch </a:t>
            </a:r>
            <a:r>
              <a:rPr lang="ko-KR" altLang="en-US" sz="1800" dirty="0">
                <a:effectLst/>
                <a:latin typeface="BeraSansMono"/>
              </a:rPr>
              <a:t>필드는 </a:t>
            </a:r>
            <a:r>
              <a:rPr lang="en-US" altLang="ko-KR" sz="1800" dirty="0">
                <a:effectLst/>
                <a:latin typeface="BeraSansMono"/>
              </a:rPr>
              <a:t>epoch </a:t>
            </a:r>
            <a:r>
              <a:rPr lang="ko-KR" altLang="en-US" sz="1800" dirty="0" err="1">
                <a:effectLst/>
                <a:latin typeface="BeraSansMono"/>
              </a:rPr>
              <a:t>패킷를</a:t>
            </a:r>
            <a:r>
              <a:rPr lang="ko-KR" altLang="en-US" sz="1800" dirty="0">
                <a:effectLst/>
                <a:latin typeface="BeraSansMono"/>
              </a:rPr>
              <a:t> 지시합니다</a:t>
            </a:r>
            <a:r>
              <a:rPr lang="en-US" altLang="ko-KR" sz="1800" dirty="0">
                <a:effectLst/>
                <a:latin typeface="BeraSansMono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BeraSansMono"/>
              </a:rPr>
              <a:t>마지막으로 남은 </a:t>
            </a:r>
            <a:r>
              <a:rPr lang="en-US" altLang="ko-KR" sz="1800" dirty="0">
                <a:effectLst/>
                <a:latin typeface="BeraSansMono"/>
              </a:rPr>
              <a:t>2bit</a:t>
            </a:r>
            <a:r>
              <a:rPr lang="ko-KR" altLang="en-US" sz="1800" dirty="0">
                <a:effectLst/>
                <a:latin typeface="BeraSansMono"/>
              </a:rPr>
              <a:t>는 </a:t>
            </a:r>
            <a:r>
              <a:rPr lang="en" altLang="ko-KR" sz="1800" dirty="0">
                <a:effectLst/>
                <a:latin typeface="BeraSansMono"/>
              </a:rPr>
              <a:t>REROUTED</a:t>
            </a:r>
            <a:r>
              <a:rPr lang="en" altLang="ko-KR" sz="1800" dirty="0">
                <a:effectLst/>
                <a:latin typeface="LinLibertineT"/>
              </a:rPr>
              <a:t>, and </a:t>
            </a:r>
            <a:r>
              <a:rPr lang="en" altLang="ko-KR" sz="1800" dirty="0">
                <a:effectLst/>
                <a:latin typeface="BeraSansMono"/>
              </a:rPr>
              <a:t>TAIL </a:t>
            </a:r>
            <a:r>
              <a:rPr lang="en" altLang="ko-KR" sz="1800" dirty="0">
                <a:effectLst/>
                <a:latin typeface="LinLibertineT"/>
              </a:rPr>
              <a:t>flags</a:t>
            </a:r>
            <a:r>
              <a:rPr lang="ko-KR" altLang="en-US" sz="1800" dirty="0" err="1">
                <a:effectLst/>
                <a:latin typeface="LinLibertineT"/>
              </a:rPr>
              <a:t>를</a:t>
            </a:r>
            <a:r>
              <a:rPr lang="ko-KR" altLang="en-US" sz="1800" dirty="0">
                <a:effectLst/>
                <a:latin typeface="LinLibertineT"/>
              </a:rPr>
              <a:t> 나타냅니다</a:t>
            </a:r>
            <a:r>
              <a:rPr lang="en-US" altLang="ko-KR" sz="1800" dirty="0">
                <a:effectLst/>
                <a:latin typeface="LinLibertine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언급된 </a:t>
            </a:r>
            <a:r>
              <a:rPr lang="en-US" altLang="ko-KR" dirty="0"/>
              <a:t>T resume</a:t>
            </a:r>
            <a:r>
              <a:rPr lang="ko-KR" altLang="en-US" dirty="0"/>
              <a:t>을 계산하기 위해 </a:t>
            </a:r>
            <a:r>
              <a:rPr lang="en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TX_TSTAMP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와 </a:t>
            </a:r>
            <a:r>
              <a:rPr lang="en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TAIL_TX_TSTAMP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도 헤더에 추가합니다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이런 정보들로 모듈들을 실행시키게 되는데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Rerouting </a:t>
            </a:r>
            <a:r>
              <a:rPr kumimoji="1"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모듈은 </a:t>
            </a:r>
            <a:r>
              <a:rPr kumimoji="1"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RTT </a:t>
            </a:r>
            <a:r>
              <a:rPr kumimoji="1"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모니터링을 수행하기 위해 마지막 </a:t>
            </a:r>
            <a:r>
              <a:rPr kumimoji="1"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RTT_REQUEST</a:t>
            </a:r>
            <a:r>
              <a:rPr kumimoji="1"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가 </a:t>
            </a:r>
            <a:r>
              <a:rPr kumimoji="1"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보내질때</a:t>
            </a:r>
            <a:r>
              <a:rPr kumimoji="1"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kumimoji="1"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timestamp</a:t>
            </a:r>
            <a:r>
              <a:rPr kumimoji="1"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를</a:t>
            </a:r>
            <a:r>
              <a:rPr kumimoji="1"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레지스터 배열에 저장합니다</a:t>
            </a:r>
            <a:endParaRPr kumimoji="1" lang="en-US" altLang="ko-KR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만약 경로 재설정이 일어나면 </a:t>
            </a:r>
            <a:r>
              <a:rPr kumimoji="1"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4</a:t>
            </a:r>
            <a:r>
              <a:rPr kumimoji="1"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개의 레지스터 </a:t>
            </a:r>
            <a:r>
              <a:rPr kumimoji="1"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배멸의</a:t>
            </a:r>
            <a:r>
              <a:rPr kumimoji="1"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kumimoji="1"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4-way associate hash table</a:t>
            </a:r>
            <a:r>
              <a:rPr kumimoji="1"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을 사용하여 </a:t>
            </a:r>
            <a:r>
              <a:rPr kumimoji="1"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uplink </a:t>
            </a:r>
            <a:r>
              <a:rPr kumimoji="1"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상태를 추적합니다</a:t>
            </a:r>
            <a:r>
              <a:rPr kumimoji="1"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  <a:br>
              <a:rPr lang="en" altLang="ko-KR" dirty="0"/>
            </a:br>
            <a:r>
              <a:rPr lang="ko-KR" altLang="en-US" dirty="0"/>
              <a:t>여기서 </a:t>
            </a:r>
            <a:r>
              <a:rPr lang="en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4-way associative table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은 캐시 메모리에서 사용되는 캐시 매핑 방법 중 하나입니다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  <a:endParaRPr kumimoji="1" lang="en-US" altLang="ko-KR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패킷은 4개의 레지스터 모두에 액세스하여 2개의 경로를 샘플링한 다음 </a:t>
            </a:r>
            <a:r>
              <a:rPr lang="ko-KR" altLang="ko-KR" dirty="0" err="1"/>
              <a:t>재라우팅할지</a:t>
            </a:r>
            <a:r>
              <a:rPr lang="ko-KR" altLang="ko-KR" dirty="0"/>
              <a:t> 여부를 결정합니다.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Reordering </a:t>
            </a:r>
            <a:r>
              <a:rPr lang="ko-KR" altLang="en-US" dirty="0"/>
              <a:t>모듈은 재정렬을 위해 </a:t>
            </a:r>
            <a:r>
              <a:rPr lang="en-US" altLang="ko-KR" dirty="0"/>
              <a:t>Intel Tofino2</a:t>
            </a:r>
            <a:r>
              <a:rPr lang="ko-KR" altLang="en-US" dirty="0"/>
              <a:t>의 </a:t>
            </a:r>
            <a:r>
              <a:rPr lang="en-US" altLang="ko-KR" dirty="0"/>
              <a:t>paus/resume </a:t>
            </a:r>
            <a:r>
              <a:rPr lang="ko-KR" altLang="en-US" dirty="0"/>
              <a:t>을 사용하게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재정렬이 일어나면 </a:t>
            </a:r>
            <a:r>
              <a:rPr lang="en-US" altLang="ko-KR" dirty="0"/>
              <a:t>flow</a:t>
            </a:r>
            <a:r>
              <a:rPr lang="ko-KR" altLang="en-US" dirty="0"/>
              <a:t>는 이용가능한 큐에 동적으로 할당되게 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rerouting</a:t>
            </a:r>
            <a:r>
              <a:rPr lang="ko-KR" altLang="en-US" dirty="0"/>
              <a:t>과 비슷하게 </a:t>
            </a:r>
            <a:r>
              <a:rPr lang="en-US" altLang="ko-KR" dirty="0"/>
              <a:t>4-way associative hash table</a:t>
            </a:r>
            <a:r>
              <a:rPr lang="ko-KR" altLang="en-US" dirty="0"/>
              <a:t>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이용해 이용가능한 큐를 찾게 됩니다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TAIL </a:t>
            </a:r>
            <a:r>
              <a:rPr lang="ko-KR" altLang="en-US" dirty="0"/>
              <a:t>패킷의 </a:t>
            </a:r>
            <a:r>
              <a:rPr lang="en-US" altLang="ko-KR" dirty="0"/>
              <a:t>loss</a:t>
            </a:r>
            <a:r>
              <a:rPr lang="ko-KR" altLang="en-US" dirty="0" err="1"/>
              <a:t>를</a:t>
            </a:r>
            <a:r>
              <a:rPr lang="ko-KR" altLang="en-US" dirty="0"/>
              <a:t> 다루기 위해 개별적인 </a:t>
            </a:r>
            <a:r>
              <a:rPr lang="en-US" altLang="ko-KR" dirty="0"/>
              <a:t>resume timer</a:t>
            </a:r>
            <a:r>
              <a:rPr lang="ko-KR" altLang="en-US" dirty="0" err="1"/>
              <a:t>를</a:t>
            </a:r>
            <a:r>
              <a:rPr lang="ko-KR" altLang="en-US" dirty="0"/>
              <a:t> 각 큐에 생성합니다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큐가 모두 비워지게 되면 </a:t>
            </a:r>
            <a:r>
              <a:rPr lang="en-US" altLang="ko-KR" dirty="0"/>
              <a:t>hash </a:t>
            </a:r>
            <a:r>
              <a:rPr lang="en-US" altLang="ko-KR" dirty="0" err="1"/>
              <a:t>talbe</a:t>
            </a:r>
            <a:r>
              <a:rPr lang="ko-KR" altLang="en-US" dirty="0"/>
              <a:t>이 업데이트됩니다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5082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예제를 보면서 살펴보겠습니다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첫 전송에선 </a:t>
            </a:r>
            <a:r>
              <a:rPr kumimoji="1" lang="en-US" altLang="ko-KR" dirty="0"/>
              <a:t>timeout</a:t>
            </a:r>
            <a:r>
              <a:rPr kumimoji="1" lang="ko-KR" altLang="en-US" dirty="0"/>
              <a:t>전에 패킷이 잘 도착하여 </a:t>
            </a:r>
            <a:r>
              <a:rPr kumimoji="1" lang="en-US" altLang="ko-KR" dirty="0" err="1"/>
              <a:t>DstToR</a:t>
            </a:r>
            <a:r>
              <a:rPr kumimoji="1" lang="ko-KR" altLang="en-US" dirty="0"/>
              <a:t>은 잘 받았다고 </a:t>
            </a:r>
            <a:r>
              <a:rPr kumimoji="1" lang="en-US" altLang="ko-KR" dirty="0" err="1"/>
              <a:t>SrcToR</a:t>
            </a:r>
            <a:r>
              <a:rPr kumimoji="1" lang="ko-KR" altLang="en-US" dirty="0"/>
              <a:t>에게 전달합니다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하지만 두번째 전송에선 </a:t>
            </a:r>
            <a:r>
              <a:rPr kumimoji="1" lang="en-US" altLang="ko-KR" dirty="0"/>
              <a:t>timeout</a:t>
            </a:r>
            <a:r>
              <a:rPr kumimoji="1" lang="ko-KR" altLang="en-US" dirty="0"/>
              <a:t>이 발생하게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전에 전송되던 </a:t>
            </a:r>
            <a:r>
              <a:rPr kumimoji="1" lang="en-US" altLang="ko-KR" dirty="0"/>
              <a:t>tail</a:t>
            </a:r>
            <a:r>
              <a:rPr kumimoji="1" lang="ko-KR" altLang="en-US" dirty="0"/>
              <a:t> </a:t>
            </a:r>
            <a:r>
              <a:rPr kumimoji="1" lang="en-US" altLang="ko-KR" dirty="0"/>
              <a:t>packet</a:t>
            </a:r>
            <a:r>
              <a:rPr kumimoji="1" lang="ko-KR" altLang="en-US" dirty="0"/>
              <a:t>은 계속 전송이 되게 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RTT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모니터링하던 </a:t>
            </a:r>
            <a:r>
              <a:rPr kumimoji="1" lang="en-US" altLang="ko-KR" dirty="0" err="1"/>
              <a:t>ConWeave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timeout</a:t>
            </a:r>
            <a:r>
              <a:rPr kumimoji="1" lang="ko-KR" altLang="en-US" dirty="0"/>
              <a:t>이 일어나면 경로를 재설정하게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재전송한 결과 패킷의 순서가 어긋난 것을 확인할 수 있고</a:t>
            </a:r>
            <a:endParaRPr kumimoji="1" lang="en-US" altLang="ko-KR" dirty="0"/>
          </a:p>
          <a:p>
            <a:r>
              <a:rPr kumimoji="1" lang="en-US" altLang="ko-KR" dirty="0" err="1"/>
              <a:t>DstToR</a:t>
            </a:r>
            <a:r>
              <a:rPr kumimoji="1" lang="ko-KR" altLang="en-US" dirty="0"/>
              <a:t>에서 재정렬을 수행하여 원래 순서로 </a:t>
            </a:r>
            <a:r>
              <a:rPr kumimoji="1" lang="ko-KR" altLang="en-US" dirty="0" err="1"/>
              <a:t>맞춘뒤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clear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모든 작업이 끝났다는 것을 </a:t>
            </a:r>
            <a:r>
              <a:rPr kumimoji="1" lang="en-US" altLang="ko-KR" dirty="0" err="1"/>
              <a:t>SrcToR</a:t>
            </a:r>
            <a:r>
              <a:rPr kumimoji="1" lang="ko-KR" altLang="en-US" dirty="0"/>
              <a:t>에게 알리게 됩니다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6381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여기서 경로 재설정이 어떤 메커니즘으로 일어나는지 살펴보겠습니다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ConWeave</a:t>
            </a:r>
            <a:r>
              <a:rPr kumimoji="1" lang="ko-KR" altLang="en-US" dirty="0" err="1"/>
              <a:t>에선</a:t>
            </a:r>
            <a:r>
              <a:rPr kumimoji="1" lang="ko-KR" altLang="en-US" dirty="0"/>
              <a:t> 예측 가능한 패킷 도착 패턴을 만드는 것을 목표로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앞에 </a:t>
            </a:r>
            <a:r>
              <a:rPr kumimoji="1" lang="en-US" altLang="ko-KR" dirty="0"/>
              <a:t>per-packet</a:t>
            </a:r>
            <a:r>
              <a:rPr kumimoji="1" lang="ko-KR" altLang="en-US" dirty="0"/>
              <a:t>에서 언급했듯이 매우 고르게 분배된 트래픽은 네트워크 활용을 높이지만</a:t>
            </a:r>
            <a:endParaRPr kumimoji="1" lang="en-US" altLang="ko-KR" dirty="0"/>
          </a:p>
          <a:p>
            <a:r>
              <a:rPr kumimoji="1" lang="ko-KR" altLang="en-US" dirty="0"/>
              <a:t>순서가 어긋날 확률이 높고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예측 불가능한 패턴으로 도착하게 될 확률이 매우 높아짐을 의미합니다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lang="ko-KR" altLang="ko-KR" dirty="0"/>
              <a:t>따라서 하드웨어 재정렬 기능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en-US" altLang="ko-KR" dirty="0" err="1"/>
              <a:t>DstToR</a:t>
            </a:r>
            <a:r>
              <a:rPr lang="en-US" altLang="ko-KR" dirty="0"/>
              <a:t> switch</a:t>
            </a:r>
            <a:r>
              <a:rPr lang="ko-KR" altLang="en-US" dirty="0"/>
              <a:t>에서 재정렬</a:t>
            </a:r>
            <a:r>
              <a:rPr lang="en-US" altLang="ko-KR" dirty="0"/>
              <a:t>)</a:t>
            </a:r>
            <a:r>
              <a:rPr lang="ko-KR" altLang="ko-KR" dirty="0"/>
              <a:t>을 효율적으로 활용하려면 경로 재</a:t>
            </a:r>
            <a:r>
              <a:rPr lang="ko-KR" altLang="en-US" dirty="0"/>
              <a:t>설정</a:t>
            </a:r>
            <a:r>
              <a:rPr lang="ko-KR" altLang="ko-KR" dirty="0"/>
              <a:t> 설계에서 예측 가능한 패킷 도착 패턴을 생성하는 것이 중요합니다.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9124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따라서 </a:t>
            </a:r>
            <a:r>
              <a:rPr kumimoji="1" lang="en-US" altLang="ko-KR" dirty="0" err="1"/>
              <a:t>ConWeave</a:t>
            </a:r>
            <a:r>
              <a:rPr kumimoji="1" lang="ko-KR" altLang="en-US" dirty="0"/>
              <a:t>는 매우 조심스럽게 경로 재설정 결정을 내리게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첫번째로 경로 재설정은 좋은 대안 경로가 이용 가능할 때만 실행되게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여기서 이미 사용하던 경로는 </a:t>
            </a:r>
            <a:r>
              <a:rPr kumimoji="1" lang="ko-KR" altLang="en-US" dirty="0" err="1"/>
              <a:t>혼잡해야하며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혼잡하지 않은 경로가 </a:t>
            </a:r>
            <a:r>
              <a:rPr kumimoji="1" lang="ko-KR" altLang="en-US" dirty="0" err="1"/>
              <a:t>존재해야합니다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두번째로 예측 가능한 도착 패턴을 위해 최대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같은 시간일 때 경로에서 </a:t>
            </a:r>
            <a:r>
              <a:rPr kumimoji="1" lang="en-US" altLang="ko-KR" dirty="0"/>
              <a:t>in-flight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전송될 수 있게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이는 이전에 경로가 재설정된 패킷은 </a:t>
            </a:r>
            <a:r>
              <a:rPr kumimoji="1" lang="en-US" altLang="ko-KR" dirty="0" err="1"/>
              <a:t>DstToR</a:t>
            </a:r>
            <a:r>
              <a:rPr kumimoji="1" lang="ko-KR" altLang="en-US" dirty="0"/>
              <a:t>에 도착한다는 것으로</a:t>
            </a:r>
            <a:endParaRPr kumimoji="1" lang="en-US" altLang="ko-KR" dirty="0"/>
          </a:p>
          <a:p>
            <a:r>
              <a:rPr kumimoji="1" lang="ko-KR" altLang="en-US" dirty="0"/>
              <a:t>한쪽은 무조건 문제가 해결되어 잘 전송되고 있음을 의미합니다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최대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개만 쓰는 이런 제약 </a:t>
            </a:r>
            <a:r>
              <a:rPr kumimoji="1" lang="en-US" altLang="ko-KR" dirty="0"/>
              <a:t>&lt; </a:t>
            </a:r>
            <a:r>
              <a:rPr kumimoji="1" lang="en-US" altLang="ko-KR" dirty="0" err="1"/>
              <a:t>ConWeave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써서 얻는 장점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2821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두개의 경로를 사용한다고 가정하고 이 예제를 살펴보겠습니다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패킷을 전송하다가 </a:t>
            </a:r>
            <a:r>
              <a:rPr kumimoji="1" lang="en-US" altLang="ko-KR" dirty="0"/>
              <a:t>timeout</a:t>
            </a:r>
            <a:r>
              <a:rPr kumimoji="1" lang="ko-KR" altLang="en-US" dirty="0"/>
              <a:t>을 감지하면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경로를 재설정하게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기존에 경로로 남은 </a:t>
            </a:r>
            <a:r>
              <a:rPr kumimoji="1" lang="en-US" altLang="ko-KR" dirty="0"/>
              <a:t>tail packet</a:t>
            </a:r>
            <a:r>
              <a:rPr kumimoji="1" lang="ko-KR" altLang="en-US" dirty="0"/>
              <a:t>을 전송하고</a:t>
            </a:r>
            <a:r>
              <a:rPr kumimoji="1" lang="en-US" altLang="ko-KR" dirty="0"/>
              <a:t> </a:t>
            </a:r>
            <a:r>
              <a:rPr kumimoji="1" lang="ko-KR" altLang="en-US" dirty="0"/>
              <a:t>다른 이용가능한 경로를 통해 패킷을 보내게 됩니다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경로가 재설정된 패킷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개가 먼저 목적지에 도착하게 되고 순서가 맞지 않기 때문에 차례대로 </a:t>
            </a:r>
            <a:r>
              <a:rPr kumimoji="1" lang="en-US" altLang="ko-KR" dirty="0"/>
              <a:t>reorder </a:t>
            </a:r>
            <a:r>
              <a:rPr kumimoji="1" lang="ko-KR" altLang="en-US" dirty="0"/>
              <a:t>큐에 쌓이게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두개의 경로를 이용하기 때문에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큐가 필요한 것이 아닌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큐만 동적으로 할당하게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이후 늦게 처음 보낸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packet</a:t>
            </a:r>
            <a:r>
              <a:rPr kumimoji="1" lang="ko-KR" altLang="en-US" dirty="0"/>
              <a:t>이 도착하면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차례대로 정렬하여 큐에서 방출하게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마지막으로 </a:t>
            </a:r>
            <a:r>
              <a:rPr kumimoji="1" lang="en-US" altLang="ko-KR" dirty="0"/>
              <a:t>tail packet</a:t>
            </a:r>
            <a:r>
              <a:rPr kumimoji="1" lang="ko-KR" altLang="en-US" dirty="0"/>
              <a:t>이 도착하고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재정렬을 수행하게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여기서 </a:t>
            </a:r>
            <a:r>
              <a:rPr kumimoji="1" lang="en-US" altLang="ko-KR" dirty="0"/>
              <a:t>tail packet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loss</a:t>
            </a:r>
            <a:r>
              <a:rPr kumimoji="1" lang="ko-KR" altLang="en-US" dirty="0"/>
              <a:t>가 되면 무한정 기다려야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문제는 조금 뒤에서 더 자세히 다루겠습니다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DstToR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SrcToR</a:t>
            </a:r>
            <a:r>
              <a:rPr kumimoji="1" lang="ko-KR" altLang="en-US" dirty="0"/>
              <a:t>에게 </a:t>
            </a:r>
            <a:r>
              <a:rPr kumimoji="1" lang="en-US" altLang="ko-KR" dirty="0"/>
              <a:t>ECN bit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받아 혼잡하다는 것을 알게 되면</a:t>
            </a:r>
            <a:r>
              <a:rPr kumimoji="1" lang="en-US" altLang="ko-KR" dirty="0"/>
              <a:t>, NOTIFY</a:t>
            </a:r>
            <a:r>
              <a:rPr kumimoji="1" lang="ko-KR" altLang="en-US" dirty="0"/>
              <a:t>라는 패킷을 </a:t>
            </a:r>
            <a:r>
              <a:rPr kumimoji="1" lang="en-US" altLang="ko-KR" dirty="0" err="1"/>
              <a:t>SrcToR</a:t>
            </a:r>
            <a:r>
              <a:rPr kumimoji="1" lang="ko-KR" altLang="en-US" dirty="0"/>
              <a:t>에게 보내게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그럼 </a:t>
            </a:r>
            <a:r>
              <a:rPr kumimoji="1" lang="en-US" altLang="ko-KR" dirty="0" err="1"/>
              <a:t>SrcToR</a:t>
            </a:r>
            <a:r>
              <a:rPr kumimoji="1" lang="ko-KR" altLang="en-US" dirty="0"/>
              <a:t>은 그 경로를 이용불가한 경로로 설정하고 </a:t>
            </a:r>
            <a:r>
              <a:rPr kumimoji="1" lang="en-US" altLang="ko-KR" dirty="0" err="1"/>
              <a:t>path_busy</a:t>
            </a:r>
            <a:r>
              <a:rPr kumimoji="1" lang="en-US" altLang="ko-KR" dirty="0"/>
              <a:t> parameter</a:t>
            </a:r>
            <a:r>
              <a:rPr kumimoji="1" lang="ko-KR" altLang="en-US" dirty="0"/>
              <a:t> 동안 사용하지 못하게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또한 </a:t>
            </a:r>
            <a:r>
              <a:rPr kumimoji="1" lang="en-US" altLang="ko-KR" dirty="0"/>
              <a:t>Clear </a:t>
            </a:r>
            <a:r>
              <a:rPr kumimoji="1" lang="ko-KR" altLang="en-US" dirty="0"/>
              <a:t>패킷은 다음 </a:t>
            </a:r>
            <a:r>
              <a:rPr kumimoji="1" lang="en-US" altLang="ko-KR" dirty="0"/>
              <a:t>epoch(</a:t>
            </a:r>
            <a:r>
              <a:rPr kumimoji="1" lang="ko-KR" altLang="en-US" dirty="0" err="1"/>
              <a:t>에포크</a:t>
            </a:r>
            <a:r>
              <a:rPr kumimoji="1" lang="en-US" altLang="ko-KR" dirty="0"/>
              <a:t>)</a:t>
            </a:r>
            <a:r>
              <a:rPr kumimoji="1" lang="ko-KR" altLang="en-US" dirty="0"/>
              <a:t>로 나아갈 수 있도록 보장하는데 매우 중요합니다</a:t>
            </a:r>
            <a:r>
              <a:rPr kumimoji="1" lang="en-US" altLang="ko-KR" dirty="0"/>
              <a:t>.</a:t>
            </a:r>
          </a:p>
          <a:p>
            <a:r>
              <a:rPr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에포크는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시간적인 개념으로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주어진 시간 간격 동안 특정 프로토콜의 상태를 나타내는 데 사용될 수 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에포크는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네트워크의 상태를 관찰하고 추적하는 데 도움이 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endParaRPr kumimoji="1" lang="en-US" altLang="ko-KR" dirty="0"/>
          </a:p>
          <a:p>
            <a:r>
              <a:rPr kumimoji="1" lang="ko-KR" altLang="en-US" dirty="0"/>
              <a:t>하지만 </a:t>
            </a:r>
            <a:r>
              <a:rPr kumimoji="1" lang="en-US" altLang="ko-KR" dirty="0"/>
              <a:t>clear </a:t>
            </a:r>
            <a:r>
              <a:rPr kumimoji="1" lang="ko-KR" altLang="en-US" dirty="0"/>
              <a:t>패킷이 손실되면 </a:t>
            </a:r>
            <a:r>
              <a:rPr kumimoji="1" lang="en-US" altLang="ko-KR" dirty="0"/>
              <a:t>RTT </a:t>
            </a:r>
            <a:r>
              <a:rPr kumimoji="1" lang="ko-KR" altLang="en-US" dirty="0"/>
              <a:t>모니터링 메커니즘을 재개할 수 없게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 </a:t>
            </a:r>
            <a:r>
              <a:rPr kumimoji="1" lang="en-US" altLang="ko-KR" dirty="0"/>
              <a:t>inactive parameter</a:t>
            </a:r>
            <a:r>
              <a:rPr kumimoji="1" lang="ko-KR" altLang="en-US" dirty="0"/>
              <a:t>로 이 시간을 넘게 된다면 </a:t>
            </a:r>
            <a:r>
              <a:rPr kumimoji="1" lang="en-US" altLang="ko-KR" dirty="0"/>
              <a:t>clear </a:t>
            </a:r>
            <a:r>
              <a:rPr kumimoji="1" lang="ko-KR" altLang="en-US" dirty="0"/>
              <a:t>패킷 없이도 자동적으로 다음</a:t>
            </a:r>
            <a:r>
              <a:rPr kumimoji="1" lang="en-US" altLang="ko-KR" dirty="0"/>
              <a:t> epoch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수행하게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76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패킷의 재정렬을 위해 </a:t>
            </a:r>
            <a:r>
              <a:rPr kumimoji="1" lang="en-US" altLang="ko-KR" dirty="0" err="1"/>
              <a:t>ConWeave</a:t>
            </a:r>
            <a:r>
              <a:rPr kumimoji="1" lang="ko-KR" altLang="en-US" dirty="0" err="1"/>
              <a:t>에선</a:t>
            </a:r>
            <a:r>
              <a:rPr kumimoji="1" lang="ko-KR" altLang="en-US" dirty="0"/>
              <a:t> </a:t>
            </a:r>
            <a:r>
              <a:rPr kumimoji="1" lang="en-US" altLang="ko-KR" dirty="0"/>
              <a:t>masking</a:t>
            </a:r>
            <a:r>
              <a:rPr kumimoji="1" lang="ko-KR" altLang="en-US" dirty="0"/>
              <a:t>을 진행합니다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예제를 통해서 알아보면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DstToR</a:t>
            </a:r>
            <a:r>
              <a:rPr kumimoji="1" lang="ko-KR" altLang="en-US" dirty="0" err="1"/>
              <a:t>에선</a:t>
            </a:r>
            <a:r>
              <a:rPr kumimoji="1" lang="ko-KR" altLang="en-US" dirty="0"/>
              <a:t> 패킷의 순서를 </a:t>
            </a:r>
            <a:r>
              <a:rPr kumimoji="1" lang="en-US" altLang="ko-KR" dirty="0"/>
              <a:t>TAIL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REROUTED </a:t>
            </a:r>
            <a:r>
              <a:rPr kumimoji="1" lang="ko-KR" altLang="en-US" dirty="0"/>
              <a:t>플래그를 통해 결정할 수 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REROUTED </a:t>
            </a:r>
            <a:r>
              <a:rPr kumimoji="1" lang="ko-KR" altLang="en-US" dirty="0"/>
              <a:t>플래그는 </a:t>
            </a:r>
            <a:r>
              <a:rPr kumimoji="1" lang="en-US" altLang="ko-KR" dirty="0"/>
              <a:t>TAIL</a:t>
            </a:r>
            <a:r>
              <a:rPr kumimoji="1" lang="ko-KR" altLang="en-US" dirty="0"/>
              <a:t>보다 순서가 뒤인 것을 알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여기선 경로로 순서대로 잘 도착하고 있다가 경로가 재설정되어 </a:t>
            </a:r>
            <a:r>
              <a:rPr kumimoji="1" lang="en-US" altLang="ko-KR" dirty="0"/>
              <a:t>reorder </a:t>
            </a:r>
            <a:r>
              <a:rPr kumimoji="1" lang="ko-KR" altLang="en-US" dirty="0"/>
              <a:t>큐가 동적으로 할당되어 순서를 기다리게 되고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이후 기존 경로로 전송되던 패킷들이 도착하면 바로 큐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에서 방출되게 되고</a:t>
            </a:r>
            <a:r>
              <a:rPr kumimoji="1" lang="en-US" altLang="ko-KR" dirty="0"/>
              <a:t>, Tail packet</a:t>
            </a:r>
            <a:r>
              <a:rPr kumimoji="1" lang="ko-KR" altLang="en-US" dirty="0"/>
              <a:t>이 도착하면 기다렸던 패킷을 방출하게 되는데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이때 큐의 우선순위는 </a:t>
            </a:r>
            <a:r>
              <a:rPr kumimoji="1" lang="en-US" altLang="ko-KR" dirty="0"/>
              <a:t>Q1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Q0</a:t>
            </a:r>
            <a:r>
              <a:rPr kumimoji="1" lang="ko-KR" altLang="en-US" dirty="0"/>
              <a:t>보다 높아 먼저 방출하게 되며 정렬을 수행하게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4426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앞에서 언급한 </a:t>
            </a:r>
            <a:r>
              <a:rPr kumimoji="1" lang="en-US" altLang="ko-KR" dirty="0"/>
              <a:t>Tail packet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loss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다루게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만약 이를 다루지 않는다면 </a:t>
            </a:r>
            <a:r>
              <a:rPr kumimoji="1" lang="en-US" altLang="ko-KR" dirty="0"/>
              <a:t>REROUTED </a:t>
            </a:r>
            <a:r>
              <a:rPr kumimoji="1" lang="ko-KR" altLang="en-US" dirty="0"/>
              <a:t>패킷은 동적으로 할당된 큐에 무한히 </a:t>
            </a:r>
            <a:r>
              <a:rPr kumimoji="1" lang="ko-KR" altLang="en-US" dirty="0" err="1"/>
              <a:t>대기해야합니다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이런 </a:t>
            </a:r>
            <a:r>
              <a:rPr kumimoji="1" lang="en-US" altLang="ko-KR" dirty="0"/>
              <a:t>loss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다루기 위해 </a:t>
            </a:r>
            <a:r>
              <a:rPr kumimoji="1" lang="en-US" altLang="ko-KR" dirty="0"/>
              <a:t>T resume</a:t>
            </a:r>
            <a:r>
              <a:rPr kumimoji="1" lang="ko-KR" altLang="en-US" dirty="0"/>
              <a:t>이라는 타이머를 설정하게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Time resume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TAIL packet</a:t>
            </a:r>
            <a:r>
              <a:rPr kumimoji="1" lang="ko-KR" altLang="en-US" dirty="0"/>
              <a:t>이 넘어버린다면 패킷을 버리고 이전에 담겨 있던 패킷들을 방출하게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값을 정하기 위해</a:t>
            </a:r>
            <a:r>
              <a:rPr kumimoji="1" lang="en-US" altLang="ko-KR" dirty="0"/>
              <a:t>, TAIL</a:t>
            </a:r>
            <a:r>
              <a:rPr kumimoji="1" lang="ko-KR" altLang="en-US" dirty="0"/>
              <a:t> 패킷의 예상된 도착시간을 추정하게 되는데</a:t>
            </a:r>
            <a:r>
              <a:rPr kumimoji="1" lang="en-US" altLang="ko-KR" dirty="0"/>
              <a:t>, </a:t>
            </a:r>
          </a:p>
          <a:p>
            <a:r>
              <a:rPr kumimoji="1" lang="en-US" altLang="ko-KR" dirty="0"/>
              <a:t>Old</a:t>
            </a:r>
            <a:r>
              <a:rPr kumimoji="1" lang="ko-KR" altLang="en-US" dirty="0"/>
              <a:t> 경로의 딜레이와 </a:t>
            </a:r>
            <a:r>
              <a:rPr kumimoji="1" lang="en-US" altLang="ko-KR" dirty="0"/>
              <a:t>TAIL</a:t>
            </a:r>
            <a:r>
              <a:rPr kumimoji="1" lang="ko-KR" altLang="en-US" dirty="0"/>
              <a:t>의 도착 시간을 사용하여 대략적으로 예측할 수 있습니다</a:t>
            </a:r>
            <a:endParaRPr kumimoji="1" lang="en-US" altLang="ko-KR" dirty="0"/>
          </a:p>
          <a:p>
            <a:endParaRPr kumimoji="1" lang="en-US" altLang="ko-KR" dirty="0"/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출발지 </a:t>
            </a:r>
            <a:r>
              <a:rPr lang="en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Top of Rack(</a:t>
            </a:r>
            <a:r>
              <a:rPr lang="en" altLang="ko-K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SrcToR</a:t>
            </a:r>
            <a:r>
              <a:rPr lang="en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에서 모든 패킷은 </a:t>
            </a:r>
            <a:r>
              <a:rPr lang="en" altLang="ko-K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ConWeave</a:t>
            </a:r>
            <a:r>
              <a:rPr lang="en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헤더에 </a:t>
            </a:r>
            <a:r>
              <a:rPr lang="en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TX_TSTAMP(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전송 시간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포함하여 전송됩니다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또한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en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REROUTED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패킷은 </a:t>
            </a:r>
            <a:r>
              <a:rPr lang="en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TAIL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이 출발한 시간을 알려주기 위해 </a:t>
            </a:r>
            <a:r>
              <a:rPr lang="en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TAIL_TX_TSTAMP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포함합니다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Appendix</a:t>
            </a:r>
            <a:r>
              <a:rPr lang="ko-KR" altLang="en-US" dirty="0"/>
              <a:t>에 자세한 식 존재</a:t>
            </a:r>
            <a:br>
              <a:rPr lang="ko-KR" altLang="en-US" dirty="0"/>
            </a:b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0812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Flow </a:t>
            </a:r>
            <a:r>
              <a:rPr kumimoji="1" lang="en-US" altLang="ko-KR" dirty="0" err="1"/>
              <a:t>Compeltion</a:t>
            </a:r>
            <a:r>
              <a:rPr kumimoji="1" lang="en-US" altLang="ko-KR" dirty="0"/>
              <a:t> time</a:t>
            </a:r>
            <a:r>
              <a:rPr kumimoji="1" lang="ko-KR" altLang="en-US" dirty="0"/>
              <a:t>을 기준으로 평가를 진행하였습니다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그림을 확인하면 </a:t>
            </a:r>
            <a:r>
              <a:rPr kumimoji="1" lang="en-US" altLang="ko-KR" dirty="0" err="1"/>
              <a:t>ConWeave</a:t>
            </a:r>
            <a:r>
              <a:rPr kumimoji="1" lang="ko-KR" altLang="en-US" dirty="0"/>
              <a:t>가 다른 것들보다 평균 </a:t>
            </a:r>
            <a:r>
              <a:rPr kumimoji="1" lang="en-US" altLang="ko-KR" dirty="0"/>
              <a:t>FCT</a:t>
            </a:r>
            <a:r>
              <a:rPr kumimoji="1" lang="ko-KR" altLang="en-US" dirty="0"/>
              <a:t>가 낮은 것을 확인할 수 있습니다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5492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로드밸런싱의</a:t>
            </a:r>
            <a:r>
              <a:rPr kumimoji="1" lang="ko-KR" altLang="en-US" dirty="0"/>
              <a:t> 효율성을 체크해봅니다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여기서 처리량 불균형은 이런 식으로 도출한다고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특이한 점은 </a:t>
            </a:r>
            <a:r>
              <a:rPr kumimoji="1" lang="en-US" altLang="ko-KR" dirty="0"/>
              <a:t>DRILL</a:t>
            </a:r>
            <a:r>
              <a:rPr kumimoji="1" lang="ko-KR" altLang="en-US" dirty="0"/>
              <a:t>에서 처리량 불균형이 매우 적은 것을 확인할 수 있는데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하지만 </a:t>
            </a:r>
            <a:r>
              <a:rPr kumimoji="1" lang="en-US" altLang="ko-KR" dirty="0"/>
              <a:t>DRILL</a:t>
            </a:r>
            <a:r>
              <a:rPr kumimoji="1" lang="ko-KR" altLang="en-US" dirty="0"/>
              <a:t>은 순서가 어긋난 패킷의 양이 많아 </a:t>
            </a:r>
            <a:r>
              <a:rPr kumimoji="1" lang="en-US" altLang="ko-KR" dirty="0"/>
              <a:t>RDMA</a:t>
            </a:r>
            <a:r>
              <a:rPr kumimoji="1" lang="ko-KR" altLang="en-US" dirty="0"/>
              <a:t>와 잘 맞지 않습니다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다른 것들과 비교해보면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ConWeave</a:t>
            </a:r>
            <a:r>
              <a:rPr kumimoji="1" lang="ko-KR" altLang="en-US" dirty="0"/>
              <a:t>가 전체적으로 처리량 불균형이 적은 것을 확인할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56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RDMA(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Remote Direct Memory Access)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는 서버가 운영 체제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/</a:t>
            </a:r>
            <a:r>
              <a:rPr lang="en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CPU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에서 시간 소모적인 처리 없이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고속으로 다른 서버의 메모리 데이터를 읽고 쓸 수 있도록 하는 새로운 메모리 액세스 기술입니다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</a:p>
          <a:p>
            <a:endParaRPr kumimoji="1"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RDMA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는 서버 애플리케이션 데이터를 메모리에서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RNIC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으로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직접 전송하고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RNIC</a:t>
            </a:r>
            <a:r>
              <a:rPr lang="en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하드웨어는 </a:t>
            </a:r>
            <a:r>
              <a:rPr lang="en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RDMA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전송 패킷 캡슐화를 완료하여 운영 체제와 </a:t>
            </a:r>
            <a:r>
              <a:rPr lang="en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CPU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사용하지 않게 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</a:p>
          <a:p>
            <a:r>
              <a:rPr kumimoji="1"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여기서 </a:t>
            </a:r>
            <a:r>
              <a:rPr kumimoji="1"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RNIC</a:t>
            </a:r>
            <a:r>
              <a:rPr kumimoji="1"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은 </a:t>
            </a:r>
            <a:r>
              <a:rPr kumimoji="1"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RDMA</a:t>
            </a:r>
            <a:r>
              <a:rPr kumimoji="1"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가 가능한 </a:t>
            </a:r>
            <a:r>
              <a:rPr kumimoji="1"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NIC</a:t>
            </a:r>
            <a:r>
              <a:rPr kumimoji="1"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을 사용하게 됩니다</a:t>
            </a:r>
            <a:r>
              <a:rPr kumimoji="1"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</a:p>
          <a:p>
            <a:endParaRPr kumimoji="1"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kumimoji="1"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전송 과정을 살펴보면 </a:t>
            </a:r>
            <a:r>
              <a:rPr kumimoji="1"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data</a:t>
            </a:r>
            <a:r>
              <a:rPr kumimoji="1"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는 </a:t>
            </a:r>
            <a:r>
              <a:rPr kumimoji="1"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RNIC(RDMA</a:t>
            </a:r>
            <a:r>
              <a:rPr kumimoji="1"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에서 사용하는 </a:t>
            </a:r>
            <a:r>
              <a:rPr kumimoji="1"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NIC)</a:t>
            </a:r>
            <a:r>
              <a:rPr kumimoji="1"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에서 패킷을 캡슐화 하여 바로 네트워크로 전송하게 되고 </a:t>
            </a:r>
            <a:endParaRPr kumimoji="1"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kumimoji="1"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받는 서버에서도 </a:t>
            </a:r>
            <a:r>
              <a:rPr kumimoji="1"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RNIC</a:t>
            </a:r>
            <a:r>
              <a:rPr kumimoji="1"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에서 바로 캡슐화를 해제하고 데이터를 빠르게 이용 가능해집니다</a:t>
            </a:r>
            <a:r>
              <a:rPr kumimoji="1"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940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하드웨어 리소스 소비 측면에서도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RDMA</a:t>
            </a:r>
            <a:r>
              <a:rPr kumimoji="1" lang="ko-KR" altLang="en-US" dirty="0"/>
              <a:t>는 할당되는 큐의 수가 거의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개를 </a:t>
            </a:r>
            <a:r>
              <a:rPr kumimoji="1" lang="ko-KR" altLang="en-US" dirty="0" err="1"/>
              <a:t>안넘는</a:t>
            </a:r>
            <a:r>
              <a:rPr kumimoji="1" lang="ko-KR" altLang="en-US" dirty="0"/>
              <a:t> 것을 확인할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각 스위치의 큐 메모리 </a:t>
            </a:r>
            <a:r>
              <a:rPr kumimoji="1" lang="en-US" altLang="ko-KR" dirty="0"/>
              <a:t>overhead</a:t>
            </a:r>
            <a:r>
              <a:rPr kumimoji="1" lang="ko-KR" altLang="en-US" dirty="0"/>
              <a:t>또한 총 재정렬 큐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0.5MB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넘지 않는 것을 확인할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kumimoji="1" lang="en-US" altLang="ko-KR" dirty="0"/>
          </a:p>
          <a:p>
            <a:r>
              <a:rPr kumimoji="1" lang="ko-KR" altLang="en-US" dirty="0"/>
              <a:t>이는 제한된 리소스에서도 잘 작동할 수 있음을 암시합니다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9239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</a:t>
            </a:r>
            <a:r>
              <a:rPr kumimoji="1" lang="en-US" altLang="ko-KR" dirty="0"/>
              <a:t>RDMA</a:t>
            </a:r>
            <a:r>
              <a:rPr kumimoji="1" lang="ko-KR" altLang="en-US" dirty="0"/>
              <a:t>에 다양한 </a:t>
            </a:r>
            <a:r>
              <a:rPr kumimoji="1" lang="ko-KR" altLang="en-US" dirty="0" err="1"/>
              <a:t>로드밸런싱을</a:t>
            </a:r>
            <a:r>
              <a:rPr kumimoji="1" lang="ko-KR" altLang="en-US" dirty="0"/>
              <a:t> 적용한 결과를 보여줍니다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RDMA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적용한 </a:t>
            </a:r>
            <a:r>
              <a:rPr kumimoji="1" lang="ko-KR" altLang="en-US" dirty="0" err="1"/>
              <a:t>로드밸런싱</a:t>
            </a:r>
            <a:r>
              <a:rPr kumimoji="1" lang="ko-KR" altLang="en-US" dirty="0"/>
              <a:t> 중에 </a:t>
            </a:r>
            <a:r>
              <a:rPr kumimoji="1" lang="en-US" altLang="ko-KR" dirty="0" err="1"/>
              <a:t>ConWeave</a:t>
            </a:r>
            <a:r>
              <a:rPr kumimoji="1" lang="ko-KR" altLang="en-US" dirty="0"/>
              <a:t>가 낮은 평균 </a:t>
            </a:r>
            <a:r>
              <a:rPr kumimoji="1" lang="en-US" altLang="ko-KR" dirty="0"/>
              <a:t>FCT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보이고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1614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이런 강력한 성능을 가진 </a:t>
            </a:r>
            <a:r>
              <a:rPr kumimoji="1" lang="en-US" altLang="ko-KR" dirty="0"/>
              <a:t>RDMA</a:t>
            </a:r>
            <a:r>
              <a:rPr kumimoji="1" lang="ko-KR" altLang="en-US" dirty="0"/>
              <a:t>는 최근 데이터 센터의 새로운 표준으로 자리 잡고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RDMA</a:t>
            </a:r>
            <a:r>
              <a:rPr kumimoji="1" lang="ko-KR" altLang="en-US" dirty="0"/>
              <a:t>는 성능 측면에서 높은 처리량과 낮은 지연시간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낮은 </a:t>
            </a:r>
            <a:r>
              <a:rPr kumimoji="1" lang="en-US" altLang="ko-KR" dirty="0"/>
              <a:t>CPU overhead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달성하며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확장성 측면에서도 여러 </a:t>
            </a:r>
            <a:r>
              <a:rPr kumimoji="1" lang="ko-KR" altLang="en-US" dirty="0" err="1"/>
              <a:t>기술들과도</a:t>
            </a:r>
            <a:r>
              <a:rPr kumimoji="1" lang="ko-KR" altLang="en-US" dirty="0"/>
              <a:t> 연계될 수 있으며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데이터 센터에서 </a:t>
            </a:r>
            <a:r>
              <a:rPr kumimoji="1" lang="en-US" altLang="ko-KR" dirty="0"/>
              <a:t>Production-level</a:t>
            </a:r>
            <a:r>
              <a:rPr kumimoji="1" lang="ko-KR" altLang="en-US" dirty="0"/>
              <a:t> 배포가 가능한 실전성까지 갖추었습니다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실제로 데이터 센터와 </a:t>
            </a:r>
            <a:r>
              <a:rPr lang="en" altLang="ko-KR" sz="1800" dirty="0">
                <a:effectLst/>
                <a:latin typeface="LinLibertineT"/>
              </a:rPr>
              <a:t>high-performance computing </a:t>
            </a:r>
            <a:r>
              <a:rPr kumimoji="0" lang="ko-KR" altLang="en-US" sz="1800" dirty="0">
                <a:effectLst/>
                <a:latin typeface="LinLibertineT"/>
              </a:rPr>
              <a:t>에서 광범위하게 </a:t>
            </a:r>
            <a:r>
              <a:rPr kumimoji="0" lang="ko-KR" altLang="en-US" sz="1800" dirty="0" err="1">
                <a:effectLst/>
                <a:latin typeface="LinLibertineT"/>
              </a:rPr>
              <a:t>사용중입니다</a:t>
            </a:r>
            <a:r>
              <a:rPr kumimoji="0" lang="en-US" altLang="ko-KR" sz="1800" dirty="0">
                <a:effectLst/>
                <a:latin typeface="LinLibertineT"/>
              </a:rPr>
              <a:t>.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하지만 </a:t>
            </a:r>
            <a:r>
              <a:rPr kumimoji="1" lang="en-US" altLang="ko-KR" dirty="0"/>
              <a:t>RDMA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데이터 센터에 적용하면 아직 문제점들이 몇가지 존재한다고 합니다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613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 문제점은 바로 기존에 사용하던 </a:t>
            </a:r>
            <a:r>
              <a:rPr kumimoji="1" lang="ko-KR" altLang="en-US" dirty="0" err="1"/>
              <a:t>로드밸런싱</a:t>
            </a:r>
            <a:r>
              <a:rPr kumimoji="1" lang="ko-KR" altLang="en-US" dirty="0"/>
              <a:t> 알고리즘에서 잘 작동하지 않는다는 것입니다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Switching </a:t>
            </a:r>
            <a:r>
              <a:rPr kumimoji="1" lang="ko-KR" altLang="en-US" dirty="0"/>
              <a:t>기법을 중심으로 비교를 해보면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첫번쨰로 </a:t>
            </a:r>
            <a:r>
              <a:rPr kumimoji="1" lang="en-US" altLang="ko-KR" dirty="0"/>
              <a:t>per-flow switching</a:t>
            </a:r>
            <a:r>
              <a:rPr kumimoji="1" lang="ko-KR" altLang="en-US" dirty="0"/>
              <a:t> 기술인 </a:t>
            </a:r>
            <a:r>
              <a:rPr kumimoji="1" lang="en-US" altLang="ko-KR" dirty="0"/>
              <a:t>ECMP</a:t>
            </a:r>
            <a:r>
              <a:rPr kumimoji="1" lang="ko-KR" altLang="en-US" dirty="0"/>
              <a:t>는 </a:t>
            </a:r>
            <a:endParaRPr kumimoji="1" lang="en-US" altLang="ko-KR" dirty="0"/>
          </a:p>
          <a:p>
            <a:r>
              <a:rPr kumimoji="1" lang="ko-KR" altLang="en-US" dirty="0"/>
              <a:t>같은 비용을 가지는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 모두에게 트래픽을 분배하게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분배 하는 기준은 </a:t>
            </a:r>
            <a:r>
              <a:rPr kumimoji="1" lang="en-US" altLang="ko-KR" dirty="0"/>
              <a:t>hash function</a:t>
            </a:r>
            <a:r>
              <a:rPr kumimoji="1" lang="ko-KR" altLang="en-US" dirty="0"/>
              <a:t>을 통해 </a:t>
            </a:r>
            <a:r>
              <a:rPr kumimoji="1" lang="ko-KR" altLang="en-US" dirty="0" err="1"/>
              <a:t>이루어지는게</a:t>
            </a:r>
            <a:r>
              <a:rPr kumimoji="1" lang="ko-KR" altLang="en-US" dirty="0"/>
              <a:t> 일반적입니다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하지만 </a:t>
            </a:r>
            <a:r>
              <a:rPr kumimoji="1" lang="en-US" altLang="ko-KR" dirty="0"/>
              <a:t>ECMP</a:t>
            </a:r>
            <a:r>
              <a:rPr kumimoji="1" lang="ko-KR" altLang="en-US" dirty="0"/>
              <a:t>에서는 갑자기 트래픽이 몰린다면 부하를 제대로 분배하지 못하는 문제가 발생한다고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그림에선 만약 많은 트래픽이 한번에 들어오고 </a:t>
            </a:r>
            <a:r>
              <a:rPr kumimoji="1" lang="en-US" altLang="ko-KR" dirty="0"/>
              <a:t>hash function</a:t>
            </a:r>
            <a:r>
              <a:rPr kumimoji="1" lang="ko-KR" altLang="en-US" dirty="0"/>
              <a:t>이 같은 </a:t>
            </a:r>
            <a:r>
              <a:rPr kumimoji="1" lang="en-US" altLang="ko-KR" dirty="0"/>
              <a:t>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가리킨다면 한 경로에 트래픽이 몰려 결국 전송에 실패하게 되는 예제입니다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결국 분배의 불균형이 일어나</a:t>
            </a:r>
            <a:r>
              <a:rPr kumimoji="1" lang="en-US" altLang="ko-KR" dirty="0"/>
              <a:t> </a:t>
            </a:r>
            <a:r>
              <a:rPr kumimoji="1" lang="ko-KR" altLang="en-US" dirty="0"/>
              <a:t>성능이 저하되고 신뢰성이 떨어지게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379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두번째 경우인 </a:t>
            </a:r>
            <a:r>
              <a:rPr kumimoji="1" lang="en-US" altLang="ko-KR" dirty="0"/>
              <a:t>per-packet-switch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Per-packet-switch</a:t>
            </a:r>
            <a:r>
              <a:rPr kumimoji="1" lang="ko-KR" altLang="en-US" dirty="0"/>
              <a:t>는 거의 완벽한 최적의 </a:t>
            </a:r>
            <a:r>
              <a:rPr kumimoji="1" lang="ko-KR" altLang="en-US" dirty="0" err="1"/>
              <a:t>로드밸런싱을</a:t>
            </a:r>
            <a:r>
              <a:rPr kumimoji="1" lang="ko-KR" altLang="en-US" dirty="0"/>
              <a:t> 제공하지만 가장 큰 문제는 </a:t>
            </a:r>
            <a:r>
              <a:rPr kumimoji="1" lang="en-US" altLang="ko-KR" dirty="0"/>
              <a:t>out-of-order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packet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패킷의 순서가 어긋하는 상황이</a:t>
            </a:r>
            <a:endParaRPr kumimoji="1" lang="en-US" altLang="ko-KR" dirty="0"/>
          </a:p>
          <a:p>
            <a:r>
              <a:rPr kumimoji="1" lang="ko-KR" altLang="en-US" dirty="0"/>
              <a:t>너무 잦다는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RDMA</a:t>
            </a:r>
            <a:r>
              <a:rPr kumimoji="1" lang="ko-KR" altLang="en-US" dirty="0"/>
              <a:t> 기술은 다른 기술보다 패킷의 순서가 어긋하는 것에 대해 매우 민감하게 반응하게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그래프를 보시면 </a:t>
            </a:r>
            <a:r>
              <a:rPr kumimoji="1" lang="en-US" altLang="ko-KR" dirty="0"/>
              <a:t>reorder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다시 순서를 정렬해야 한다면 </a:t>
            </a:r>
            <a:r>
              <a:rPr kumimoji="1" lang="en-US" altLang="ko-KR" dirty="0"/>
              <a:t>FCT(Flow Completion Time)</a:t>
            </a:r>
            <a:r>
              <a:rPr kumimoji="1" lang="ko-KR" altLang="en-US" dirty="0"/>
              <a:t>이 급격하게 증가하는 것을 확인할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이는 </a:t>
            </a:r>
            <a:r>
              <a:rPr kumimoji="1" lang="en-US" altLang="ko-KR" dirty="0"/>
              <a:t>message</a:t>
            </a:r>
            <a:r>
              <a:rPr kumimoji="1" lang="ko-KR" altLang="en-US" dirty="0"/>
              <a:t>의 크기가 커질 수록 더 심해지게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3285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 경우인 </a:t>
            </a:r>
            <a:r>
              <a:rPr kumimoji="1" lang="en-US" altLang="ko-KR" dirty="0"/>
              <a:t>per-</a:t>
            </a:r>
            <a:r>
              <a:rPr kumimoji="1" lang="en-US" altLang="ko-KR" dirty="0" err="1"/>
              <a:t>flowlet</a:t>
            </a:r>
            <a:r>
              <a:rPr kumimoji="1" lang="en-US" altLang="ko-KR" dirty="0"/>
              <a:t> switching</a:t>
            </a:r>
            <a:r>
              <a:rPr kumimoji="1" lang="ko-KR" altLang="en-US" dirty="0"/>
              <a:t>인 경우입니다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여기서 </a:t>
            </a:r>
            <a:r>
              <a:rPr kumimoji="1" lang="en-US" altLang="ko-KR" dirty="0" err="1"/>
              <a:t>flowlet</a:t>
            </a:r>
            <a:r>
              <a:rPr kumimoji="1" lang="ko-KR" altLang="en-US" dirty="0"/>
              <a:t>이란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트래픽의 흐름을 나타내며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특정 시간 동안에 동일한 소스와 대상 간의 통신으로 형성됩니다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각 </a:t>
            </a:r>
            <a:r>
              <a:rPr lang="en" altLang="ko-K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Flowlet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은 패킷의 특성과 동일한 소스와 대상 간의 연속적인 통신을 나타냅니다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</a:p>
          <a:p>
            <a:endParaRPr kumimoji="1" lang="en-US" altLang="ko-KR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kumimoji="1" lang="ko-KR" altLang="en-US" dirty="0"/>
              <a:t>아래 그림처럼 </a:t>
            </a:r>
            <a:r>
              <a:rPr kumimoji="1" lang="en-US" altLang="ko-KR" dirty="0"/>
              <a:t>per-</a:t>
            </a:r>
            <a:r>
              <a:rPr kumimoji="1" lang="en-US" altLang="ko-KR" dirty="0" err="1"/>
              <a:t>flowlet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timegaps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충분한 비활성 시간이 특정 </a:t>
            </a:r>
            <a:r>
              <a:rPr kumimoji="1" lang="ko-KR" altLang="en-US" dirty="0" err="1"/>
              <a:t>임계값보다</a:t>
            </a:r>
            <a:r>
              <a:rPr kumimoji="1" lang="ko-KR" altLang="en-US" dirty="0"/>
              <a:t> 큰 비활성 시간이면 경로 재설정을 하게 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RDMA</a:t>
            </a:r>
            <a:r>
              <a:rPr lang="ko-KR" altLang="en-US" b="0" i="0" dirty="0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lang="ko-KR" altLang="en-US" b="0" i="0" dirty="0" err="1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연결당</a:t>
            </a:r>
            <a:r>
              <a:rPr lang="ko-KR" altLang="en-US" b="0" i="0" dirty="0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하드웨어 기반 패킷 </a:t>
            </a:r>
            <a:r>
              <a:rPr lang="ko-KR" altLang="en-US" b="0" i="0" dirty="0" err="1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페이싱</a:t>
            </a:r>
            <a:r>
              <a:rPr lang="en-US" altLang="ko-KR" b="0" i="0" dirty="0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b="0" i="0" dirty="0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en-US" altLang="ko-KR" b="0" i="0" dirty="0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dirty="0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속도 조절</a:t>
            </a:r>
            <a:r>
              <a:rPr lang="en-US" altLang="ko-KR" b="0" i="0" dirty="0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b="0" i="0" dirty="0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수행하여 시간 간격이 작은 연속 패킷 스트림을 생성하기 때문에</a:t>
            </a:r>
            <a:endParaRPr lang="en-US" altLang="ko-KR" b="0" i="0" dirty="0">
              <a:solidFill>
                <a:srgbClr val="E8EAED"/>
              </a:solidFill>
              <a:effectLst/>
              <a:highlight>
                <a:srgbClr val="303134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dirty="0"/>
              <a:t>큰 </a:t>
            </a:r>
            <a:r>
              <a:rPr kumimoji="1" lang="en-US" altLang="ko-KR" dirty="0" err="1"/>
              <a:t>flowlet</a:t>
            </a:r>
            <a:r>
              <a:rPr kumimoji="1" lang="en-US" altLang="ko-KR" dirty="0"/>
              <a:t> size</a:t>
            </a:r>
            <a:r>
              <a:rPr kumimoji="1" lang="ko-KR" altLang="en-US" dirty="0"/>
              <a:t>가 생성되게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flowlet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사이의 비활성 시간을 줄어들게 만들고 경로를 재설정할 비활성 시간을 찾는 것을 어렵게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그래프를 확인해보면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TCP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RDMA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flowlet</a:t>
            </a:r>
            <a:r>
              <a:rPr kumimoji="1" lang="ko-KR" altLang="en-US" dirty="0"/>
              <a:t>의 크기가 확연히 큰 것을 확인할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기존엔 소프트웨어 단위에서 </a:t>
            </a:r>
            <a:r>
              <a:rPr kumimoji="1" lang="ko-KR" altLang="en-US" dirty="0" err="1"/>
              <a:t>페이싱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29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새로운 </a:t>
            </a:r>
            <a:r>
              <a:rPr kumimoji="1" lang="en-US" altLang="ko-KR" dirty="0"/>
              <a:t>protocol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motivation</a:t>
            </a:r>
            <a:r>
              <a:rPr kumimoji="1" lang="ko-KR" altLang="en-US" dirty="0"/>
              <a:t>은 </a:t>
            </a:r>
            <a:r>
              <a:rPr lang="ko-KR" altLang="ko-KR" dirty="0"/>
              <a:t>기존 로드 </a:t>
            </a:r>
            <a:r>
              <a:rPr lang="ko-KR" altLang="ko-KR" dirty="0" err="1"/>
              <a:t>밸런싱</a:t>
            </a:r>
            <a:r>
              <a:rPr lang="ko-KR" altLang="ko-KR" dirty="0"/>
              <a:t> 알고리즘이 </a:t>
            </a:r>
            <a:r>
              <a:rPr lang="ko-KR" altLang="ko-KR" dirty="0" err="1"/>
              <a:t>RDMA가</a:t>
            </a:r>
            <a:r>
              <a:rPr lang="ko-KR" altLang="ko-KR" dirty="0"/>
              <a:t> 아닌 </a:t>
            </a:r>
            <a:r>
              <a:rPr lang="ko-KR" altLang="ko-KR" dirty="0" err="1"/>
              <a:t>TCP에서는</a:t>
            </a:r>
            <a:r>
              <a:rPr lang="ko-KR" altLang="ko-KR" dirty="0"/>
              <a:t> 실행되도록 설계되었다는 </a:t>
            </a:r>
            <a:r>
              <a:rPr lang="ko-KR" altLang="en-US" dirty="0"/>
              <a:t>것입니다</a:t>
            </a:r>
            <a:r>
              <a:rPr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RDMA</a:t>
            </a:r>
            <a:r>
              <a:rPr kumimoji="1" lang="ko-KR" altLang="en-US" dirty="0"/>
              <a:t>는 큰 </a:t>
            </a:r>
            <a:r>
              <a:rPr kumimoji="1" lang="en-US" altLang="ko-KR" dirty="0" err="1"/>
              <a:t>flowlet</a:t>
            </a:r>
            <a:r>
              <a:rPr kumimoji="1" lang="ko-KR" altLang="en-US" dirty="0"/>
              <a:t>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packet </a:t>
            </a:r>
            <a:r>
              <a:rPr kumimoji="1" lang="ko-KR" altLang="en-US" dirty="0"/>
              <a:t>순서에 매우 민감하기 때문에 </a:t>
            </a:r>
            <a:r>
              <a:rPr kumimoji="1" lang="en-US" altLang="ko-KR" dirty="0"/>
              <a:t>TCP</a:t>
            </a:r>
            <a:r>
              <a:rPr kumimoji="1" lang="ko-KR" altLang="en-US" dirty="0"/>
              <a:t>에 맞춰진 </a:t>
            </a:r>
            <a:r>
              <a:rPr kumimoji="1" lang="ko-KR" altLang="en-US" dirty="0" err="1"/>
              <a:t>로드밸런싱</a:t>
            </a:r>
            <a:r>
              <a:rPr kumimoji="1" lang="ko-KR" altLang="en-US" dirty="0"/>
              <a:t> 알고리즘에서 잘 작동하지 않게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 </a:t>
            </a:r>
            <a:r>
              <a:rPr lang="ko-KR" altLang="ko-KR" dirty="0"/>
              <a:t>잘못된 패킷 도착을 유발하지 않고 여러 경로 간에 트래픽을 분산하고 로드 </a:t>
            </a:r>
            <a:r>
              <a:rPr lang="ko-KR" altLang="ko-KR" dirty="0" err="1"/>
              <a:t>밸런싱하기</a:t>
            </a:r>
            <a:r>
              <a:rPr lang="ko-KR" altLang="ko-KR" dirty="0"/>
              <a:t> 위해 RDMA 흐름에 대한 세분화된 </a:t>
            </a:r>
            <a:r>
              <a:rPr lang="ko-KR" altLang="ko-KR" dirty="0" err="1"/>
              <a:t>재라우팅을</a:t>
            </a:r>
            <a:r>
              <a:rPr lang="ko-KR" altLang="ko-KR" dirty="0"/>
              <a:t> 지원할 </a:t>
            </a:r>
            <a:r>
              <a:rPr lang="ko-KR" altLang="en-US" dirty="0"/>
              <a:t>수 있는 </a:t>
            </a:r>
            <a:r>
              <a:rPr lang="en-US" altLang="ko-KR" dirty="0" err="1"/>
              <a:t>Conweave</a:t>
            </a:r>
            <a:r>
              <a:rPr lang="ko-KR" altLang="en-US" dirty="0" err="1"/>
              <a:t>를</a:t>
            </a:r>
            <a:r>
              <a:rPr lang="ko-KR" altLang="en-US" dirty="0"/>
              <a:t> 제안합니다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ConWeave</a:t>
            </a:r>
            <a:r>
              <a:rPr lang="ko-KR" altLang="en-US" dirty="0"/>
              <a:t>는 목표를 달성하기 위해 프로그래밍이 가능한 스위치인 </a:t>
            </a:r>
            <a:r>
              <a:rPr lang="en-US" altLang="ko-KR" dirty="0"/>
              <a:t>intel Tofino2</a:t>
            </a:r>
            <a:r>
              <a:rPr lang="ko-KR" altLang="en-US" dirty="0" err="1"/>
              <a:t>를</a:t>
            </a:r>
            <a:r>
              <a:rPr lang="ko-KR" altLang="en-US" dirty="0"/>
              <a:t> 사용하여 </a:t>
            </a:r>
            <a:r>
              <a:rPr lang="en-US" altLang="ko-KR" dirty="0" err="1"/>
              <a:t>ConWeave</a:t>
            </a:r>
            <a:r>
              <a:rPr lang="ko-KR" altLang="en-US" dirty="0" err="1"/>
              <a:t>를</a:t>
            </a:r>
            <a:r>
              <a:rPr lang="ko-KR" altLang="en-US" dirty="0"/>
              <a:t> 구현합니다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제일 오른쪽 표를 확인하면</a:t>
            </a:r>
            <a:r>
              <a:rPr lang="en-US" altLang="ko-KR" dirty="0"/>
              <a:t>,</a:t>
            </a:r>
            <a:r>
              <a:rPr lang="ko-KR" altLang="en-US" dirty="0"/>
              <a:t> 경로 재설정은 </a:t>
            </a:r>
            <a:r>
              <a:rPr lang="en-US" altLang="ko-KR" dirty="0"/>
              <a:t>per-packet</a:t>
            </a:r>
            <a:r>
              <a:rPr lang="ko-KR" altLang="en-US" dirty="0" err="1"/>
              <a:t>으로</a:t>
            </a:r>
            <a:r>
              <a:rPr lang="ko-KR" altLang="en-US" dirty="0"/>
              <a:t> 거의 최적의 분배를 진행하고</a:t>
            </a:r>
            <a:r>
              <a:rPr lang="en-US" altLang="ko-KR" dirty="0"/>
              <a:t>,</a:t>
            </a:r>
            <a:r>
              <a:rPr lang="ko-KR" altLang="en-US" dirty="0"/>
              <a:t> 순서가 어긋난 패킷을 최소화 합니다</a:t>
            </a:r>
            <a:r>
              <a:rPr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137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그렇다면 순서가 어긋난 패킷을 어떻게 재정렬하는지 알아보겠습니다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기본 원리는 버퍼링과 릴리즈입니다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새로운 패킷이 들어오고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Next SEQ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다음에 올 </a:t>
            </a:r>
            <a:r>
              <a:rPr kumimoji="1" lang="ko-KR" altLang="en-US" dirty="0" err="1"/>
              <a:t>시퀸스</a:t>
            </a:r>
            <a:r>
              <a:rPr kumimoji="1" lang="ko-KR" altLang="en-US" dirty="0"/>
              <a:t> 넘버를 확인합니다</a:t>
            </a:r>
            <a:endParaRPr kumimoji="1" lang="en-US" altLang="ko-KR" dirty="0"/>
          </a:p>
          <a:p>
            <a:r>
              <a:rPr kumimoji="1" lang="ko-KR" altLang="en-US" dirty="0"/>
              <a:t>처음엔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 들어오지만 순서가 어긋났기 때문에 </a:t>
            </a:r>
            <a:r>
              <a:rPr kumimoji="1" lang="en-US" altLang="ko-KR" dirty="0"/>
              <a:t>Q1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버퍼되고</a:t>
            </a:r>
            <a:r>
              <a:rPr kumimoji="1" lang="ko-KR" altLang="en-US" dirty="0"/>
              <a:t> 다음 </a:t>
            </a:r>
            <a:r>
              <a:rPr kumimoji="1" lang="en-US" altLang="ko-KR" dirty="0"/>
              <a:t>2</a:t>
            </a:r>
            <a:r>
              <a:rPr kumimoji="1" lang="ko-KR" altLang="en-US" dirty="0"/>
              <a:t> 또한 </a:t>
            </a:r>
            <a:r>
              <a:rPr kumimoji="1" lang="en-US" altLang="ko-KR" dirty="0"/>
              <a:t>Q2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버퍼됩니다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다음에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 들어오면서 순서가 맞게 되고 </a:t>
            </a:r>
            <a:r>
              <a:rPr kumimoji="1" lang="en-US" altLang="ko-KR" dirty="0"/>
              <a:t>1</a:t>
            </a:r>
            <a:r>
              <a:rPr kumimoji="1" lang="ko-KR" altLang="en-US" dirty="0"/>
              <a:t>는 바로 </a:t>
            </a:r>
            <a:r>
              <a:rPr kumimoji="1" lang="en-US" altLang="ko-KR" dirty="0"/>
              <a:t>Q0</a:t>
            </a:r>
            <a:r>
              <a:rPr kumimoji="1" lang="ko-KR" altLang="en-US" dirty="0"/>
              <a:t>을 통해 방출됩니다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이후 다음 </a:t>
            </a:r>
            <a:r>
              <a:rPr kumimoji="1" lang="en-US" altLang="ko-KR" dirty="0"/>
              <a:t>SEQ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2</a:t>
            </a:r>
            <a:r>
              <a:rPr kumimoji="1" lang="ko-KR" altLang="en-US" dirty="0"/>
              <a:t> 또한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 방출된 후 바로 방출됩니다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또한 </a:t>
            </a:r>
            <a:r>
              <a:rPr kumimoji="1" lang="en-US" altLang="ko-KR" dirty="0"/>
              <a:t>Next SEQ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초기화됩니다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다음에 </a:t>
            </a:r>
            <a:r>
              <a:rPr kumimoji="1" lang="en-US" altLang="ko-KR" dirty="0"/>
              <a:t>3</a:t>
            </a:r>
            <a:r>
              <a:rPr kumimoji="1" lang="ko-KR" altLang="en-US" dirty="0"/>
              <a:t> 패킷이 들어옴으로써 </a:t>
            </a:r>
            <a:r>
              <a:rPr kumimoji="1" lang="en-US" altLang="ko-KR" dirty="0"/>
              <a:t>3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 큐에서 방출되며 순서가 어긋나게 도착한 패킷을 재정렬하게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0331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하지만 이런 방식에는 실전적인 고려 사항이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첫번째로 이 방법은 이용가능한 큐의 개수에 제한되고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최악의 경우에는 순서가 어긋난 패킷 </a:t>
            </a:r>
            <a:r>
              <a:rPr kumimoji="1" lang="en-US" altLang="ko-KR" dirty="0"/>
              <a:t>N</a:t>
            </a:r>
            <a:r>
              <a:rPr kumimoji="1" lang="ko-KR" altLang="en-US" dirty="0"/>
              <a:t>개에 대해 </a:t>
            </a:r>
            <a:r>
              <a:rPr kumimoji="1" lang="en-US" altLang="ko-KR" dirty="0"/>
              <a:t>N</a:t>
            </a:r>
            <a:r>
              <a:rPr kumimoji="1" lang="ko-KR" altLang="en-US" dirty="0"/>
              <a:t>개의 큐가 필요합니다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이는 제한된 큐 리소스에서 달성하기 어려운 과제입니다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두번째인 기본적인 정렬 도구의 부족입니다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정렬을 위해 다른 기본적인 도구 예를 들면 </a:t>
            </a:r>
            <a:r>
              <a:rPr kumimoji="1"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PIFO,</a:t>
            </a:r>
            <a:r>
              <a:rPr lang="en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packet recirculation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은 정렬이 완벽하지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않다던가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오버플로우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때문에 사용이 불가하다고 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endParaRPr kumimoji="1" lang="en-US" altLang="ko-KR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kumimoji="1" lang="en-US" altLang="ko-KR" dirty="0"/>
          </a:p>
          <a:p>
            <a:r>
              <a:rPr kumimoji="1" lang="ko-KR" altLang="en-US" dirty="0"/>
              <a:t>세번째로는 제한된 리소스로 </a:t>
            </a:r>
            <a:r>
              <a:rPr kumimoji="1" lang="en-US" altLang="ko-KR" dirty="0"/>
              <a:t>packet loss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다루는 일은 매우 어렵다고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이러한 제약사항을 두고 </a:t>
            </a:r>
            <a:r>
              <a:rPr kumimoji="1" lang="en-US" altLang="ko-KR" dirty="0" err="1"/>
              <a:t>ConWeave</a:t>
            </a:r>
            <a:r>
              <a:rPr kumimoji="1" lang="ko-KR" altLang="en-US" dirty="0"/>
              <a:t>는 어떻게 작동될 지 살펴보겠습니다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1DCA-250A-AB4B-8A3C-06A8A6AB7D9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78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E26C8-EE8F-0545-D626-B4FF637A6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465B0-BAFE-71CD-AD7A-B19CEBDCD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921BB-335F-9F72-EC92-5DB5EA9D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742E-91F9-8F4A-9435-0EA6BB6B7686}" type="datetimeFigureOut">
              <a:rPr kumimoji="1" lang="ko-KR" altLang="en-US" smtClean="0"/>
              <a:t>2024. 5. 2.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44B74-29B1-EA27-A73F-0DF0A6AC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F70C9-A7D4-13FF-046C-629C6D68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DF3D-384B-6A41-BA8E-E0E48E7D5D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86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59B02-F5D1-E2B5-005E-3934D420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EAE68-82AB-CAF5-855A-4F7D7C913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562D-595D-05E0-212D-91D3E38D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742E-91F9-8F4A-9435-0EA6BB6B7686}" type="datetimeFigureOut">
              <a:rPr kumimoji="1" lang="ko-KR" altLang="en-US" smtClean="0"/>
              <a:t>2024. 5. 2.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E89B9-8B04-9A5A-00E9-97EA8B96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80461-9B9F-2266-C4F3-2B941C4F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DF3D-384B-6A41-BA8E-E0E48E7D5D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515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A7B9BA-3D09-598B-E209-EDB4814D4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363132-AB1B-0EB2-0007-8199368F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B4952-1112-7808-2762-557387AE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742E-91F9-8F4A-9435-0EA6BB6B7686}" type="datetimeFigureOut">
              <a:rPr kumimoji="1" lang="ko-KR" altLang="en-US" smtClean="0"/>
              <a:t>2024. 5. 2.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2FC09-8F06-9E3C-46A1-089CA610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890C0-00AD-D990-C11D-5A993728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DF3D-384B-6A41-BA8E-E0E48E7D5D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491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A7144-2DC5-8FF6-BAE9-DF7109E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1CC4C-21FD-3CF7-E945-9A7A9891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25E6A-3D62-7D46-E2F4-797C20D5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742E-91F9-8F4A-9435-0EA6BB6B7686}" type="datetimeFigureOut">
              <a:rPr kumimoji="1" lang="ko-KR" altLang="en-US" smtClean="0"/>
              <a:t>2024. 5. 2.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F0BC5-B719-CA18-B88B-750DE7BA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CAF1B-5BEC-570C-F249-AB93402B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DF3D-384B-6A41-BA8E-E0E48E7D5D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052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B7078-EF89-FBA3-0F72-81E1EFD9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2D898-8D33-AB18-562C-F6288CE9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AD82F-29E3-34C6-A98E-8CB907E7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742E-91F9-8F4A-9435-0EA6BB6B7686}" type="datetimeFigureOut">
              <a:rPr kumimoji="1" lang="ko-KR" altLang="en-US" smtClean="0"/>
              <a:t>2024. 5. 2.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3C560-087D-2BBB-051D-686F0166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F823E-3F4B-8B52-BD34-93F16562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DF3D-384B-6A41-BA8E-E0E48E7D5D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87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F0F6-B9B0-E19C-0C1D-DB81B13D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AB1AE-42CB-DE37-6213-C18DCB5A2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22DE0-4930-B00C-8AAF-7BB27AE56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3DA8A-E3FD-63D2-C218-8B4E19C0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742E-91F9-8F4A-9435-0EA6BB6B7686}" type="datetimeFigureOut">
              <a:rPr kumimoji="1" lang="ko-KR" altLang="en-US" smtClean="0"/>
              <a:t>2024. 5. 2.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EEA6C2-0DC9-B7A4-96CE-CAFD1EF0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08C47-C748-19AC-ED5E-C4A3F589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DF3D-384B-6A41-BA8E-E0E48E7D5D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181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899EA-86E9-64FF-2470-E341275F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5462E0-98B2-F31D-D4D0-209FC8F1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F507CE-50CF-B3B8-EE48-9C7E3D60F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DB2A53-15B0-7BB2-89F1-EA9A22EC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914B83-F3B6-898B-3372-EEA3D6F5C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B29033-83AC-BBFA-8407-F9D452E9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742E-91F9-8F4A-9435-0EA6BB6B7686}" type="datetimeFigureOut">
              <a:rPr kumimoji="1" lang="ko-KR" altLang="en-US" smtClean="0"/>
              <a:t>2024. 5. 2.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3DFBFE-C4F9-453A-3F18-A44AA11E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C7859B-D90B-4E37-4BB8-52B84347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DF3D-384B-6A41-BA8E-E0E48E7D5D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56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59BD8-1DB6-CB05-1E7C-38AE9F83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57E93E-6396-BBEE-7EEE-199EDD1B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742E-91F9-8F4A-9435-0EA6BB6B7686}" type="datetimeFigureOut">
              <a:rPr kumimoji="1" lang="ko-KR" altLang="en-US" smtClean="0"/>
              <a:t>2024. 5. 2.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48F9FB-0565-4B9A-5372-3710790E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98545C-B09C-1570-945E-56BBF086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DF3D-384B-6A41-BA8E-E0E48E7D5D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822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A7C57D-DC8A-2CF6-928A-8D196491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742E-91F9-8F4A-9435-0EA6BB6B7686}" type="datetimeFigureOut">
              <a:rPr kumimoji="1" lang="ko-KR" altLang="en-US" smtClean="0"/>
              <a:t>2024. 5. 2.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12D057-9150-E0B4-0311-FC43B6BD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2F546C-DF2A-4788-B182-C833D18D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DF3D-384B-6A41-BA8E-E0E48E7D5D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01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952F6-20F1-F502-4CA6-D3EB0416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A6952-2EFA-9CE9-D78A-0C88F71C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8289C-416B-51E7-0DC6-F7B91C63C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8D8C1C-A380-F239-0459-BFDB58D8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742E-91F9-8F4A-9435-0EA6BB6B7686}" type="datetimeFigureOut">
              <a:rPr kumimoji="1" lang="ko-KR" altLang="en-US" smtClean="0"/>
              <a:t>2024. 5. 2.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174D7-224F-6815-A939-6E5D6E59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1DF7C-97FD-6A20-DA72-2A304409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DF3D-384B-6A41-BA8E-E0E48E7D5D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885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E87ED-117D-BF9C-F69E-19FB0DEA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B4EB32-097C-8AE9-A3C7-6A8742FFB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D7AFD-314D-E2AD-0A89-6BB1D1C3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519BF-4E9A-AB3A-0064-054481EB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742E-91F9-8F4A-9435-0EA6BB6B7686}" type="datetimeFigureOut">
              <a:rPr kumimoji="1" lang="ko-KR" altLang="en-US" smtClean="0"/>
              <a:t>2024. 5. 2.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D0885-D5DA-83D3-9B1E-09E37C7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79DB8-67ED-A1AA-3EB8-FC9DBEA6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DF3D-384B-6A41-BA8E-E0E48E7D5D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994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A4F802-2C97-F9E6-07E9-730C8E3A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31541-FC84-C681-D8A3-05964FAA9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3A6B0-4637-EF5B-3948-33E3E80BD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2742E-91F9-8F4A-9435-0EA6BB6B7686}" type="datetimeFigureOut">
              <a:rPr kumimoji="1" lang="ko-KR" altLang="en-US" smtClean="0"/>
              <a:t>2024. 5. 2.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30EB8-F62C-938E-54E4-A128A6036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CC7DE-2082-56A3-B5D8-F12CC0BA5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9DF3D-384B-6A41-BA8E-E0E48E7D5D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103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www.pngall.com/data-center-pn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6C2A1-D290-FEBB-649E-F257B611E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551" y="1325184"/>
            <a:ext cx="11324897" cy="2387600"/>
          </a:xfrm>
        </p:spPr>
        <p:txBody>
          <a:bodyPr>
            <a:normAutofit/>
          </a:bodyPr>
          <a:lstStyle/>
          <a:p>
            <a:r>
              <a:rPr lang="en" altLang="ko-KR" sz="4400" b="1" dirty="0">
                <a:solidFill>
                  <a:schemeClr val="bg2">
                    <a:lumMod val="25000"/>
                  </a:schemeClr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Network Load Balancing with In-network Reordering Support for RDMA </a:t>
            </a:r>
            <a:endParaRPr kumimoji="1" lang="ko-KR" altLang="en-US" sz="44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A83C68-5697-A950-5EB6-FDF767801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2226"/>
            <a:ext cx="9144000" cy="439384"/>
          </a:xfrm>
        </p:spPr>
        <p:txBody>
          <a:bodyPr>
            <a:normAutofit/>
          </a:bodyPr>
          <a:lstStyle/>
          <a:p>
            <a:r>
              <a:rPr lang="en" altLang="ko-KR" b="1" dirty="0">
                <a:solidFill>
                  <a:schemeClr val="accent1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ACM SIGCOMM 2023</a:t>
            </a:r>
          </a:p>
          <a:p>
            <a:endParaRPr kumimoji="1" lang="ko-KR" altLang="en-US" b="1" dirty="0">
              <a:solidFill>
                <a:schemeClr val="accent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682EBA8-49F7-D3D8-A5A3-DCCA3D1FBAD1}"/>
              </a:ext>
            </a:extLst>
          </p:cNvPr>
          <p:cNvSpPr txBox="1">
            <a:spLocks/>
          </p:cNvSpPr>
          <p:nvPr/>
        </p:nvSpPr>
        <p:spPr>
          <a:xfrm>
            <a:off x="1524000" y="4449161"/>
            <a:ext cx="9144000" cy="43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202035303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고현철</a:t>
            </a:r>
            <a:endParaRPr kumimoji="1" lang="ko-KR" altLang="en-US" sz="1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15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2117A9E-E2D1-8E16-1911-48FE1EAA2107}"/>
              </a:ext>
            </a:extLst>
          </p:cNvPr>
          <p:cNvSpPr/>
          <p:nvPr/>
        </p:nvSpPr>
        <p:spPr>
          <a:xfrm>
            <a:off x="7712768" y="2468252"/>
            <a:ext cx="4293703" cy="3512142"/>
          </a:xfrm>
          <a:prstGeom prst="roundRect">
            <a:avLst/>
          </a:prstGeom>
          <a:solidFill>
            <a:srgbClr val="3F71C4">
              <a:alpha val="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8E5B9B9-A7F9-3FAA-A2E0-7D35AED2DB7E}"/>
              </a:ext>
            </a:extLst>
          </p:cNvPr>
          <p:cNvSpPr/>
          <p:nvPr/>
        </p:nvSpPr>
        <p:spPr>
          <a:xfrm>
            <a:off x="3782668" y="2594129"/>
            <a:ext cx="3452655" cy="3512142"/>
          </a:xfrm>
          <a:prstGeom prst="roundRect">
            <a:avLst/>
          </a:prstGeom>
          <a:solidFill>
            <a:srgbClr val="3F71C4">
              <a:alpha val="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FE23BA5-4FBD-CB13-BE89-072C2305BB15}"/>
              </a:ext>
            </a:extLst>
          </p:cNvPr>
          <p:cNvSpPr/>
          <p:nvPr/>
        </p:nvSpPr>
        <p:spPr>
          <a:xfrm>
            <a:off x="174826" y="2591075"/>
            <a:ext cx="3454622" cy="3515195"/>
          </a:xfrm>
          <a:prstGeom prst="roundRect">
            <a:avLst/>
          </a:prstGeom>
          <a:solidFill>
            <a:srgbClr val="3F71C4">
              <a:alpha val="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4EB14-07BD-C2D2-136B-6EC079EAD54A}"/>
              </a:ext>
            </a:extLst>
          </p:cNvPr>
          <p:cNvSpPr txBox="1"/>
          <p:nvPr/>
        </p:nvSpPr>
        <p:spPr>
          <a:xfrm>
            <a:off x="286399" y="788433"/>
            <a:ext cx="612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Motivation of </a:t>
            </a:r>
            <a:r>
              <a:rPr kumimoji="1" lang="en-US" altLang="ko-KR" b="1" dirty="0" err="1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Conweave</a:t>
            </a:r>
            <a:endParaRPr kumimoji="1" lang="ko-KR" altLang="en-US" b="1" dirty="0">
              <a:solidFill>
                <a:srgbClr val="FF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B42AE-D2B3-C8FB-E900-17531D2DC4DF}"/>
              </a:ext>
            </a:extLst>
          </p:cNvPr>
          <p:cNvSpPr txBox="1"/>
          <p:nvPr/>
        </p:nvSpPr>
        <p:spPr>
          <a:xfrm>
            <a:off x="742999" y="1228809"/>
            <a:ext cx="10059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" altLang="ko-KR" sz="2000" dirty="0">
                <a:latin typeface="Dotum" panose="020B0600000101010101" pitchFamily="34" charset="-127"/>
                <a:ea typeface="Dotum" panose="020B0600000101010101" pitchFamily="34" charset="-127"/>
              </a:rPr>
              <a:t>RDMA, which is sensitive to </a:t>
            </a:r>
            <a:r>
              <a:rPr lang="en" altLang="ko-KR" sz="2000" b="1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large </a:t>
            </a:r>
            <a:r>
              <a:rPr lang="en" altLang="ko-KR" sz="2000" b="1" dirty="0" err="1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flowlets</a:t>
            </a:r>
            <a:r>
              <a:rPr lang="en" altLang="ko-KR" sz="2000" b="1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" altLang="ko-KR" sz="2000" dirty="0">
                <a:latin typeface="Dotum" panose="020B0600000101010101" pitchFamily="34" charset="-127"/>
                <a:ea typeface="Dotum" panose="020B0600000101010101" pitchFamily="34" charset="-127"/>
              </a:rPr>
              <a:t>and </a:t>
            </a:r>
            <a:r>
              <a:rPr lang="en" altLang="ko-KR" sz="2000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packet order</a:t>
            </a:r>
            <a:endParaRPr lang="en" altLang="ko-KR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CBDC3-5640-1C3E-94FA-D0BC0803B961}"/>
              </a:ext>
            </a:extLst>
          </p:cNvPr>
          <p:cNvSpPr txBox="1"/>
          <p:nvPr/>
        </p:nvSpPr>
        <p:spPr>
          <a:xfrm>
            <a:off x="1052848" y="1699963"/>
            <a:ext cx="800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→ </a:t>
            </a:r>
            <a:r>
              <a:rPr lang="en-US" altLang="ko-KR" dirty="0">
                <a:highlight>
                  <a:srgbClr val="FFFF00"/>
                </a:highlight>
                <a:latin typeface="Dotum" panose="020B0600000101010101" pitchFamily="34" charset="-127"/>
                <a:ea typeface="Dotum" panose="020B0600000101010101" pitchFamily="34" charset="-127"/>
              </a:rPr>
              <a:t>D</a:t>
            </a:r>
            <a:r>
              <a:rPr lang="en" altLang="ko-KR" sz="1800" dirty="0" err="1">
                <a:highlight>
                  <a:srgbClr val="FFFF00"/>
                </a:highlight>
                <a:latin typeface="Dotum" panose="020B0600000101010101" pitchFamily="34" charset="-127"/>
                <a:ea typeface="Dotum" panose="020B0600000101010101" pitchFamily="34" charset="-127"/>
              </a:rPr>
              <a:t>oes</a:t>
            </a:r>
            <a:r>
              <a:rPr lang="en" altLang="ko-KR" sz="1800" dirty="0">
                <a:highlight>
                  <a:srgbClr val="FFFF00"/>
                </a:highlight>
                <a:latin typeface="Dotum" panose="020B0600000101010101" pitchFamily="34" charset="-127"/>
                <a:ea typeface="Dotum" panose="020B0600000101010101" pitchFamily="34" charset="-127"/>
              </a:rPr>
              <a:t> not match ECMP</a:t>
            </a:r>
            <a:r>
              <a:rPr lang="en" altLang="ko-KR" sz="1800" dirty="0">
                <a:latin typeface="Dotum" panose="020B0600000101010101" pitchFamily="34" charset="-127"/>
                <a:ea typeface="Dotum" panose="020B0600000101010101" pitchFamily="34" charset="-127"/>
              </a:rPr>
              <a:t>, the existing load balancing protocol!</a:t>
            </a:r>
            <a:endParaRPr lang="ko-KR" altLang="en-US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7170" name="Picture 2" descr="CS455 Syllabus &amp; Progress">
            <a:extLst>
              <a:ext uri="{FF2B5EF4-FFF2-40B4-BE49-F238E27FC236}">
                <a16:creationId xmlns:a16="http://schemas.microsoft.com/office/drawing/2014/main" id="{01F53E34-AA04-5D05-6DC7-B5B9AA8FA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" r="10111"/>
          <a:stretch/>
        </p:blipFill>
        <p:spPr bwMode="auto">
          <a:xfrm>
            <a:off x="435557" y="3395572"/>
            <a:ext cx="3031965" cy="146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D484BB-7061-B178-05B1-0C5C3BBE9942}"/>
              </a:ext>
            </a:extLst>
          </p:cNvPr>
          <p:cNvSpPr txBox="1"/>
          <p:nvPr/>
        </p:nvSpPr>
        <p:spPr>
          <a:xfrm>
            <a:off x="203512" y="5066899"/>
            <a:ext cx="339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Dotum" panose="020B0600000101010101" pitchFamily="34" charset="-127"/>
                <a:ea typeface="Dotum" panose="020B0600000101010101" pitchFamily="34" charset="-127"/>
              </a:rPr>
              <a:t>Not out-of-order packet</a:t>
            </a:r>
            <a:endParaRPr kumimoji="1" lang="ko-KR" altLang="en-US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7172" name="Picture 4" descr="Load balancer">
            <a:extLst>
              <a:ext uri="{FF2B5EF4-FFF2-40B4-BE49-F238E27FC236}">
                <a16:creationId xmlns:a16="http://schemas.microsoft.com/office/drawing/2014/main" id="{41000147-9972-71C3-9A74-DBBC81354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4" t="8263" r="8802" b="11264"/>
          <a:stretch/>
        </p:blipFill>
        <p:spPr bwMode="auto">
          <a:xfrm>
            <a:off x="4748492" y="2766751"/>
            <a:ext cx="1676955" cy="243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655123-5CA0-C2A3-846F-B3BDFC1FD4BA}"/>
              </a:ext>
            </a:extLst>
          </p:cNvPr>
          <p:cNvSpPr txBox="1"/>
          <p:nvPr/>
        </p:nvSpPr>
        <p:spPr>
          <a:xfrm>
            <a:off x="3305946" y="5323098"/>
            <a:ext cx="456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Dotum" panose="020B0600000101010101" pitchFamily="34" charset="-127"/>
                <a:ea typeface="Dotum" panose="020B0600000101010101" pitchFamily="34" charset="-127"/>
              </a:rPr>
              <a:t>Effective Load Balancing</a:t>
            </a:r>
            <a:endParaRPr kumimoji="1" lang="ko-KR" altLang="en-US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3" name="등호 12">
            <a:extLst>
              <a:ext uri="{FF2B5EF4-FFF2-40B4-BE49-F238E27FC236}">
                <a16:creationId xmlns:a16="http://schemas.microsoft.com/office/drawing/2014/main" id="{2FBE55E5-7A11-F1B5-17B0-06AFA6BA1F0B}"/>
              </a:ext>
            </a:extLst>
          </p:cNvPr>
          <p:cNvSpPr/>
          <p:nvPr/>
        </p:nvSpPr>
        <p:spPr>
          <a:xfrm>
            <a:off x="7235324" y="3959826"/>
            <a:ext cx="477444" cy="625426"/>
          </a:xfrm>
          <a:prstGeom prst="mathEqual">
            <a:avLst/>
          </a:prstGeom>
          <a:solidFill>
            <a:schemeClr val="bg2">
              <a:lumMod val="25000"/>
            </a:schemeClr>
          </a:solidFill>
          <a:ln>
            <a:solidFill>
              <a:srgbClr val="4669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B3D078-6860-4D9A-82EA-580CE3DA29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17" r="12961" b="33589"/>
          <a:stretch/>
        </p:blipFill>
        <p:spPr>
          <a:xfrm>
            <a:off x="7748203" y="2981638"/>
            <a:ext cx="4258268" cy="2485371"/>
          </a:xfrm>
          <a:prstGeom prst="rect">
            <a:avLst/>
          </a:prstGeom>
        </p:spPr>
      </p:pic>
      <p:sp>
        <p:nvSpPr>
          <p:cNvPr id="16" name="도넛[D] 15">
            <a:extLst>
              <a:ext uri="{FF2B5EF4-FFF2-40B4-BE49-F238E27FC236}">
                <a16:creationId xmlns:a16="http://schemas.microsoft.com/office/drawing/2014/main" id="{0AC9C434-1DA7-5A35-EB0D-AAA041B4FD4E}"/>
              </a:ext>
            </a:extLst>
          </p:cNvPr>
          <p:cNvSpPr/>
          <p:nvPr/>
        </p:nvSpPr>
        <p:spPr>
          <a:xfrm>
            <a:off x="10984631" y="2981638"/>
            <a:ext cx="1048393" cy="1061674"/>
          </a:xfrm>
          <a:prstGeom prst="donut">
            <a:avLst>
              <a:gd name="adj" fmla="val 24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A7D5EAE-7ABB-5951-E21C-CF22C12C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00" y="-154919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Introduction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2B974BA8-86C5-F6B5-8333-87D07F8D746A}"/>
              </a:ext>
            </a:extLst>
          </p:cNvPr>
          <p:cNvCxnSpPr>
            <a:cxnSpLocks/>
          </p:cNvCxnSpPr>
          <p:nvPr/>
        </p:nvCxnSpPr>
        <p:spPr>
          <a:xfrm>
            <a:off x="3298546" y="630839"/>
            <a:ext cx="8210282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32×400GE P4 Bare Metal Switch Powered By Intel Tofino 2: X732Q-T -  Asterfusion Data Technologies">
            <a:extLst>
              <a:ext uri="{FF2B5EF4-FFF2-40B4-BE49-F238E27FC236}">
                <a16:creationId xmlns:a16="http://schemas.microsoft.com/office/drawing/2014/main" id="{1224F0CD-B7DE-7380-A341-A903B3AAF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758" y="724585"/>
            <a:ext cx="3299842" cy="164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94130-C375-1421-3A4B-FC33D8EADFAA}"/>
              </a:ext>
            </a:extLst>
          </p:cNvPr>
          <p:cNvSpPr txBox="1"/>
          <p:nvPr/>
        </p:nvSpPr>
        <p:spPr>
          <a:xfrm>
            <a:off x="9440320" y="1817046"/>
            <a:ext cx="1630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Intel Tofino2</a:t>
            </a:r>
            <a:endParaRPr lang="ko-KR" altLang="en-US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9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512B-6A58-EBC6-3A22-BEBB0061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kumimoji="1" lang="en-US" altLang="ko-KR" sz="48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Reordering out-of-order packets</a:t>
            </a:r>
            <a:endParaRPr kumimoji="1" lang="ko-KR" altLang="en-US" sz="48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88786-6555-9631-0E5C-FCB3DDC7DC75}"/>
              </a:ext>
            </a:extLst>
          </p:cNvPr>
          <p:cNvSpPr txBox="1"/>
          <p:nvPr/>
        </p:nvSpPr>
        <p:spPr>
          <a:xfrm>
            <a:off x="5565231" y="2074304"/>
            <a:ext cx="106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02.</a:t>
            </a:r>
            <a:endParaRPr kumimoji="1" lang="ko-KR" altLang="en-US" sz="48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4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54EB14-07BD-C2D2-136B-6EC079EAD54A}"/>
              </a:ext>
            </a:extLst>
          </p:cNvPr>
          <p:cNvSpPr txBox="1"/>
          <p:nvPr/>
        </p:nvSpPr>
        <p:spPr>
          <a:xfrm>
            <a:off x="286398" y="801312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How do we correct </a:t>
            </a:r>
            <a:r>
              <a:rPr kumimoji="1" lang="en-US" altLang="ko-KR" b="1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out-of-order</a:t>
            </a:r>
            <a:r>
              <a:rPr kumimoji="1" lang="en-US" altLang="ko-KR" b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packet in network?</a:t>
            </a:r>
            <a:endParaRPr kumimoji="1" lang="ko-KR" altLang="en-US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1CA33F-F756-2F38-CA56-209E9846B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860"/>
          <a:stretch/>
        </p:blipFill>
        <p:spPr>
          <a:xfrm>
            <a:off x="-315104" y="2365511"/>
            <a:ext cx="7047213" cy="36005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075E83-236C-3132-122F-4154B915F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40" b="1"/>
          <a:stretch/>
        </p:blipFill>
        <p:spPr>
          <a:xfrm>
            <a:off x="6403564" y="2375989"/>
            <a:ext cx="6019634" cy="3590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C72F18-D4A7-29E5-B01D-461A01529C37}"/>
              </a:ext>
            </a:extLst>
          </p:cNvPr>
          <p:cNvSpPr txBox="1"/>
          <p:nvPr/>
        </p:nvSpPr>
        <p:spPr>
          <a:xfrm>
            <a:off x="742999" y="1177293"/>
            <a:ext cx="10059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" altLang="ko-KR" sz="2000" dirty="0">
                <a:latin typeface="Dotum" panose="020B0600000101010101" pitchFamily="34" charset="-127"/>
                <a:ea typeface="Dotum" panose="020B0600000101010101" pitchFamily="34" charset="-127"/>
              </a:rPr>
              <a:t>Buffering and releasing the received packets</a:t>
            </a:r>
          </a:p>
        </p:txBody>
      </p:sp>
      <p:sp>
        <p:nvSpPr>
          <p:cNvPr id="14" name="도넛[D] 13">
            <a:extLst>
              <a:ext uri="{FF2B5EF4-FFF2-40B4-BE49-F238E27FC236}">
                <a16:creationId xmlns:a16="http://schemas.microsoft.com/office/drawing/2014/main" id="{4DC9F098-051D-6C4D-12DC-4CEFA65C61CA}"/>
              </a:ext>
            </a:extLst>
          </p:cNvPr>
          <p:cNvSpPr/>
          <p:nvPr/>
        </p:nvSpPr>
        <p:spPr>
          <a:xfrm>
            <a:off x="1717706" y="2277221"/>
            <a:ext cx="1326524" cy="1282430"/>
          </a:xfrm>
          <a:prstGeom prst="donut">
            <a:avLst>
              <a:gd name="adj" fmla="val 29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3B4C7-FF09-9395-C62F-752E8AEE46AC}"/>
              </a:ext>
            </a:extLst>
          </p:cNvPr>
          <p:cNvSpPr txBox="1"/>
          <p:nvPr/>
        </p:nvSpPr>
        <p:spPr>
          <a:xfrm>
            <a:off x="2168233" y="1996179"/>
            <a:ext cx="785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8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to keep track of the </a:t>
            </a:r>
            <a:r>
              <a:rPr lang="en" altLang="ko-KR" sz="1800" dirty="0">
                <a:solidFill>
                  <a:srgbClr val="FF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next expected packet sequence number </a:t>
            </a:r>
            <a:endParaRPr lang="en" altLang="ko-KR" dirty="0">
              <a:solidFill>
                <a:srgbClr val="FF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B31544B-AB0C-72C4-2446-0093AC077684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Reordering out-of-order packets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C366254-3825-060F-E356-F14B09253210}"/>
              </a:ext>
            </a:extLst>
          </p:cNvPr>
          <p:cNvCxnSpPr>
            <a:cxnSpLocks/>
          </p:cNvCxnSpPr>
          <p:nvPr/>
        </p:nvCxnSpPr>
        <p:spPr>
          <a:xfrm>
            <a:off x="7959144" y="630839"/>
            <a:ext cx="354968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2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D6A42D1-F5D4-D44B-D3D8-65C2F7C25D3D}"/>
              </a:ext>
            </a:extLst>
          </p:cNvPr>
          <p:cNvSpPr txBox="1"/>
          <p:nvPr/>
        </p:nvSpPr>
        <p:spPr>
          <a:xfrm>
            <a:off x="286398" y="814191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Practical Considerations</a:t>
            </a:r>
            <a:endParaRPr kumimoji="1" lang="ko-KR" altLang="en-US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093ABFA-3505-4D0E-F118-4756C64F8290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Reordering out-of-order packets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61AE9F7-67B1-EF20-7DA0-74059E2DA57F}"/>
              </a:ext>
            </a:extLst>
          </p:cNvPr>
          <p:cNvCxnSpPr>
            <a:cxnSpLocks/>
          </p:cNvCxnSpPr>
          <p:nvPr/>
        </p:nvCxnSpPr>
        <p:spPr>
          <a:xfrm>
            <a:off x="7959144" y="630839"/>
            <a:ext cx="354968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E1A1899-9734-B44E-494E-C2B2BF5AC263}"/>
              </a:ext>
            </a:extLst>
          </p:cNvPr>
          <p:cNvSpPr/>
          <p:nvPr/>
        </p:nvSpPr>
        <p:spPr>
          <a:xfrm>
            <a:off x="382497" y="1729977"/>
            <a:ext cx="3553428" cy="4869606"/>
          </a:xfrm>
          <a:prstGeom prst="roundRect">
            <a:avLst/>
          </a:prstGeom>
          <a:solidFill>
            <a:srgbClr val="3F71C4">
              <a:alpha val="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5FB46-269E-A968-19AF-BAF87E2D6A5F}"/>
              </a:ext>
            </a:extLst>
          </p:cNvPr>
          <p:cNvSpPr txBox="1"/>
          <p:nvPr/>
        </p:nvSpPr>
        <p:spPr>
          <a:xfrm>
            <a:off x="793882" y="3921446"/>
            <a:ext cx="2733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Limited Queue Resource</a:t>
            </a:r>
            <a:endParaRPr lang="en" altLang="ko-KR" sz="2000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F7093-4FAA-16D2-6578-4FF4ADBEB199}"/>
              </a:ext>
            </a:extLst>
          </p:cNvPr>
          <p:cNvSpPr txBox="1"/>
          <p:nvPr/>
        </p:nvSpPr>
        <p:spPr>
          <a:xfrm>
            <a:off x="603482" y="4629332"/>
            <a:ext cx="3111458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Gulim" panose="020B0600000101010101" pitchFamily="34" charset="-127"/>
                <a:ea typeface="Gulim" panose="020B0600000101010101" pitchFamily="34" charset="-127"/>
              </a:rPr>
              <a:t>Bounded by the number of queue available!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Gulim" panose="020B0600000101010101" pitchFamily="34" charset="-127"/>
                <a:ea typeface="Gulim" panose="020B0600000101010101" pitchFamily="34" charset="-127"/>
              </a:rPr>
              <a:t>Holding N out-of-order packet = require N queue in worst </a:t>
            </a:r>
            <a:endParaRPr lang="en" altLang="ko-KR" sz="1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7A253-F279-42E0-AB35-3227E674A7D9}"/>
              </a:ext>
            </a:extLst>
          </p:cNvPr>
          <p:cNvSpPr txBox="1"/>
          <p:nvPr/>
        </p:nvSpPr>
        <p:spPr>
          <a:xfrm>
            <a:off x="742998" y="1177293"/>
            <a:ext cx="1098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" altLang="ko-KR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While the above sorting mechanism is logically simple, there are a couple of </a:t>
            </a:r>
            <a:r>
              <a:rPr lang="en" altLang="ko-KR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Gulim" panose="020B0600000101010101" pitchFamily="34" charset="-127"/>
                <a:ea typeface="Gulim" panose="020B0600000101010101" pitchFamily="34" charset="-127"/>
              </a:rPr>
              <a:t>practical issues</a:t>
            </a:r>
            <a:r>
              <a:rPr lang="en" altLang="ko-KR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endParaRPr lang="en" altLang="ko-KR" sz="2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0094BAE-DE14-EAB0-2D8D-30E15C63EB32}"/>
              </a:ext>
            </a:extLst>
          </p:cNvPr>
          <p:cNvSpPr/>
          <p:nvPr/>
        </p:nvSpPr>
        <p:spPr>
          <a:xfrm>
            <a:off x="4317767" y="1723342"/>
            <a:ext cx="3553428" cy="4869606"/>
          </a:xfrm>
          <a:prstGeom prst="roundRect">
            <a:avLst/>
          </a:prstGeom>
          <a:solidFill>
            <a:srgbClr val="3F71C4">
              <a:alpha val="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1A6DB-342D-6ADC-29A7-10D2C34555B9}"/>
              </a:ext>
            </a:extLst>
          </p:cNvPr>
          <p:cNvSpPr txBox="1"/>
          <p:nvPr/>
        </p:nvSpPr>
        <p:spPr>
          <a:xfrm>
            <a:off x="4727893" y="3267135"/>
            <a:ext cx="2733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Lack of sorting primitive</a:t>
            </a:r>
            <a:endParaRPr lang="en" altLang="ko-KR" sz="2000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9A9A1-1485-6902-AFDC-E4EB97F51770}"/>
              </a:ext>
            </a:extLst>
          </p:cNvPr>
          <p:cNvSpPr txBox="1"/>
          <p:nvPr/>
        </p:nvSpPr>
        <p:spPr>
          <a:xfrm>
            <a:off x="4446941" y="3974387"/>
            <a:ext cx="3295076" cy="2620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Gulim" panose="020B0600000101010101" pitchFamily="34" charset="-127"/>
                <a:ea typeface="Gulim" panose="020B0600000101010101" pitchFamily="34" charset="-127"/>
              </a:rPr>
              <a:t>Do not use packet recirculation, sorted queue(PIFO)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1600" dirty="0">
                <a:latin typeface="Gulim" panose="020B0600000101010101" pitchFamily="34" charset="-127"/>
                <a:ea typeface="Gulim" panose="020B0600000101010101" pitchFamily="34" charset="-127"/>
              </a:rPr>
              <a:t>A</a:t>
            </a:r>
            <a:r>
              <a:rPr lang="en" altLang="ko-KR" sz="16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 restricted mechanism but yet fulfills the packet reordering requirement is needed. </a:t>
            </a:r>
            <a:endParaRPr lang="en" altLang="ko-KR" sz="1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7D3C182-FE4C-F7B6-B16C-A5CDB498BAB2}"/>
              </a:ext>
            </a:extLst>
          </p:cNvPr>
          <p:cNvSpPr/>
          <p:nvPr/>
        </p:nvSpPr>
        <p:spPr>
          <a:xfrm>
            <a:off x="8283101" y="1722577"/>
            <a:ext cx="3553428" cy="4869606"/>
          </a:xfrm>
          <a:prstGeom prst="roundRect">
            <a:avLst/>
          </a:prstGeom>
          <a:solidFill>
            <a:srgbClr val="3F71C4">
              <a:alpha val="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452B3-0F37-CDB9-0E0A-777A70B75295}"/>
              </a:ext>
            </a:extLst>
          </p:cNvPr>
          <p:cNvSpPr txBox="1"/>
          <p:nvPr/>
        </p:nvSpPr>
        <p:spPr>
          <a:xfrm>
            <a:off x="8695007" y="4141776"/>
            <a:ext cx="27331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2000" b="1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Dealing with packet loss </a:t>
            </a:r>
            <a:endParaRPr lang="en" altLang="ko-KR" sz="2000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en" altLang="ko-KR" sz="2000" b="1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D8B04-2F64-7E1B-5149-A66E29739B2A}"/>
              </a:ext>
            </a:extLst>
          </p:cNvPr>
          <p:cNvSpPr txBox="1"/>
          <p:nvPr/>
        </p:nvSpPr>
        <p:spPr>
          <a:xfrm>
            <a:off x="8543232" y="4820106"/>
            <a:ext cx="3033166" cy="1512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16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Performing this task in the data plane </a:t>
            </a:r>
            <a:r>
              <a:rPr lang="en" altLang="ko-KR" sz="1600" dirty="0">
                <a:solidFill>
                  <a:srgbClr val="FF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with limited resources</a:t>
            </a:r>
            <a:r>
              <a:rPr lang="en" altLang="ko-KR" sz="16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 makes the task even more challenging. </a:t>
            </a:r>
            <a:endParaRPr lang="en" altLang="ko-KR" sz="1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160151-C298-6AE6-A1BD-FCEDFB80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09" y="1661852"/>
            <a:ext cx="2549404" cy="2549404"/>
          </a:xfrm>
          <a:prstGeom prst="rect">
            <a:avLst/>
          </a:prstGeom>
        </p:spPr>
      </p:pic>
      <p:pic>
        <p:nvPicPr>
          <p:cNvPr id="1026" name="Picture 2" descr="Packet Loss and Different Ways on How to Stop It | Invision Game Community">
            <a:extLst>
              <a:ext uri="{FF2B5EF4-FFF2-40B4-BE49-F238E27FC236}">
                <a16:creationId xmlns:a16="http://schemas.microsoft.com/office/drawing/2014/main" id="{35EA58A1-2E86-012A-765E-C692C9D8A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0" r="21854"/>
          <a:stretch/>
        </p:blipFill>
        <p:spPr bwMode="auto">
          <a:xfrm>
            <a:off x="8652904" y="2070927"/>
            <a:ext cx="2813822" cy="209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0251F1A-C35F-42AE-15E2-22C83C4CB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471" y="1877896"/>
            <a:ext cx="1460016" cy="14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6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9D6D2B-93FF-1E44-D13E-DAB749BEAAA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4800" b="1" dirty="0" err="1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ConWeave</a:t>
            </a:r>
            <a:endParaRPr kumimoji="1" lang="ko-KR" altLang="en-US" sz="48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663F2-7BE3-8862-F104-52416FBBC37E}"/>
              </a:ext>
            </a:extLst>
          </p:cNvPr>
          <p:cNvSpPr txBox="1"/>
          <p:nvPr/>
        </p:nvSpPr>
        <p:spPr>
          <a:xfrm>
            <a:off x="5565231" y="2074304"/>
            <a:ext cx="106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03.</a:t>
            </a:r>
            <a:endParaRPr kumimoji="1" lang="ko-KR" altLang="en-US" sz="48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55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D75D76-301C-D811-1BC5-3986ABEA5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0684" y="1238084"/>
            <a:ext cx="6910632" cy="538186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1B201A-807E-B217-FCA9-CAAA34BDC33B}"/>
              </a:ext>
            </a:extLst>
          </p:cNvPr>
          <p:cNvSpPr txBox="1"/>
          <p:nvPr/>
        </p:nvSpPr>
        <p:spPr>
          <a:xfrm>
            <a:off x="286400" y="736917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a new load-balancing framework </a:t>
            </a:r>
            <a:endParaRPr lang="en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D8587E7-3BCC-6C10-B434-DE4A15B27E4C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 err="1">
                <a:solidFill>
                  <a:schemeClr val="bg2">
                    <a:lumMod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ConWeave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A740DEF2-2B64-5148-7C36-47D0B100A4D6}"/>
              </a:ext>
            </a:extLst>
          </p:cNvPr>
          <p:cNvCxnSpPr>
            <a:cxnSpLocks/>
          </p:cNvCxnSpPr>
          <p:nvPr/>
        </p:nvCxnSpPr>
        <p:spPr>
          <a:xfrm>
            <a:off x="3000777" y="630839"/>
            <a:ext cx="850805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넛[D] 15">
            <a:extLst>
              <a:ext uri="{FF2B5EF4-FFF2-40B4-BE49-F238E27FC236}">
                <a16:creationId xmlns:a16="http://schemas.microsoft.com/office/drawing/2014/main" id="{01F3BBC4-FBF5-1A61-307C-0803D03A222A}"/>
              </a:ext>
            </a:extLst>
          </p:cNvPr>
          <p:cNvSpPr/>
          <p:nvPr/>
        </p:nvSpPr>
        <p:spPr>
          <a:xfrm>
            <a:off x="4448027" y="2483282"/>
            <a:ext cx="1326524" cy="1282430"/>
          </a:xfrm>
          <a:prstGeom prst="donut">
            <a:avLst>
              <a:gd name="adj" fmla="val 29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7" name="도넛[D] 16">
            <a:extLst>
              <a:ext uri="{FF2B5EF4-FFF2-40B4-BE49-F238E27FC236}">
                <a16:creationId xmlns:a16="http://schemas.microsoft.com/office/drawing/2014/main" id="{F64CC774-2081-3C9A-E6E6-221D3E9DC136}"/>
              </a:ext>
            </a:extLst>
          </p:cNvPr>
          <p:cNvSpPr/>
          <p:nvPr/>
        </p:nvSpPr>
        <p:spPr>
          <a:xfrm>
            <a:off x="6493621" y="3837917"/>
            <a:ext cx="1326524" cy="1282430"/>
          </a:xfrm>
          <a:prstGeom prst="donut">
            <a:avLst>
              <a:gd name="adj" fmla="val 29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6B8F5F-88D7-EEB9-0D38-7AF1F3B374DB}"/>
              </a:ext>
            </a:extLst>
          </p:cNvPr>
          <p:cNvSpPr txBox="1"/>
          <p:nvPr/>
        </p:nvSpPr>
        <p:spPr>
          <a:xfrm>
            <a:off x="-625638" y="2878578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1800" dirty="0">
                <a:effectLst/>
                <a:latin typeface="Hiragino Sans W3" panose="020B0300000000000000" pitchFamily="34" charset="-128"/>
                <a:ea typeface="Hiragino Sans W3" panose="020B0300000000000000" pitchFamily="34" charset="-128"/>
              </a:rPr>
              <a:t>Caution rerouting decision</a:t>
            </a:r>
            <a:endParaRPr lang="en" altLang="ko-KR" dirty="0">
              <a:latin typeface="Hiragino Sans W3" panose="020B0300000000000000" pitchFamily="34" charset="-128"/>
              <a:ea typeface="Hiragino Sans W3" panose="020B0300000000000000" pitchFamily="34" charset="-128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FD1EB1-2997-1A35-5CD6-1E287C2A7006}"/>
              </a:ext>
            </a:extLst>
          </p:cNvPr>
          <p:cNvSpPr/>
          <p:nvPr/>
        </p:nvSpPr>
        <p:spPr>
          <a:xfrm>
            <a:off x="3807944" y="4571999"/>
            <a:ext cx="2085733" cy="497992"/>
          </a:xfrm>
          <a:prstGeom prst="rect">
            <a:avLst/>
          </a:prstGeom>
          <a:solidFill>
            <a:srgbClr val="FE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421EC6-6B2C-2D0E-ECA9-53A65F010B50}"/>
              </a:ext>
            </a:extLst>
          </p:cNvPr>
          <p:cNvSpPr/>
          <p:nvPr/>
        </p:nvSpPr>
        <p:spPr>
          <a:xfrm>
            <a:off x="3817594" y="3950368"/>
            <a:ext cx="2085733" cy="497992"/>
          </a:xfrm>
          <a:prstGeom prst="rect">
            <a:avLst/>
          </a:prstGeom>
          <a:solidFill>
            <a:srgbClr val="FE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8283DF-B84A-7328-E427-A5F31F1ADD12}"/>
              </a:ext>
            </a:extLst>
          </p:cNvPr>
          <p:cNvSpPr/>
          <p:nvPr/>
        </p:nvSpPr>
        <p:spPr>
          <a:xfrm>
            <a:off x="6515085" y="3939859"/>
            <a:ext cx="1778910" cy="945465"/>
          </a:xfrm>
          <a:prstGeom prst="rect">
            <a:avLst/>
          </a:prstGeom>
          <a:solidFill>
            <a:schemeClr val="accent2"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A3C3E091-9F85-41C3-3EF9-708AC8756055}"/>
              </a:ext>
            </a:extLst>
          </p:cNvPr>
          <p:cNvSpPr/>
          <p:nvPr/>
        </p:nvSpPr>
        <p:spPr>
          <a:xfrm>
            <a:off x="929990" y="2786582"/>
            <a:ext cx="3471969" cy="55377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Hiragino Sans W3" panose="020B0300000000000000" pitchFamily="34" charset="-128"/>
                <a:ea typeface="Hiragino Sans W3" panose="020B0300000000000000" pitchFamily="34" charset="-128"/>
              </a:rPr>
              <a:t>Caution rerouting decision</a:t>
            </a:r>
            <a:endParaRPr kumimoji="1" lang="ko-KR" altLang="en-US" dirty="0">
              <a:solidFill>
                <a:schemeClr val="bg1"/>
              </a:solidFill>
              <a:latin typeface="Hiragino Sans W3" panose="020B0300000000000000" pitchFamily="34" charset="-128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036713B9-6E12-4935-A15B-0BC78C08AD6E}"/>
              </a:ext>
            </a:extLst>
          </p:cNvPr>
          <p:cNvSpPr/>
          <p:nvPr/>
        </p:nvSpPr>
        <p:spPr>
          <a:xfrm>
            <a:off x="475881" y="5193630"/>
            <a:ext cx="3926078" cy="55377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28575">
            <a:solidFill>
              <a:srgbClr val="008D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Hiragino Sans W3" panose="020B0300000000000000" pitchFamily="34" charset="-128"/>
                <a:ea typeface="Hiragino Sans W3" panose="020B0300000000000000" pitchFamily="34" charset="-128"/>
              </a:rPr>
              <a:t>To identify “bad” path to avoid</a:t>
            </a:r>
            <a:endParaRPr kumimoji="1" lang="ko-KR" altLang="en-US" dirty="0">
              <a:solidFill>
                <a:schemeClr val="bg1"/>
              </a:solidFill>
              <a:latin typeface="Hiragino Sans W3" panose="020B0300000000000000" pitchFamily="34" charset="-128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1CFEE65D-70BB-DE6C-B8B1-E0214C898298}"/>
              </a:ext>
            </a:extLst>
          </p:cNvPr>
          <p:cNvSpPr/>
          <p:nvPr/>
        </p:nvSpPr>
        <p:spPr>
          <a:xfrm>
            <a:off x="7820145" y="4882384"/>
            <a:ext cx="3926078" cy="553773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28575">
            <a:solidFill>
              <a:srgbClr val="00A6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Hiragino Sans W3" panose="020B0300000000000000" pitchFamily="34" charset="-128"/>
                <a:ea typeface="Hiragino Sans W3" panose="020B0300000000000000" pitchFamily="34" charset="-128"/>
              </a:rPr>
              <a:t>Reordering in </a:t>
            </a:r>
            <a:r>
              <a:rPr kumimoji="1" lang="en-US" altLang="ko-KR" dirty="0" err="1">
                <a:solidFill>
                  <a:schemeClr val="bg1"/>
                </a:solidFill>
                <a:latin typeface="Hiragino Sans W3" panose="020B0300000000000000" pitchFamily="34" charset="-128"/>
                <a:ea typeface="Hiragino Sans W3" panose="020B0300000000000000" pitchFamily="34" charset="-128"/>
              </a:rPr>
              <a:t>DstToR</a:t>
            </a:r>
            <a:r>
              <a:rPr kumimoji="1" lang="en-US" altLang="ko-KR" dirty="0">
                <a:solidFill>
                  <a:schemeClr val="bg1"/>
                </a:solidFill>
                <a:latin typeface="Hiragino Sans W3" panose="020B0300000000000000" pitchFamily="34" charset="-128"/>
                <a:ea typeface="Hiragino Sans W3" panose="020B0300000000000000" pitchFamily="34" charset="-128"/>
              </a:rPr>
              <a:t> switch</a:t>
            </a:r>
            <a:endParaRPr kumimoji="1" lang="ko-KR" altLang="en-US" dirty="0">
              <a:solidFill>
                <a:schemeClr val="bg1"/>
              </a:solidFill>
              <a:latin typeface="Hiragino Sans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88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1675CD-B349-2C0D-30BA-293959200ABF}"/>
              </a:ext>
            </a:extLst>
          </p:cNvPr>
          <p:cNvSpPr txBox="1"/>
          <p:nvPr/>
        </p:nvSpPr>
        <p:spPr>
          <a:xfrm>
            <a:off x="286400" y="801312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8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Implementation</a:t>
            </a:r>
            <a:endParaRPr lang="en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975178-E0E9-C857-8320-55A659BDD6E9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 err="1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ConWeave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6B04A8D-4239-D0B3-6AE4-3152810BBD1A}"/>
              </a:ext>
            </a:extLst>
          </p:cNvPr>
          <p:cNvCxnSpPr>
            <a:cxnSpLocks/>
          </p:cNvCxnSpPr>
          <p:nvPr/>
        </p:nvCxnSpPr>
        <p:spPr>
          <a:xfrm>
            <a:off x="3000777" y="630839"/>
            <a:ext cx="850805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DC20EA9-0C23-61F3-4E0E-F3C5FDDE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3" y="1587069"/>
            <a:ext cx="10955894" cy="4461557"/>
          </a:xfrm>
          <a:prstGeom prst="rect">
            <a:avLst/>
          </a:prstGeom>
        </p:spPr>
      </p:pic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1E35E79B-AD02-0796-6CA5-D04D898B1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40684" y="1238084"/>
            <a:ext cx="6910632" cy="5381869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A852C8D-93F8-B9F0-5F78-BEF4D2A2675D}"/>
              </a:ext>
            </a:extLst>
          </p:cNvPr>
          <p:cNvSpPr/>
          <p:nvPr/>
        </p:nvSpPr>
        <p:spPr>
          <a:xfrm>
            <a:off x="3807944" y="4571999"/>
            <a:ext cx="2085733" cy="497992"/>
          </a:xfrm>
          <a:prstGeom prst="rect">
            <a:avLst/>
          </a:prstGeom>
          <a:solidFill>
            <a:srgbClr val="FE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DDF1BF-288E-E617-2937-8854EBBD35FB}"/>
              </a:ext>
            </a:extLst>
          </p:cNvPr>
          <p:cNvSpPr/>
          <p:nvPr/>
        </p:nvSpPr>
        <p:spPr>
          <a:xfrm>
            <a:off x="3817594" y="3950368"/>
            <a:ext cx="2085733" cy="497992"/>
          </a:xfrm>
          <a:prstGeom prst="rect">
            <a:avLst/>
          </a:prstGeom>
          <a:solidFill>
            <a:srgbClr val="FE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DA6A4-37C1-D264-BB2F-BB84930FAB9B}"/>
              </a:ext>
            </a:extLst>
          </p:cNvPr>
          <p:cNvSpPr/>
          <p:nvPr/>
        </p:nvSpPr>
        <p:spPr>
          <a:xfrm>
            <a:off x="6515085" y="3939859"/>
            <a:ext cx="1778910" cy="945465"/>
          </a:xfrm>
          <a:prstGeom prst="rect">
            <a:avLst/>
          </a:prstGeom>
          <a:solidFill>
            <a:schemeClr val="accent2"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023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86352D-32E4-7A02-FFFC-DF53E2F34F3E}"/>
              </a:ext>
            </a:extLst>
          </p:cNvPr>
          <p:cNvSpPr txBox="1"/>
          <p:nvPr/>
        </p:nvSpPr>
        <p:spPr>
          <a:xfrm>
            <a:off x="286400" y="711159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8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the example of a flow arrival and its rerouting </a:t>
            </a:r>
            <a:endParaRPr lang="en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279A4C-F225-1051-2CE2-7ECD75CD7F8D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 err="1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ConWeave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B5D6F78-60DA-C8A8-98F2-7EDB3036F679}"/>
              </a:ext>
            </a:extLst>
          </p:cNvPr>
          <p:cNvCxnSpPr>
            <a:cxnSpLocks/>
          </p:cNvCxnSpPr>
          <p:nvPr/>
        </p:nvCxnSpPr>
        <p:spPr>
          <a:xfrm>
            <a:off x="3000777" y="630839"/>
            <a:ext cx="850805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2743A4C-28D8-B8F3-1F42-00C371B47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914" y="1135052"/>
            <a:ext cx="6240172" cy="6309200"/>
          </a:xfrm>
          <a:prstGeom prst="rect">
            <a:avLst/>
          </a:prstGeom>
        </p:spPr>
      </p:pic>
      <p:sp>
        <p:nvSpPr>
          <p:cNvPr id="9" name="도넛[D] 8">
            <a:extLst>
              <a:ext uri="{FF2B5EF4-FFF2-40B4-BE49-F238E27FC236}">
                <a16:creationId xmlns:a16="http://schemas.microsoft.com/office/drawing/2014/main" id="{C22E8B97-7A52-D5C8-634F-12E0F22B57C5}"/>
              </a:ext>
            </a:extLst>
          </p:cNvPr>
          <p:cNvSpPr/>
          <p:nvPr/>
        </p:nvSpPr>
        <p:spPr>
          <a:xfrm>
            <a:off x="6372600" y="4546769"/>
            <a:ext cx="2624546" cy="1506302"/>
          </a:xfrm>
          <a:prstGeom prst="donut">
            <a:avLst>
              <a:gd name="adj" fmla="val 29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75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E6A4A2-E019-EDC9-0B2B-FA7AB29AA454}"/>
              </a:ext>
            </a:extLst>
          </p:cNvPr>
          <p:cNvSpPr txBox="1"/>
          <p:nvPr/>
        </p:nvSpPr>
        <p:spPr>
          <a:xfrm>
            <a:off x="286400" y="736917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8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“Cautious” Rerouting Decisions </a:t>
            </a:r>
            <a:endParaRPr lang="en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97E4660-D988-16F6-999D-FE57DF645054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 err="1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ConWeave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27D819D1-C8A9-140C-FD24-1D09C9A1456C}"/>
              </a:ext>
            </a:extLst>
          </p:cNvPr>
          <p:cNvCxnSpPr>
            <a:cxnSpLocks/>
          </p:cNvCxnSpPr>
          <p:nvPr/>
        </p:nvCxnSpPr>
        <p:spPr>
          <a:xfrm>
            <a:off x="3000777" y="630839"/>
            <a:ext cx="850805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35211E5-BF69-F73F-64C8-739A3AAE0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44" y="2221620"/>
            <a:ext cx="3520134" cy="3520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3F972F-5AD9-6891-58C3-34323022D7CC}"/>
              </a:ext>
            </a:extLst>
          </p:cNvPr>
          <p:cNvSpPr txBox="1"/>
          <p:nvPr/>
        </p:nvSpPr>
        <p:spPr>
          <a:xfrm>
            <a:off x="-353934" y="5748458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Fine-grained traffic routing</a:t>
            </a:r>
            <a:endParaRPr lang="en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4B00F6-7D94-848B-BD89-551C07482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700" y="2330380"/>
            <a:ext cx="3302614" cy="3302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95C1AE-F1A2-8368-210F-B86830259C9E}"/>
              </a:ext>
            </a:extLst>
          </p:cNvPr>
          <p:cNvSpPr txBox="1"/>
          <p:nvPr/>
        </p:nvSpPr>
        <p:spPr>
          <a:xfrm>
            <a:off x="5267462" y="5750828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18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out-of-order in unpredictable patterns </a:t>
            </a:r>
            <a:endParaRPr lang="en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5" name="등호 14">
            <a:extLst>
              <a:ext uri="{FF2B5EF4-FFF2-40B4-BE49-F238E27FC236}">
                <a16:creationId xmlns:a16="http://schemas.microsoft.com/office/drawing/2014/main" id="{6EC2FBB7-223C-A222-3674-B83A77C643A2}"/>
              </a:ext>
            </a:extLst>
          </p:cNvPr>
          <p:cNvSpPr/>
          <p:nvPr/>
        </p:nvSpPr>
        <p:spPr>
          <a:xfrm>
            <a:off x="5431973" y="3809075"/>
            <a:ext cx="837127" cy="768410"/>
          </a:xfrm>
          <a:prstGeom prst="mathEqual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2B41162-9196-7320-EA32-94AA2108BE9A}"/>
              </a:ext>
            </a:extLst>
          </p:cNvPr>
          <p:cNvSpPr/>
          <p:nvPr/>
        </p:nvSpPr>
        <p:spPr>
          <a:xfrm>
            <a:off x="582303" y="1522676"/>
            <a:ext cx="11027391" cy="5104263"/>
          </a:xfrm>
          <a:prstGeom prst="roundRect">
            <a:avLst>
              <a:gd name="adj" fmla="val 9448"/>
            </a:avLst>
          </a:prstGeom>
          <a:solidFill>
            <a:srgbClr val="4472C4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1AB012B9-C3D0-88A9-CD53-67F1E49A64C8}"/>
              </a:ext>
            </a:extLst>
          </p:cNvPr>
          <p:cNvSpPr/>
          <p:nvPr/>
        </p:nvSpPr>
        <p:spPr>
          <a:xfrm>
            <a:off x="1841974" y="1212326"/>
            <a:ext cx="8508051" cy="80252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Goal : P</a:t>
            </a:r>
            <a:r>
              <a:rPr lang="en" altLang="ko-KR" sz="1800" dirty="0" err="1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roducing</a:t>
            </a:r>
            <a:r>
              <a:rPr lang="en" altLang="ko-KR" sz="18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" altLang="ko-KR" sz="1800" b="1" dirty="0">
                <a:solidFill>
                  <a:srgbClr val="FEFF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predictable packet arrival patterns </a:t>
            </a:r>
          </a:p>
        </p:txBody>
      </p:sp>
    </p:spTree>
    <p:extLst>
      <p:ext uri="{BB962C8B-B14F-4D97-AF65-F5344CB8AC3E}">
        <p14:creationId xmlns:p14="http://schemas.microsoft.com/office/powerpoint/2010/main" val="1693866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5B75A24-238D-5F62-8E50-B018333A716F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 err="1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ConWeave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70DAD68-28C7-5CD4-5CC5-39404C9C0987}"/>
              </a:ext>
            </a:extLst>
          </p:cNvPr>
          <p:cNvCxnSpPr>
            <a:cxnSpLocks/>
          </p:cNvCxnSpPr>
          <p:nvPr/>
        </p:nvCxnSpPr>
        <p:spPr>
          <a:xfrm>
            <a:off x="3000777" y="630839"/>
            <a:ext cx="850805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7ECB2B-DE2B-BCD0-B5FD-F21671E039E5}"/>
              </a:ext>
            </a:extLst>
          </p:cNvPr>
          <p:cNvSpPr txBox="1"/>
          <p:nvPr/>
        </p:nvSpPr>
        <p:spPr>
          <a:xfrm>
            <a:off x="286400" y="736917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8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“Cautious” Rerouting Decisions </a:t>
            </a:r>
            <a:endParaRPr lang="en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877E8-DAD9-E50F-C345-C32DFA74F40A}"/>
              </a:ext>
            </a:extLst>
          </p:cNvPr>
          <p:cNvSpPr txBox="1"/>
          <p:nvPr/>
        </p:nvSpPr>
        <p:spPr>
          <a:xfrm>
            <a:off x="286400" y="1329729"/>
            <a:ext cx="9387687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latin typeface="Dotum" panose="020B0600000101010101" pitchFamily="34" charset="-127"/>
                <a:ea typeface="Dotum" panose="020B0600000101010101" pitchFamily="34" charset="-127"/>
              </a:rPr>
              <a:t>Rerouting is needs and a good alternative path is available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The existing path is congested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20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There exists a viable path that is not congested</a:t>
            </a:r>
            <a:endParaRPr kumimoji="1" lang="ko-KR" altLang="en-US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234EC-982C-DB71-50FF-8390A6264FF2}"/>
              </a:ext>
            </a:extLst>
          </p:cNvPr>
          <p:cNvSpPr txBox="1"/>
          <p:nvPr/>
        </p:nvSpPr>
        <p:spPr>
          <a:xfrm>
            <a:off x="286400" y="3605205"/>
            <a:ext cx="11222428" cy="18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2000" dirty="0">
                <a:latin typeface="Dotum" panose="020B0600000101010101" pitchFamily="34" charset="-127"/>
                <a:ea typeface="Dotum" panose="020B0600000101010101" pitchFamily="34" charset="-127"/>
              </a:rPr>
              <a:t>T</a:t>
            </a:r>
            <a:r>
              <a:rPr lang="en" altLang="ko-KR" sz="20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o produce </a:t>
            </a:r>
            <a:r>
              <a:rPr lang="en" altLang="ko-KR" sz="2000" b="1" dirty="0">
                <a:solidFill>
                  <a:srgbClr val="FF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predictable arrival patterns </a:t>
            </a:r>
            <a:r>
              <a:rPr lang="en" altLang="ko-KR" sz="20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that any flow can only have in-flight packets in </a:t>
            </a:r>
            <a:r>
              <a:rPr lang="en" altLang="ko-KR" sz="2000" b="1" dirty="0">
                <a:solidFill>
                  <a:srgbClr val="FF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at most two paths </a:t>
            </a:r>
            <a:r>
              <a:rPr lang="en" altLang="ko-KR" sz="20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at any instance of time. </a:t>
            </a:r>
            <a:endParaRPr lang="en" altLang="ko-KR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20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Any out-of-packets caused by </a:t>
            </a:r>
            <a:r>
              <a:rPr lang="en" altLang="ko-KR" sz="2000" b="1" dirty="0">
                <a:solidFill>
                  <a:srgbClr val="FF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previous reroutes </a:t>
            </a:r>
            <a:r>
              <a:rPr lang="en" altLang="ko-KR" sz="20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have been received at the destination </a:t>
            </a:r>
            <a:r>
              <a:rPr lang="en" altLang="ko-KR" sz="2000" dirty="0" err="1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ToR</a:t>
            </a:r>
            <a:endParaRPr kumimoji="1" lang="ko-KR" altLang="en-US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63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6A3CF-78D8-EC04-C41E-9C93D706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00" y="-13250"/>
            <a:ext cx="10515600" cy="1325563"/>
          </a:xfrm>
        </p:spPr>
        <p:txBody>
          <a:bodyPr/>
          <a:lstStyle/>
          <a:p>
            <a:r>
              <a:rPr kumimoji="1" lang="en-US" altLang="ko-KR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Content</a:t>
            </a:r>
            <a:endParaRPr kumimoji="1" lang="ko-KR" altLang="en-US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E0165EB-015C-1A9F-EED5-01D98CDB61DE}"/>
              </a:ext>
            </a:extLst>
          </p:cNvPr>
          <p:cNvCxnSpPr>
            <a:cxnSpLocks/>
          </p:cNvCxnSpPr>
          <p:nvPr/>
        </p:nvCxnSpPr>
        <p:spPr>
          <a:xfrm>
            <a:off x="2743193" y="772508"/>
            <a:ext cx="881293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C21081-D52A-18E6-C51B-683CA88AFC91}"/>
              </a:ext>
            </a:extLst>
          </p:cNvPr>
          <p:cNvSpPr txBox="1"/>
          <p:nvPr/>
        </p:nvSpPr>
        <p:spPr>
          <a:xfrm>
            <a:off x="1011621" y="1245629"/>
            <a:ext cx="106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01.</a:t>
            </a:r>
            <a:endParaRPr kumimoji="1" lang="ko-KR" altLang="en-US" sz="48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E057B-DB72-9157-0237-DE577172CA17}"/>
              </a:ext>
            </a:extLst>
          </p:cNvPr>
          <p:cNvSpPr txBox="1"/>
          <p:nvPr/>
        </p:nvSpPr>
        <p:spPr>
          <a:xfrm>
            <a:off x="2207180" y="1231207"/>
            <a:ext cx="2695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Introduction</a:t>
            </a:r>
            <a:endParaRPr kumimoji="1" lang="ko-KR" altLang="en-US" sz="32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3AC48-2F54-B5B5-121D-3A52692D28B3}"/>
              </a:ext>
            </a:extLst>
          </p:cNvPr>
          <p:cNvSpPr txBox="1"/>
          <p:nvPr/>
        </p:nvSpPr>
        <p:spPr>
          <a:xfrm>
            <a:off x="2207180" y="1891960"/>
            <a:ext cx="26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What is main topic?</a:t>
            </a:r>
            <a:endParaRPr kumimoji="1" lang="ko-KR" altLang="en-US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66041-E6B4-FF0D-B019-7EE79E56CFC8}"/>
              </a:ext>
            </a:extLst>
          </p:cNvPr>
          <p:cNvSpPr txBox="1"/>
          <p:nvPr/>
        </p:nvSpPr>
        <p:spPr>
          <a:xfrm>
            <a:off x="1011621" y="2612107"/>
            <a:ext cx="106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02.</a:t>
            </a:r>
            <a:endParaRPr kumimoji="1" lang="ko-KR" altLang="en-US" sz="48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101857-564C-18E5-8181-DDD49FBAA30D}"/>
              </a:ext>
            </a:extLst>
          </p:cNvPr>
          <p:cNvSpPr txBox="1"/>
          <p:nvPr/>
        </p:nvSpPr>
        <p:spPr>
          <a:xfrm>
            <a:off x="2207179" y="2597685"/>
            <a:ext cx="744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Reordering out-of-order packets</a:t>
            </a:r>
            <a:endParaRPr kumimoji="1" lang="ko-KR" altLang="en-US" sz="32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CCEE3-4B9F-58CF-65C3-E3E7EB776608}"/>
              </a:ext>
            </a:extLst>
          </p:cNvPr>
          <p:cNvSpPr txBox="1"/>
          <p:nvPr/>
        </p:nvSpPr>
        <p:spPr>
          <a:xfrm>
            <a:off x="2207179" y="3258438"/>
            <a:ext cx="450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Existing reordering method</a:t>
            </a:r>
            <a:endParaRPr kumimoji="1" lang="ko-KR" altLang="en-US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86E96-3E91-DC24-6BEA-B9A61E01CCAE}"/>
              </a:ext>
            </a:extLst>
          </p:cNvPr>
          <p:cNvSpPr txBox="1"/>
          <p:nvPr/>
        </p:nvSpPr>
        <p:spPr>
          <a:xfrm>
            <a:off x="1011620" y="4043561"/>
            <a:ext cx="106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03.</a:t>
            </a:r>
            <a:endParaRPr kumimoji="1" lang="ko-KR" altLang="en-US" sz="48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C228CA-21FA-1E2F-EB12-F3E16A5E717B}"/>
              </a:ext>
            </a:extLst>
          </p:cNvPr>
          <p:cNvSpPr txBox="1"/>
          <p:nvPr/>
        </p:nvSpPr>
        <p:spPr>
          <a:xfrm>
            <a:off x="2207179" y="4029139"/>
            <a:ext cx="2695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err="1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Conweave</a:t>
            </a:r>
            <a:endParaRPr kumimoji="1" lang="ko-KR" altLang="en-US" sz="32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D7EA58-B9C0-E922-944D-6CC86628F44F}"/>
              </a:ext>
            </a:extLst>
          </p:cNvPr>
          <p:cNvSpPr txBox="1"/>
          <p:nvPr/>
        </p:nvSpPr>
        <p:spPr>
          <a:xfrm>
            <a:off x="2207179" y="4689892"/>
            <a:ext cx="26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What is </a:t>
            </a:r>
            <a:r>
              <a:rPr kumimoji="1" lang="en-US" altLang="ko-KR" dirty="0" err="1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Conweave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?</a:t>
            </a:r>
            <a:endParaRPr kumimoji="1" lang="ko-KR" altLang="en-US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E7C84C-D217-976F-859C-130139783332}"/>
              </a:ext>
            </a:extLst>
          </p:cNvPr>
          <p:cNvSpPr txBox="1"/>
          <p:nvPr/>
        </p:nvSpPr>
        <p:spPr>
          <a:xfrm>
            <a:off x="1011620" y="5489437"/>
            <a:ext cx="106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04.</a:t>
            </a:r>
            <a:endParaRPr kumimoji="1" lang="ko-KR" altLang="en-US" sz="48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22F960-1AD1-3FEF-1EB7-6390D05AB7C2}"/>
              </a:ext>
            </a:extLst>
          </p:cNvPr>
          <p:cNvSpPr txBox="1"/>
          <p:nvPr/>
        </p:nvSpPr>
        <p:spPr>
          <a:xfrm>
            <a:off x="2207179" y="5475015"/>
            <a:ext cx="2695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Evaluation</a:t>
            </a:r>
            <a:endParaRPr kumimoji="1" lang="ko-KR" altLang="en-US" sz="32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8E84F-9F4F-304D-BF5D-D5F0A1355D40}"/>
              </a:ext>
            </a:extLst>
          </p:cNvPr>
          <p:cNvSpPr txBox="1"/>
          <p:nvPr/>
        </p:nvSpPr>
        <p:spPr>
          <a:xfrm>
            <a:off x="2207179" y="6135768"/>
            <a:ext cx="52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How much does it improve performance?</a:t>
            </a:r>
            <a:endParaRPr kumimoji="1" lang="ko-KR" altLang="en-US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6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A467A-E6E2-FFD0-E18F-E799A13FDC84}"/>
              </a:ext>
            </a:extLst>
          </p:cNvPr>
          <p:cNvSpPr txBox="1"/>
          <p:nvPr/>
        </p:nvSpPr>
        <p:spPr>
          <a:xfrm>
            <a:off x="286400" y="736917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8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“Cautious” Rerouting Decisions </a:t>
            </a:r>
            <a:endParaRPr lang="en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D842DA0-C7B9-5694-5E37-B0BDDA4A3122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 err="1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ConWeave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98345D5-477F-2C30-F6A2-0F69C299BFC2}"/>
              </a:ext>
            </a:extLst>
          </p:cNvPr>
          <p:cNvCxnSpPr>
            <a:cxnSpLocks/>
          </p:cNvCxnSpPr>
          <p:nvPr/>
        </p:nvCxnSpPr>
        <p:spPr>
          <a:xfrm>
            <a:off x="3000777" y="630839"/>
            <a:ext cx="850805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FFF798A-6BB7-4C8E-88AB-B51389DECB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70" r="6610" b="13809"/>
          <a:stretch/>
        </p:blipFill>
        <p:spPr>
          <a:xfrm>
            <a:off x="1735935" y="1416598"/>
            <a:ext cx="8720129" cy="5014835"/>
          </a:xfrm>
          <a:prstGeom prst="rect">
            <a:avLst/>
          </a:prstGeom>
        </p:spPr>
      </p:pic>
      <p:sp>
        <p:nvSpPr>
          <p:cNvPr id="8" name="오른쪽 대괄호[R] 7">
            <a:extLst>
              <a:ext uri="{FF2B5EF4-FFF2-40B4-BE49-F238E27FC236}">
                <a16:creationId xmlns:a16="http://schemas.microsoft.com/office/drawing/2014/main" id="{3C3C937C-A190-DE50-B4A4-58004009EF94}"/>
              </a:ext>
            </a:extLst>
          </p:cNvPr>
          <p:cNvSpPr/>
          <p:nvPr/>
        </p:nvSpPr>
        <p:spPr>
          <a:xfrm>
            <a:off x="10159708" y="3162868"/>
            <a:ext cx="1856095" cy="532263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07BEC5-B4BD-BAEE-CD25-E972EBCA40A4}"/>
              </a:ext>
            </a:extLst>
          </p:cNvPr>
          <p:cNvSpPr/>
          <p:nvPr/>
        </p:nvSpPr>
        <p:spPr>
          <a:xfrm>
            <a:off x="3903785" y="1629508"/>
            <a:ext cx="515815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8D0917-C28C-2543-1995-03BB471FEC89}"/>
              </a:ext>
            </a:extLst>
          </p:cNvPr>
          <p:cNvSpPr/>
          <p:nvPr/>
        </p:nvSpPr>
        <p:spPr>
          <a:xfrm>
            <a:off x="3292129" y="1629508"/>
            <a:ext cx="515815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5178BB-E7D8-4892-EBC9-BDC312486B05}"/>
              </a:ext>
            </a:extLst>
          </p:cNvPr>
          <p:cNvSpPr/>
          <p:nvPr/>
        </p:nvSpPr>
        <p:spPr>
          <a:xfrm>
            <a:off x="2692196" y="1635370"/>
            <a:ext cx="504092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</a:t>
            </a:r>
            <a:endParaRPr kumimoji="1" lang="ko-KR" altLang="en-US" dirty="0"/>
          </a:p>
        </p:txBody>
      </p:sp>
      <p:sp>
        <p:nvSpPr>
          <p:cNvPr id="13" name="오른쪽 대괄호[R] 12">
            <a:extLst>
              <a:ext uri="{FF2B5EF4-FFF2-40B4-BE49-F238E27FC236}">
                <a16:creationId xmlns:a16="http://schemas.microsoft.com/office/drawing/2014/main" id="{3DEF3EDB-BAD4-8497-6813-D1C91BDFB19C}"/>
              </a:ext>
            </a:extLst>
          </p:cNvPr>
          <p:cNvSpPr/>
          <p:nvPr/>
        </p:nvSpPr>
        <p:spPr>
          <a:xfrm>
            <a:off x="10159707" y="4159329"/>
            <a:ext cx="1856095" cy="532263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5A104-5EEF-850F-11F3-3A68AF182F4F}"/>
              </a:ext>
            </a:extLst>
          </p:cNvPr>
          <p:cNvSpPr txBox="1"/>
          <p:nvPr/>
        </p:nvSpPr>
        <p:spPr>
          <a:xfrm>
            <a:off x="10310838" y="2734380"/>
            <a:ext cx="18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Normal queue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7AE01-EF66-6305-DE30-4A8AA1FE194D}"/>
              </a:ext>
            </a:extLst>
          </p:cNvPr>
          <p:cNvSpPr/>
          <p:nvPr/>
        </p:nvSpPr>
        <p:spPr>
          <a:xfrm>
            <a:off x="2080540" y="1629508"/>
            <a:ext cx="515815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85BFA-F416-2B29-044D-A5FC90899AED}"/>
              </a:ext>
            </a:extLst>
          </p:cNvPr>
          <p:cNvSpPr/>
          <p:nvPr/>
        </p:nvSpPr>
        <p:spPr>
          <a:xfrm>
            <a:off x="1468884" y="1629508"/>
            <a:ext cx="515815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919938-E9F5-75F4-02B2-1E319CFD97C6}"/>
              </a:ext>
            </a:extLst>
          </p:cNvPr>
          <p:cNvSpPr/>
          <p:nvPr/>
        </p:nvSpPr>
        <p:spPr>
          <a:xfrm>
            <a:off x="857228" y="1629508"/>
            <a:ext cx="515815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BEE787-8EF1-9195-193B-7122CB815F58}"/>
              </a:ext>
            </a:extLst>
          </p:cNvPr>
          <p:cNvSpPr/>
          <p:nvPr/>
        </p:nvSpPr>
        <p:spPr>
          <a:xfrm>
            <a:off x="2596355" y="3282462"/>
            <a:ext cx="1530168" cy="703383"/>
          </a:xfrm>
          <a:prstGeom prst="rect">
            <a:avLst/>
          </a:prstGeom>
          <a:solidFill>
            <a:schemeClr val="accent2"/>
          </a:solidFill>
          <a:ln w="28575">
            <a:solidFill>
              <a:srgbClr val="C768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Reroute!!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EAC39C-8009-1E7F-783B-56B2DE08149E}"/>
              </a:ext>
            </a:extLst>
          </p:cNvPr>
          <p:cNvSpPr txBox="1"/>
          <p:nvPr/>
        </p:nvSpPr>
        <p:spPr>
          <a:xfrm>
            <a:off x="10310837" y="4699248"/>
            <a:ext cx="2120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Reorder queue</a:t>
            </a:r>
          </a:p>
          <a:p>
            <a:r>
              <a:rPr lang="en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(Dynamically)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DE8274-957E-323B-584E-F0F28DB401EA}"/>
              </a:ext>
            </a:extLst>
          </p:cNvPr>
          <p:cNvSpPr/>
          <p:nvPr/>
        </p:nvSpPr>
        <p:spPr>
          <a:xfrm>
            <a:off x="7570922" y="2035092"/>
            <a:ext cx="3386380" cy="703383"/>
          </a:xfrm>
          <a:prstGeom prst="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Continuous RTT Monitoring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E05864-535A-A8AF-44D2-F3EA35150662}"/>
                  </a:ext>
                </a:extLst>
              </p:cNvPr>
              <p:cNvSpPr txBox="1"/>
              <p:nvPr/>
            </p:nvSpPr>
            <p:spPr>
              <a:xfrm>
                <a:off x="4787339" y="2789879"/>
                <a:ext cx="278358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kumimoji="1" lang="en-US" altLang="ko-KR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kumimoji="1" lang="en-US" altLang="ko-KR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" altLang="ko-KR" dirty="0">
                            <a:highlight>
                              <a:srgbClr val="FFFF00"/>
                            </a:highlight>
                            <a:latin typeface="LibertineMathMI"/>
                          </a:rPr>
                          <m:t>𝜃</m:t>
                        </m:r>
                      </m:e>
                      <m:sub>
                        <m:r>
                          <a:rPr kumimoji="1"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𝑝𝑎𝑡h</m:t>
                        </m:r>
                        <m:r>
                          <a:rPr kumimoji="1"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𝑏𝑢𝑠𝑦</m:t>
                        </m:r>
                      </m:sub>
                    </m:sSub>
                  </m:oMath>
                </a14:m>
                <a:r>
                  <a:rPr kumimoji="1" lang="en-US" altLang="ko-KR" dirty="0">
                    <a:highlight>
                      <a:srgbClr val="FFFF00"/>
                    </a:highlight>
                  </a:rPr>
                  <a:t> unavailable!!</a:t>
                </a:r>
                <a:endParaRPr kumimoji="1" lang="ko-KR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E05864-535A-A8AF-44D2-F3EA35150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339" y="2789879"/>
                <a:ext cx="2783583" cy="298928"/>
              </a:xfrm>
              <a:prstGeom prst="rect">
                <a:avLst/>
              </a:prstGeom>
              <a:blipFill>
                <a:blip r:embed="rId4"/>
                <a:stretch>
                  <a:fillRect l="-2715" t="-24000" r="-4072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BDE016-B4F1-3E7E-2961-4B21C6FBDCE1}"/>
                  </a:ext>
                </a:extLst>
              </p:cNvPr>
              <p:cNvSpPr txBox="1"/>
              <p:nvPr/>
            </p:nvSpPr>
            <p:spPr>
              <a:xfrm>
                <a:off x="3028305" y="5164403"/>
                <a:ext cx="1133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ko-KR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" altLang="ko-KR" dirty="0">
                              <a:highlight>
                                <a:srgbClr val="FFFF00"/>
                              </a:highlight>
                              <a:latin typeface="LibertineMathMI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𝑖𝑛𝑎𝑐𝑡𝑖𝑣𝑒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BDE016-B4F1-3E7E-2961-4B21C6FBD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305" y="5164403"/>
                <a:ext cx="1133387" cy="276999"/>
              </a:xfrm>
              <a:prstGeom prst="rect">
                <a:avLst/>
              </a:prstGeom>
              <a:blipFill>
                <a:blip r:embed="rId5"/>
                <a:stretch>
                  <a:fillRect l="-2222" t="-8696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3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073 0.14699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18073 0.146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214 0.04792 " pathEditMode="relative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15234 0.24537 L 0.772 0.37061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94" y="185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0.15234 0.24537 L 0.772 0.37061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94" y="1851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5234 0.24537 L 0.772 0.37061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94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6 0.14699 L 0.1306 0.14723 L 0.15807 0.15209 L 0.74687 0.22917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07" y="409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73 0.14699 L 0.18073 0.14723 L 0.2052 0.15162 L 0.73802 0.22917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5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13 0.04792 L 0.39049 0.20255 L 0.78528 0.22014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2 0.37061 L 0.94583 0.373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16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2 0.37061 L 0.94583 0.3738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16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2 0.37061 L 0.94583 0.3738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4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ED830-C484-798A-EC67-DE09B14348B0}"/>
              </a:ext>
            </a:extLst>
          </p:cNvPr>
          <p:cNvSpPr txBox="1"/>
          <p:nvPr/>
        </p:nvSpPr>
        <p:spPr>
          <a:xfrm>
            <a:off x="286400" y="801312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8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Masking packet reordering</a:t>
            </a:r>
            <a:endParaRPr lang="en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34513EB-7405-8EAA-04D7-D72A45C62394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 err="1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ConWeave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1E7F50D-6ED0-7548-7F76-385EE411272B}"/>
              </a:ext>
            </a:extLst>
          </p:cNvPr>
          <p:cNvCxnSpPr>
            <a:cxnSpLocks/>
          </p:cNvCxnSpPr>
          <p:nvPr/>
        </p:nvCxnSpPr>
        <p:spPr>
          <a:xfrm>
            <a:off x="3000777" y="630839"/>
            <a:ext cx="850805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191B6E2-DEBD-924D-78F3-E65BAD73D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477"/>
          <a:stretch/>
        </p:blipFill>
        <p:spPr>
          <a:xfrm>
            <a:off x="392484" y="1341116"/>
            <a:ext cx="5576259" cy="4825604"/>
          </a:xfrm>
          <a:prstGeom prst="rect">
            <a:avLst/>
          </a:prstGeom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F455BD-C443-9BDC-CB16-663CAC779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571"/>
          <a:stretch/>
        </p:blipFill>
        <p:spPr>
          <a:xfrm>
            <a:off x="5968743" y="2538912"/>
            <a:ext cx="5961454" cy="2401217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81073C0E-F6FE-6371-3F2D-245CC632F844}"/>
              </a:ext>
            </a:extLst>
          </p:cNvPr>
          <p:cNvSpPr/>
          <p:nvPr/>
        </p:nvSpPr>
        <p:spPr>
          <a:xfrm>
            <a:off x="700644" y="1579418"/>
            <a:ext cx="1187533" cy="1104405"/>
          </a:xfrm>
          <a:prstGeom prst="frame">
            <a:avLst>
              <a:gd name="adj1" fmla="val 38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F1954503-EECB-EE33-D2E6-CAFD9023C0FD}"/>
              </a:ext>
            </a:extLst>
          </p:cNvPr>
          <p:cNvSpPr/>
          <p:nvPr/>
        </p:nvSpPr>
        <p:spPr>
          <a:xfrm>
            <a:off x="6276903" y="2635115"/>
            <a:ext cx="1187533" cy="1104405"/>
          </a:xfrm>
          <a:prstGeom prst="frame">
            <a:avLst>
              <a:gd name="adj1" fmla="val 38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2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C4A3F-15D1-EE26-1581-A3B688EED116}"/>
              </a:ext>
            </a:extLst>
          </p:cNvPr>
          <p:cNvSpPr txBox="1"/>
          <p:nvPr/>
        </p:nvSpPr>
        <p:spPr>
          <a:xfrm>
            <a:off x="286400" y="801312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Masking packet reordering – loss TAIL packet</a:t>
            </a:r>
            <a:endParaRPr lang="en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E67362D-E896-4211-A7F0-A0F9827AF826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 err="1">
                <a:solidFill>
                  <a:schemeClr val="bg2">
                    <a:lumMod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ConWeave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4DDEB22-30FD-30C7-3D64-A03759D4418B}"/>
              </a:ext>
            </a:extLst>
          </p:cNvPr>
          <p:cNvCxnSpPr>
            <a:cxnSpLocks/>
          </p:cNvCxnSpPr>
          <p:nvPr/>
        </p:nvCxnSpPr>
        <p:spPr>
          <a:xfrm>
            <a:off x="3000777" y="630839"/>
            <a:ext cx="850805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BD89F90-0FD4-8FB7-0263-6449F702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83" y="1746864"/>
            <a:ext cx="10374531" cy="4100279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0DEB38D5-AAFA-9F5D-CFF5-136F4A4CCF9E}"/>
              </a:ext>
            </a:extLst>
          </p:cNvPr>
          <p:cNvSpPr/>
          <p:nvPr/>
        </p:nvSpPr>
        <p:spPr>
          <a:xfrm>
            <a:off x="1140031" y="2126875"/>
            <a:ext cx="1721922" cy="1495099"/>
          </a:xfrm>
          <a:prstGeom prst="frame">
            <a:avLst>
              <a:gd name="adj1" fmla="val 38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81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9D6D2B-93FF-1E44-D13E-DAB749BEAAA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4800" b="1" dirty="0">
                <a:solidFill>
                  <a:schemeClr val="bg2">
                    <a:lumMod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Evaluation</a:t>
            </a:r>
            <a:endParaRPr kumimoji="1" lang="ko-KR" altLang="en-US" sz="4800" b="1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663F2-7BE3-8862-F104-52416FBBC37E}"/>
              </a:ext>
            </a:extLst>
          </p:cNvPr>
          <p:cNvSpPr txBox="1"/>
          <p:nvPr/>
        </p:nvSpPr>
        <p:spPr>
          <a:xfrm>
            <a:off x="5565231" y="2074304"/>
            <a:ext cx="106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2">
                    <a:lumMod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04.</a:t>
            </a:r>
            <a:endParaRPr kumimoji="1" lang="ko-KR" altLang="en-US" sz="4800" b="1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430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1AF85F-9AD9-9667-467F-83024544A1A1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chemeClr val="bg2">
                    <a:lumMod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Evaluation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D49378F0-940B-4290-0077-2356A2244EDB}"/>
              </a:ext>
            </a:extLst>
          </p:cNvPr>
          <p:cNvCxnSpPr>
            <a:cxnSpLocks/>
          </p:cNvCxnSpPr>
          <p:nvPr/>
        </p:nvCxnSpPr>
        <p:spPr>
          <a:xfrm>
            <a:off x="3000777" y="630839"/>
            <a:ext cx="850805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23444-7209-BA81-13C8-92E45A951695}"/>
              </a:ext>
            </a:extLst>
          </p:cNvPr>
          <p:cNvSpPr txBox="1"/>
          <p:nvPr/>
        </p:nvSpPr>
        <p:spPr>
          <a:xfrm>
            <a:off x="286400" y="801312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Reduction of FCT(Flow Completion Time)</a:t>
            </a:r>
            <a:endParaRPr lang="en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583C5D-89B1-2405-99F4-1FBB6DF5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21" y="1256206"/>
            <a:ext cx="9748157" cy="544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5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F8D2C07-7829-7FA7-BFDF-F73259B605B0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chemeClr val="bg2">
                    <a:lumMod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Evaluation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61CD4B-903B-1AD5-0CAE-E5F5684BA7F1}"/>
              </a:ext>
            </a:extLst>
          </p:cNvPr>
          <p:cNvCxnSpPr>
            <a:cxnSpLocks/>
          </p:cNvCxnSpPr>
          <p:nvPr/>
        </p:nvCxnSpPr>
        <p:spPr>
          <a:xfrm>
            <a:off x="3000777" y="630839"/>
            <a:ext cx="850805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171CDB-785D-E621-5F05-D74B1EE80329}"/>
              </a:ext>
            </a:extLst>
          </p:cNvPr>
          <p:cNvSpPr txBox="1"/>
          <p:nvPr/>
        </p:nvSpPr>
        <p:spPr>
          <a:xfrm>
            <a:off x="286400" y="801312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Load Balancing efficiency</a:t>
            </a:r>
            <a:endParaRPr lang="en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964041-B4D9-DDF5-84A6-64D3902D2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100" y="1587071"/>
            <a:ext cx="7442200" cy="51207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A559D5-1277-E89B-D8C4-79F9C506D396}"/>
                  </a:ext>
                </a:extLst>
              </p:cNvPr>
              <p:cNvSpPr txBox="1"/>
              <p:nvPr/>
            </p:nvSpPr>
            <p:spPr>
              <a:xfrm>
                <a:off x="742999" y="1228809"/>
                <a:ext cx="100590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𝑡h𝑟𝑜𝑢𝑔h𝑝𝑢𝑡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𝑖𝑚𝑏𝑎𝑙𝑎𝑛𝑐𝑒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=(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𝑚𝑎𝑥𝑖𝑢𝑚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𝑡h𝑟𝑜𝑢𝑔h𝑝𝑢𝑡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𝑚𝑖𝑛𝑖𝑚𝑢𝑚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𝑡h𝑟𝑜𝑢𝑔h𝑝𝑢𝑡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𝑎𝑣𝑒𝑟𝑎𝑔𝑒</m:t>
                    </m:r>
                  </m:oMath>
                </a14:m>
                <a:endParaRPr lang="en" altLang="ko-KR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A559D5-1277-E89B-D8C4-79F9C506D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99" y="1228809"/>
                <a:ext cx="10059001" cy="369332"/>
              </a:xfrm>
              <a:prstGeom prst="rect">
                <a:avLst/>
              </a:prstGeom>
              <a:blipFill>
                <a:blip r:embed="rId4"/>
                <a:stretch>
                  <a:fillRect l="-378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42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C1EAEF-B8FA-1CA5-4338-33B7ABA36560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chemeClr val="bg2">
                    <a:lumMod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Evaluation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1FA8B918-8D8A-7E85-7D07-6AE452A58F11}"/>
              </a:ext>
            </a:extLst>
          </p:cNvPr>
          <p:cNvCxnSpPr>
            <a:cxnSpLocks/>
          </p:cNvCxnSpPr>
          <p:nvPr/>
        </p:nvCxnSpPr>
        <p:spPr>
          <a:xfrm>
            <a:off x="3000777" y="630839"/>
            <a:ext cx="850805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ABD7FA-BF1A-4A5C-198C-7C37AEAE78DF}"/>
              </a:ext>
            </a:extLst>
          </p:cNvPr>
          <p:cNvSpPr txBox="1"/>
          <p:nvPr/>
        </p:nvSpPr>
        <p:spPr>
          <a:xfrm>
            <a:off x="286400" y="801312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Hardware resource consumption</a:t>
            </a:r>
            <a:endParaRPr lang="en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53A6E5-EFD5-9914-9419-F8A13D933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071"/>
            <a:ext cx="6359829" cy="39465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98E9B7-FB2E-66C5-4591-A90EC9EE8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829" y="1889299"/>
            <a:ext cx="5810696" cy="30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CC0F45-AD35-E83D-33FB-DBBB43DB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28" y="852960"/>
            <a:ext cx="6729343" cy="587675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9CBF749-DA3E-CBDE-6380-B86104F1F9E1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chemeClr val="bg2">
                    <a:lumMod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Evaluation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E97C2A09-A370-F67F-40A9-243AA123A9B5}"/>
              </a:ext>
            </a:extLst>
          </p:cNvPr>
          <p:cNvCxnSpPr>
            <a:cxnSpLocks/>
          </p:cNvCxnSpPr>
          <p:nvPr/>
        </p:nvCxnSpPr>
        <p:spPr>
          <a:xfrm>
            <a:off x="3000777" y="630839"/>
            <a:ext cx="850805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FF2BD1-283B-4D0D-F2C4-31BF4D624D8C}"/>
              </a:ext>
            </a:extLst>
          </p:cNvPr>
          <p:cNvSpPr txBox="1"/>
          <p:nvPr/>
        </p:nvSpPr>
        <p:spPr>
          <a:xfrm>
            <a:off x="286400" y="801312"/>
            <a:ext cx="70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Three-tier topology</a:t>
            </a:r>
            <a:endParaRPr lang="en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834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7FEB9C0-3309-C8DD-2616-AD9E6A53FE3C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4800" b="1" dirty="0">
                <a:solidFill>
                  <a:schemeClr val="bg2">
                    <a:lumMod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</a:t>
            </a:r>
            <a:endParaRPr kumimoji="1" lang="ko-KR" altLang="en-US" sz="4800" b="1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16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512B-6A58-EBC6-3A22-BEBB0061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60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Introduction</a:t>
            </a:r>
            <a:endParaRPr kumimoji="1" lang="ko-KR" altLang="en-US" sz="60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DE18E-1ECE-33AB-5F30-61CB600AD738}"/>
              </a:ext>
            </a:extLst>
          </p:cNvPr>
          <p:cNvSpPr txBox="1"/>
          <p:nvPr/>
        </p:nvSpPr>
        <p:spPr>
          <a:xfrm>
            <a:off x="5565231" y="2074304"/>
            <a:ext cx="106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01.</a:t>
            </a:r>
            <a:endParaRPr kumimoji="1" lang="ko-KR" altLang="en-US" sz="48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45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6A3CF-78D8-EC04-C41E-9C93D706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00" y="-154919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Introduction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E0165EB-015C-1A9F-EED5-01D98CDB61DE}"/>
              </a:ext>
            </a:extLst>
          </p:cNvPr>
          <p:cNvCxnSpPr>
            <a:cxnSpLocks/>
          </p:cNvCxnSpPr>
          <p:nvPr/>
        </p:nvCxnSpPr>
        <p:spPr>
          <a:xfrm>
            <a:off x="3298546" y="630839"/>
            <a:ext cx="8210282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54EB14-07BD-C2D2-136B-6EC079EAD54A}"/>
              </a:ext>
            </a:extLst>
          </p:cNvPr>
          <p:cNvSpPr txBox="1"/>
          <p:nvPr/>
        </p:nvSpPr>
        <p:spPr>
          <a:xfrm>
            <a:off x="286400" y="762600"/>
            <a:ext cx="612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The emergence of </a:t>
            </a:r>
            <a:r>
              <a:rPr kumimoji="1" lang="en-US" altLang="ko-KR" b="1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RDMA</a:t>
            </a:r>
            <a:r>
              <a:rPr kumimoji="1" lang="ko-KR" altLang="en-US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–</a:t>
            </a:r>
            <a:r>
              <a:rPr kumimoji="1"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Existing Method</a:t>
            </a:r>
            <a:endParaRPr kumimoji="1" lang="ko-KR" altLang="en-US" dirty="0">
              <a:solidFill>
                <a:srgbClr val="FF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030" name="Picture 6" descr="SMB Direct – The State of RDMA for use with SMB 3 traffic (Part I) |  StarWind Blog">
            <a:extLst>
              <a:ext uri="{FF2B5EF4-FFF2-40B4-BE49-F238E27FC236}">
                <a16:creationId xmlns:a16="http://schemas.microsoft.com/office/drawing/2014/main" id="{D216013C-2E27-F690-E5CF-880FCE6B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54" y="1551331"/>
            <a:ext cx="9205491" cy="475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A5D89C-BE17-8C2D-1058-0DEC25C9F29F}"/>
              </a:ext>
            </a:extLst>
          </p:cNvPr>
          <p:cNvSpPr/>
          <p:nvPr/>
        </p:nvSpPr>
        <p:spPr>
          <a:xfrm>
            <a:off x="3298546" y="2098071"/>
            <a:ext cx="925724" cy="4648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DATA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6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2824 " pathEditMode="relative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12824 L -3.54167E-6 0.42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4213 L 0.44688 0.434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688 0.43403 L 0.44571 0.1446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71 0.14468 L 0.44688 -0.00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7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54EB14-07BD-C2D2-136B-6EC079EAD54A}"/>
              </a:ext>
            </a:extLst>
          </p:cNvPr>
          <p:cNvSpPr txBox="1"/>
          <p:nvPr/>
        </p:nvSpPr>
        <p:spPr>
          <a:xfrm>
            <a:off x="286399" y="736917"/>
            <a:ext cx="612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The emergence of </a:t>
            </a:r>
            <a:r>
              <a:rPr kumimoji="1" lang="en-US" altLang="ko-KR" b="1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RDMA</a:t>
            </a:r>
            <a:endParaRPr kumimoji="1" lang="ko-KR" altLang="en-US" dirty="0">
              <a:solidFill>
                <a:srgbClr val="FF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030" name="Picture 6" descr="SMB Direct – The State of RDMA for use with SMB 3 traffic (Part I) |  StarWind Blog">
            <a:extLst>
              <a:ext uri="{FF2B5EF4-FFF2-40B4-BE49-F238E27FC236}">
                <a16:creationId xmlns:a16="http://schemas.microsoft.com/office/drawing/2014/main" id="{D216013C-2E27-F690-E5CF-880FCE6B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54" y="1551331"/>
            <a:ext cx="9205491" cy="475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A5D89C-BE17-8C2D-1058-0DEC25C9F29F}"/>
              </a:ext>
            </a:extLst>
          </p:cNvPr>
          <p:cNvSpPr/>
          <p:nvPr/>
        </p:nvSpPr>
        <p:spPr>
          <a:xfrm>
            <a:off x="3298546" y="2098071"/>
            <a:ext cx="925724" cy="4648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DATA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368C2-D1B7-6837-BB38-486555A37C83}"/>
              </a:ext>
            </a:extLst>
          </p:cNvPr>
          <p:cNvSpPr txBox="1"/>
          <p:nvPr/>
        </p:nvSpPr>
        <p:spPr>
          <a:xfrm>
            <a:off x="4584568" y="2145817"/>
            <a:ext cx="360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Hiragino Sans W3" panose="020B0300000000000000" pitchFamily="34" charset="-128"/>
              </a:rPr>
              <a:t>Send to RNIC directly!!</a:t>
            </a:r>
            <a:endParaRPr kumimoji="1" lang="ko-KR" altLang="en-US" dirty="0">
              <a:solidFill>
                <a:srgbClr val="FF0000"/>
              </a:solidFill>
              <a:latin typeface="Hiragino Sans W3" panose="020B0300000000000000" pitchFamily="34" charset="-128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37F845-E6DB-4AE1-0B87-22EB58761D98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Introduction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B31C5085-DB63-B5D0-5899-35BDF9A74A34}"/>
              </a:ext>
            </a:extLst>
          </p:cNvPr>
          <p:cNvCxnSpPr>
            <a:cxnSpLocks/>
          </p:cNvCxnSpPr>
          <p:nvPr/>
        </p:nvCxnSpPr>
        <p:spPr>
          <a:xfrm>
            <a:off x="3298546" y="630839"/>
            <a:ext cx="8210282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8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973 C 0.01016 0.00371 0.02045 -0.00231 0.02618 0.00788 C 0.0319 0.01829 0.03282 0.02454 0.03451 0.07153 C 0.03633 0.11875 0.03425 0.24653 0.03685 0.29051 C 0.03959 0.3345 0.03555 0.32755 0.05 0.33612 C 0.06459 0.34468 0.12409 0.34167 0.12409 0.3419 L 0.3487 0.33797 C 0.39154 0.33195 0.37552 0.35186 0.38099 0.3051 C 0.38659 0.25834 0.37891 0.10811 0.3823 0.05718 C 0.38568 0.00602 0.39089 0.00926 0.40131 -0.00138 C 0.41185 -0.0118 0.42865 -0.00925 0.44571 -0.00671 " pathEditMode="relative" rAng="0" ptsTypes="AAAAAAAAAAA">
                                      <p:cBhvr>
                                        <p:cTn id="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9" y="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702900C9-F28F-DF2F-032B-3FACA0337AD6}"/>
              </a:ext>
            </a:extLst>
          </p:cNvPr>
          <p:cNvSpPr/>
          <p:nvPr/>
        </p:nvSpPr>
        <p:spPr>
          <a:xfrm>
            <a:off x="8180773" y="1934884"/>
            <a:ext cx="3553428" cy="4413476"/>
          </a:xfrm>
          <a:prstGeom prst="roundRect">
            <a:avLst/>
          </a:prstGeom>
          <a:solidFill>
            <a:srgbClr val="E3E9F5">
              <a:alpha val="9804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5C456F-CCDD-317B-9928-7FE339237A19}"/>
              </a:ext>
            </a:extLst>
          </p:cNvPr>
          <p:cNvSpPr txBox="1"/>
          <p:nvPr/>
        </p:nvSpPr>
        <p:spPr>
          <a:xfrm>
            <a:off x="8562615" y="4655282"/>
            <a:ext cx="2733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Practicality</a:t>
            </a:r>
            <a:endParaRPr lang="en" altLang="ko-KR" sz="2800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D6EEF2-62C8-037A-CCC2-E373998F5B75}"/>
              </a:ext>
            </a:extLst>
          </p:cNvPr>
          <p:cNvSpPr txBox="1"/>
          <p:nvPr/>
        </p:nvSpPr>
        <p:spPr>
          <a:xfrm>
            <a:off x="8592679" y="5178502"/>
            <a:ext cx="2733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Production-level deployment in DCs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8195CED-745A-BAA9-DEE7-5389FD1CA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55780" y="2279299"/>
            <a:ext cx="3746844" cy="2473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54EB14-07BD-C2D2-136B-6EC079EAD54A}"/>
              </a:ext>
            </a:extLst>
          </p:cNvPr>
          <p:cNvSpPr txBox="1"/>
          <p:nvPr/>
        </p:nvSpPr>
        <p:spPr>
          <a:xfrm>
            <a:off x="286399" y="736917"/>
            <a:ext cx="612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Advantages of </a:t>
            </a:r>
            <a:r>
              <a:rPr kumimoji="1" lang="en-US" altLang="ko-KR" b="1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RDMA</a:t>
            </a:r>
            <a:endParaRPr kumimoji="1" lang="ko-KR" altLang="en-US" dirty="0">
              <a:solidFill>
                <a:srgbClr val="FF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296CF-CCC5-EB5F-B0C8-7CD6BB732CB5}"/>
              </a:ext>
            </a:extLst>
          </p:cNvPr>
          <p:cNvSpPr txBox="1"/>
          <p:nvPr/>
        </p:nvSpPr>
        <p:spPr>
          <a:xfrm>
            <a:off x="742999" y="1177293"/>
            <a:ext cx="10152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Dotum" panose="020B0600000101010101" pitchFamily="34" charset="-127"/>
                <a:ea typeface="Dotum" panose="020B0600000101010101" pitchFamily="34" charset="-127"/>
              </a:rPr>
              <a:t>RDMA is the emerging standard in modern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Dotum" panose="020B0600000101010101" pitchFamily="34" charset="-127"/>
                <a:ea typeface="Dotum" panose="020B0600000101010101" pitchFamily="34" charset="-127"/>
              </a:rPr>
              <a:t>DataCenters</a:t>
            </a:r>
            <a:endParaRPr lang="en" altLang="ko-KR" sz="20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1D8493F-A2F2-7077-0FD9-A4730602F71A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Introduction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5368F5A-2E9B-54E7-25E0-5C862940F8B7}"/>
              </a:ext>
            </a:extLst>
          </p:cNvPr>
          <p:cNvCxnSpPr>
            <a:cxnSpLocks/>
          </p:cNvCxnSpPr>
          <p:nvPr/>
        </p:nvCxnSpPr>
        <p:spPr>
          <a:xfrm>
            <a:off x="3298546" y="630839"/>
            <a:ext cx="8210282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4DAD875-474C-2C68-7F6A-5ED7FF093905}"/>
              </a:ext>
            </a:extLst>
          </p:cNvPr>
          <p:cNvSpPr/>
          <p:nvPr/>
        </p:nvSpPr>
        <p:spPr>
          <a:xfrm>
            <a:off x="541521" y="1962272"/>
            <a:ext cx="3553428" cy="4413476"/>
          </a:xfrm>
          <a:prstGeom prst="roundRect">
            <a:avLst/>
          </a:prstGeom>
          <a:solidFill>
            <a:srgbClr val="3F71C4">
              <a:alpha val="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8D4B945-3A63-1764-4819-18D84F5519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86" t="32094" r="62133" b="35252"/>
          <a:stretch/>
        </p:blipFill>
        <p:spPr>
          <a:xfrm>
            <a:off x="807990" y="2331424"/>
            <a:ext cx="2963922" cy="18773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A59BA8-3FEF-E5C0-8A33-9426096A923F}"/>
              </a:ext>
            </a:extLst>
          </p:cNvPr>
          <p:cNvSpPr txBox="1"/>
          <p:nvPr/>
        </p:nvSpPr>
        <p:spPr>
          <a:xfrm>
            <a:off x="923363" y="4404374"/>
            <a:ext cx="2733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Performance</a:t>
            </a:r>
            <a:endParaRPr lang="en" altLang="ko-KR" sz="2800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A99060-571F-BC3A-1F48-28205CC9B107}"/>
              </a:ext>
            </a:extLst>
          </p:cNvPr>
          <p:cNvSpPr txBox="1"/>
          <p:nvPr/>
        </p:nvSpPr>
        <p:spPr>
          <a:xfrm>
            <a:off x="953427" y="4927594"/>
            <a:ext cx="2733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High throughput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Low Latency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Low CPU overhead</a:t>
            </a:r>
            <a:endParaRPr lang="en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B8CE4EA-3AC7-6122-0B25-FBC465694C9C}"/>
              </a:ext>
            </a:extLst>
          </p:cNvPr>
          <p:cNvSpPr/>
          <p:nvPr/>
        </p:nvSpPr>
        <p:spPr>
          <a:xfrm>
            <a:off x="4361418" y="1956402"/>
            <a:ext cx="3553428" cy="4413476"/>
          </a:xfrm>
          <a:prstGeom prst="roundRect">
            <a:avLst/>
          </a:prstGeom>
          <a:solidFill>
            <a:srgbClr val="C88645">
              <a:alpha val="9804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095696-EBB6-14D2-0F92-52741E94E55A}"/>
              </a:ext>
            </a:extLst>
          </p:cNvPr>
          <p:cNvSpPr txBox="1"/>
          <p:nvPr/>
        </p:nvSpPr>
        <p:spPr>
          <a:xfrm>
            <a:off x="4743260" y="4557528"/>
            <a:ext cx="2733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Versatility</a:t>
            </a:r>
            <a:endParaRPr lang="en" altLang="ko-KR" sz="2800" dirty="0">
              <a:solidFill>
                <a:schemeClr val="bg2">
                  <a:lumMod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FAFFB2-FE02-2B52-FD0B-8CACB4038520}"/>
              </a:ext>
            </a:extLst>
          </p:cNvPr>
          <p:cNvSpPr txBox="1"/>
          <p:nvPr/>
        </p:nvSpPr>
        <p:spPr>
          <a:xfrm>
            <a:off x="4773324" y="5080748"/>
            <a:ext cx="2733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RDMA + RPC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RDMA + Storage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RDMA + AI/ML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4547BCE-D4C5-2710-6B6D-F7A354B1C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444" y="2269119"/>
            <a:ext cx="2286805" cy="228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54EB14-07BD-C2D2-136B-6EC079EAD54A}"/>
              </a:ext>
            </a:extLst>
          </p:cNvPr>
          <p:cNvSpPr txBox="1"/>
          <p:nvPr/>
        </p:nvSpPr>
        <p:spPr>
          <a:xfrm>
            <a:off x="286398" y="775554"/>
            <a:ext cx="112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800" b="1" dirty="0">
                <a:solidFill>
                  <a:srgbClr val="FF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RDMA</a:t>
            </a:r>
            <a:r>
              <a:rPr lang="en" altLang="ko-KR" sz="18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 has these advantages, but existing </a:t>
            </a:r>
            <a:r>
              <a:rPr lang="en" altLang="ko-KR" sz="1800" b="1" dirty="0">
                <a:solidFill>
                  <a:srgbClr val="FF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load balancing</a:t>
            </a:r>
            <a:r>
              <a:rPr lang="en" altLang="ko-KR" sz="18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 algorithms do not work well!</a:t>
            </a:r>
            <a:endParaRPr lang="en" altLang="ko-KR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FCC88A-D91E-1A80-532C-BAF07ED88150}"/>
              </a:ext>
            </a:extLst>
          </p:cNvPr>
          <p:cNvSpPr/>
          <p:nvPr/>
        </p:nvSpPr>
        <p:spPr>
          <a:xfrm>
            <a:off x="286399" y="1325419"/>
            <a:ext cx="2733330" cy="530017"/>
          </a:xfrm>
          <a:prstGeom prst="rect">
            <a:avLst/>
          </a:prstGeom>
          <a:solidFill>
            <a:srgbClr val="00C509"/>
          </a:solidFill>
          <a:ln>
            <a:solidFill>
              <a:srgbClr val="00DA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Per-flow switching</a:t>
            </a:r>
            <a:endParaRPr kumimoji="1"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94C5332-419C-A007-CBA1-8396EB078F1C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Introduction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7BD2FEE-5883-2E92-210A-18FB4F5DF1BF}"/>
              </a:ext>
            </a:extLst>
          </p:cNvPr>
          <p:cNvCxnSpPr>
            <a:cxnSpLocks/>
          </p:cNvCxnSpPr>
          <p:nvPr/>
        </p:nvCxnSpPr>
        <p:spPr>
          <a:xfrm>
            <a:off x="3298546" y="630839"/>
            <a:ext cx="8210282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8039CA-3116-16F1-BDD5-B5C37EB8691A}"/>
              </a:ext>
            </a:extLst>
          </p:cNvPr>
          <p:cNvSpPr txBox="1"/>
          <p:nvPr/>
        </p:nvSpPr>
        <p:spPr>
          <a:xfrm>
            <a:off x="742999" y="1958649"/>
            <a:ext cx="10059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2000" dirty="0">
                <a:latin typeface="Dotum" panose="020B0600000101010101" pitchFamily="34" charset="-127"/>
                <a:ea typeface="Dotum" panose="020B0600000101010101" pitchFamily="34" charset="-127"/>
              </a:rPr>
              <a:t>ECMP (Equal Cost Multi Path)</a:t>
            </a:r>
            <a:endParaRPr lang="en" altLang="ko-KR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A659C9-C75D-89BE-BB06-F4F383C3462F}"/>
              </a:ext>
            </a:extLst>
          </p:cNvPr>
          <p:cNvSpPr/>
          <p:nvPr/>
        </p:nvSpPr>
        <p:spPr>
          <a:xfrm>
            <a:off x="1659790" y="2461972"/>
            <a:ext cx="8872420" cy="3765189"/>
          </a:xfrm>
          <a:prstGeom prst="rect">
            <a:avLst/>
          </a:prstGeom>
          <a:solidFill>
            <a:srgbClr val="4472C4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47CEB4-A4D2-B4B6-E82C-FC3B543A2297}"/>
              </a:ext>
            </a:extLst>
          </p:cNvPr>
          <p:cNvSpPr/>
          <p:nvPr/>
        </p:nvSpPr>
        <p:spPr>
          <a:xfrm>
            <a:off x="3445230" y="4335892"/>
            <a:ext cx="1216566" cy="276312"/>
          </a:xfrm>
          <a:prstGeom prst="rect">
            <a:avLst/>
          </a:prstGeom>
          <a:solidFill>
            <a:srgbClr val="4472C4">
              <a:alpha val="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C49099-05F2-99AD-084F-A7ADD07EE5F6}"/>
              </a:ext>
            </a:extLst>
          </p:cNvPr>
          <p:cNvSpPr/>
          <p:nvPr/>
        </p:nvSpPr>
        <p:spPr>
          <a:xfrm>
            <a:off x="7403687" y="3691756"/>
            <a:ext cx="1216566" cy="276312"/>
          </a:xfrm>
          <a:prstGeom prst="rect">
            <a:avLst/>
          </a:prstGeom>
          <a:solidFill>
            <a:srgbClr val="4472C4">
              <a:alpha val="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713E77-7121-4435-B030-ABA9CAB3A0B6}"/>
              </a:ext>
            </a:extLst>
          </p:cNvPr>
          <p:cNvSpPr/>
          <p:nvPr/>
        </p:nvSpPr>
        <p:spPr>
          <a:xfrm>
            <a:off x="7403687" y="5035620"/>
            <a:ext cx="1216566" cy="276312"/>
          </a:xfrm>
          <a:prstGeom prst="rect">
            <a:avLst/>
          </a:prstGeom>
          <a:solidFill>
            <a:srgbClr val="4472C4">
              <a:alpha val="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9A544AD-8B95-6045-8714-BBF0EA728A25}"/>
              </a:ext>
            </a:extLst>
          </p:cNvPr>
          <p:cNvCxnSpPr>
            <a:endCxn id="25" idx="1"/>
          </p:cNvCxnSpPr>
          <p:nvPr/>
        </p:nvCxnSpPr>
        <p:spPr>
          <a:xfrm flipV="1">
            <a:off x="4661796" y="3829912"/>
            <a:ext cx="2741891" cy="596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B00EA1-97EE-E603-CF5A-DC027AB0E1D2}"/>
              </a:ext>
            </a:extLst>
          </p:cNvPr>
          <p:cNvCxnSpPr>
            <a:endCxn id="26" idx="1"/>
          </p:cNvCxnSpPr>
          <p:nvPr/>
        </p:nvCxnSpPr>
        <p:spPr>
          <a:xfrm>
            <a:off x="4661796" y="4464944"/>
            <a:ext cx="2741891" cy="708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884706-3E1D-75B1-3048-944F0A9D34E6}"/>
              </a:ext>
            </a:extLst>
          </p:cNvPr>
          <p:cNvSpPr txBox="1"/>
          <p:nvPr/>
        </p:nvSpPr>
        <p:spPr>
          <a:xfrm>
            <a:off x="7747989" y="2514044"/>
            <a:ext cx="274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800" dirty="0"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Based hash function </a:t>
            </a:r>
            <a:endParaRPr lang="en" altLang="ko-KR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035D8B-309F-7DBD-75B1-E1790709BA1E}"/>
              </a:ext>
            </a:extLst>
          </p:cNvPr>
          <p:cNvCxnSpPr>
            <a:cxnSpLocks/>
          </p:cNvCxnSpPr>
          <p:nvPr/>
        </p:nvCxnSpPr>
        <p:spPr>
          <a:xfrm flipV="1">
            <a:off x="5772499" y="3691756"/>
            <a:ext cx="1631188" cy="3995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6A7ABBE-6C6E-6E80-B17F-CDCF3B82D2F6}"/>
              </a:ext>
            </a:extLst>
          </p:cNvPr>
          <p:cNvCxnSpPr>
            <a:cxnSpLocks/>
          </p:cNvCxnSpPr>
          <p:nvPr/>
        </p:nvCxnSpPr>
        <p:spPr>
          <a:xfrm flipV="1">
            <a:off x="5631138" y="3844263"/>
            <a:ext cx="1631188" cy="39951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7679FF-366D-C779-F720-8F21E316851F}"/>
              </a:ext>
            </a:extLst>
          </p:cNvPr>
          <p:cNvCxnSpPr>
            <a:cxnSpLocks/>
          </p:cNvCxnSpPr>
          <p:nvPr/>
        </p:nvCxnSpPr>
        <p:spPr>
          <a:xfrm>
            <a:off x="5553875" y="4701538"/>
            <a:ext cx="1849812" cy="49257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0C2F5E4-D4F0-5AC4-CD73-2BB8B2399ABE}"/>
              </a:ext>
            </a:extLst>
          </p:cNvPr>
          <p:cNvCxnSpPr>
            <a:cxnSpLocks/>
          </p:cNvCxnSpPr>
          <p:nvPr/>
        </p:nvCxnSpPr>
        <p:spPr>
          <a:xfrm flipV="1">
            <a:off x="5361852" y="4013824"/>
            <a:ext cx="1631188" cy="3995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폭발 2[E] 42">
            <a:extLst>
              <a:ext uri="{FF2B5EF4-FFF2-40B4-BE49-F238E27FC236}">
                <a16:creationId xmlns:a16="http://schemas.microsoft.com/office/drawing/2014/main" id="{2D6F04FC-A641-ED77-38AA-089948AEF4DF}"/>
              </a:ext>
            </a:extLst>
          </p:cNvPr>
          <p:cNvSpPr/>
          <p:nvPr/>
        </p:nvSpPr>
        <p:spPr>
          <a:xfrm>
            <a:off x="7152968" y="3429000"/>
            <a:ext cx="595021" cy="784581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A7AF9570-17A3-ADA7-5EE6-378BEE0863A4}"/>
              </a:ext>
            </a:extLst>
          </p:cNvPr>
          <p:cNvSpPr/>
          <p:nvPr/>
        </p:nvSpPr>
        <p:spPr>
          <a:xfrm>
            <a:off x="1390000" y="5766619"/>
            <a:ext cx="9412000" cy="85540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Cannot evenly distribute flows based on their sizes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22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C2D815A-E07C-5288-D171-6B4343451016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Introduction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26D7BE3-0CE2-4B38-3BE9-3C6E4A57148C}"/>
              </a:ext>
            </a:extLst>
          </p:cNvPr>
          <p:cNvCxnSpPr>
            <a:cxnSpLocks/>
          </p:cNvCxnSpPr>
          <p:nvPr/>
        </p:nvCxnSpPr>
        <p:spPr>
          <a:xfrm>
            <a:off x="3298546" y="630839"/>
            <a:ext cx="8210282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1EBBFC-0AEE-B411-1FB6-EB2D80B7071E}"/>
              </a:ext>
            </a:extLst>
          </p:cNvPr>
          <p:cNvSpPr/>
          <p:nvPr/>
        </p:nvSpPr>
        <p:spPr>
          <a:xfrm>
            <a:off x="286400" y="886581"/>
            <a:ext cx="2733330" cy="530017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Per-packet switching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D6AD3E-D303-7966-0545-D39CD3EDB176}"/>
              </a:ext>
            </a:extLst>
          </p:cNvPr>
          <p:cNvSpPr txBox="1"/>
          <p:nvPr/>
        </p:nvSpPr>
        <p:spPr>
          <a:xfrm>
            <a:off x="743000" y="1440299"/>
            <a:ext cx="10059001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>
                <a:latin typeface="Dotum" panose="020B0600000101010101" pitchFamily="34" charset="-127"/>
                <a:ea typeface="Dotum" panose="020B0600000101010101" pitchFamily="34" charset="-127"/>
              </a:rPr>
              <a:t>Spraying, DRILL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>
                <a:latin typeface="Dotum" panose="020B0600000101010101" pitchFamily="34" charset="-127"/>
                <a:ea typeface="Dotum" panose="020B0600000101010101" pitchFamily="34" charset="-127"/>
              </a:rPr>
              <a:t>Provide a near-optimal load balance</a:t>
            </a:r>
            <a:endParaRPr lang="en" altLang="ko-KR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E7D7A7-5BFD-42D6-B5E9-39B5A35F755E}"/>
              </a:ext>
            </a:extLst>
          </p:cNvPr>
          <p:cNvSpPr/>
          <p:nvPr/>
        </p:nvSpPr>
        <p:spPr>
          <a:xfrm>
            <a:off x="1659790" y="2461972"/>
            <a:ext cx="8872420" cy="3765189"/>
          </a:xfrm>
          <a:prstGeom prst="rect">
            <a:avLst/>
          </a:prstGeom>
          <a:solidFill>
            <a:srgbClr val="4472C4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CEC52B-E89A-9CCA-EB49-F2419C181EE7}"/>
              </a:ext>
            </a:extLst>
          </p:cNvPr>
          <p:cNvSpPr/>
          <p:nvPr/>
        </p:nvSpPr>
        <p:spPr>
          <a:xfrm>
            <a:off x="3445230" y="4335892"/>
            <a:ext cx="1216566" cy="276312"/>
          </a:xfrm>
          <a:prstGeom prst="rect">
            <a:avLst/>
          </a:prstGeom>
          <a:solidFill>
            <a:srgbClr val="4472C4">
              <a:alpha val="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2D4B54-2668-8D39-CDB6-2A50D5316AF1}"/>
              </a:ext>
            </a:extLst>
          </p:cNvPr>
          <p:cNvSpPr/>
          <p:nvPr/>
        </p:nvSpPr>
        <p:spPr>
          <a:xfrm>
            <a:off x="7403687" y="3691756"/>
            <a:ext cx="1216566" cy="276312"/>
          </a:xfrm>
          <a:prstGeom prst="rect">
            <a:avLst/>
          </a:prstGeom>
          <a:solidFill>
            <a:srgbClr val="4472C4">
              <a:alpha val="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B8D1E9-5273-C5F4-23FF-21B03AC15280}"/>
              </a:ext>
            </a:extLst>
          </p:cNvPr>
          <p:cNvSpPr/>
          <p:nvPr/>
        </p:nvSpPr>
        <p:spPr>
          <a:xfrm>
            <a:off x="7403687" y="5035620"/>
            <a:ext cx="1216566" cy="276312"/>
          </a:xfrm>
          <a:prstGeom prst="rect">
            <a:avLst/>
          </a:prstGeom>
          <a:solidFill>
            <a:srgbClr val="4472C4">
              <a:alpha val="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402291-74CC-E0BB-B2F3-2C524F2DC1C1}"/>
              </a:ext>
            </a:extLst>
          </p:cNvPr>
          <p:cNvCxnSpPr>
            <a:endCxn id="20" idx="1"/>
          </p:cNvCxnSpPr>
          <p:nvPr/>
        </p:nvCxnSpPr>
        <p:spPr>
          <a:xfrm flipV="1">
            <a:off x="4661796" y="3829912"/>
            <a:ext cx="2741891" cy="596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CDE8E4-9EF5-58B0-4E33-FFB5ADDC28F6}"/>
              </a:ext>
            </a:extLst>
          </p:cNvPr>
          <p:cNvCxnSpPr>
            <a:endCxn id="21" idx="1"/>
          </p:cNvCxnSpPr>
          <p:nvPr/>
        </p:nvCxnSpPr>
        <p:spPr>
          <a:xfrm>
            <a:off x="4661796" y="4464944"/>
            <a:ext cx="2741891" cy="708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0CC7FB7A-6EEE-E452-4CE3-89FF61366C06}"/>
              </a:ext>
            </a:extLst>
          </p:cNvPr>
          <p:cNvSpPr/>
          <p:nvPr/>
        </p:nvSpPr>
        <p:spPr>
          <a:xfrm>
            <a:off x="1390000" y="5766619"/>
            <a:ext cx="9412000" cy="85540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RDMA is highly sensitive out-of-order packets</a:t>
            </a:r>
            <a:endParaRPr kumimoji="1" lang="ko-KR" altLang="en-US" sz="2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785C26-DC5F-BAA0-3E75-80B4ED58A21C}"/>
              </a:ext>
            </a:extLst>
          </p:cNvPr>
          <p:cNvSpPr/>
          <p:nvPr/>
        </p:nvSpPr>
        <p:spPr>
          <a:xfrm>
            <a:off x="3445230" y="4248684"/>
            <a:ext cx="442181" cy="4325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712A70-A3C3-13D5-193D-DF0E630DEC0D}"/>
              </a:ext>
            </a:extLst>
          </p:cNvPr>
          <p:cNvSpPr/>
          <p:nvPr/>
        </p:nvSpPr>
        <p:spPr>
          <a:xfrm>
            <a:off x="3906504" y="4257788"/>
            <a:ext cx="442181" cy="4325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29" name="오른쪽 대괄호[R] 28">
            <a:extLst>
              <a:ext uri="{FF2B5EF4-FFF2-40B4-BE49-F238E27FC236}">
                <a16:creationId xmlns:a16="http://schemas.microsoft.com/office/drawing/2014/main" id="{23E974EC-ED7E-119B-F727-9078C34D8B2C}"/>
              </a:ext>
            </a:extLst>
          </p:cNvPr>
          <p:cNvSpPr/>
          <p:nvPr/>
        </p:nvSpPr>
        <p:spPr>
          <a:xfrm>
            <a:off x="9191544" y="4243256"/>
            <a:ext cx="1151906" cy="436478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85F40-B1A7-3809-153F-D35549EFB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528" b="30516"/>
          <a:stretch/>
        </p:blipFill>
        <p:spPr>
          <a:xfrm>
            <a:off x="1691692" y="2458099"/>
            <a:ext cx="9110308" cy="351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3 -0.003 C 0.11693 0.04838 0.21706 0.1 0.28177 0.10788 C 0.34662 0.11575 0.40547 0.04375 0.40547 0.04375 L 0.49323 -0.003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3 -0.00348 C 0.12682 -0.0507 0.23672 -0.09815 0.30912 -0.09862 C 0.38151 -0.09931 0.42123 -0.02338 0.4513 -0.00695 C 0.48125 0.00949 0.48529 0.00486 0.48932 4.07407E-6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FB68515-77FF-3C63-1FA9-CD91B6523C63}"/>
              </a:ext>
            </a:extLst>
          </p:cNvPr>
          <p:cNvSpPr txBox="1">
            <a:spLocks/>
          </p:cNvSpPr>
          <p:nvPr/>
        </p:nvSpPr>
        <p:spPr>
          <a:xfrm>
            <a:off x="286400" y="-154919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solidFill>
                  <a:schemeClr val="bg2">
                    <a:lumMod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Introduction</a:t>
            </a:r>
            <a:endParaRPr kumimoji="1" lang="ko-KR" altLang="en-US" sz="3600" b="1" dirty="0">
              <a:solidFill>
                <a:schemeClr val="bg2">
                  <a:lumMod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57CA22F4-4E67-72DA-66A9-E930AB2E2B5C}"/>
              </a:ext>
            </a:extLst>
          </p:cNvPr>
          <p:cNvCxnSpPr>
            <a:cxnSpLocks/>
          </p:cNvCxnSpPr>
          <p:nvPr/>
        </p:nvCxnSpPr>
        <p:spPr>
          <a:xfrm>
            <a:off x="3298546" y="630839"/>
            <a:ext cx="8210282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C50C18-E9FC-14E9-69F0-68798AA6983A}"/>
              </a:ext>
            </a:extLst>
          </p:cNvPr>
          <p:cNvSpPr/>
          <p:nvPr/>
        </p:nvSpPr>
        <p:spPr>
          <a:xfrm>
            <a:off x="286400" y="886581"/>
            <a:ext cx="2733330" cy="5300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Per-</a:t>
            </a:r>
            <a:r>
              <a:rPr kumimoji="1" lang="en-US" altLang="ko-KR" dirty="0" err="1"/>
              <a:t>flowlet</a:t>
            </a:r>
            <a:r>
              <a:rPr kumimoji="1" lang="en-US" altLang="ko-KR" dirty="0"/>
              <a:t> switching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060A2-D051-7F9F-15C8-8FF08E40988D}"/>
              </a:ext>
            </a:extLst>
          </p:cNvPr>
          <p:cNvSpPr txBox="1"/>
          <p:nvPr/>
        </p:nvSpPr>
        <p:spPr>
          <a:xfrm>
            <a:off x="742999" y="1427878"/>
            <a:ext cx="10059001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>
                <a:latin typeface="Dotum" panose="020B0600000101010101" pitchFamily="34" charset="-127"/>
                <a:ea typeface="Dotum" panose="020B0600000101010101" pitchFamily="34" charset="-127"/>
              </a:rPr>
              <a:t>Conga, </a:t>
            </a:r>
            <a:r>
              <a:rPr lang="en-US" altLang="ko-KR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Letflow</a:t>
            </a:r>
            <a:r>
              <a:rPr lang="en-US" altLang="ko-KR" sz="2000" dirty="0">
                <a:latin typeface="Dotum" panose="020B0600000101010101" pitchFamily="34" charset="-127"/>
                <a:ea typeface="Dotum" panose="020B0600000101010101" pitchFamily="34" charset="-127"/>
              </a:rPr>
              <a:t>, PLB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>
                <a:latin typeface="Dotum" panose="020B0600000101010101" pitchFamily="34" charset="-127"/>
                <a:ea typeface="Dotum" panose="020B0600000101010101" pitchFamily="34" charset="-127"/>
              </a:rPr>
              <a:t>Rerouting avoids out-of-order arrivals via </a:t>
            </a:r>
            <a:r>
              <a:rPr lang="en-US" altLang="ko-KR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timegaps</a:t>
            </a:r>
            <a:endParaRPr lang="en" altLang="ko-KR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A70B66-5206-E47A-6E5C-7B9C7D593CE7}"/>
              </a:ext>
            </a:extLst>
          </p:cNvPr>
          <p:cNvSpPr/>
          <p:nvPr/>
        </p:nvSpPr>
        <p:spPr>
          <a:xfrm>
            <a:off x="1659790" y="2461972"/>
            <a:ext cx="8872420" cy="3765189"/>
          </a:xfrm>
          <a:prstGeom prst="rect">
            <a:avLst/>
          </a:prstGeom>
          <a:solidFill>
            <a:srgbClr val="4472C4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C1CCCE-1CAB-80B9-DFF4-162B63C651AE}"/>
              </a:ext>
            </a:extLst>
          </p:cNvPr>
          <p:cNvSpPr/>
          <p:nvPr/>
        </p:nvSpPr>
        <p:spPr>
          <a:xfrm>
            <a:off x="2878395" y="3515096"/>
            <a:ext cx="1567542" cy="4037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C849E9-DCBF-7BF0-8E93-EBF08462E4C7}"/>
              </a:ext>
            </a:extLst>
          </p:cNvPr>
          <p:cNvSpPr/>
          <p:nvPr/>
        </p:nvSpPr>
        <p:spPr>
          <a:xfrm>
            <a:off x="3100114" y="3611468"/>
            <a:ext cx="278816" cy="211015"/>
          </a:xfrm>
          <a:prstGeom prst="rect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49522E-C04F-1BA4-7C5A-ABAFDD447D38}"/>
              </a:ext>
            </a:extLst>
          </p:cNvPr>
          <p:cNvSpPr/>
          <p:nvPr/>
        </p:nvSpPr>
        <p:spPr>
          <a:xfrm>
            <a:off x="3514305" y="3611468"/>
            <a:ext cx="278816" cy="211015"/>
          </a:xfrm>
          <a:prstGeom prst="rect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8828F7-DB15-DD70-B619-0A264DA7DD50}"/>
              </a:ext>
            </a:extLst>
          </p:cNvPr>
          <p:cNvSpPr/>
          <p:nvPr/>
        </p:nvSpPr>
        <p:spPr>
          <a:xfrm>
            <a:off x="3928496" y="3611467"/>
            <a:ext cx="278816" cy="211015"/>
          </a:xfrm>
          <a:prstGeom prst="rect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08A0FB-63AF-953B-A2BE-C5924F39F94B}"/>
              </a:ext>
            </a:extLst>
          </p:cNvPr>
          <p:cNvSpPr/>
          <p:nvPr/>
        </p:nvSpPr>
        <p:spPr>
          <a:xfrm>
            <a:off x="5338697" y="3509156"/>
            <a:ext cx="1567542" cy="4037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2B27ED-AD8C-35B6-6E42-545F69BD6A0F}"/>
              </a:ext>
            </a:extLst>
          </p:cNvPr>
          <p:cNvSpPr/>
          <p:nvPr/>
        </p:nvSpPr>
        <p:spPr>
          <a:xfrm>
            <a:off x="5560416" y="3605528"/>
            <a:ext cx="278816" cy="211015"/>
          </a:xfrm>
          <a:prstGeom prst="rect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6E7AAE-7758-1650-4609-45BDD4EF657D}"/>
              </a:ext>
            </a:extLst>
          </p:cNvPr>
          <p:cNvSpPr/>
          <p:nvPr/>
        </p:nvSpPr>
        <p:spPr>
          <a:xfrm>
            <a:off x="5974607" y="3605528"/>
            <a:ext cx="278816" cy="211015"/>
          </a:xfrm>
          <a:prstGeom prst="rect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2465FE-DA03-7129-3B17-10244C879FA5}"/>
              </a:ext>
            </a:extLst>
          </p:cNvPr>
          <p:cNvSpPr/>
          <p:nvPr/>
        </p:nvSpPr>
        <p:spPr>
          <a:xfrm>
            <a:off x="6388798" y="3605527"/>
            <a:ext cx="278816" cy="211015"/>
          </a:xfrm>
          <a:prstGeom prst="rect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AB6360-E380-A9FD-EEA7-8453F18F5177}"/>
              </a:ext>
            </a:extLst>
          </p:cNvPr>
          <p:cNvSpPr/>
          <p:nvPr/>
        </p:nvSpPr>
        <p:spPr>
          <a:xfrm>
            <a:off x="7800869" y="3509156"/>
            <a:ext cx="1567542" cy="4037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D71F80-360E-2ED6-A89C-D4944CFEB822}"/>
              </a:ext>
            </a:extLst>
          </p:cNvPr>
          <p:cNvSpPr/>
          <p:nvPr/>
        </p:nvSpPr>
        <p:spPr>
          <a:xfrm>
            <a:off x="8022588" y="3605528"/>
            <a:ext cx="278816" cy="211015"/>
          </a:xfrm>
          <a:prstGeom prst="rect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7AD1EA-F413-5554-5085-99907F661FB4}"/>
              </a:ext>
            </a:extLst>
          </p:cNvPr>
          <p:cNvSpPr/>
          <p:nvPr/>
        </p:nvSpPr>
        <p:spPr>
          <a:xfrm>
            <a:off x="8436779" y="3605528"/>
            <a:ext cx="278816" cy="211015"/>
          </a:xfrm>
          <a:prstGeom prst="rect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6014AD-33F1-C841-565A-3950189A1E3D}"/>
              </a:ext>
            </a:extLst>
          </p:cNvPr>
          <p:cNvSpPr/>
          <p:nvPr/>
        </p:nvSpPr>
        <p:spPr>
          <a:xfrm>
            <a:off x="8850970" y="3605527"/>
            <a:ext cx="278816" cy="211015"/>
          </a:xfrm>
          <a:prstGeom prst="rect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35F5136-6E97-BCFB-2B01-0E4B047ADF3B}"/>
              </a:ext>
            </a:extLst>
          </p:cNvPr>
          <p:cNvCxnSpPr>
            <a:stCxn id="9" idx="3"/>
          </p:cNvCxnSpPr>
          <p:nvPr/>
        </p:nvCxnSpPr>
        <p:spPr>
          <a:xfrm>
            <a:off x="4445937" y="3716977"/>
            <a:ext cx="0" cy="75453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5144C7F8-C4C0-1E98-A266-33C4F013E290}"/>
              </a:ext>
            </a:extLst>
          </p:cNvPr>
          <p:cNvCxnSpPr/>
          <p:nvPr/>
        </p:nvCxnSpPr>
        <p:spPr>
          <a:xfrm>
            <a:off x="5324840" y="3711034"/>
            <a:ext cx="0" cy="75453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6EB1ADBA-F76F-CE2D-6D52-834D40490303}"/>
              </a:ext>
            </a:extLst>
          </p:cNvPr>
          <p:cNvCxnSpPr/>
          <p:nvPr/>
        </p:nvCxnSpPr>
        <p:spPr>
          <a:xfrm>
            <a:off x="6907127" y="3711033"/>
            <a:ext cx="0" cy="75453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04792AA-3A39-DC33-B85E-83FB29092979}"/>
              </a:ext>
            </a:extLst>
          </p:cNvPr>
          <p:cNvCxnSpPr/>
          <p:nvPr/>
        </p:nvCxnSpPr>
        <p:spPr>
          <a:xfrm>
            <a:off x="7800869" y="3711032"/>
            <a:ext cx="0" cy="75453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E6794C7-0844-0599-A8AC-E5E2B9059118}"/>
              </a:ext>
            </a:extLst>
          </p:cNvPr>
          <p:cNvCxnSpPr/>
          <p:nvPr/>
        </p:nvCxnSpPr>
        <p:spPr>
          <a:xfrm>
            <a:off x="4445937" y="4088301"/>
            <a:ext cx="87890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09FC95-BD60-457C-F45C-15782FD60E0F}"/>
              </a:ext>
            </a:extLst>
          </p:cNvPr>
          <p:cNvCxnSpPr/>
          <p:nvPr/>
        </p:nvCxnSpPr>
        <p:spPr>
          <a:xfrm>
            <a:off x="6921966" y="4048404"/>
            <a:ext cx="87890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3615235-1527-3EDB-8493-4E1E027BBA5C}"/>
              </a:ext>
            </a:extLst>
          </p:cNvPr>
          <p:cNvSpPr txBox="1"/>
          <p:nvPr/>
        </p:nvSpPr>
        <p:spPr>
          <a:xfrm>
            <a:off x="4123671" y="4401329"/>
            <a:ext cx="152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800" b="1" dirty="0">
                <a:solidFill>
                  <a:schemeClr val="accent2"/>
                </a:solidFill>
                <a:effectLst/>
                <a:latin typeface="Hiragino Sans W3" panose="020B0300000000000000" pitchFamily="34" charset="-128"/>
                <a:ea typeface="Hiragino Sans W3" panose="020B0300000000000000" pitchFamily="34" charset="-128"/>
              </a:rPr>
              <a:t>&gt; threshold</a:t>
            </a:r>
            <a:endParaRPr lang="en" altLang="ko-KR" sz="1800" dirty="0">
              <a:solidFill>
                <a:schemeClr val="accent2"/>
              </a:solidFill>
              <a:latin typeface="Hiragino Sans W3" panose="020B0300000000000000" pitchFamily="34" charset="-128"/>
              <a:ea typeface="Hiragino Sans W3" panose="020B03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1AA733-1CAB-0C31-C46C-BE29468F3473}"/>
              </a:ext>
            </a:extLst>
          </p:cNvPr>
          <p:cNvSpPr txBox="1"/>
          <p:nvPr/>
        </p:nvSpPr>
        <p:spPr>
          <a:xfrm>
            <a:off x="6599700" y="4401329"/>
            <a:ext cx="152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800" b="1" dirty="0">
                <a:solidFill>
                  <a:schemeClr val="accent2"/>
                </a:solidFill>
                <a:effectLst/>
                <a:latin typeface="Hiragino Sans W3" panose="020B0300000000000000" pitchFamily="34" charset="-128"/>
                <a:ea typeface="Hiragino Sans W3" panose="020B0300000000000000" pitchFamily="34" charset="-128"/>
              </a:rPr>
              <a:t>&gt; threshold</a:t>
            </a:r>
            <a:endParaRPr lang="en" altLang="ko-KR" sz="1800" dirty="0">
              <a:solidFill>
                <a:schemeClr val="accent2"/>
              </a:solidFill>
              <a:latin typeface="Hiragino Sans W3" panose="020B0300000000000000" pitchFamily="34" charset="-128"/>
              <a:ea typeface="Hiragino Sans W3" panose="020B03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17EA17-9097-F70B-8F3D-42866D95208E}"/>
              </a:ext>
            </a:extLst>
          </p:cNvPr>
          <p:cNvSpPr txBox="1"/>
          <p:nvPr/>
        </p:nvSpPr>
        <p:spPr>
          <a:xfrm>
            <a:off x="1066499" y="5135836"/>
            <a:ext cx="10059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2000" dirty="0">
                <a:latin typeface="Hiragino Sans W3" panose="020B0300000000000000" pitchFamily="34" charset="-128"/>
                <a:ea typeface="Hiragino Sans W3" panose="020B0300000000000000" pitchFamily="34" charset="-128"/>
              </a:rPr>
              <a:t>Reroute only if there is</a:t>
            </a:r>
          </a:p>
          <a:p>
            <a:pPr algn="ctr"/>
            <a:r>
              <a:rPr lang="en" altLang="ko-KR" sz="2000" b="1" dirty="0">
                <a:solidFill>
                  <a:schemeClr val="accent2"/>
                </a:solidFill>
                <a:latin typeface="Hiragino Sans W3" panose="020B0300000000000000" pitchFamily="34" charset="-128"/>
                <a:ea typeface="Hiragino Sans W3" panose="020B0300000000000000" pitchFamily="34" charset="-128"/>
              </a:rPr>
              <a:t>enough inactive </a:t>
            </a:r>
            <a:r>
              <a:rPr lang="en" altLang="ko-KR" sz="2000" b="1" dirty="0" err="1">
                <a:solidFill>
                  <a:schemeClr val="accent2"/>
                </a:solidFill>
                <a:latin typeface="Hiragino Sans W3" panose="020B0300000000000000" pitchFamily="34" charset="-128"/>
                <a:ea typeface="Hiragino Sans W3" panose="020B0300000000000000" pitchFamily="34" charset="-128"/>
              </a:rPr>
              <a:t>timegap</a:t>
            </a:r>
            <a:r>
              <a:rPr lang="en" altLang="ko-KR" sz="2000" dirty="0">
                <a:latin typeface="Hiragino Sans W3" panose="020B0300000000000000" pitchFamily="34" charset="-128"/>
                <a:ea typeface="Hiragino Sans W3" panose="020B0300000000000000" pitchFamily="34" charset="-128"/>
              </a:rPr>
              <a:t> between two packets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FF3584AB-0ECE-58AF-1637-929C6B97550D}"/>
              </a:ext>
            </a:extLst>
          </p:cNvPr>
          <p:cNvSpPr/>
          <p:nvPr/>
        </p:nvSpPr>
        <p:spPr>
          <a:xfrm>
            <a:off x="1390000" y="5766619"/>
            <a:ext cx="9412000" cy="85540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Hard to find time gaps in RDMA</a:t>
            </a:r>
            <a:endParaRPr kumimoji="1" lang="ko-KR" altLang="en-US" sz="24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A8D388C-22B8-8691-1E81-B2CE257203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62"/>
          <a:stretch/>
        </p:blipFill>
        <p:spPr>
          <a:xfrm>
            <a:off x="1653064" y="2458098"/>
            <a:ext cx="8990355" cy="37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6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{5FA90F1B-6EF3-F443-ABFD-2917FE2F2563}tf10001120</Template>
  <TotalTime>22622</TotalTime>
  <Words>2623</Words>
  <Application>Microsoft Macintosh PowerPoint</Application>
  <PresentationFormat>와이드스크린</PresentationFormat>
  <Paragraphs>340</Paragraphs>
  <Slides>28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Gulim</vt:lpstr>
      <vt:lpstr>Dotum</vt:lpstr>
      <vt:lpstr>맑은 고딕</vt:lpstr>
      <vt:lpstr>Apple SD Gothic Neo</vt:lpstr>
      <vt:lpstr>BeraSansMono</vt:lpstr>
      <vt:lpstr>Hiragino Sans W3</vt:lpstr>
      <vt:lpstr>LibertineMathMI</vt:lpstr>
      <vt:lpstr>LinLibertineT</vt:lpstr>
      <vt:lpstr>Söhne</vt:lpstr>
      <vt:lpstr>Arial</vt:lpstr>
      <vt:lpstr>Cambria Math</vt:lpstr>
      <vt:lpstr>Roboto</vt:lpstr>
      <vt:lpstr>Wingdings</vt:lpstr>
      <vt:lpstr>Office 테마</vt:lpstr>
      <vt:lpstr>Network Load Balancing with In-network Reordering Support for RDMA </vt:lpstr>
      <vt:lpstr>Content</vt:lpstr>
      <vt:lpstr>Introduction</vt:lpstr>
      <vt:lpstr>Introduction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Introduction</vt:lpstr>
      <vt:lpstr>Reordering out-of-order packets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Load Balancing with In-network Reordering Support for RDMA </dc:title>
  <dc:creator>Microsoft Office User</dc:creator>
  <cp:lastModifiedBy>Microsoft Office User</cp:lastModifiedBy>
  <cp:revision>10</cp:revision>
  <dcterms:created xsi:type="dcterms:W3CDTF">2024-04-19T06:31:56Z</dcterms:created>
  <dcterms:modified xsi:type="dcterms:W3CDTF">2024-05-09T02:43:09Z</dcterms:modified>
</cp:coreProperties>
</file>