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70"/>
  </p:normalViewPr>
  <p:slideViewPr>
    <p:cSldViewPr snapToGrid="0">
      <p:cViewPr varScale="1">
        <p:scale>
          <a:sx n="117" d="100"/>
          <a:sy n="117"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E78FA-1167-B54A-8EEF-BC53D06DC591}" type="datetimeFigureOut">
              <a:rPr kumimoji="1" lang="ko-KR" altLang="en-US" smtClean="0"/>
              <a:t>2024. 5. 4.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297D2-2D2D-A847-A52B-8953EDD2BCF5}" type="slidenum">
              <a:rPr kumimoji="1" lang="ko-KR" altLang="en-US" smtClean="0"/>
              <a:t>‹#›</a:t>
            </a:fld>
            <a:endParaRPr kumimoji="1" lang="ko-KR" altLang="en-US"/>
          </a:p>
        </p:txBody>
      </p:sp>
    </p:spTree>
    <p:extLst>
      <p:ext uri="{BB962C8B-B14F-4D97-AF65-F5344CB8AC3E}">
        <p14:creationId xmlns:p14="http://schemas.microsoft.com/office/powerpoint/2010/main" val="2618487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5ED297D2-2D2D-A847-A52B-8953EDD2BCF5}" type="slidenum">
              <a:rPr kumimoji="1" lang="ko-KR" altLang="en-US" smtClean="0"/>
              <a:t>10</a:t>
            </a:fld>
            <a:endParaRPr kumimoji="1" lang="ko-KR" altLang="en-US"/>
          </a:p>
        </p:txBody>
      </p:sp>
    </p:spTree>
    <p:extLst>
      <p:ext uri="{BB962C8B-B14F-4D97-AF65-F5344CB8AC3E}">
        <p14:creationId xmlns:p14="http://schemas.microsoft.com/office/powerpoint/2010/main" val="388673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5ED297D2-2D2D-A847-A52B-8953EDD2BCF5}" type="slidenum">
              <a:rPr kumimoji="1" lang="ko-KR" altLang="en-US" smtClean="0"/>
              <a:t>11</a:t>
            </a:fld>
            <a:endParaRPr kumimoji="1" lang="ko-KR" altLang="en-US"/>
          </a:p>
        </p:txBody>
      </p:sp>
    </p:spTree>
    <p:extLst>
      <p:ext uri="{BB962C8B-B14F-4D97-AF65-F5344CB8AC3E}">
        <p14:creationId xmlns:p14="http://schemas.microsoft.com/office/powerpoint/2010/main" val="23576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A6CBE2-AF21-BD0D-B730-274EA8174BFC}"/>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04B155D0-BCBE-666F-F4C9-E27E92D29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3E33B925-CAE7-E381-173F-36C2D2F4D9F2}"/>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5" name="바닥글 개체 틀 4">
            <a:extLst>
              <a:ext uri="{FF2B5EF4-FFF2-40B4-BE49-F238E27FC236}">
                <a16:creationId xmlns:a16="http://schemas.microsoft.com/office/drawing/2014/main" id="{A17986EE-56EC-4908-C846-E6E3A4A7645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F0F005D-DCB9-54F2-58AC-7BD22CF89E26}"/>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390286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83656E-F98A-D26B-7EB3-3695C8750B30}"/>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F72CF319-548E-84FC-CDEC-F2AE6BD6F384}"/>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841032D-CB8A-CEC6-CE1E-F4F02773CB8D}"/>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5" name="바닥글 개체 틀 4">
            <a:extLst>
              <a:ext uri="{FF2B5EF4-FFF2-40B4-BE49-F238E27FC236}">
                <a16:creationId xmlns:a16="http://schemas.microsoft.com/office/drawing/2014/main" id="{EC1DD587-3806-6BEC-5AEC-23594536502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02546183-03F8-187F-17FC-958FDB8709B9}"/>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34310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2FE097-7D59-A139-4FA2-513FFDD01508}"/>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C9ABBF4E-A243-E586-8CAB-620C79260830}"/>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B0FEAA9D-6E74-0ED9-F1B0-8F9A10E1CE7F}"/>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5" name="바닥글 개체 틀 4">
            <a:extLst>
              <a:ext uri="{FF2B5EF4-FFF2-40B4-BE49-F238E27FC236}">
                <a16:creationId xmlns:a16="http://schemas.microsoft.com/office/drawing/2014/main" id="{D6F48A5B-524F-2560-D665-46EB7C7F053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E15AEACA-B0A4-E853-D438-DE6C3D3AEFC6}"/>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48168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8B35CE-76B7-1D69-54F9-4B4BAFE495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CAB5D03B-33B9-3031-1D83-E92846C81E66}"/>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A46D76A-4F69-7F53-39AF-966553263E79}"/>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5" name="바닥글 개체 틀 4">
            <a:extLst>
              <a:ext uri="{FF2B5EF4-FFF2-40B4-BE49-F238E27FC236}">
                <a16:creationId xmlns:a16="http://schemas.microsoft.com/office/drawing/2014/main" id="{90527C2C-6694-A41B-7FB0-3E6230C1390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BD3C836-9E0F-5951-51AF-64E87806128D}"/>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412247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D32DB4-AF85-8DE7-4845-D78FCE800487}"/>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20BFBF6B-42CF-F6D1-18F9-D4CF7474F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64B7B11F-3DCD-98D6-F369-CDF82D13E507}"/>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5" name="바닥글 개체 틀 4">
            <a:extLst>
              <a:ext uri="{FF2B5EF4-FFF2-40B4-BE49-F238E27FC236}">
                <a16:creationId xmlns:a16="http://schemas.microsoft.com/office/drawing/2014/main" id="{B2DF5058-DCF7-A145-28E1-1300A0589E78}"/>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DDA14A4-5A73-73CE-BA55-E747B3F3518C}"/>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377433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B7FD04-FC77-4855-FC44-69F74C644C79}"/>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7B6E804-9ED0-0F9F-CA5B-28F25ED1931C}"/>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AB0D4710-8639-8616-F382-02868F29DC7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14EC8F39-5936-627C-3954-68F016BE3BBC}"/>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6" name="바닥글 개체 틀 5">
            <a:extLst>
              <a:ext uri="{FF2B5EF4-FFF2-40B4-BE49-F238E27FC236}">
                <a16:creationId xmlns:a16="http://schemas.microsoft.com/office/drawing/2014/main" id="{37B20ADC-5597-FEFC-C9A4-1AD57E31D4F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29482CFF-95B6-5DCA-A8DA-B508DEF7AFCF}"/>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226081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C63E72-09AF-D871-005C-D2CD49E83004}"/>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2F077B7D-12E4-3F24-10D2-1727B7957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50F137C-293C-AD74-0AB8-A3161A3D296F}"/>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B365D787-7213-3278-2BE1-2A02EAE0F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224AFF32-EF13-3CB0-DAAD-0FBFA2C7075F}"/>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811FFF2F-7486-E558-AEF4-1DA904041B8B}"/>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8" name="바닥글 개체 틀 7">
            <a:extLst>
              <a:ext uri="{FF2B5EF4-FFF2-40B4-BE49-F238E27FC236}">
                <a16:creationId xmlns:a16="http://schemas.microsoft.com/office/drawing/2014/main" id="{8B55B5E4-118F-3200-8630-9A71A2D6011B}"/>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5D55DE32-763D-59AD-3140-1CEC9FF06634}"/>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86313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6F00E7-9D11-AF1B-E2BD-7464D8CDAFBE}"/>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9E53200F-1836-A992-2036-689938597DD5}"/>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4" name="바닥글 개체 틀 3">
            <a:extLst>
              <a:ext uri="{FF2B5EF4-FFF2-40B4-BE49-F238E27FC236}">
                <a16:creationId xmlns:a16="http://schemas.microsoft.com/office/drawing/2014/main" id="{0D257BB9-99F6-1F7F-A8E7-B76F17B618CD}"/>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DC5DF4A6-A2FB-9F4A-6883-38B4CAD34E72}"/>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83276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AFA00AB-5BEE-3C3F-7D45-63F9FAB5D558}"/>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3" name="바닥글 개체 틀 2">
            <a:extLst>
              <a:ext uri="{FF2B5EF4-FFF2-40B4-BE49-F238E27FC236}">
                <a16:creationId xmlns:a16="http://schemas.microsoft.com/office/drawing/2014/main" id="{3B9F5839-CA52-9921-BC8E-C466DA3AD715}"/>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B5EA8CE-C4BD-AABD-CAD1-885AEA98FD9F}"/>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57840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D4CD70-44A3-4882-6153-74DCE5FA632C}"/>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C694301F-F4DB-DE1B-B1DD-EB5624946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06AFB859-5CE4-C33D-75E8-9C123D9E6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9304254B-1C27-21E4-2480-FA696CB5A850}"/>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6" name="바닥글 개체 틀 5">
            <a:extLst>
              <a:ext uri="{FF2B5EF4-FFF2-40B4-BE49-F238E27FC236}">
                <a16:creationId xmlns:a16="http://schemas.microsoft.com/office/drawing/2014/main" id="{71883796-B1BF-E29E-15F4-EDA45437993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9E644CC-11D2-BCBC-CF7D-E1DA274AB664}"/>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79832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559248-82F4-BECC-A0F6-CB373B225B81}"/>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5C27DFA2-963F-D7F2-6140-8FCD9CCED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56CCB3-8086-4CBC-6610-84C855F7D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9852B849-3473-3A61-3938-C0120C65C56C}"/>
              </a:ext>
            </a:extLst>
          </p:cNvPr>
          <p:cNvSpPr>
            <a:spLocks noGrp="1"/>
          </p:cNvSpPr>
          <p:nvPr>
            <p:ph type="dt" sz="half" idx="10"/>
          </p:nvPr>
        </p:nvSpPr>
        <p:spPr/>
        <p:txBody>
          <a:bodyPr/>
          <a:lstStyle/>
          <a:p>
            <a:fld id="{6710610E-2E74-AC4B-8D1E-39702D724657}" type="datetimeFigureOut">
              <a:rPr kumimoji="1" lang="ko-KR" altLang="en-US" smtClean="0"/>
              <a:t>2024. 5. 4.</a:t>
            </a:fld>
            <a:endParaRPr kumimoji="1" lang="ko-KR" altLang="en-US"/>
          </a:p>
        </p:txBody>
      </p:sp>
      <p:sp>
        <p:nvSpPr>
          <p:cNvPr id="6" name="바닥글 개체 틀 5">
            <a:extLst>
              <a:ext uri="{FF2B5EF4-FFF2-40B4-BE49-F238E27FC236}">
                <a16:creationId xmlns:a16="http://schemas.microsoft.com/office/drawing/2014/main" id="{06B259AA-20BB-7C3E-E8A0-BF64A315E39E}"/>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6A7794E2-F20A-31DE-856E-2CDC1BEB1805}"/>
              </a:ext>
            </a:extLst>
          </p:cNvPr>
          <p:cNvSpPr>
            <a:spLocks noGrp="1"/>
          </p:cNvSpPr>
          <p:nvPr>
            <p:ph type="sldNum" sz="quarter" idx="12"/>
          </p:nvPr>
        </p:nvSpPr>
        <p:spPr/>
        <p:txBody>
          <a:body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212486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2DE847C-77CA-6459-E3BD-1DE5CF568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1D7BEC68-33AF-9542-5C98-86E2AF0E4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752FFF3-62FC-CB5E-3A81-CCE43A732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0610E-2E74-AC4B-8D1E-39702D724657}" type="datetimeFigureOut">
              <a:rPr kumimoji="1" lang="ko-KR" altLang="en-US" smtClean="0"/>
              <a:t>2024. 5. 4.</a:t>
            </a:fld>
            <a:endParaRPr kumimoji="1" lang="ko-KR" altLang="en-US"/>
          </a:p>
        </p:txBody>
      </p:sp>
      <p:sp>
        <p:nvSpPr>
          <p:cNvPr id="5" name="바닥글 개체 틀 4">
            <a:extLst>
              <a:ext uri="{FF2B5EF4-FFF2-40B4-BE49-F238E27FC236}">
                <a16:creationId xmlns:a16="http://schemas.microsoft.com/office/drawing/2014/main" id="{9F7464EC-1BE1-16B7-E2CC-6D54D8183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054484-C197-A4A7-C47F-9F52713FA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47200-0B08-EB45-944D-7EDBF2E35303}" type="slidenum">
              <a:rPr kumimoji="1" lang="ko-KR" altLang="en-US" smtClean="0"/>
              <a:t>‹#›</a:t>
            </a:fld>
            <a:endParaRPr kumimoji="1" lang="ko-KR" altLang="en-US"/>
          </a:p>
        </p:txBody>
      </p:sp>
    </p:spTree>
    <p:extLst>
      <p:ext uri="{BB962C8B-B14F-4D97-AF65-F5344CB8AC3E}">
        <p14:creationId xmlns:p14="http://schemas.microsoft.com/office/powerpoint/2010/main" val="87029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7A3E86-0EF3-A494-27DB-CD2A4E0B4697}"/>
              </a:ext>
            </a:extLst>
          </p:cNvPr>
          <p:cNvSpPr>
            <a:spLocks noGrp="1"/>
          </p:cNvSpPr>
          <p:nvPr>
            <p:ph type="ctrTitle"/>
          </p:nvPr>
        </p:nvSpPr>
        <p:spPr/>
        <p:txBody>
          <a:bodyPr/>
          <a:lstStyle/>
          <a:p>
            <a:r>
              <a:rPr kumimoji="1" lang="en-US" altLang="ko-KR" b="1" dirty="0">
                <a:latin typeface="Dotum" panose="020B0600000101010101" pitchFamily="34" charset="-127"/>
                <a:ea typeface="Dotum" panose="020B0600000101010101" pitchFamily="34" charset="-127"/>
              </a:rPr>
              <a:t>IoT</a:t>
            </a:r>
            <a:br>
              <a:rPr kumimoji="1" lang="en-US" altLang="ko-KR" b="1" dirty="0">
                <a:latin typeface="Dotum" panose="020B0600000101010101" pitchFamily="34" charset="-127"/>
                <a:ea typeface="Dotum" panose="020B0600000101010101" pitchFamily="34" charset="-127"/>
              </a:rPr>
            </a:br>
            <a:r>
              <a:rPr kumimoji="1" lang="en-US" altLang="ko-KR" b="1" dirty="0">
                <a:latin typeface="Dotum" panose="020B0600000101010101" pitchFamily="34" charset="-127"/>
                <a:ea typeface="Dotum" panose="020B0600000101010101" pitchFamily="34" charset="-127"/>
              </a:rPr>
              <a:t>Paper Survey</a:t>
            </a:r>
            <a:endParaRPr kumimoji="1" lang="ko-KR" altLang="en-US" b="1" dirty="0">
              <a:latin typeface="Dotum" panose="020B0600000101010101" pitchFamily="34" charset="-127"/>
              <a:ea typeface="Dotum" panose="020B0600000101010101" pitchFamily="34" charset="-127"/>
            </a:endParaRPr>
          </a:p>
        </p:txBody>
      </p:sp>
      <p:sp>
        <p:nvSpPr>
          <p:cNvPr id="3" name="부제목 2">
            <a:extLst>
              <a:ext uri="{FF2B5EF4-FFF2-40B4-BE49-F238E27FC236}">
                <a16:creationId xmlns:a16="http://schemas.microsoft.com/office/drawing/2014/main" id="{844FA39C-EF69-BBB6-9B64-65EC3EA3A823}"/>
              </a:ext>
            </a:extLst>
          </p:cNvPr>
          <p:cNvSpPr>
            <a:spLocks noGrp="1"/>
          </p:cNvSpPr>
          <p:nvPr>
            <p:ph type="subTitle" idx="1"/>
          </p:nvPr>
        </p:nvSpPr>
        <p:spPr>
          <a:xfrm>
            <a:off x="1524000" y="3810584"/>
            <a:ext cx="9144000" cy="1655762"/>
          </a:xfrm>
        </p:spPr>
        <p:txBody>
          <a:bodyPr>
            <a:normAutofit/>
          </a:bodyPr>
          <a:lstStyle/>
          <a:p>
            <a:r>
              <a:rPr kumimoji="1" lang="en-US" altLang="ko-KR" sz="2000" dirty="0">
                <a:latin typeface="Dotum" panose="020B0600000101010101" pitchFamily="34" charset="-127"/>
                <a:ea typeface="Dotum" panose="020B0600000101010101" pitchFamily="34" charset="-127"/>
              </a:rPr>
              <a:t>202035303 </a:t>
            </a:r>
            <a:r>
              <a:rPr kumimoji="1" lang="ko-KR" altLang="en-US" sz="2000" dirty="0">
                <a:latin typeface="Dotum" panose="020B0600000101010101" pitchFamily="34" charset="-127"/>
                <a:ea typeface="Dotum" panose="020B0600000101010101" pitchFamily="34" charset="-127"/>
              </a:rPr>
              <a:t>고현철</a:t>
            </a:r>
          </a:p>
        </p:txBody>
      </p:sp>
    </p:spTree>
    <p:extLst>
      <p:ext uri="{BB962C8B-B14F-4D97-AF65-F5344CB8AC3E}">
        <p14:creationId xmlns:p14="http://schemas.microsoft.com/office/powerpoint/2010/main" val="8110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CD846566-430A-AF25-3050-655CC118508A}"/>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82A71DEB-9540-14A8-CDBB-198D81D406DD}"/>
              </a:ext>
            </a:extLst>
          </p:cNvPr>
          <p:cNvSpPr txBox="1"/>
          <p:nvPr/>
        </p:nvSpPr>
        <p:spPr>
          <a:xfrm>
            <a:off x="541993" y="576943"/>
            <a:ext cx="11273955" cy="26816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b="1" i="0" dirty="0" err="1">
                <a:solidFill>
                  <a:srgbClr val="FF0000"/>
                </a:solidFill>
                <a:effectLst/>
                <a:highlight>
                  <a:srgbClr val="FFFF00"/>
                </a:highlight>
                <a:latin typeface="Dotum" panose="020B0600000101010101" pitchFamily="34" charset="-127"/>
                <a:ea typeface="Dotum" panose="020B0600000101010101" pitchFamily="34" charset="-127"/>
              </a:rPr>
              <a:t>WiNar</a:t>
            </a:r>
            <a:r>
              <a:rPr lang="en" altLang="ko-KR" b="0" i="0" dirty="0">
                <a:solidFill>
                  <a:srgbClr val="000000"/>
                </a:solidFill>
                <a:effectLst/>
                <a:highlight>
                  <a:srgbClr val="FDFDFD"/>
                </a:highlight>
                <a:latin typeface="Dotum" panose="020B0600000101010101" pitchFamily="34" charset="-127"/>
                <a:ea typeface="Dotum" panose="020B0600000101010101" pitchFamily="34" charset="-127"/>
              </a:rPr>
              <a:t> works both offline and online.</a:t>
            </a:r>
            <a:endParaRPr lang="en" altLang="ko-KR" b="0" i="0" dirty="0">
              <a:solidFill>
                <a:srgbClr val="000000"/>
              </a:solidFill>
              <a:highlight>
                <a:srgbClr val="FDFDFD"/>
              </a:highlight>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In the offline phase, a combined </a:t>
            </a:r>
            <a:r>
              <a:rPr lang="en" altLang="ko-KR" sz="1600" b="1" i="0" dirty="0">
                <a:solidFill>
                  <a:srgbClr val="000000"/>
                </a:solidFill>
                <a:effectLst/>
                <a:highlight>
                  <a:srgbClr val="FDFDFD"/>
                </a:highlight>
                <a:latin typeface="Dotum" panose="020B0600000101010101" pitchFamily="34" charset="-127"/>
                <a:ea typeface="Dotum" panose="020B0600000101010101" pitchFamily="34" charset="-127"/>
              </a:rPr>
              <a:t>RTT-RSS fingerprint map </a:t>
            </a: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for discrete locations is collected within the building</a:t>
            </a:r>
          </a:p>
          <a:p>
            <a:pPr marL="742950" lvl="1" indent="-285750">
              <a:lnSpc>
                <a:spcPct val="150000"/>
              </a:lnSpc>
              <a:buFont typeface="Arial" panose="020B0604020202020204" pitchFamily="34" charset="0"/>
              <a:buChar char="•"/>
            </a:pP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In the online phase, the location is estimated based on the similarity </a:t>
            </a:r>
            <a:r>
              <a:rPr lang="en" altLang="ko-KR" sz="1600" b="0" i="0" u="sng" dirty="0">
                <a:solidFill>
                  <a:srgbClr val="000000"/>
                </a:solidFill>
                <a:effectLst/>
                <a:highlight>
                  <a:srgbClr val="FDFDFD"/>
                </a:highlight>
                <a:latin typeface="Dotum" panose="020B0600000101010101" pitchFamily="34" charset="-127"/>
                <a:ea typeface="Dotum" panose="020B0600000101010101" pitchFamily="34" charset="-127"/>
              </a:rPr>
              <a:t>between real-time detected RTT and RSS measurements and fingerprint map data collected in the offline phase.</a:t>
            </a:r>
          </a:p>
          <a:p>
            <a:pPr marL="742950" lvl="1" indent="-285750">
              <a:lnSpc>
                <a:spcPct val="150000"/>
              </a:lnSpc>
              <a:buFont typeface="Arial" panose="020B0604020202020204" pitchFamily="34" charset="0"/>
              <a:buChar char="•"/>
            </a:pPr>
            <a:r>
              <a:rPr lang="en" altLang="ko-KR" sz="1600" b="1" i="0" dirty="0" err="1">
                <a:solidFill>
                  <a:srgbClr val="FF0000"/>
                </a:solidFill>
                <a:effectLst/>
                <a:highlight>
                  <a:srgbClr val="FDFDFD"/>
                </a:highlight>
                <a:latin typeface="Dotum" panose="020B0600000101010101" pitchFamily="34" charset="-127"/>
                <a:ea typeface="Dotum" panose="020B0600000101010101" pitchFamily="34" charset="-127"/>
              </a:rPr>
              <a:t>WiNar</a:t>
            </a:r>
            <a:r>
              <a:rPr lang="en" altLang="ko-KR" sz="1600" b="1" i="0" dirty="0">
                <a:solidFill>
                  <a:srgbClr val="FF0000"/>
                </a:solidFill>
                <a:effectLst/>
                <a:highlight>
                  <a:srgbClr val="FDFDFD"/>
                </a:highlight>
                <a:latin typeface="Dotum" panose="020B0600000101010101" pitchFamily="34" charset="-127"/>
                <a:ea typeface="Dotum" panose="020B0600000101010101" pitchFamily="34" charset="-127"/>
              </a:rPr>
              <a:t> </a:t>
            </a: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uses a variety of modules used to handle </a:t>
            </a:r>
            <a:r>
              <a:rPr lang="en" altLang="ko-KR" sz="1600" b="0" i="0" u="sng" dirty="0">
                <a:solidFill>
                  <a:srgbClr val="000000"/>
                </a:solidFill>
                <a:effectLst/>
                <a:highlight>
                  <a:srgbClr val="FDFDFD"/>
                </a:highlight>
                <a:latin typeface="Dotum" panose="020B0600000101010101" pitchFamily="34" charset="-127"/>
                <a:ea typeface="Dotum" panose="020B0600000101010101" pitchFamily="34" charset="-127"/>
              </a:rPr>
              <a:t>RF noise, provide similarity weights at discrete grid locations, and place users in a continuous space</a:t>
            </a:r>
            <a:endParaRPr lang="en" altLang="ko-KR" sz="1600" u="sng" dirty="0">
              <a:latin typeface="Dotum" panose="020B0600000101010101" pitchFamily="34" charset="-127"/>
              <a:ea typeface="Dotum" panose="020B0600000101010101" pitchFamily="34" charset="-127"/>
            </a:endParaRPr>
          </a:p>
        </p:txBody>
      </p:sp>
      <p:pic>
        <p:nvPicPr>
          <p:cNvPr id="9" name="그림 8">
            <a:extLst>
              <a:ext uri="{FF2B5EF4-FFF2-40B4-BE49-F238E27FC236}">
                <a16:creationId xmlns:a16="http://schemas.microsoft.com/office/drawing/2014/main" id="{3B304B0C-52A2-2754-FD2B-34D11998A76B}"/>
              </a:ext>
            </a:extLst>
          </p:cNvPr>
          <p:cNvPicPr>
            <a:picLocks noChangeAspect="1"/>
          </p:cNvPicPr>
          <p:nvPr/>
        </p:nvPicPr>
        <p:blipFill>
          <a:blip r:embed="rId3"/>
          <a:stretch>
            <a:fillRect/>
          </a:stretch>
        </p:blipFill>
        <p:spPr>
          <a:xfrm>
            <a:off x="2642682" y="3258639"/>
            <a:ext cx="6906635" cy="3367792"/>
          </a:xfrm>
          <a:prstGeom prst="rect">
            <a:avLst/>
          </a:prstGeom>
        </p:spPr>
      </p:pic>
    </p:spTree>
    <p:extLst>
      <p:ext uri="{BB962C8B-B14F-4D97-AF65-F5344CB8AC3E}">
        <p14:creationId xmlns:p14="http://schemas.microsoft.com/office/powerpoint/2010/main" val="174840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2EE459C-CDD3-0229-36C3-F0AFF6D0CA56}"/>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16714F17-5732-178C-18BA-A70932EB9578}"/>
              </a:ext>
            </a:extLst>
          </p:cNvPr>
          <p:cNvSpPr txBox="1"/>
          <p:nvPr/>
        </p:nvSpPr>
        <p:spPr>
          <a:xfrm>
            <a:off x="541993" y="576943"/>
            <a:ext cx="11273955" cy="11890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b="1" dirty="0">
                <a:latin typeface="Dotum" panose="020B0600000101010101" pitchFamily="34" charset="-127"/>
                <a:ea typeface="Dotum" panose="020B0600000101010101" pitchFamily="34" charset="-127"/>
              </a:rPr>
              <a:t>FTM protocol background</a:t>
            </a:r>
            <a:endParaRPr lang="en" altLang="ko-KR" b="0" i="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FTM allows a station to accurately measure the round trip time (</a:t>
            </a:r>
            <a:r>
              <a:rPr lang="en" altLang="ko-KR" sz="1600" b="1" dirty="0">
                <a:effectLst/>
                <a:highlight>
                  <a:srgbClr val="FFFF00"/>
                </a:highlight>
                <a:latin typeface="Dotum" panose="020B0600000101010101" pitchFamily="34" charset="-127"/>
                <a:ea typeface="Dotum" panose="020B0600000101010101" pitchFamily="34" charset="-127"/>
              </a:rPr>
              <a:t>RTT</a:t>
            </a:r>
            <a:r>
              <a:rPr lang="en" altLang="ko-KR" sz="1600" dirty="0">
                <a:effectLst/>
                <a:latin typeface="Dotum" panose="020B0600000101010101" pitchFamily="34" charset="-127"/>
                <a:ea typeface="Dotum" panose="020B0600000101010101" pitchFamily="34" charset="-127"/>
              </a:rPr>
              <a:t>) between it and another station.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endParaRPr>
          </a:p>
        </p:txBody>
      </p:sp>
      <p:pic>
        <p:nvPicPr>
          <p:cNvPr id="8" name="그림 7">
            <a:extLst>
              <a:ext uri="{FF2B5EF4-FFF2-40B4-BE49-F238E27FC236}">
                <a16:creationId xmlns:a16="http://schemas.microsoft.com/office/drawing/2014/main" id="{E9978F8C-96C5-000B-D20F-1A84D3B90A39}"/>
              </a:ext>
            </a:extLst>
          </p:cNvPr>
          <p:cNvPicPr>
            <a:picLocks noChangeAspect="1"/>
          </p:cNvPicPr>
          <p:nvPr/>
        </p:nvPicPr>
        <p:blipFill>
          <a:blip r:embed="rId3"/>
          <a:stretch>
            <a:fillRect/>
          </a:stretch>
        </p:blipFill>
        <p:spPr>
          <a:xfrm>
            <a:off x="541993" y="1619579"/>
            <a:ext cx="4575958" cy="479021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B3FA4F-EA16-93AD-D97C-7B2FCD9AEC6A}"/>
                  </a:ext>
                </a:extLst>
              </p:cNvPr>
              <p:cNvSpPr txBox="1"/>
              <p:nvPr/>
            </p:nvSpPr>
            <p:spPr>
              <a:xfrm>
                <a:off x="5117951" y="1523377"/>
                <a:ext cx="6697997" cy="71372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protocol starts with an </a:t>
                </a:r>
                <a:r>
                  <a:rPr lang="en" altLang="ko-KR" sz="1600" b="1" dirty="0">
                    <a:solidFill>
                      <a:srgbClr val="FF0000"/>
                    </a:solidFill>
                    <a:effectLst/>
                    <a:latin typeface="Dotum" panose="020B0600000101010101" pitchFamily="34" charset="-127"/>
                    <a:ea typeface="Dotum" panose="020B0600000101010101" pitchFamily="34" charset="-127"/>
                  </a:rPr>
                  <a:t>FTM Request packet </a:t>
                </a:r>
                <a:r>
                  <a:rPr lang="en" altLang="ko-KR" sz="1600" dirty="0">
                    <a:effectLst/>
                    <a:latin typeface="Dotum" panose="020B0600000101010101" pitchFamily="34" charset="-127"/>
                    <a:ea typeface="Dotum" panose="020B0600000101010101" pitchFamily="34" charset="-127"/>
                  </a:rPr>
                  <a:t>sent from the initiating station to the responding station to check the availability of the responding station to perform ranging and to negotiate the FTM process parameters. </a:t>
                </a:r>
              </a:p>
              <a:p>
                <a:pPr marL="285750"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responding station replies back with an </a:t>
                </a:r>
                <a:r>
                  <a:rPr lang="en" altLang="ko-KR" sz="1600" b="1" dirty="0">
                    <a:solidFill>
                      <a:srgbClr val="FF0000"/>
                    </a:solidFill>
                    <a:effectLst/>
                    <a:latin typeface="Dotum" panose="020B0600000101010101" pitchFamily="34" charset="-127"/>
                    <a:ea typeface="Dotum" panose="020B0600000101010101" pitchFamily="34" charset="-127"/>
                  </a:rPr>
                  <a:t>ACK packet </a:t>
                </a:r>
                <a:r>
                  <a:rPr lang="en" altLang="ko-KR" sz="1600" dirty="0">
                    <a:effectLst/>
                    <a:latin typeface="Dotum" panose="020B0600000101010101" pitchFamily="34" charset="-127"/>
                    <a:ea typeface="Dotum" panose="020B0600000101010101" pitchFamily="34" charset="-127"/>
                  </a:rPr>
                  <a:t>indicating its availability. </a:t>
                </a:r>
              </a:p>
              <a:p>
                <a:pPr marL="285750"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protocol then follows by sending </a:t>
                </a:r>
                <a:r>
                  <a:rPr lang="en" altLang="ko-KR" sz="1600" b="1" dirty="0">
                    <a:solidFill>
                      <a:srgbClr val="FF0000"/>
                    </a:solidFill>
                    <a:effectLst/>
                    <a:latin typeface="Dotum" panose="020B0600000101010101" pitchFamily="34" charset="-127"/>
                    <a:ea typeface="Dotum" panose="020B0600000101010101" pitchFamily="34" charset="-127"/>
                  </a:rPr>
                  <a:t>multiple FTM packets </a:t>
                </a:r>
                <a:r>
                  <a:rPr lang="en" altLang="ko-KR" sz="1600" dirty="0">
                    <a:effectLst/>
                    <a:latin typeface="Dotum" panose="020B0600000101010101" pitchFamily="34" charset="-127"/>
                    <a:ea typeface="Dotum" panose="020B0600000101010101" pitchFamily="34" charset="-127"/>
                  </a:rPr>
                  <a:t>where the mobile device can obtain the RTT without knowing the clock offset by using the four send and receive timestamps of one FTM interchange : </a:t>
                </a:r>
                <a:r>
                  <a:rPr lang="en" altLang="ko-KR" sz="1600" dirty="0">
                    <a:effectLst/>
                    <a:highlight>
                      <a:srgbClr val="FFFF00"/>
                    </a:highlight>
                    <a:latin typeface="Dotum" panose="020B0600000101010101" pitchFamily="34" charset="-127"/>
                    <a:ea typeface="Dotum" panose="020B0600000101010101" pitchFamily="34" charset="-127"/>
                  </a:rPr>
                  <a:t>Burst Mode </a:t>
                </a:r>
              </a:p>
              <a:p>
                <a:pPr marL="285750"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estimated round trip time between the source and the destination can be calculated as:</a:t>
                </a:r>
                <a:r>
                  <a:rPr lang="en" altLang="ko-KR" sz="1600" dirty="0">
                    <a:effectLst/>
                    <a:highlight>
                      <a:srgbClr val="FFFF00"/>
                    </a:highlight>
                    <a:latin typeface="Dotum" panose="020B0600000101010101" pitchFamily="34" charset="-127"/>
                    <a:ea typeface="Dotum" panose="020B0600000101010101" pitchFamily="34" charset="-127"/>
                  </a:rPr>
                  <a:t> </a:t>
                </a:r>
                <a14:m>
                  <m:oMath xmlns:m="http://schemas.openxmlformats.org/officeDocument/2006/math">
                    <m:d>
                      <m:dPr>
                        <m:ctrlPr>
                          <a:rPr kumimoji="1" lang="en-US" altLang="ko-KR" sz="1600" b="0" i="1" smtClean="0">
                            <a:highlight>
                              <a:srgbClr val="FFFF00"/>
                            </a:highlight>
                            <a:latin typeface="Cambria Math" panose="02040503050406030204" pitchFamily="18" charset="0"/>
                            <a:ea typeface="Dotum" panose="020B0600000101010101" pitchFamily="34" charset="-127"/>
                          </a:rPr>
                        </m:ctrlPr>
                      </m:dPr>
                      <m:e>
                        <m:sSub>
                          <m:sSubPr>
                            <m:ctrlPr>
                              <a:rPr kumimoji="1" lang="en-US" altLang="ko-KR" sz="1600" b="0" i="1" smtClean="0">
                                <a:highlight>
                                  <a:srgbClr val="FFFF00"/>
                                </a:highlight>
                                <a:latin typeface="Cambria Math" panose="02040503050406030204" pitchFamily="18" charset="0"/>
                                <a:ea typeface="Dotum" panose="020B0600000101010101" pitchFamily="34" charset="-127"/>
                              </a:rPr>
                            </m:ctrlPr>
                          </m:sSubPr>
                          <m:e>
                            <m:r>
                              <a:rPr kumimoji="1" lang="en-US" altLang="ko-KR" sz="1600" b="0" i="1" smtClean="0">
                                <a:highlight>
                                  <a:srgbClr val="FFFF00"/>
                                </a:highlight>
                                <a:latin typeface="Cambria Math" panose="02040503050406030204" pitchFamily="18" charset="0"/>
                                <a:ea typeface="Dotum" panose="020B0600000101010101" pitchFamily="34" charset="-127"/>
                              </a:rPr>
                              <m:t>𝑡</m:t>
                            </m:r>
                          </m:e>
                          <m:sub>
                            <m:r>
                              <a:rPr kumimoji="1" lang="en-US" altLang="ko-KR" sz="1600" b="0" i="1" smtClean="0">
                                <a:highlight>
                                  <a:srgbClr val="FFFF00"/>
                                </a:highlight>
                                <a:latin typeface="Cambria Math" panose="02040503050406030204" pitchFamily="18" charset="0"/>
                                <a:ea typeface="Dotum" panose="020B0600000101010101" pitchFamily="34" charset="-127"/>
                              </a:rPr>
                              <m:t>4</m:t>
                            </m:r>
                          </m:sub>
                        </m:sSub>
                        <m:r>
                          <a:rPr kumimoji="1" lang="en-US" altLang="ko-KR" sz="1600" b="0" i="1" smtClean="0">
                            <a:highlight>
                              <a:srgbClr val="FFFF00"/>
                            </a:highlight>
                            <a:latin typeface="Cambria Math" panose="02040503050406030204" pitchFamily="18" charset="0"/>
                            <a:ea typeface="Dotum" panose="020B0600000101010101" pitchFamily="34" charset="-127"/>
                          </a:rPr>
                          <m:t>−</m:t>
                        </m:r>
                        <m:sSub>
                          <m:sSubPr>
                            <m:ctrlPr>
                              <a:rPr kumimoji="1" lang="en-US" altLang="ko-KR" sz="1600" b="0" i="1" smtClean="0">
                                <a:highlight>
                                  <a:srgbClr val="FFFF00"/>
                                </a:highlight>
                                <a:latin typeface="Cambria Math" panose="02040503050406030204" pitchFamily="18" charset="0"/>
                                <a:ea typeface="Dotum" panose="020B0600000101010101" pitchFamily="34" charset="-127"/>
                              </a:rPr>
                            </m:ctrlPr>
                          </m:sSubPr>
                          <m:e>
                            <m:r>
                              <a:rPr kumimoji="1" lang="en-US" altLang="ko-KR" sz="1600" b="0" i="1" smtClean="0">
                                <a:highlight>
                                  <a:srgbClr val="FFFF00"/>
                                </a:highlight>
                                <a:latin typeface="Cambria Math" panose="02040503050406030204" pitchFamily="18" charset="0"/>
                                <a:ea typeface="Dotum" panose="020B0600000101010101" pitchFamily="34" charset="-127"/>
                              </a:rPr>
                              <m:t>𝑡</m:t>
                            </m:r>
                          </m:e>
                          <m:sub>
                            <m:r>
                              <a:rPr kumimoji="1" lang="en-US" altLang="ko-KR" sz="1600" b="0" i="1" smtClean="0">
                                <a:highlight>
                                  <a:srgbClr val="FFFF00"/>
                                </a:highlight>
                                <a:latin typeface="Cambria Math" panose="02040503050406030204" pitchFamily="18" charset="0"/>
                                <a:ea typeface="Dotum" panose="020B0600000101010101" pitchFamily="34" charset="-127"/>
                              </a:rPr>
                              <m:t>1</m:t>
                            </m:r>
                          </m:sub>
                        </m:sSub>
                      </m:e>
                    </m:d>
                    <m:r>
                      <a:rPr kumimoji="1" lang="en-US" altLang="ko-KR" sz="1600" b="0" i="1" smtClean="0">
                        <a:highlight>
                          <a:srgbClr val="FFFF00"/>
                        </a:highlight>
                        <a:latin typeface="Cambria Math" panose="02040503050406030204" pitchFamily="18" charset="0"/>
                        <a:ea typeface="Dotum" panose="020B0600000101010101" pitchFamily="34" charset="-127"/>
                      </a:rPr>
                      <m:t>−(</m:t>
                    </m:r>
                    <m:sSub>
                      <m:sSubPr>
                        <m:ctrlPr>
                          <a:rPr kumimoji="1" lang="en-US" altLang="ko-KR" sz="1600" b="0" i="1" smtClean="0">
                            <a:highlight>
                              <a:srgbClr val="FFFF00"/>
                            </a:highlight>
                            <a:latin typeface="Cambria Math" panose="02040503050406030204" pitchFamily="18" charset="0"/>
                            <a:ea typeface="Dotum" panose="020B0600000101010101" pitchFamily="34" charset="-127"/>
                          </a:rPr>
                        </m:ctrlPr>
                      </m:sSubPr>
                      <m:e>
                        <m:r>
                          <a:rPr kumimoji="1" lang="en-US" altLang="ko-KR" sz="1600" b="0" i="1" smtClean="0">
                            <a:highlight>
                              <a:srgbClr val="FFFF00"/>
                            </a:highlight>
                            <a:latin typeface="Cambria Math" panose="02040503050406030204" pitchFamily="18" charset="0"/>
                            <a:ea typeface="Dotum" panose="020B0600000101010101" pitchFamily="34" charset="-127"/>
                          </a:rPr>
                          <m:t>𝑡</m:t>
                        </m:r>
                      </m:e>
                      <m:sub>
                        <m:r>
                          <a:rPr kumimoji="1" lang="en-US" altLang="ko-KR" sz="1600" b="0" i="1" smtClean="0">
                            <a:highlight>
                              <a:srgbClr val="FFFF00"/>
                            </a:highlight>
                            <a:latin typeface="Cambria Math" panose="02040503050406030204" pitchFamily="18" charset="0"/>
                            <a:ea typeface="Dotum" panose="020B0600000101010101" pitchFamily="34" charset="-127"/>
                          </a:rPr>
                          <m:t>3</m:t>
                        </m:r>
                      </m:sub>
                    </m:sSub>
                    <m:r>
                      <a:rPr kumimoji="1" lang="en-US" altLang="ko-KR" sz="1600" b="0" i="1" smtClean="0">
                        <a:highlight>
                          <a:srgbClr val="FFFF00"/>
                        </a:highlight>
                        <a:latin typeface="Cambria Math" panose="02040503050406030204" pitchFamily="18" charset="0"/>
                        <a:ea typeface="Dotum" panose="020B0600000101010101" pitchFamily="34" charset="-127"/>
                      </a:rPr>
                      <m:t>−</m:t>
                    </m:r>
                    <m:sSub>
                      <m:sSubPr>
                        <m:ctrlPr>
                          <a:rPr kumimoji="1" lang="en-US" altLang="ko-KR" sz="1600" b="0" i="1" smtClean="0">
                            <a:highlight>
                              <a:srgbClr val="FFFF00"/>
                            </a:highlight>
                            <a:latin typeface="Cambria Math" panose="02040503050406030204" pitchFamily="18" charset="0"/>
                            <a:ea typeface="Dotum" panose="020B0600000101010101" pitchFamily="34" charset="-127"/>
                          </a:rPr>
                        </m:ctrlPr>
                      </m:sSubPr>
                      <m:e>
                        <m:r>
                          <a:rPr kumimoji="1" lang="en-US" altLang="ko-KR" sz="1600" b="0" i="1" smtClean="0">
                            <a:highlight>
                              <a:srgbClr val="FFFF00"/>
                            </a:highlight>
                            <a:latin typeface="Cambria Math" panose="02040503050406030204" pitchFamily="18" charset="0"/>
                            <a:ea typeface="Dotum" panose="020B0600000101010101" pitchFamily="34" charset="-127"/>
                          </a:rPr>
                          <m:t>𝑡</m:t>
                        </m:r>
                      </m:e>
                      <m:sub>
                        <m:r>
                          <a:rPr kumimoji="1" lang="en-US" altLang="ko-KR" sz="1600" b="0" i="1" smtClean="0">
                            <a:highlight>
                              <a:srgbClr val="FFFF00"/>
                            </a:highlight>
                            <a:latin typeface="Cambria Math" panose="02040503050406030204" pitchFamily="18" charset="0"/>
                            <a:ea typeface="Dotum" panose="020B0600000101010101" pitchFamily="34" charset="-127"/>
                          </a:rPr>
                          <m:t>2</m:t>
                        </m:r>
                      </m:sub>
                    </m:sSub>
                    <m:r>
                      <a:rPr kumimoji="1" lang="en-US" altLang="ko-KR" sz="1600" b="0" i="1" smtClean="0">
                        <a:highlight>
                          <a:srgbClr val="FFFF00"/>
                        </a:highlight>
                        <a:latin typeface="Cambria Math" panose="02040503050406030204" pitchFamily="18" charset="0"/>
                        <a:ea typeface="Dotum" panose="020B0600000101010101" pitchFamily="34" charset="-127"/>
                      </a:rPr>
                      <m:t>) </m:t>
                    </m:r>
                  </m:oMath>
                </a14:m>
                <a:endParaRPr kumimoji="1" lang="en-US" altLang="ko-KR" sz="1600" dirty="0">
                  <a:highlight>
                    <a:srgbClr val="FFFF00"/>
                  </a:highlight>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distance is obtained from the estimated RTT as: </a:t>
                </a:r>
                <a:endParaRPr lang="en-US" altLang="ko-KR" sz="1600" b="0" i="1" dirty="0">
                  <a:effectLst/>
                  <a:latin typeface="Cambria Math" panose="02040503050406030204" pitchFamily="18" charset="0"/>
                  <a:ea typeface="Dotum" panose="020B0600000101010101" pitchFamily="34" charset="-127"/>
                </a:endParaRPr>
              </a:p>
              <a:p>
                <a:pPr>
                  <a:lnSpc>
                    <a:spcPct val="150000"/>
                  </a:lnSpc>
                </a:pPr>
                <a14:m>
                  <m:oMathPara xmlns:m="http://schemas.openxmlformats.org/officeDocument/2006/math">
                    <m:oMathParaPr>
                      <m:jc m:val="centerGroup"/>
                    </m:oMathParaPr>
                    <m:oMath xmlns:m="http://schemas.openxmlformats.org/officeDocument/2006/math">
                      <m:r>
                        <a:rPr lang="en-US" altLang="ko-KR" sz="1600" b="0" i="1" smtClean="0">
                          <a:effectLst/>
                          <a:latin typeface="Cambria Math" panose="02040503050406030204" pitchFamily="18" charset="0"/>
                          <a:ea typeface="Dotum" panose="020B0600000101010101" pitchFamily="34" charset="-127"/>
                        </a:rPr>
                        <m:t>𝑑𝑖𝑠𝑡𝑎𝑛𝑐𝑒</m:t>
                      </m:r>
                      <m:r>
                        <a:rPr lang="en-US" altLang="ko-KR" sz="1600" b="0" i="1" smtClean="0">
                          <a:effectLst/>
                          <a:latin typeface="Cambria Math" panose="02040503050406030204" pitchFamily="18" charset="0"/>
                          <a:ea typeface="Dotum" panose="020B0600000101010101" pitchFamily="34" charset="-127"/>
                        </a:rPr>
                        <m:t>=</m:t>
                      </m:r>
                      <m:r>
                        <a:rPr lang="en-US" altLang="ko-KR" sz="1600" b="0" i="1" smtClean="0">
                          <a:effectLst/>
                          <a:latin typeface="Cambria Math" panose="02040503050406030204" pitchFamily="18" charset="0"/>
                          <a:ea typeface="Dotum" panose="020B0600000101010101" pitchFamily="34" charset="-127"/>
                        </a:rPr>
                        <m:t>𝑅𝑇𝑇</m:t>
                      </m:r>
                      <m:r>
                        <a:rPr lang="en-US" altLang="ko-KR" sz="1600" b="0" i="1" smtClean="0">
                          <a:effectLst/>
                          <a:latin typeface="Cambria Math" panose="02040503050406030204" pitchFamily="18" charset="0"/>
                          <a:ea typeface="Dotum" panose="020B0600000101010101" pitchFamily="34" charset="-127"/>
                        </a:rPr>
                        <m:t>∗</m:t>
                      </m:r>
                      <m:r>
                        <a:rPr lang="en-US" altLang="ko-KR" sz="1600" b="0" i="1" smtClean="0">
                          <a:effectLst/>
                          <a:latin typeface="Cambria Math" panose="02040503050406030204" pitchFamily="18" charset="0"/>
                          <a:ea typeface="Dotum" panose="020B0600000101010101" pitchFamily="34" charset="-127"/>
                        </a:rPr>
                        <m:t>𝑐</m:t>
                      </m:r>
                      <m:r>
                        <a:rPr lang="en-US" altLang="ko-KR" sz="1600" b="0" i="1" smtClean="0">
                          <a:effectLst/>
                          <a:latin typeface="Cambria Math" panose="02040503050406030204" pitchFamily="18" charset="0"/>
                          <a:ea typeface="Dotum" panose="020B0600000101010101" pitchFamily="34" charset="-127"/>
                        </a:rPr>
                        <m:t>/2</m:t>
                      </m:r>
                    </m:oMath>
                  </m:oMathPara>
                </a14:m>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a:lnSpc>
                    <a:spcPct val="150000"/>
                  </a:lnSpc>
                </a:pPr>
                <a:endParaRPr lang="en" altLang="ko-KR" sz="1600" dirty="0">
                  <a:highlight>
                    <a:srgbClr val="FFFF00"/>
                  </a:highlight>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kumimoji="1" lang="ko-KR" altLang="en-US" dirty="0">
                  <a:latin typeface="Dotum" panose="020B0600000101010101" pitchFamily="34" charset="-127"/>
                  <a:ea typeface="Dotum" panose="020B0600000101010101" pitchFamily="34" charset="-127"/>
                </a:endParaRPr>
              </a:p>
            </p:txBody>
          </p:sp>
        </mc:Choice>
        <mc:Fallback xmlns="">
          <p:sp>
            <p:nvSpPr>
              <p:cNvPr id="9" name="TextBox 8">
                <a:extLst>
                  <a:ext uri="{FF2B5EF4-FFF2-40B4-BE49-F238E27FC236}">
                    <a16:creationId xmlns:a16="http://schemas.microsoft.com/office/drawing/2014/main" id="{08B3FA4F-EA16-93AD-D97C-7B2FCD9AEC6A}"/>
                  </a:ext>
                </a:extLst>
              </p:cNvPr>
              <p:cNvSpPr txBox="1">
                <a:spLocks noRot="1" noChangeAspect="1" noMove="1" noResize="1" noEditPoints="1" noAdjustHandles="1" noChangeArrowheads="1" noChangeShapeType="1" noTextEdit="1"/>
              </p:cNvSpPr>
              <p:nvPr/>
            </p:nvSpPr>
            <p:spPr>
              <a:xfrm>
                <a:off x="5117951" y="1523377"/>
                <a:ext cx="6697997" cy="7137275"/>
              </a:xfrm>
              <a:prstGeom prst="rect">
                <a:avLst/>
              </a:prstGeom>
              <a:blipFill>
                <a:blip r:embed="rId4"/>
                <a:stretch>
                  <a:fillRect l="-568" r="-113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9537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4E925435-1019-9E10-E266-9A89F076E62E}"/>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D04B2104-E850-4B11-07AE-B9DE0D95F5B9}"/>
              </a:ext>
            </a:extLst>
          </p:cNvPr>
          <p:cNvSpPr txBox="1"/>
          <p:nvPr/>
        </p:nvSpPr>
        <p:spPr>
          <a:xfrm>
            <a:off x="541993" y="576943"/>
            <a:ext cx="11273955" cy="16045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b="1" dirty="0" err="1">
                <a:solidFill>
                  <a:srgbClr val="FF0000"/>
                </a:solidFill>
                <a:highlight>
                  <a:srgbClr val="FFFF00"/>
                </a:highlight>
                <a:latin typeface="Dotum" panose="020B0600000101010101" pitchFamily="34" charset="-127"/>
                <a:ea typeface="Dotum" panose="020B0600000101010101" pitchFamily="34" charset="-127"/>
              </a:rPr>
              <a:t>WiNar</a:t>
            </a:r>
            <a:r>
              <a:rPr lang="en-US" altLang="ko-KR" dirty="0">
                <a:latin typeface="Dotum" panose="020B0600000101010101" pitchFamily="34" charset="-127"/>
                <a:ea typeface="Dotum" panose="020B0600000101010101" pitchFamily="34" charset="-127"/>
              </a:rPr>
              <a:t> </a:t>
            </a:r>
            <a:r>
              <a:rPr lang="en" altLang="ko-KR" sz="1800" dirty="0">
                <a:effectLst/>
                <a:latin typeface="Dotum" panose="020B0600000101010101" pitchFamily="34" charset="-127"/>
                <a:ea typeface="Dotum" panose="020B0600000101010101" pitchFamily="34" charset="-127"/>
              </a:rPr>
              <a:t>leverages </a:t>
            </a:r>
            <a:r>
              <a:rPr lang="en" altLang="ko-KR" sz="1800" u="sng" dirty="0">
                <a:effectLst/>
                <a:latin typeface="Dotum" panose="020B0600000101010101" pitchFamily="34" charset="-127"/>
                <a:ea typeface="Dotum" panose="020B0600000101010101" pitchFamily="34" charset="-127"/>
              </a:rPr>
              <a:t>the RTT and RSS values as a fingerprint profile </a:t>
            </a:r>
            <a:r>
              <a:rPr lang="en" altLang="ko-KR" sz="1800" dirty="0">
                <a:effectLst/>
                <a:latin typeface="Dotum" panose="020B0600000101010101" pitchFamily="34" charset="-127"/>
                <a:ea typeface="Dotum" panose="020B0600000101010101" pitchFamily="34" charset="-127"/>
              </a:rPr>
              <a:t>and estimates the user location based on the similarity between the online and the offline profiles. </a:t>
            </a:r>
            <a:endParaRPr lang="en" altLang="ko-KR" b="0" i="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utilizes the FTM protocol, introduced by the IEEE802.11-2016 standard </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recently supported by commercial off-the-shelf access points and the Android mobile phones </a:t>
            </a:r>
            <a:endParaRPr lang="en" altLang="ko-KR" sz="1600" dirty="0">
              <a:latin typeface="Dotum" panose="020B0600000101010101" pitchFamily="34" charset="-127"/>
              <a:ea typeface="Dotum" panose="020B0600000101010101" pitchFamily="34" charset="-127"/>
            </a:endParaRPr>
          </a:p>
        </p:txBody>
      </p:sp>
      <p:pic>
        <p:nvPicPr>
          <p:cNvPr id="6" name="그림 5">
            <a:extLst>
              <a:ext uri="{FF2B5EF4-FFF2-40B4-BE49-F238E27FC236}">
                <a16:creationId xmlns:a16="http://schemas.microsoft.com/office/drawing/2014/main" id="{C828A98D-9306-8D48-0E3B-78114920C718}"/>
              </a:ext>
            </a:extLst>
          </p:cNvPr>
          <p:cNvPicPr>
            <a:picLocks noChangeAspect="1"/>
          </p:cNvPicPr>
          <p:nvPr/>
        </p:nvPicPr>
        <p:blipFill>
          <a:blip r:embed="rId2"/>
          <a:stretch>
            <a:fillRect/>
          </a:stretch>
        </p:blipFill>
        <p:spPr>
          <a:xfrm>
            <a:off x="541993" y="2262250"/>
            <a:ext cx="5147531" cy="4346369"/>
          </a:xfrm>
          <a:prstGeom prst="rect">
            <a:avLst/>
          </a:prstGeom>
        </p:spPr>
      </p:pic>
      <p:sp>
        <p:nvSpPr>
          <p:cNvPr id="7" name="TextBox 6">
            <a:extLst>
              <a:ext uri="{FF2B5EF4-FFF2-40B4-BE49-F238E27FC236}">
                <a16:creationId xmlns:a16="http://schemas.microsoft.com/office/drawing/2014/main" id="{C557A2D0-DA33-8F9C-BF8F-BC7A52A3309B}"/>
              </a:ext>
            </a:extLst>
          </p:cNvPr>
          <p:cNvSpPr txBox="1"/>
          <p:nvPr/>
        </p:nvSpPr>
        <p:spPr>
          <a:xfrm>
            <a:off x="5689524" y="2924665"/>
            <a:ext cx="6126424" cy="58446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a:t>
            </a:r>
            <a:r>
              <a:rPr lang="en" altLang="ko-KR" sz="1600" dirty="0" err="1">
                <a:effectLst/>
                <a:latin typeface="Dotum" panose="020B0600000101010101" pitchFamily="34" charset="-127"/>
                <a:ea typeface="Dotum" panose="020B0600000101010101" pitchFamily="34" charset="-127"/>
              </a:rPr>
              <a:t>WiNar</a:t>
            </a:r>
            <a:r>
              <a:rPr lang="en" altLang="ko-KR" sz="1600" dirty="0">
                <a:effectLst/>
                <a:latin typeface="Dotum" panose="020B0600000101010101" pitchFamily="34" charset="-127"/>
                <a:ea typeface="Dotum" panose="020B0600000101010101" pitchFamily="34" charset="-127"/>
              </a:rPr>
              <a:t> system works in two phases: </a:t>
            </a:r>
          </a:p>
          <a:p>
            <a:pPr marL="742950" lvl="1" indent="-285750">
              <a:lnSpc>
                <a:spcPct val="150000"/>
              </a:lnSpc>
              <a:buFont typeface="Arial" panose="020B0604020202020204" pitchFamily="34" charset="0"/>
              <a:buChar char="•"/>
            </a:pPr>
            <a:r>
              <a:rPr lang="en" altLang="ko-KR" sz="1600" b="1" dirty="0">
                <a:latin typeface="Dotum" panose="020B0600000101010101" pitchFamily="34" charset="-127"/>
                <a:ea typeface="Dotum" panose="020B0600000101010101" pitchFamily="34" charset="-127"/>
              </a:rPr>
              <a:t>T</a:t>
            </a:r>
            <a:r>
              <a:rPr lang="en" altLang="ko-KR" sz="1600" b="1" dirty="0">
                <a:effectLst/>
                <a:latin typeface="Dotum" panose="020B0600000101010101" pitchFamily="34" charset="-127"/>
                <a:ea typeface="Dotum" panose="020B0600000101010101" pitchFamily="34" charset="-127"/>
              </a:rPr>
              <a:t>he Offline Phase </a:t>
            </a:r>
            <a:r>
              <a:rPr lang="en" altLang="ko-KR" sz="1600" dirty="0">
                <a:effectLst/>
                <a:latin typeface="Dotum" panose="020B0600000101010101" pitchFamily="34" charset="-127"/>
                <a:ea typeface="Dotum" panose="020B0600000101010101" pitchFamily="34" charset="-127"/>
              </a:rPr>
              <a:t>where it divides the area of interest into discrete grid locations and builds the fingerprint map. </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Online Phase, where it estimates the user location based on the measured round trip time values to the different access points and the generated RTT fingerprint map.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a:lnSpc>
                <a:spcPct val="150000"/>
              </a:lnSpc>
            </a:pPr>
            <a:endParaRPr lang="en" altLang="ko-KR" sz="1600" dirty="0">
              <a:highlight>
                <a:srgbClr val="FFFF00"/>
              </a:highlight>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kumimoji="1" lang="ko-KR" altLang="en-US"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140691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AE02F0B9-B684-9A18-A13F-0A5A41E5777B}"/>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pic>
        <p:nvPicPr>
          <p:cNvPr id="5" name="그림 4">
            <a:extLst>
              <a:ext uri="{FF2B5EF4-FFF2-40B4-BE49-F238E27FC236}">
                <a16:creationId xmlns:a16="http://schemas.microsoft.com/office/drawing/2014/main" id="{EDCBE93F-F7AC-FD27-088B-2976B17158A6}"/>
              </a:ext>
            </a:extLst>
          </p:cNvPr>
          <p:cNvPicPr>
            <a:picLocks noChangeAspect="1"/>
          </p:cNvPicPr>
          <p:nvPr/>
        </p:nvPicPr>
        <p:blipFill>
          <a:blip r:embed="rId2"/>
          <a:stretch>
            <a:fillRect/>
          </a:stretch>
        </p:blipFill>
        <p:spPr>
          <a:xfrm>
            <a:off x="174171" y="662782"/>
            <a:ext cx="5921829" cy="6011150"/>
          </a:xfrm>
          <a:prstGeom prst="rect">
            <a:avLst/>
          </a:prstGeom>
        </p:spPr>
      </p:pic>
      <p:sp>
        <p:nvSpPr>
          <p:cNvPr id="6" name="TextBox 5">
            <a:extLst>
              <a:ext uri="{FF2B5EF4-FFF2-40B4-BE49-F238E27FC236}">
                <a16:creationId xmlns:a16="http://schemas.microsoft.com/office/drawing/2014/main" id="{5E77718D-8AAD-AE86-BC2E-80BC8B750D42}"/>
              </a:ext>
            </a:extLst>
          </p:cNvPr>
          <p:cNvSpPr txBox="1"/>
          <p:nvPr/>
        </p:nvSpPr>
        <p:spPr>
          <a:xfrm>
            <a:off x="6065576" y="136568"/>
            <a:ext cx="6126424" cy="110152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600" b="1" u="sng" dirty="0">
                <a:effectLst/>
                <a:latin typeface="Dotum" panose="020B0600000101010101" pitchFamily="34" charset="-127"/>
                <a:ea typeface="Dotum" panose="020B0600000101010101" pitchFamily="34" charset="-127"/>
              </a:rPr>
              <a:t>The Features Collector module </a:t>
            </a:r>
            <a:r>
              <a:rPr lang="en" altLang="ko-KR" sz="1600" dirty="0">
                <a:effectLst/>
                <a:latin typeface="Dotum" panose="020B0600000101010101" pitchFamily="34" charset="-127"/>
                <a:ea typeface="Dotum" panose="020B0600000101010101" pitchFamily="34" charset="-127"/>
              </a:rPr>
              <a:t>is used to scan for the APs and </a:t>
            </a:r>
            <a:r>
              <a:rPr lang="en" altLang="ko-KR" sz="1600" dirty="0">
                <a:effectLst/>
                <a:highlight>
                  <a:srgbClr val="FFFF00"/>
                </a:highlight>
                <a:latin typeface="Dotum" panose="020B0600000101010101" pitchFamily="34" charset="-127"/>
                <a:ea typeface="Dotum" panose="020B0600000101010101" pitchFamily="34" charset="-127"/>
              </a:rPr>
              <a:t>collect</a:t>
            </a:r>
            <a:r>
              <a:rPr lang="en" altLang="ko-KR" sz="1600" dirty="0">
                <a:effectLst/>
                <a:latin typeface="Dotum" panose="020B0600000101010101" pitchFamily="34" charset="-127"/>
                <a:ea typeface="Dotum" panose="020B0600000101010101" pitchFamily="34" charset="-127"/>
              </a:rPr>
              <a:t> the associated RTT and RSS values at the different locations in the area of interest during both offline and online phases.</a:t>
            </a:r>
          </a:p>
          <a:p>
            <a:pPr marL="285750" indent="-285750">
              <a:lnSpc>
                <a:spcPct val="150000"/>
              </a:lnSpc>
              <a:buFont typeface="Arial" panose="020B0604020202020204" pitchFamily="34" charset="0"/>
              <a:buChar char="•"/>
            </a:pPr>
            <a:r>
              <a:rPr lang="en" altLang="ko-KR" sz="1600" b="1" u="sng" dirty="0">
                <a:effectLst/>
                <a:latin typeface="Dotum" panose="020B0600000101010101" pitchFamily="34" charset="-127"/>
                <a:ea typeface="Dotum" panose="020B0600000101010101" pitchFamily="34" charset="-127"/>
              </a:rPr>
              <a:t>The Pre-processing module </a:t>
            </a:r>
            <a:r>
              <a:rPr lang="en" altLang="ko-KR" sz="1600" dirty="0">
                <a:effectLst/>
                <a:highlight>
                  <a:srgbClr val="FFFF00"/>
                </a:highlight>
                <a:latin typeface="Dotum" panose="020B0600000101010101" pitchFamily="34" charset="-127"/>
                <a:ea typeface="Dotum" panose="020B0600000101010101" pitchFamily="34" charset="-127"/>
              </a:rPr>
              <a:t>arranges</a:t>
            </a:r>
            <a:r>
              <a:rPr lang="en" altLang="ko-KR" sz="1600" dirty="0">
                <a:effectLst/>
                <a:latin typeface="Dotum" panose="020B0600000101010101" pitchFamily="34" charset="-127"/>
                <a:ea typeface="Dotum" panose="020B0600000101010101" pitchFamily="34" charset="-127"/>
              </a:rPr>
              <a:t> the collected RTT and RSS values to construct the features vectors. </a:t>
            </a:r>
          </a:p>
          <a:p>
            <a:pPr marL="285750" indent="-285750">
              <a:lnSpc>
                <a:spcPct val="150000"/>
              </a:lnSpc>
              <a:buFont typeface="Arial" panose="020B0604020202020204" pitchFamily="34" charset="0"/>
              <a:buChar char="•"/>
            </a:pPr>
            <a:r>
              <a:rPr lang="en" altLang="ko-KR" sz="1600" b="1" u="sng" dirty="0">
                <a:effectLst/>
                <a:latin typeface="Dotum" panose="020B0600000101010101" pitchFamily="34" charset="-127"/>
                <a:ea typeface="Dotum" panose="020B0600000101010101" pitchFamily="34" charset="-127"/>
              </a:rPr>
              <a:t>The Map Builder module </a:t>
            </a:r>
            <a:r>
              <a:rPr lang="en" altLang="ko-KR" sz="1600" dirty="0">
                <a:effectLst/>
                <a:highlight>
                  <a:srgbClr val="FFFF00"/>
                </a:highlight>
                <a:latin typeface="Dotum" panose="020B0600000101010101" pitchFamily="34" charset="-127"/>
                <a:ea typeface="Dotum" panose="020B0600000101010101" pitchFamily="34" charset="-127"/>
              </a:rPr>
              <a:t>constructs the fingerprint map </a:t>
            </a:r>
            <a:r>
              <a:rPr lang="en" altLang="ko-KR" sz="1600" dirty="0">
                <a:effectLst/>
                <a:latin typeface="Dotum" panose="020B0600000101010101" pitchFamily="34" charset="-127"/>
                <a:ea typeface="Dotum" panose="020B0600000101010101" pitchFamily="34" charset="-127"/>
              </a:rPr>
              <a:t>from the collected RTT and RSS values of the various APs within vicinity in the area of interest. </a:t>
            </a:r>
          </a:p>
          <a:p>
            <a:pPr marL="285750" indent="-285750">
              <a:lnSpc>
                <a:spcPct val="150000"/>
              </a:lnSpc>
              <a:buFont typeface="Arial" panose="020B0604020202020204" pitchFamily="34" charset="0"/>
              <a:buChar char="•"/>
            </a:pPr>
            <a:r>
              <a:rPr lang="en" altLang="ko-KR" sz="1600" b="1" u="sng" dirty="0">
                <a:effectLst/>
                <a:latin typeface="Dotum" panose="020B0600000101010101" pitchFamily="34" charset="-127"/>
                <a:ea typeface="Dotum" panose="020B0600000101010101" pitchFamily="34" charset="-127"/>
              </a:rPr>
              <a:t>The Single Sample Estimator module </a:t>
            </a:r>
            <a:r>
              <a:rPr lang="en" altLang="ko-KR" sz="1600" dirty="0">
                <a:effectLst/>
                <a:latin typeface="Dotum" panose="020B0600000101010101" pitchFamily="34" charset="-127"/>
                <a:ea typeface="Dotum" panose="020B0600000101010101" pitchFamily="34" charset="-127"/>
              </a:rPr>
              <a:t>works during the </a:t>
            </a:r>
            <a:r>
              <a:rPr lang="en" altLang="ko-KR" sz="1600" dirty="0">
                <a:effectLst/>
                <a:highlight>
                  <a:srgbClr val="FFFF00"/>
                </a:highlight>
                <a:latin typeface="Dotum" panose="020B0600000101010101" pitchFamily="34" charset="-127"/>
                <a:ea typeface="Dotum" panose="020B0600000101010101" pitchFamily="34" charset="-127"/>
              </a:rPr>
              <a:t>online phase to calculate the similarity weight </a:t>
            </a:r>
            <a:r>
              <a:rPr lang="en" altLang="ko-KR" sz="1600" dirty="0">
                <a:effectLst/>
                <a:latin typeface="Dotum" panose="020B0600000101010101" pitchFamily="34" charset="-127"/>
                <a:ea typeface="Dotum" panose="020B0600000101010101" pitchFamily="34" charset="-127"/>
              </a:rPr>
              <a:t>of each fingerprint location given the currently received features vector from different access points at the unknown user location. </a:t>
            </a:r>
          </a:p>
          <a:p>
            <a:pPr marL="285750" indent="-285750">
              <a:lnSpc>
                <a:spcPct val="150000"/>
              </a:lnSpc>
              <a:buFont typeface="Arial" panose="020B0604020202020204" pitchFamily="34" charset="0"/>
              <a:buChar char="•"/>
            </a:pPr>
            <a:r>
              <a:rPr lang="en" altLang="ko-KR" sz="1600" b="1" u="sng" dirty="0">
                <a:effectLst/>
                <a:latin typeface="Dotum" panose="020B0600000101010101" pitchFamily="34" charset="-127"/>
                <a:ea typeface="Dotum" panose="020B0600000101010101" pitchFamily="34" charset="-127"/>
              </a:rPr>
              <a:t>The Multiple Samples Estimator module </a:t>
            </a:r>
            <a:r>
              <a:rPr lang="en" altLang="ko-KR" sz="1600" dirty="0">
                <a:effectLst/>
                <a:highlight>
                  <a:srgbClr val="FFFF00"/>
                </a:highlight>
                <a:latin typeface="Dotum" panose="020B0600000101010101" pitchFamily="34" charset="-127"/>
                <a:ea typeface="Dotum" panose="020B0600000101010101" pitchFamily="34" charset="-127"/>
              </a:rPr>
              <a:t>combines the number of estimates output by the Single Sample Estimator</a:t>
            </a:r>
            <a:r>
              <a:rPr lang="en" altLang="ko-KR" sz="1600" dirty="0">
                <a:effectLst/>
                <a:latin typeface="Dotum" panose="020B0600000101010101" pitchFamily="34" charset="-127"/>
                <a:ea typeface="Dotum" panose="020B0600000101010101" pitchFamily="34" charset="-127"/>
              </a:rPr>
              <a:t> to get a more accurate location estimation in the continuous space. </a:t>
            </a: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a:lnSpc>
                <a:spcPct val="150000"/>
              </a:lnSpc>
            </a:pPr>
            <a:endParaRPr lang="en" altLang="ko-KR" sz="1600" dirty="0">
              <a:highlight>
                <a:srgbClr val="FFFF00"/>
              </a:highlight>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endParaRPr kumimoji="1" lang="ko-KR" altLang="en-US"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278389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51B69AD-E4AB-18D4-4856-BB087BD881EB}"/>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80C46DC4-DD3C-D2B0-6427-B076BF81A982}"/>
              </a:ext>
            </a:extLst>
          </p:cNvPr>
          <p:cNvSpPr txBox="1"/>
          <p:nvPr/>
        </p:nvSpPr>
        <p:spPr>
          <a:xfrm>
            <a:off x="541993" y="576943"/>
            <a:ext cx="11273955" cy="30357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800" b="1" i="1" dirty="0">
                <a:effectLst/>
                <a:latin typeface="Dotum" panose="020B0600000101010101" pitchFamily="34" charset="-127"/>
                <a:ea typeface="Dotum" panose="020B0600000101010101" pitchFamily="34" charset="-127"/>
              </a:rPr>
              <a:t>System details</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Without loss of generality let </a:t>
            </a:r>
            <a:r>
              <a:rPr lang="en" altLang="ko-KR" sz="1600" u="sng" dirty="0">
                <a:effectLst/>
                <a:latin typeface="Dotum" panose="020B0600000101010101" pitchFamily="34" charset="-127"/>
                <a:ea typeface="Dotum" panose="020B0600000101010101" pitchFamily="34" charset="-127"/>
              </a:rPr>
              <a:t>X</a:t>
            </a:r>
            <a:r>
              <a:rPr lang="en" altLang="ko-KR" sz="1600" dirty="0">
                <a:effectLst/>
                <a:latin typeface="Dotum" panose="020B0600000101010101" pitchFamily="34" charset="-127"/>
                <a:ea typeface="Dotum" panose="020B0600000101010101" pitchFamily="34" charset="-127"/>
              </a:rPr>
              <a:t> be a two- dimensional physical space.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At each location </a:t>
            </a:r>
            <a:r>
              <a:rPr lang="en" altLang="ko-KR" sz="1600" u="sng" dirty="0">
                <a:effectLst/>
                <a:latin typeface="Dotum" panose="020B0600000101010101" pitchFamily="34" charset="-127"/>
                <a:ea typeface="Dotum" panose="020B0600000101010101" pitchFamily="34" charset="-127"/>
              </a:rPr>
              <a:t>x ∈ X </a:t>
            </a:r>
            <a:r>
              <a:rPr lang="en" altLang="ko-KR" sz="1600" dirty="0">
                <a:effectLst/>
                <a:latin typeface="Dotum" panose="020B0600000101010101" pitchFamily="34" charset="-127"/>
                <a:ea typeface="Dotum" panose="020B0600000101010101" pitchFamily="34" charset="-127"/>
              </a:rPr>
              <a:t>we can obtain the round trip times (RTT) and the received signal strength (RSS) from a access points in the area of interest. </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denote the </a:t>
            </a:r>
            <a:r>
              <a:rPr lang="en" altLang="ko-KR" sz="1600" u="sng" dirty="0">
                <a:effectLst/>
                <a:latin typeface="Dotum" panose="020B0600000101010101" pitchFamily="34" charset="-127"/>
                <a:ea typeface="Dotum" panose="020B0600000101010101" pitchFamily="34" charset="-127"/>
              </a:rPr>
              <a:t>a</a:t>
            </a:r>
            <a:r>
              <a:rPr lang="en" altLang="ko-KR" sz="1600" dirty="0">
                <a:effectLst/>
                <a:latin typeface="Dotum" panose="020B0600000101010101" pitchFamily="34" charset="-127"/>
                <a:ea typeface="Dotum" panose="020B0600000101010101" pitchFamily="34" charset="-127"/>
              </a:rPr>
              <a:t>-dimensional feature space as </a:t>
            </a:r>
            <a:r>
              <a:rPr lang="en" altLang="ko-KR" sz="1600" u="sng" dirty="0">
                <a:effectLst/>
                <a:latin typeface="Dotum" panose="020B0600000101010101" pitchFamily="34" charset="-127"/>
                <a:ea typeface="Dotum" panose="020B0600000101010101" pitchFamily="34" charset="-127"/>
              </a:rPr>
              <a:t>R. </a:t>
            </a:r>
            <a:endParaRPr lang="en" altLang="ko-KR" sz="1600" u="sng"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fingerprint map </a:t>
            </a:r>
            <a:r>
              <a:rPr lang="en" altLang="ko-KR" sz="1600" u="sng" dirty="0">
                <a:effectLst/>
                <a:latin typeface="Dotum" panose="020B0600000101010101" pitchFamily="34" charset="-127"/>
                <a:ea typeface="Dotum" panose="020B0600000101010101" pitchFamily="34" charset="-127"/>
              </a:rPr>
              <a:t>M</a:t>
            </a:r>
            <a:r>
              <a:rPr lang="en" altLang="ko-KR" sz="1600" dirty="0">
                <a:effectLst/>
                <a:latin typeface="Dotum" panose="020B0600000101010101" pitchFamily="34" charset="-127"/>
                <a:ea typeface="Dotum" panose="020B0600000101010101" pitchFamily="34" charset="-127"/>
              </a:rPr>
              <a:t> contains m entries, where the its entry contains the coordinates of a discrete location li ∈ X and a fingerprint profile pi ∈ R. Let v ∈ R be a sample feature vector that contains the round trip time and received signal strength to the a access points during the online phase. </a:t>
            </a:r>
            <a:endParaRPr lang="en" altLang="ko-KR" sz="1600" dirty="0">
              <a:latin typeface="Dotum" panose="020B0600000101010101" pitchFamily="34" charset="-127"/>
              <a:ea typeface="Dotum" panose="020B0600000101010101" pitchFamily="34" charset="-127"/>
            </a:endParaRPr>
          </a:p>
        </p:txBody>
      </p:sp>
      <p:pic>
        <p:nvPicPr>
          <p:cNvPr id="7" name="그림 6">
            <a:extLst>
              <a:ext uri="{FF2B5EF4-FFF2-40B4-BE49-F238E27FC236}">
                <a16:creationId xmlns:a16="http://schemas.microsoft.com/office/drawing/2014/main" id="{3FE26253-00E5-C2EA-2786-3D08139CD670}"/>
              </a:ext>
            </a:extLst>
          </p:cNvPr>
          <p:cNvPicPr>
            <a:picLocks noChangeAspect="1"/>
          </p:cNvPicPr>
          <p:nvPr/>
        </p:nvPicPr>
        <p:blipFill>
          <a:blip r:embed="rId2"/>
          <a:stretch>
            <a:fillRect/>
          </a:stretch>
        </p:blipFill>
        <p:spPr>
          <a:xfrm>
            <a:off x="2343150" y="3753674"/>
            <a:ext cx="7505700" cy="2984500"/>
          </a:xfrm>
          <a:prstGeom prst="rect">
            <a:avLst/>
          </a:prstGeom>
        </p:spPr>
      </p:pic>
    </p:spTree>
    <p:extLst>
      <p:ext uri="{BB962C8B-B14F-4D97-AF65-F5344CB8AC3E}">
        <p14:creationId xmlns:p14="http://schemas.microsoft.com/office/powerpoint/2010/main" val="343642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4585D680-5B65-8EBE-9269-955CD95736C5}"/>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746FC841-31D0-A577-208E-BF1386B75A2F}"/>
              </a:ext>
            </a:extLst>
          </p:cNvPr>
          <p:cNvSpPr txBox="1"/>
          <p:nvPr/>
        </p:nvSpPr>
        <p:spPr>
          <a:xfrm>
            <a:off x="541993" y="766948"/>
            <a:ext cx="11273955" cy="30357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800" b="1" i="1" dirty="0">
                <a:effectLst/>
                <a:latin typeface="Dotum" panose="020B0600000101010101" pitchFamily="34" charset="-127"/>
                <a:ea typeface="Dotum" panose="020B0600000101010101" pitchFamily="34" charset="-127"/>
              </a:rPr>
              <a:t>Pre-processing module</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to </a:t>
            </a:r>
            <a:r>
              <a:rPr lang="en" altLang="ko-KR" sz="1600" b="1" dirty="0">
                <a:effectLst/>
                <a:latin typeface="Dotum" panose="020B0600000101010101" pitchFamily="34" charset="-127"/>
                <a:ea typeface="Dotum" panose="020B0600000101010101" pitchFamily="34" charset="-127"/>
              </a:rPr>
              <a:t>convert</a:t>
            </a:r>
            <a:r>
              <a:rPr lang="en" altLang="ko-KR" sz="1600" dirty="0">
                <a:effectLst/>
                <a:latin typeface="Dotum" panose="020B0600000101010101" pitchFamily="34" charset="-127"/>
                <a:ea typeface="Dotum" panose="020B0600000101010101" pitchFamily="34" charset="-127"/>
              </a:rPr>
              <a:t> the collected </a:t>
            </a:r>
            <a:r>
              <a:rPr lang="en" altLang="ko-KR" sz="1600" u="sng" dirty="0">
                <a:effectLst/>
                <a:latin typeface="Dotum" panose="020B0600000101010101" pitchFamily="34" charset="-127"/>
                <a:ea typeface="Dotum" panose="020B0600000101010101" pitchFamily="34" charset="-127"/>
              </a:rPr>
              <a:t>RTT and RSS values</a:t>
            </a:r>
            <a:r>
              <a:rPr lang="en" altLang="ko-KR" sz="1600" dirty="0">
                <a:effectLst/>
                <a:latin typeface="Dotum" panose="020B0600000101010101" pitchFamily="34" charset="-127"/>
                <a:ea typeface="Dotum" panose="020B0600000101010101" pitchFamily="34" charset="-127"/>
              </a:rPr>
              <a:t> to a fixed length feature vector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we map each collected </a:t>
            </a:r>
            <a:r>
              <a:rPr lang="en" altLang="ko-KR" sz="1600" u="sng" dirty="0">
                <a:effectLst/>
                <a:latin typeface="Dotum" panose="020B0600000101010101" pitchFamily="34" charset="-127"/>
                <a:ea typeface="Dotum" panose="020B0600000101010101" pitchFamily="34" charset="-127"/>
              </a:rPr>
              <a:t>RTT and RSS value </a:t>
            </a:r>
            <a:r>
              <a:rPr lang="en" altLang="ko-KR" sz="1600" dirty="0">
                <a:effectLst/>
                <a:latin typeface="Dotum" panose="020B0600000101010101" pitchFamily="34" charset="-127"/>
                <a:ea typeface="Dotum" panose="020B0600000101010101" pitchFamily="34" charset="-127"/>
              </a:rPr>
              <a:t>to its entry in this vector and normalizing them when necessary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this module assigns an RTT value of 2 × 10−4 milliseconds (which corresponds to 60 meters in the distance domain) and the RSS values of −100 dBm to the APs that are not heard in a specific scan.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since </a:t>
            </a:r>
            <a:r>
              <a:rPr lang="en" altLang="ko-KR" sz="1600" dirty="0" err="1">
                <a:effectLst/>
                <a:latin typeface="Dotum" panose="020B0600000101010101" pitchFamily="34" charset="-127"/>
                <a:ea typeface="Dotum" panose="020B0600000101010101" pitchFamily="34" charset="-127"/>
              </a:rPr>
              <a:t>WiNar</a:t>
            </a:r>
            <a:r>
              <a:rPr lang="en" altLang="ko-KR" sz="1600" dirty="0">
                <a:effectLst/>
                <a:latin typeface="Dotum" panose="020B0600000101010101" pitchFamily="34" charset="-127"/>
                <a:ea typeface="Dotum" panose="020B0600000101010101" pitchFamily="34" charset="-127"/>
              </a:rPr>
              <a:t> is a fingerprint-based technique, these negative values are implicitly handled as being part of the fingerprint of a particular location and hence </a:t>
            </a:r>
            <a:r>
              <a:rPr lang="en" altLang="ko-KR" sz="1600" u="sng" dirty="0">
                <a:effectLst/>
                <a:latin typeface="Dotum" panose="020B0600000101010101" pitchFamily="34" charset="-127"/>
                <a:ea typeface="Dotum" panose="020B0600000101010101" pitchFamily="34" charset="-127"/>
              </a:rPr>
              <a:t>do not affect our system’s accuracy. </a:t>
            </a:r>
            <a:endParaRPr lang="en" altLang="ko-KR" sz="1600" u="sng"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p:txBody>
      </p:sp>
      <p:sp>
        <p:nvSpPr>
          <p:cNvPr id="6" name="TextBox 5">
            <a:extLst>
              <a:ext uri="{FF2B5EF4-FFF2-40B4-BE49-F238E27FC236}">
                <a16:creationId xmlns:a16="http://schemas.microsoft.com/office/drawing/2014/main" id="{74E883BE-0AED-4081-1BB3-FCD657340235}"/>
              </a:ext>
            </a:extLst>
          </p:cNvPr>
          <p:cNvSpPr txBox="1"/>
          <p:nvPr/>
        </p:nvSpPr>
        <p:spPr>
          <a:xfrm>
            <a:off x="541993" y="3619005"/>
            <a:ext cx="11273955" cy="23432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800" b="1" i="1" dirty="0">
                <a:effectLst/>
                <a:latin typeface="Dotum" panose="020B0600000101010101" pitchFamily="34" charset="-127"/>
                <a:ea typeface="Dotum" panose="020B0600000101010101" pitchFamily="34" charset="-127"/>
              </a:rPr>
              <a:t>The map-builder module</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constructs the </a:t>
            </a:r>
            <a:r>
              <a:rPr lang="en" altLang="ko-KR" sz="1600" dirty="0" err="1">
                <a:effectLst/>
                <a:latin typeface="Dotum" panose="020B0600000101010101" pitchFamily="34" charset="-127"/>
                <a:ea typeface="Dotum" panose="020B0600000101010101" pitchFamily="34" charset="-127"/>
              </a:rPr>
              <a:t>WiNar</a:t>
            </a:r>
            <a:r>
              <a:rPr lang="en" altLang="ko-KR" sz="1600" dirty="0">
                <a:effectLst/>
                <a:latin typeface="Dotum" panose="020B0600000101010101" pitchFamily="34" charset="-127"/>
                <a:ea typeface="Dotum" panose="020B0600000101010101" pitchFamily="34" charset="-127"/>
              </a:rPr>
              <a:t> offline fingerprint.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Using </a:t>
            </a:r>
            <a:r>
              <a:rPr lang="en" altLang="ko-KR" sz="1600" u="sng" dirty="0">
                <a:effectLst/>
                <a:latin typeface="Dotum" panose="020B0600000101010101" pitchFamily="34" charset="-127"/>
                <a:ea typeface="Dotum" panose="020B0600000101010101" pitchFamily="34" charset="-127"/>
              </a:rPr>
              <a:t>only RTT </a:t>
            </a:r>
            <a:r>
              <a:rPr lang="en" altLang="ko-KR" sz="1600" dirty="0">
                <a:effectLst/>
                <a:latin typeface="Dotum" panose="020B0600000101010101" pitchFamily="34" charset="-127"/>
                <a:ea typeface="Dotum" panose="020B0600000101010101" pitchFamily="34" charset="-127"/>
              </a:rPr>
              <a:t>features. </a:t>
            </a: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only leverages collected RTT values to construct the fingerprint map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lvl="1">
              <a:lnSpc>
                <a:spcPct val="150000"/>
              </a:lnSpc>
            </a:pPr>
            <a:endParaRPr lang="en" altLang="ko-KR" sz="1600" dirty="0">
              <a:latin typeface="Dotum" panose="020B0600000101010101" pitchFamily="34" charset="-127"/>
              <a:ea typeface="Dotum" panose="020B0600000101010101" pitchFamily="34" charset="-127"/>
            </a:endParaRPr>
          </a:p>
        </p:txBody>
      </p:sp>
      <p:pic>
        <p:nvPicPr>
          <p:cNvPr id="8" name="그림 7">
            <a:extLst>
              <a:ext uri="{FF2B5EF4-FFF2-40B4-BE49-F238E27FC236}">
                <a16:creationId xmlns:a16="http://schemas.microsoft.com/office/drawing/2014/main" id="{2A9C8586-2757-9AA0-3CBE-429BBAFB7BD8}"/>
              </a:ext>
            </a:extLst>
          </p:cNvPr>
          <p:cNvPicPr>
            <a:picLocks noChangeAspect="1"/>
          </p:cNvPicPr>
          <p:nvPr/>
        </p:nvPicPr>
        <p:blipFill>
          <a:blip r:embed="rId2"/>
          <a:stretch>
            <a:fillRect/>
          </a:stretch>
        </p:blipFill>
        <p:spPr>
          <a:xfrm>
            <a:off x="870196" y="5374151"/>
            <a:ext cx="8826713" cy="492259"/>
          </a:xfrm>
          <a:prstGeom prst="rect">
            <a:avLst/>
          </a:prstGeom>
        </p:spPr>
      </p:pic>
    </p:spTree>
    <p:extLst>
      <p:ext uri="{BB962C8B-B14F-4D97-AF65-F5344CB8AC3E}">
        <p14:creationId xmlns:p14="http://schemas.microsoft.com/office/powerpoint/2010/main" val="18425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882CB3BD-E46F-9835-E9D5-17AC0BE2CB7C}"/>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7" name="TextBox 6">
            <a:extLst>
              <a:ext uri="{FF2B5EF4-FFF2-40B4-BE49-F238E27FC236}">
                <a16:creationId xmlns:a16="http://schemas.microsoft.com/office/drawing/2014/main" id="{38E2E5B4-2EA2-347F-294F-17A39B3AC7A2}"/>
              </a:ext>
            </a:extLst>
          </p:cNvPr>
          <p:cNvSpPr txBox="1"/>
          <p:nvPr/>
        </p:nvSpPr>
        <p:spPr>
          <a:xfrm>
            <a:off x="459022" y="697675"/>
            <a:ext cx="11273955" cy="27125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800" b="1" i="1" dirty="0">
                <a:effectLst/>
                <a:latin typeface="Dotum" panose="020B0600000101010101" pitchFamily="34" charset="-127"/>
                <a:ea typeface="Dotum" panose="020B0600000101010101" pitchFamily="34" charset="-127"/>
              </a:rPr>
              <a:t>The map-builder module</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Using hybrid RTT–RSS features.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proposes a hybrid RSS–RTT Fingerprinting approach, that combines both received signal strength and round trip time information as an environment features to construct the fingerprint map.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lvl="1">
              <a:lnSpc>
                <a:spcPct val="150000"/>
              </a:lnSpc>
            </a:pPr>
            <a:endParaRPr lang="en" altLang="ko-KR" sz="1600" dirty="0">
              <a:latin typeface="Dotum" panose="020B0600000101010101" pitchFamily="34" charset="-127"/>
              <a:ea typeface="Dotum" panose="020B0600000101010101" pitchFamily="34" charset="-127"/>
            </a:endParaRPr>
          </a:p>
        </p:txBody>
      </p:sp>
      <p:pic>
        <p:nvPicPr>
          <p:cNvPr id="9" name="그림 8">
            <a:extLst>
              <a:ext uri="{FF2B5EF4-FFF2-40B4-BE49-F238E27FC236}">
                <a16:creationId xmlns:a16="http://schemas.microsoft.com/office/drawing/2014/main" id="{CA5C86BA-DB9F-5231-D3CB-334C8868B638}"/>
              </a:ext>
            </a:extLst>
          </p:cNvPr>
          <p:cNvPicPr>
            <a:picLocks noChangeAspect="1"/>
          </p:cNvPicPr>
          <p:nvPr/>
        </p:nvPicPr>
        <p:blipFill>
          <a:blip r:embed="rId2"/>
          <a:stretch>
            <a:fillRect/>
          </a:stretch>
        </p:blipFill>
        <p:spPr>
          <a:xfrm>
            <a:off x="850321" y="2223077"/>
            <a:ext cx="8749347" cy="983260"/>
          </a:xfrm>
          <a:prstGeom prst="rect">
            <a:avLst/>
          </a:prstGeom>
        </p:spPr>
      </p:pic>
      <p:sp>
        <p:nvSpPr>
          <p:cNvPr id="10" name="TextBox 9">
            <a:extLst>
              <a:ext uri="{FF2B5EF4-FFF2-40B4-BE49-F238E27FC236}">
                <a16:creationId xmlns:a16="http://schemas.microsoft.com/office/drawing/2014/main" id="{F8AE05F9-E332-78A0-256F-D111FF06E08F}"/>
              </a:ext>
            </a:extLst>
          </p:cNvPr>
          <p:cNvSpPr txBox="1"/>
          <p:nvPr/>
        </p:nvSpPr>
        <p:spPr>
          <a:xfrm>
            <a:off x="459022" y="3232234"/>
            <a:ext cx="11273955" cy="30818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800" b="1" i="1" dirty="0">
                <a:effectLst/>
                <a:latin typeface="Dotum" panose="020B0600000101010101" pitchFamily="34" charset="-127"/>
                <a:ea typeface="Dotum" panose="020B0600000101010101" pitchFamily="34" charset="-127"/>
              </a:rPr>
              <a:t>Singl</a:t>
            </a:r>
            <a:r>
              <a:rPr lang="en" altLang="ko-KR" b="1" i="1" dirty="0">
                <a:latin typeface="Dotum" panose="020B0600000101010101" pitchFamily="34" charset="-127"/>
                <a:ea typeface="Dotum" panose="020B0600000101010101" pitchFamily="34" charset="-127"/>
              </a:rPr>
              <a:t>e sample estimator module</a:t>
            </a:r>
            <a:endParaRPr lang="en" altLang="ko-KR" sz="1800" b="1" i="1" dirty="0">
              <a:effectLst/>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During the </a:t>
            </a:r>
            <a:r>
              <a:rPr lang="en" altLang="ko-KR" sz="1600" u="sng" dirty="0">
                <a:effectLst/>
                <a:latin typeface="Dotum" panose="020B0600000101010101" pitchFamily="34" charset="-127"/>
                <a:ea typeface="Dotum" panose="020B0600000101010101" pitchFamily="34" charset="-127"/>
              </a:rPr>
              <a:t>online phase</a:t>
            </a:r>
            <a:r>
              <a:rPr lang="en" altLang="ko-KR" sz="1600" dirty="0">
                <a:effectLst/>
                <a:latin typeface="Dotum" panose="020B0600000101010101" pitchFamily="34" charset="-127"/>
                <a:ea typeface="Dotum" panose="020B0600000101010101" pitchFamily="34" charset="-127"/>
              </a:rPr>
              <a:t>, the goal of this module is to use the received RTT and RSS values at an unknown location to estimate the user location. </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module leverages </a:t>
            </a:r>
            <a:r>
              <a:rPr lang="en" altLang="ko-KR" sz="1600" b="1" dirty="0">
                <a:solidFill>
                  <a:srgbClr val="FF0000"/>
                </a:solidFill>
                <a:effectLst/>
                <a:latin typeface="Dotum" panose="020B0600000101010101" pitchFamily="34" charset="-127"/>
                <a:ea typeface="Dotum" panose="020B0600000101010101" pitchFamily="34" charset="-127"/>
              </a:rPr>
              <a:t>a weighted K-nearest neighbor algorithm </a:t>
            </a:r>
            <a:r>
              <a:rPr lang="en" altLang="ko-KR" sz="1600" dirty="0">
                <a:effectLst/>
                <a:latin typeface="Dotum" panose="020B0600000101010101" pitchFamily="34" charset="-127"/>
                <a:ea typeface="Dotum" panose="020B0600000101010101" pitchFamily="34" charset="-127"/>
              </a:rPr>
              <a:t>to calculate the location estimate. </a:t>
            </a: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Different distance measures can be used </a:t>
            </a:r>
            <a:r>
              <a:rPr lang="en" altLang="ko-KR" sz="1600" dirty="0">
                <a:effectLst/>
                <a:highlight>
                  <a:srgbClr val="FFFF00"/>
                </a:highlight>
                <a:latin typeface="Dotum" panose="020B0600000101010101" pitchFamily="34" charset="-127"/>
                <a:ea typeface="Dotum" panose="020B0600000101010101" pitchFamily="34" charset="-127"/>
              </a:rPr>
              <a:t>to judge the physical distance (which infers the similarity) between points.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lvl="1">
              <a:lnSpc>
                <a:spcPct val="150000"/>
              </a:lnSpc>
            </a:pPr>
            <a:endParaRPr lang="en" altLang="ko-KR" sz="1600"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176761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6C570AA6-42E2-929E-EB43-1AF2510F9B24}"/>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7" name="TextBox 6">
            <a:extLst>
              <a:ext uri="{FF2B5EF4-FFF2-40B4-BE49-F238E27FC236}">
                <a16:creationId xmlns:a16="http://schemas.microsoft.com/office/drawing/2014/main" id="{E290DE22-AA70-1335-3F2A-1893F69B9DF1}"/>
              </a:ext>
            </a:extLst>
          </p:cNvPr>
          <p:cNvSpPr txBox="1"/>
          <p:nvPr/>
        </p:nvSpPr>
        <p:spPr>
          <a:xfrm>
            <a:off x="328394" y="512785"/>
            <a:ext cx="11273955" cy="63596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sz="1800" b="1" i="1" dirty="0">
                <a:effectLst/>
                <a:latin typeface="Dotum" panose="020B0600000101010101" pitchFamily="34" charset="-127"/>
                <a:ea typeface="Dotum" panose="020B0600000101010101" pitchFamily="34" charset="-127"/>
              </a:rPr>
              <a:t>Singl</a:t>
            </a:r>
            <a:r>
              <a:rPr lang="en" altLang="ko-KR" b="1" i="1" dirty="0">
                <a:latin typeface="Dotum" panose="020B0600000101010101" pitchFamily="34" charset="-127"/>
                <a:ea typeface="Dotum" panose="020B0600000101010101" pitchFamily="34" charset="-127"/>
              </a:rPr>
              <a:t>e sample estimator module</a:t>
            </a:r>
          </a:p>
          <a:p>
            <a:pPr marL="742950" lvl="1" indent="-285750">
              <a:lnSpc>
                <a:spcPct val="150000"/>
              </a:lnSpc>
              <a:buFont typeface="Arial" panose="020B0604020202020204" pitchFamily="34" charset="0"/>
              <a:buChar char="•"/>
            </a:pPr>
            <a:r>
              <a:rPr lang="en" altLang="ko-KR" sz="1600" u="sng" dirty="0">
                <a:effectLst/>
                <a:latin typeface="Dotum" panose="020B0600000101010101" pitchFamily="34" charset="-127"/>
                <a:ea typeface="Dotum" panose="020B0600000101010101" pitchFamily="34" charset="-127"/>
              </a:rPr>
              <a:t>Unweighted </a:t>
            </a:r>
            <a:r>
              <a:rPr lang="en" altLang="ko-KR" sz="1600" u="sng" dirty="0" err="1">
                <a:effectLst/>
                <a:latin typeface="Dotum" panose="020B0600000101010101" pitchFamily="34" charset="-127"/>
                <a:ea typeface="Dotum" panose="020B0600000101010101" pitchFamily="34" charset="-127"/>
              </a:rPr>
              <a:t>euclidean</a:t>
            </a:r>
            <a:r>
              <a:rPr lang="en" altLang="ko-KR" sz="1600" u="sng" dirty="0">
                <a:effectLst/>
                <a:latin typeface="Dotum" panose="020B0600000101010101" pitchFamily="34" charset="-127"/>
                <a:ea typeface="Dotum" panose="020B0600000101010101" pitchFamily="34" charset="-127"/>
              </a:rPr>
              <a:t> distance.</a:t>
            </a: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Given a ranging sample vector v ∈ R, the Single Sample Estimator module returns a score for each fingerprint location. </a:t>
            </a: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This score represents the likelihood of the user being at that location based on the </a:t>
            </a:r>
            <a:r>
              <a:rPr lang="en" altLang="ko-KR" sz="1600" dirty="0" err="1">
                <a:effectLst/>
                <a:latin typeface="Dotum" panose="020B0600000101010101" pitchFamily="34" charset="-127"/>
                <a:ea typeface="Dotum" panose="020B0600000101010101" pitchFamily="34" charset="-127"/>
              </a:rPr>
              <a:t>euclidean</a:t>
            </a:r>
            <a:r>
              <a:rPr lang="en" altLang="ko-KR" sz="1600" dirty="0">
                <a:effectLst/>
                <a:latin typeface="Dotum" panose="020B0600000101010101" pitchFamily="34" charset="-127"/>
                <a:ea typeface="Dotum" panose="020B0600000101010101" pitchFamily="34" charset="-127"/>
              </a:rPr>
              <a:t> distance between the online ranging vector v and the fingerprint profile of the location li.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u="sng" dirty="0">
                <a:effectLst/>
                <a:latin typeface="Dotum" panose="020B0600000101010101" pitchFamily="34" charset="-127"/>
                <a:ea typeface="Dotum" panose="020B0600000101010101" pitchFamily="34" charset="-127"/>
              </a:rPr>
              <a:t>Weighting by RTT sample variance </a:t>
            </a: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RTT offline measurements collected at the same fingerprint location and from the same access point can be affected differently by the environment dynamics </a:t>
            </a: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a new weighting approach that aims to overcome these challenges and improve accuracy by taking into consideration the fingerprint RTT sample quality, reflected by the sample variance of the fingerprint point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during the online localization phase, the Single Sample Estimator Module leverages the calculated fingerprint sample variances to weight the fingerprint locations differently. </a:t>
            </a:r>
            <a:endParaRPr lang="en" altLang="ko-KR" dirty="0">
              <a:latin typeface="Dotum" panose="020B0600000101010101" pitchFamily="34" charset="-127"/>
              <a:ea typeface="Dotum" panose="020B0600000101010101" pitchFamily="34" charset="-127"/>
            </a:endParaRPr>
          </a:p>
          <a:p>
            <a:pPr lvl="1">
              <a:lnSpc>
                <a:spcPct val="150000"/>
              </a:lnSpc>
            </a:pPr>
            <a:endParaRPr lang="en" altLang="ko-KR" sz="1600" dirty="0">
              <a:latin typeface="Dotum" panose="020B0600000101010101" pitchFamily="34" charset="-127"/>
              <a:ea typeface="Dotum" panose="020B0600000101010101" pitchFamily="34" charset="-127"/>
            </a:endParaRPr>
          </a:p>
        </p:txBody>
      </p:sp>
      <p:pic>
        <p:nvPicPr>
          <p:cNvPr id="9" name="그림 8">
            <a:extLst>
              <a:ext uri="{FF2B5EF4-FFF2-40B4-BE49-F238E27FC236}">
                <a16:creationId xmlns:a16="http://schemas.microsoft.com/office/drawing/2014/main" id="{AEA91B71-3D45-FF73-E464-C23ED483F28E}"/>
              </a:ext>
            </a:extLst>
          </p:cNvPr>
          <p:cNvPicPr>
            <a:picLocks noChangeAspect="1"/>
          </p:cNvPicPr>
          <p:nvPr/>
        </p:nvPicPr>
        <p:blipFill>
          <a:blip r:embed="rId2"/>
          <a:stretch>
            <a:fillRect/>
          </a:stretch>
        </p:blipFill>
        <p:spPr>
          <a:xfrm>
            <a:off x="1413328" y="2781300"/>
            <a:ext cx="4140200" cy="647700"/>
          </a:xfrm>
          <a:prstGeom prst="rect">
            <a:avLst/>
          </a:prstGeom>
        </p:spPr>
      </p:pic>
      <p:pic>
        <p:nvPicPr>
          <p:cNvPr id="11" name="그림 10">
            <a:extLst>
              <a:ext uri="{FF2B5EF4-FFF2-40B4-BE49-F238E27FC236}">
                <a16:creationId xmlns:a16="http://schemas.microsoft.com/office/drawing/2014/main" id="{32AA38BB-D2D0-FA17-37C5-143AF690D363}"/>
              </a:ext>
            </a:extLst>
          </p:cNvPr>
          <p:cNvPicPr>
            <a:picLocks noChangeAspect="1"/>
          </p:cNvPicPr>
          <p:nvPr/>
        </p:nvPicPr>
        <p:blipFill>
          <a:blip r:embed="rId3"/>
          <a:stretch>
            <a:fillRect/>
          </a:stretch>
        </p:blipFill>
        <p:spPr>
          <a:xfrm>
            <a:off x="6638462" y="3000327"/>
            <a:ext cx="4476007" cy="857345"/>
          </a:xfrm>
          <a:prstGeom prst="rect">
            <a:avLst/>
          </a:prstGeom>
        </p:spPr>
      </p:pic>
    </p:spTree>
    <p:extLst>
      <p:ext uri="{BB962C8B-B14F-4D97-AF65-F5344CB8AC3E}">
        <p14:creationId xmlns:p14="http://schemas.microsoft.com/office/powerpoint/2010/main" val="76550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691D2E2F-C516-1F96-02B8-21B736503911}"/>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57244F6C-5139-3FDE-30F0-DDCB775FE20A}"/>
              </a:ext>
            </a:extLst>
          </p:cNvPr>
          <p:cNvSpPr txBox="1"/>
          <p:nvPr/>
        </p:nvSpPr>
        <p:spPr>
          <a:xfrm>
            <a:off x="328394" y="227778"/>
            <a:ext cx="11273955" cy="2989536"/>
          </a:xfrm>
          <a:prstGeom prst="rect">
            <a:avLst/>
          </a:prstGeom>
          <a:noFill/>
        </p:spPr>
        <p:txBody>
          <a:bodyPr wrap="square" rtlCol="0">
            <a:spAutoFit/>
          </a:bodyPr>
          <a:lstStyle/>
          <a:p>
            <a:pPr lvl="2">
              <a:lnSpc>
                <a:spcPct val="150000"/>
              </a:lnSpc>
            </a:pP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 altLang="ko-KR" sz="1600" u="sng" dirty="0">
                <a:effectLst/>
                <a:latin typeface="Dotum" panose="020B0600000101010101" pitchFamily="34" charset="-127"/>
                <a:ea typeface="Dotum" panose="020B0600000101010101" pitchFamily="34" charset="-127"/>
              </a:rPr>
              <a:t>Weighting by RTT–RSS sample variance. </a:t>
            </a: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explores the benefit of extending the previous RTT weighting approach by taking into consideration both the </a:t>
            </a:r>
            <a:r>
              <a:rPr lang="en" altLang="ko-KR" sz="1600" b="1" dirty="0">
                <a:solidFill>
                  <a:srgbClr val="FF0000"/>
                </a:solidFill>
                <a:effectLst/>
                <a:latin typeface="Dotum" panose="020B0600000101010101" pitchFamily="34" charset="-127"/>
                <a:ea typeface="Dotum" panose="020B0600000101010101" pitchFamily="34" charset="-127"/>
              </a:rPr>
              <a:t>RTT and RSS offline samples variance. </a:t>
            </a:r>
            <a:endParaRPr lang="en" altLang="ko-KR" sz="1600" b="1" dirty="0">
              <a:solidFill>
                <a:srgbClr val="FF0000"/>
              </a:solidFill>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During the online localization phase, the </a:t>
            </a:r>
            <a:r>
              <a:rPr lang="en" altLang="ko-KR" sz="1600" u="sng" dirty="0">
                <a:effectLst/>
                <a:latin typeface="Dotum" panose="020B0600000101010101" pitchFamily="34" charset="-127"/>
                <a:ea typeface="Dotum" panose="020B0600000101010101" pitchFamily="34" charset="-127"/>
              </a:rPr>
              <a:t>Single Sample Estimator Module </a:t>
            </a:r>
            <a:r>
              <a:rPr lang="en" altLang="ko-KR" sz="1600" dirty="0">
                <a:effectLst/>
                <a:latin typeface="Dotum" panose="020B0600000101010101" pitchFamily="34" charset="-127"/>
                <a:ea typeface="Dotum" panose="020B0600000101010101" pitchFamily="34" charset="-127"/>
              </a:rPr>
              <a:t>receives a single RTT–RSS feature vector v at an unknown location and leverages the RTT–RSS fingerprint map M to calculate the similarity score for each fingerprint location using a weighted </a:t>
            </a:r>
            <a:r>
              <a:rPr lang="en" altLang="ko-KR" sz="1600" dirty="0" err="1">
                <a:effectLst/>
                <a:latin typeface="Dotum" panose="020B0600000101010101" pitchFamily="34" charset="-127"/>
                <a:ea typeface="Dotum" panose="020B0600000101010101" pitchFamily="34" charset="-127"/>
              </a:rPr>
              <a:t>euclidean</a:t>
            </a:r>
            <a:r>
              <a:rPr lang="en" altLang="ko-KR" sz="1600" dirty="0">
                <a:effectLst/>
                <a:latin typeface="Dotum" panose="020B0600000101010101" pitchFamily="34" charset="-127"/>
                <a:ea typeface="Dotum" panose="020B0600000101010101" pitchFamily="34" charset="-127"/>
              </a:rPr>
              <a:t> distance approach.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p:txBody>
      </p:sp>
      <p:pic>
        <p:nvPicPr>
          <p:cNvPr id="7" name="그림 6">
            <a:extLst>
              <a:ext uri="{FF2B5EF4-FFF2-40B4-BE49-F238E27FC236}">
                <a16:creationId xmlns:a16="http://schemas.microsoft.com/office/drawing/2014/main" id="{B45F46C3-A3D3-09C4-20BE-E2BD249194E9}"/>
              </a:ext>
            </a:extLst>
          </p:cNvPr>
          <p:cNvPicPr>
            <a:picLocks noChangeAspect="1"/>
          </p:cNvPicPr>
          <p:nvPr/>
        </p:nvPicPr>
        <p:blipFill>
          <a:blip r:embed="rId2"/>
          <a:stretch>
            <a:fillRect/>
          </a:stretch>
        </p:blipFill>
        <p:spPr>
          <a:xfrm>
            <a:off x="2098221" y="2894609"/>
            <a:ext cx="7734300" cy="863600"/>
          </a:xfrm>
          <a:prstGeom prst="rect">
            <a:avLst/>
          </a:prstGeom>
        </p:spPr>
      </p:pic>
      <p:sp>
        <p:nvSpPr>
          <p:cNvPr id="8" name="TextBox 7">
            <a:extLst>
              <a:ext uri="{FF2B5EF4-FFF2-40B4-BE49-F238E27FC236}">
                <a16:creationId xmlns:a16="http://schemas.microsoft.com/office/drawing/2014/main" id="{00B0EC57-43F6-731F-E6F8-41DA56BC5BCA}"/>
              </a:ext>
            </a:extLst>
          </p:cNvPr>
          <p:cNvSpPr txBox="1"/>
          <p:nvPr/>
        </p:nvSpPr>
        <p:spPr>
          <a:xfrm>
            <a:off x="459022" y="3627584"/>
            <a:ext cx="11273955" cy="34512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b="1" i="1" dirty="0">
                <a:effectLst/>
                <a:latin typeface="Dotum" panose="020B0600000101010101" pitchFamily="34" charset="-127"/>
                <a:ea typeface="Dotum" panose="020B0600000101010101" pitchFamily="34" charset="-127"/>
              </a:rPr>
              <a:t>The multiple samples estimator module</a:t>
            </a:r>
          </a:p>
          <a:p>
            <a:pPr marL="742950" lvl="1" indent="-285750">
              <a:lnSpc>
                <a:spcPct val="150000"/>
              </a:lnSpc>
              <a:buFont typeface="Arial" panose="020B0604020202020204" pitchFamily="34" charset="0"/>
              <a:buChar char="•"/>
            </a:pPr>
            <a:r>
              <a:rPr lang="en" altLang="ko-KR" sz="1600" dirty="0">
                <a:latin typeface="Dotum" panose="020B0600000101010101" pitchFamily="34" charset="-127"/>
                <a:ea typeface="Dotum" panose="020B0600000101010101" pitchFamily="34" charset="-127"/>
              </a:rPr>
              <a:t>To provide a more accurate user location estimation in the continuous space, the Multiple Samples Estimator Module processes a ranging sample vectors </a:t>
            </a:r>
            <a:r>
              <a:rPr lang="en" altLang="ko-KR" sz="1600" dirty="0">
                <a:effectLst/>
                <a:latin typeface="Dotum" panose="020B0600000101010101" pitchFamily="34" charset="-127"/>
                <a:ea typeface="Dotum" panose="020B0600000101010101" pitchFamily="34" charset="-127"/>
              </a:rPr>
              <a:t>v ∈ R together, where s is a parameter to the system.</a:t>
            </a:r>
          </a:p>
          <a:p>
            <a:pPr marL="742950" lvl="1" indent="-285750">
              <a:lnSpc>
                <a:spcPct val="150000"/>
              </a:lnSpc>
              <a:buFont typeface="Arial" panose="020B0604020202020204" pitchFamily="34" charset="0"/>
              <a:buChar char="•"/>
            </a:pPr>
            <a:r>
              <a:rPr lang="en" altLang="ko-KR" sz="1600" u="sng" dirty="0">
                <a:effectLst/>
                <a:latin typeface="Dotum" panose="020B0600000101010101" pitchFamily="34" charset="-127"/>
                <a:ea typeface="Dotum" panose="020B0600000101010101" pitchFamily="34" charset="-127"/>
              </a:rPr>
              <a:t>Technique 1</a:t>
            </a:r>
            <a:r>
              <a:rPr lang="en" altLang="ko-KR" sz="1600" dirty="0">
                <a:effectLst/>
                <a:latin typeface="Dotum" panose="020B0600000101010101" pitchFamily="34" charset="-127"/>
                <a:ea typeface="Dotum" panose="020B0600000101010101" pitchFamily="34" charset="-127"/>
              </a:rPr>
              <a:t>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For each ranging sample vector </a:t>
            </a:r>
            <a:r>
              <a:rPr lang="en" altLang="ko-KR" sz="1600" dirty="0" err="1">
                <a:effectLst/>
                <a:latin typeface="Dotum" panose="020B0600000101010101" pitchFamily="34" charset="-127"/>
                <a:ea typeface="Dotum" panose="020B0600000101010101" pitchFamily="34" charset="-127"/>
              </a:rPr>
              <a:t>vj</a:t>
            </a:r>
            <a:r>
              <a:rPr lang="en" altLang="ko-KR" sz="1600" dirty="0">
                <a:effectLst/>
                <a:latin typeface="Dotum" panose="020B0600000101010101" pitchFamily="34" charset="-127"/>
                <a:ea typeface="Dotum" panose="020B0600000101010101" pitchFamily="34" charset="-127"/>
              </a:rPr>
              <a:t> ∈ R, 1 ≤ j ≤ s, an initial location estimate </a:t>
            </a:r>
            <a:r>
              <a:rPr lang="en" altLang="ko-KR" sz="1600" dirty="0" err="1">
                <a:effectLst/>
                <a:latin typeface="Dotum" panose="020B0600000101010101" pitchFamily="34" charset="-127"/>
                <a:ea typeface="Dotum" panose="020B0600000101010101" pitchFamily="34" charset="-127"/>
              </a:rPr>
              <a:t>xj</a:t>
            </a:r>
            <a:r>
              <a:rPr lang="en" altLang="ko-KR" sz="1600" dirty="0">
                <a:effectLst/>
                <a:latin typeface="Dotum" panose="020B0600000101010101" pitchFamily="34" charset="-127"/>
                <a:ea typeface="Dotum" panose="020B0600000101010101" pitchFamily="34" charset="-127"/>
              </a:rPr>
              <a:t> in the continuous space is first calculated by taking the weighted average of the K most probable fingerprint locations. </a:t>
            </a:r>
            <a:endParaRPr lang="en" altLang="ko-KR" sz="1600" dirty="0">
              <a:latin typeface="Dotum" panose="020B0600000101010101" pitchFamily="34" charset="-127"/>
              <a:ea typeface="Dotum" panose="020B0600000101010101" pitchFamily="34" charset="-127"/>
            </a:endParaRPr>
          </a:p>
          <a:p>
            <a:pPr lvl="2">
              <a:lnSpc>
                <a:spcPct val="150000"/>
              </a:lnSpc>
            </a:pP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lvl="1">
              <a:lnSpc>
                <a:spcPct val="150000"/>
              </a:lnSpc>
            </a:pPr>
            <a:endParaRPr lang="en" altLang="ko-KR" sz="1600" dirty="0">
              <a:latin typeface="Dotum" panose="020B0600000101010101" pitchFamily="34" charset="-127"/>
              <a:ea typeface="Dotum" panose="020B0600000101010101" pitchFamily="34" charset="-127"/>
            </a:endParaRPr>
          </a:p>
        </p:txBody>
      </p:sp>
      <p:pic>
        <p:nvPicPr>
          <p:cNvPr id="10" name="그림 9">
            <a:extLst>
              <a:ext uri="{FF2B5EF4-FFF2-40B4-BE49-F238E27FC236}">
                <a16:creationId xmlns:a16="http://schemas.microsoft.com/office/drawing/2014/main" id="{DE648391-C2B7-0753-4A89-9582D640EDAC}"/>
              </a:ext>
            </a:extLst>
          </p:cNvPr>
          <p:cNvPicPr>
            <a:picLocks noChangeAspect="1"/>
          </p:cNvPicPr>
          <p:nvPr/>
        </p:nvPicPr>
        <p:blipFill>
          <a:blip r:embed="rId3"/>
          <a:stretch>
            <a:fillRect/>
          </a:stretch>
        </p:blipFill>
        <p:spPr>
          <a:xfrm>
            <a:off x="3330451" y="5990036"/>
            <a:ext cx="1968500" cy="838200"/>
          </a:xfrm>
          <a:prstGeom prst="rect">
            <a:avLst/>
          </a:prstGeom>
        </p:spPr>
      </p:pic>
      <p:pic>
        <p:nvPicPr>
          <p:cNvPr id="12" name="그림 11">
            <a:extLst>
              <a:ext uri="{FF2B5EF4-FFF2-40B4-BE49-F238E27FC236}">
                <a16:creationId xmlns:a16="http://schemas.microsoft.com/office/drawing/2014/main" id="{B9F7AC4C-118D-2423-068B-57E0F2C8A629}"/>
              </a:ext>
            </a:extLst>
          </p:cNvPr>
          <p:cNvPicPr>
            <a:picLocks noChangeAspect="1"/>
          </p:cNvPicPr>
          <p:nvPr/>
        </p:nvPicPr>
        <p:blipFill>
          <a:blip r:embed="rId4"/>
          <a:stretch>
            <a:fillRect/>
          </a:stretch>
        </p:blipFill>
        <p:spPr>
          <a:xfrm>
            <a:off x="6302664" y="6021786"/>
            <a:ext cx="2413000" cy="774700"/>
          </a:xfrm>
          <a:prstGeom prst="rect">
            <a:avLst/>
          </a:prstGeom>
        </p:spPr>
      </p:pic>
    </p:spTree>
    <p:extLst>
      <p:ext uri="{BB962C8B-B14F-4D97-AF65-F5344CB8AC3E}">
        <p14:creationId xmlns:p14="http://schemas.microsoft.com/office/powerpoint/2010/main" val="350584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45D8E975-3C65-57AB-BC03-6BCC6AF18749}"/>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7" name="TextBox 6">
            <a:extLst>
              <a:ext uri="{FF2B5EF4-FFF2-40B4-BE49-F238E27FC236}">
                <a16:creationId xmlns:a16="http://schemas.microsoft.com/office/drawing/2014/main" id="{0DCA541D-72BF-D002-3EC8-B5F0A44272E6}"/>
              </a:ext>
            </a:extLst>
          </p:cNvPr>
          <p:cNvSpPr txBox="1"/>
          <p:nvPr/>
        </p:nvSpPr>
        <p:spPr>
          <a:xfrm>
            <a:off x="364019" y="563750"/>
            <a:ext cx="11273955" cy="6590522"/>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 altLang="ko-KR" sz="1600" u="sng" dirty="0">
                <a:effectLst/>
                <a:latin typeface="Dotum" panose="020B0600000101010101" pitchFamily="34" charset="-127"/>
                <a:ea typeface="Dotum" panose="020B0600000101010101" pitchFamily="34" charset="-127"/>
              </a:rPr>
              <a:t>Technique 2</a:t>
            </a:r>
            <a:r>
              <a:rPr lang="en" altLang="ko-KR" sz="1600" dirty="0">
                <a:effectLst/>
                <a:latin typeface="Dotum" panose="020B0600000101010101" pitchFamily="34" charset="-127"/>
                <a:ea typeface="Dotum" panose="020B0600000101010101" pitchFamily="34" charset="-127"/>
              </a:rPr>
              <a:t>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Unlike the previous fusing technique that leverages each ranging sample vector individually to get an initial location estimation, this technique calculates a total weight vector by summing the weights of each ranging sample vector v over the s ranging samples as :</a:t>
            </a: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By leveraging multiple ranging samples and a weighted average approach to calculate the location estimation, this enables </a:t>
            </a:r>
            <a:r>
              <a:rPr lang="en" altLang="ko-KR" sz="1600" dirty="0" err="1">
                <a:effectLst/>
                <a:highlight>
                  <a:srgbClr val="FFFF00"/>
                </a:highlight>
                <a:latin typeface="Dotum" panose="020B0600000101010101" pitchFamily="34" charset="-127"/>
                <a:ea typeface="Dotum" panose="020B0600000101010101" pitchFamily="34" charset="-127"/>
              </a:rPr>
              <a:t>WiNar</a:t>
            </a:r>
            <a:r>
              <a:rPr lang="en" altLang="ko-KR" sz="1600" dirty="0">
                <a:effectLst/>
                <a:highlight>
                  <a:srgbClr val="FFFF00"/>
                </a:highlight>
                <a:latin typeface="Dotum" panose="020B0600000101010101" pitchFamily="34" charset="-127"/>
                <a:ea typeface="Dotum" panose="020B0600000101010101" pitchFamily="34" charset="-127"/>
              </a:rPr>
              <a:t> to be resilient to the environment dynamics</a:t>
            </a:r>
            <a:r>
              <a:rPr lang="en" altLang="ko-KR" sz="1600" dirty="0">
                <a:effectLst/>
                <a:latin typeface="Dotum" panose="020B0600000101010101" pitchFamily="34" charset="-127"/>
                <a:ea typeface="Dotum" panose="020B0600000101010101" pitchFamily="34" charset="-127"/>
              </a:rPr>
              <a:t> by dominating the noisy weights, resulting from noisy ranging samples due to the environment dynamics or other hardware and software noises, by the weights that are calculated from the other accurate majority of the collected ranging samples. </a:t>
            </a:r>
            <a:endParaRPr lang="en" altLang="ko-KR" sz="1600" dirty="0">
              <a:latin typeface="Dotum" panose="020B0600000101010101" pitchFamily="34" charset="-127"/>
              <a:ea typeface="Dotum" panose="020B0600000101010101" pitchFamily="34" charset="-127"/>
            </a:endParaRPr>
          </a:p>
          <a:p>
            <a:pPr marL="1200150" lvl="2" indent="-285750">
              <a:lnSpc>
                <a:spcPct val="150000"/>
              </a:lnSpc>
              <a:buFont typeface="Arial" panose="020B0604020202020204" pitchFamily="34" charset="0"/>
              <a:buChar char="•"/>
            </a:pPr>
            <a:endParaRPr lang="en" altLang="ko-KR" sz="1600" dirty="0">
              <a:latin typeface="Dotum" panose="020B0600000101010101" pitchFamily="34" charset="-127"/>
              <a:ea typeface="Dotum" panose="020B0600000101010101" pitchFamily="34" charset="-127"/>
            </a:endParaRPr>
          </a:p>
          <a:p>
            <a:pPr lvl="2">
              <a:lnSpc>
                <a:spcPct val="150000"/>
              </a:lnSpc>
            </a:pPr>
            <a:endParaRPr lang="en" altLang="ko-KR" sz="1600" dirty="0">
              <a:latin typeface="Dotum" panose="020B0600000101010101" pitchFamily="34" charset="-127"/>
              <a:ea typeface="Dotum" panose="020B0600000101010101" pitchFamily="34" charset="-127"/>
            </a:endParaRPr>
          </a:p>
          <a:p>
            <a:pPr lvl="2">
              <a:lnSpc>
                <a:spcPct val="150000"/>
              </a:lnSpc>
            </a:pPr>
            <a:endParaRPr lang="en" altLang="ko-KR" sz="1600"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endParaRPr lang="en" altLang="ko-KR" dirty="0">
              <a:latin typeface="Dotum" panose="020B0600000101010101" pitchFamily="34" charset="-127"/>
              <a:ea typeface="Dotum" panose="020B0600000101010101" pitchFamily="34" charset="-127"/>
            </a:endParaRPr>
          </a:p>
          <a:p>
            <a:pPr lvl="1">
              <a:lnSpc>
                <a:spcPct val="150000"/>
              </a:lnSpc>
            </a:pPr>
            <a:endParaRPr lang="en" altLang="ko-KR" sz="1600" dirty="0">
              <a:latin typeface="Dotum" panose="020B0600000101010101" pitchFamily="34" charset="-127"/>
              <a:ea typeface="Dotum" panose="020B0600000101010101" pitchFamily="34" charset="-127"/>
            </a:endParaRPr>
          </a:p>
        </p:txBody>
      </p:sp>
      <p:pic>
        <p:nvPicPr>
          <p:cNvPr id="11" name="그림 10">
            <a:extLst>
              <a:ext uri="{FF2B5EF4-FFF2-40B4-BE49-F238E27FC236}">
                <a16:creationId xmlns:a16="http://schemas.microsoft.com/office/drawing/2014/main" id="{395E129D-474A-C69B-5966-CDECA51422A2}"/>
              </a:ext>
            </a:extLst>
          </p:cNvPr>
          <p:cNvPicPr>
            <a:picLocks noChangeAspect="1"/>
          </p:cNvPicPr>
          <p:nvPr/>
        </p:nvPicPr>
        <p:blipFill>
          <a:blip r:embed="rId2"/>
          <a:stretch>
            <a:fillRect/>
          </a:stretch>
        </p:blipFill>
        <p:spPr>
          <a:xfrm>
            <a:off x="2647537" y="2229374"/>
            <a:ext cx="2336800" cy="660400"/>
          </a:xfrm>
          <a:prstGeom prst="rect">
            <a:avLst/>
          </a:prstGeom>
        </p:spPr>
      </p:pic>
      <p:pic>
        <p:nvPicPr>
          <p:cNvPr id="13" name="그림 12">
            <a:extLst>
              <a:ext uri="{FF2B5EF4-FFF2-40B4-BE49-F238E27FC236}">
                <a16:creationId xmlns:a16="http://schemas.microsoft.com/office/drawing/2014/main" id="{C551E502-3667-1129-D144-E4AA6076841C}"/>
              </a:ext>
            </a:extLst>
          </p:cNvPr>
          <p:cNvPicPr>
            <a:picLocks noChangeAspect="1"/>
          </p:cNvPicPr>
          <p:nvPr/>
        </p:nvPicPr>
        <p:blipFill>
          <a:blip r:embed="rId3"/>
          <a:stretch>
            <a:fillRect/>
          </a:stretch>
        </p:blipFill>
        <p:spPr>
          <a:xfrm>
            <a:off x="6000996" y="2155347"/>
            <a:ext cx="2705100" cy="787400"/>
          </a:xfrm>
          <a:prstGeom prst="rect">
            <a:avLst/>
          </a:prstGeom>
        </p:spPr>
      </p:pic>
    </p:spTree>
    <p:extLst>
      <p:ext uri="{BB962C8B-B14F-4D97-AF65-F5344CB8AC3E}">
        <p14:creationId xmlns:p14="http://schemas.microsoft.com/office/powerpoint/2010/main" val="167763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67D73A70-258C-4219-E64F-3436B8CF68F1}"/>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1.</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a:solidFill>
                  <a:srgbClr val="002060"/>
                </a:solidFill>
                <a:latin typeface="Dotum" panose="020B0600000101010101" pitchFamily="34" charset="-127"/>
                <a:ea typeface="Dotum" panose="020B0600000101010101" pitchFamily="34" charset="-127"/>
              </a:rPr>
              <a:t>Wi-Fi FTM protocol(</a:t>
            </a:r>
            <a:r>
              <a:rPr kumimoji="1" lang="ko-KR" altLang="en-US" sz="3200" b="1" dirty="0">
                <a:solidFill>
                  <a:srgbClr val="002060"/>
                </a:solidFill>
                <a:latin typeface="Dotum" panose="020B0600000101010101" pitchFamily="34" charset="-127"/>
                <a:ea typeface="Dotum" panose="020B0600000101010101" pitchFamily="34" charset="-127"/>
              </a:rPr>
              <a:t>국문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21D86B75-314D-FB92-AD40-1C547DE641A6}"/>
              </a:ext>
            </a:extLst>
          </p:cNvPr>
          <p:cNvSpPr txBox="1"/>
          <p:nvPr/>
        </p:nvSpPr>
        <p:spPr>
          <a:xfrm>
            <a:off x="541993" y="576943"/>
            <a:ext cx="10301218" cy="81971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b="1" dirty="0">
                <a:latin typeface="Dotum" panose="020B0600000101010101" pitchFamily="34" charset="-127"/>
                <a:ea typeface="Dotum" panose="020B0600000101010101" pitchFamily="34" charset="-127"/>
              </a:rPr>
              <a:t>GPS</a:t>
            </a:r>
            <a:r>
              <a:rPr lang="en-US" altLang="ko-KR" dirty="0">
                <a:latin typeface="Dotum" panose="020B0600000101010101" pitchFamily="34" charset="-127"/>
                <a:ea typeface="Dotum" panose="020B0600000101010101" pitchFamily="34" charset="-127"/>
              </a:rPr>
              <a:t> technology is widely used outdoors, but it is difficult to receive satellite signals indoors</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Designed to estimate accurate location using devices </a:t>
            </a:r>
            <a:r>
              <a:rPr lang="en" altLang="ko-KR" sz="1600" b="1" dirty="0">
                <a:effectLst/>
                <a:latin typeface="Dotum" panose="020B0600000101010101" pitchFamily="34" charset="-127"/>
                <a:ea typeface="Dotum" panose="020B0600000101010101" pitchFamily="34" charset="-127"/>
              </a:rPr>
              <a:t>built into </a:t>
            </a:r>
            <a:r>
              <a:rPr lang="en" altLang="ko-KR" sz="1600" dirty="0">
                <a:effectLst/>
                <a:latin typeface="Dotum" panose="020B0600000101010101" pitchFamily="34" charset="-127"/>
                <a:ea typeface="Dotum" panose="020B0600000101010101" pitchFamily="34" charset="-127"/>
              </a:rPr>
              <a:t>mobile device</a:t>
            </a:r>
          </a:p>
        </p:txBody>
      </p:sp>
      <p:sp>
        <p:nvSpPr>
          <p:cNvPr id="6" name="TextBox 5">
            <a:extLst>
              <a:ext uri="{FF2B5EF4-FFF2-40B4-BE49-F238E27FC236}">
                <a16:creationId xmlns:a16="http://schemas.microsoft.com/office/drawing/2014/main" id="{C760676C-D46E-8DA5-8CD7-78A33FA21D36}"/>
              </a:ext>
            </a:extLst>
          </p:cNvPr>
          <p:cNvSpPr txBox="1"/>
          <p:nvPr/>
        </p:nvSpPr>
        <p:spPr>
          <a:xfrm>
            <a:off x="541994" y="1583234"/>
            <a:ext cx="11454064" cy="16045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b="1" dirty="0">
                <a:latin typeface="Gulim" panose="020B0600000101010101" pitchFamily="34" charset="-127"/>
                <a:ea typeface="Gulim" panose="020B0600000101010101" pitchFamily="34" charset="-127"/>
              </a:rPr>
              <a:t>Wi-Fi </a:t>
            </a:r>
            <a:r>
              <a:rPr lang="en" altLang="ko-KR" dirty="0">
                <a:effectLst/>
                <a:latin typeface="Gulim" panose="020B0600000101010101" pitchFamily="34" charset="-127"/>
                <a:ea typeface="Gulim" panose="020B0600000101010101" pitchFamily="34" charset="-127"/>
              </a:rPr>
              <a:t>is suitable for finding location by applying it to various location estimation companies as a large number of APs are already installed indoors.</a:t>
            </a:r>
          </a:p>
          <a:p>
            <a:pPr marL="742950" lvl="1" indent="-285750">
              <a:lnSpc>
                <a:spcPct val="150000"/>
              </a:lnSpc>
              <a:buFont typeface="Arial" panose="020B0604020202020204" pitchFamily="34" charset="0"/>
              <a:buChar char="•"/>
            </a:pPr>
            <a:r>
              <a:rPr lang="en" altLang="ko-KR" sz="1600" dirty="0">
                <a:effectLst/>
                <a:latin typeface="Gulim" panose="020B0600000101010101" pitchFamily="34" charset="-127"/>
                <a:ea typeface="Gulim" panose="020B0600000101010101" pitchFamily="34" charset="-127"/>
              </a:rPr>
              <a:t>Since measurement is based on received signals, </a:t>
            </a:r>
            <a:r>
              <a:rPr lang="en" altLang="ko-KR" sz="1600" dirty="0">
                <a:effectLst/>
                <a:highlight>
                  <a:srgbClr val="FFFF00"/>
                </a:highlight>
                <a:latin typeface="Gulim" panose="020B0600000101010101" pitchFamily="34" charset="-127"/>
                <a:ea typeface="Gulim" panose="020B0600000101010101" pitchFamily="34" charset="-127"/>
              </a:rPr>
              <a:t>it is disturbed by various factors </a:t>
            </a:r>
            <a:r>
              <a:rPr lang="en" altLang="ko-KR" sz="1600" dirty="0">
                <a:effectLst/>
                <a:latin typeface="Gulim" panose="020B0600000101010101" pitchFamily="34" charset="-127"/>
                <a:ea typeface="Gulim" panose="020B0600000101010101" pitchFamily="34" charset="-127"/>
              </a:rPr>
              <a:t>and </a:t>
            </a:r>
            <a:r>
              <a:rPr lang="en" altLang="ko-KR" sz="1600" dirty="0">
                <a:effectLst/>
                <a:highlight>
                  <a:srgbClr val="FFFF00"/>
                </a:highlight>
                <a:latin typeface="Gulim" panose="020B0600000101010101" pitchFamily="34" charset="-127"/>
                <a:ea typeface="Gulim" panose="020B0600000101010101" pitchFamily="34" charset="-127"/>
              </a:rPr>
              <a:t>inaccurate</a:t>
            </a:r>
            <a:r>
              <a:rPr lang="en" altLang="ko-KR" sz="1600" dirty="0">
                <a:effectLst/>
                <a:latin typeface="Gulim" panose="020B0600000101010101" pitchFamily="34" charset="-127"/>
                <a:ea typeface="Gulim" panose="020B0600000101010101" pitchFamily="34" charset="-127"/>
              </a:rPr>
              <a:t> distance estimates are made.</a:t>
            </a:r>
          </a:p>
        </p:txBody>
      </p:sp>
      <p:sp>
        <p:nvSpPr>
          <p:cNvPr id="7" name="TextBox 6">
            <a:extLst>
              <a:ext uri="{FF2B5EF4-FFF2-40B4-BE49-F238E27FC236}">
                <a16:creationId xmlns:a16="http://schemas.microsoft.com/office/drawing/2014/main" id="{CF759DDF-E4B1-AA47-3591-F3E461656600}"/>
              </a:ext>
            </a:extLst>
          </p:cNvPr>
          <p:cNvSpPr txBox="1"/>
          <p:nvPr/>
        </p:nvSpPr>
        <p:spPr>
          <a:xfrm>
            <a:off x="541994" y="3368275"/>
            <a:ext cx="11454064" cy="21051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Gulim" panose="020B0600000101010101" pitchFamily="34" charset="-127"/>
                <a:ea typeface="Gulim" panose="020B0600000101010101" pitchFamily="34" charset="-127"/>
              </a:rPr>
              <a:t>Initially, Microsoft proposed a </a:t>
            </a:r>
            <a:r>
              <a:rPr lang="en-US" altLang="ko-KR" b="1" dirty="0">
                <a:solidFill>
                  <a:srgbClr val="FF0000"/>
                </a:solidFill>
                <a:latin typeface="Gulim" panose="020B0600000101010101" pitchFamily="34" charset="-127"/>
                <a:ea typeface="Gulim" panose="020B0600000101010101" pitchFamily="34" charset="-127"/>
              </a:rPr>
              <a:t>fingerprinting</a:t>
            </a:r>
            <a:r>
              <a:rPr lang="en-US" altLang="ko-KR" dirty="0">
                <a:latin typeface="Gulim" panose="020B0600000101010101" pitchFamily="34" charset="-127"/>
                <a:ea typeface="Gulim" panose="020B0600000101010101" pitchFamily="34" charset="-127"/>
              </a:rPr>
              <a:t> location method.</a:t>
            </a:r>
          </a:p>
          <a:p>
            <a:pPr marL="742950" lvl="1" indent="-285750">
              <a:lnSpc>
                <a:spcPct val="150000"/>
              </a:lnSpc>
              <a:buFont typeface="Arial" panose="020B0604020202020204" pitchFamily="34" charset="0"/>
              <a:buChar char="•"/>
            </a:pPr>
            <a:r>
              <a:rPr lang="en-US" altLang="ko-KR" dirty="0">
                <a:latin typeface="Gulim" panose="020B0600000101010101" pitchFamily="34" charset="-127"/>
                <a:ea typeface="Gulim" panose="020B0600000101010101" pitchFamily="34" charset="-127"/>
              </a:rPr>
              <a:t>Measure distance using received signal</a:t>
            </a:r>
          </a:p>
          <a:p>
            <a:pPr marL="742950" lvl="1" indent="-285750">
              <a:lnSpc>
                <a:spcPct val="150000"/>
              </a:lnSpc>
              <a:buFont typeface="Arial" panose="020B0604020202020204" pitchFamily="34" charset="0"/>
              <a:buChar char="•"/>
            </a:pPr>
            <a:r>
              <a:rPr lang="en-US" altLang="ko-KR" dirty="0">
                <a:effectLst/>
                <a:highlight>
                  <a:srgbClr val="FFFF00"/>
                </a:highlight>
                <a:latin typeface="Gulim" panose="020B0600000101010101" pitchFamily="34" charset="-127"/>
                <a:ea typeface="Gulim" panose="020B0600000101010101" pitchFamily="34" charset="-127"/>
              </a:rPr>
              <a:t>Build a database </a:t>
            </a:r>
            <a:r>
              <a:rPr lang="en-US" altLang="ko-KR" dirty="0">
                <a:effectLst/>
                <a:latin typeface="Gulim" panose="020B0600000101010101" pitchFamily="34" charset="-127"/>
                <a:ea typeface="Gulim" panose="020B0600000101010101" pitchFamily="34" charset="-127"/>
              </a:rPr>
              <a:t>by measuring received signal strength from adjacent Aps in numerous locations</a:t>
            </a:r>
          </a:p>
          <a:p>
            <a:pPr marL="742950" lvl="1" indent="-285750">
              <a:lnSpc>
                <a:spcPct val="150000"/>
              </a:lnSpc>
              <a:buFont typeface="Arial" panose="020B0604020202020204" pitchFamily="34" charset="0"/>
              <a:buChar char="•"/>
            </a:pPr>
            <a:r>
              <a:rPr lang="en-US" altLang="ko-KR" dirty="0">
                <a:latin typeface="Gulim" panose="020B0600000101010101" pitchFamily="34" charset="-127"/>
                <a:ea typeface="Gulim" panose="020B0600000101010101" pitchFamily="34" charset="-127"/>
              </a:rPr>
              <a:t>It takes a lot of time and effort to build a database</a:t>
            </a:r>
          </a:p>
          <a:p>
            <a:pPr marL="742950" lvl="1" indent="-285750">
              <a:lnSpc>
                <a:spcPct val="150000"/>
              </a:lnSpc>
              <a:buFont typeface="Arial" panose="020B0604020202020204" pitchFamily="34" charset="0"/>
              <a:buChar char="•"/>
            </a:pPr>
            <a:r>
              <a:rPr lang="en-US" altLang="ko-KR" dirty="0">
                <a:effectLst/>
                <a:latin typeface="Gulim" panose="020B0600000101010101" pitchFamily="34" charset="-127"/>
                <a:ea typeface="Gulim" panose="020B0600000101010101" pitchFamily="34" charset="-127"/>
              </a:rPr>
              <a:t>If the </a:t>
            </a:r>
            <a:r>
              <a:rPr lang="en-US" altLang="ko-KR" dirty="0">
                <a:latin typeface="Gulim" panose="020B0600000101010101" pitchFamily="34" charset="-127"/>
                <a:ea typeface="Gulim" panose="020B0600000101010101" pitchFamily="34" charset="-127"/>
              </a:rPr>
              <a:t>location of the AP changes, the database must be built again!</a:t>
            </a:r>
            <a:endParaRPr lang="en" altLang="ko-KR" dirty="0">
              <a:effectLst/>
              <a:latin typeface="Gulim" panose="020B0600000101010101" pitchFamily="34" charset="-127"/>
              <a:ea typeface="Gulim" panose="020B0600000101010101" pitchFamily="34" charset="-127"/>
            </a:endParaRPr>
          </a:p>
        </p:txBody>
      </p:sp>
      <p:sp>
        <p:nvSpPr>
          <p:cNvPr id="8" name="TextBox 7">
            <a:extLst>
              <a:ext uri="{FF2B5EF4-FFF2-40B4-BE49-F238E27FC236}">
                <a16:creationId xmlns:a16="http://schemas.microsoft.com/office/drawing/2014/main" id="{1DFC3BC8-4A32-6BF2-3ED5-43AC7C630AC4}"/>
              </a:ext>
            </a:extLst>
          </p:cNvPr>
          <p:cNvSpPr txBox="1"/>
          <p:nvPr/>
        </p:nvSpPr>
        <p:spPr>
          <a:xfrm>
            <a:off x="541993" y="5648597"/>
            <a:ext cx="8552341" cy="81971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b="1" dirty="0">
                <a:latin typeface="Dotum" panose="020B0600000101010101" pitchFamily="34" charset="-127"/>
                <a:ea typeface="Dotum" panose="020B0600000101010101" pitchFamily="34" charset="-127"/>
              </a:rPr>
              <a:t>So, 11mc in IEEE proposed a </a:t>
            </a:r>
            <a:r>
              <a:rPr lang="en-US" altLang="ko-KR" b="1" dirty="0">
                <a:solidFill>
                  <a:srgbClr val="FF0000"/>
                </a:solidFill>
                <a:highlight>
                  <a:srgbClr val="FFFF00"/>
                </a:highlight>
                <a:latin typeface="Dotum" panose="020B0600000101010101" pitchFamily="34" charset="-127"/>
                <a:ea typeface="Dotum" panose="020B0600000101010101" pitchFamily="34" charset="-127"/>
              </a:rPr>
              <a:t>FTM</a:t>
            </a:r>
            <a:r>
              <a:rPr lang="en-US" altLang="ko-KR" b="1" dirty="0">
                <a:highlight>
                  <a:srgbClr val="FFFF00"/>
                </a:highlight>
                <a:latin typeface="Dotum" panose="020B0600000101010101" pitchFamily="34" charset="-127"/>
                <a:ea typeface="Dotum" panose="020B0600000101010101" pitchFamily="34" charset="-127"/>
              </a:rPr>
              <a:t>(Fine Timing Measurement) </a:t>
            </a:r>
            <a:r>
              <a:rPr lang="en-US" altLang="ko-KR" b="1" dirty="0">
                <a:latin typeface="Dotum" panose="020B0600000101010101" pitchFamily="34" charset="-127"/>
                <a:ea typeface="Dotum" panose="020B0600000101010101" pitchFamily="34" charset="-127"/>
              </a:rPr>
              <a:t>using RTT</a:t>
            </a:r>
            <a:endParaRPr lang="en-US" altLang="ko-KR" dirty="0">
              <a:latin typeface="Dotum" panose="020B0600000101010101" pitchFamily="34" charset="-127"/>
              <a:ea typeface="Dotum" panose="020B0600000101010101" pitchFamily="34" charset="-127"/>
            </a:endParaRP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More precise position measurement is possible than existing methods!</a:t>
            </a:r>
            <a:endParaRPr lang="en" altLang="ko-KR" sz="1600" dirty="0">
              <a:effectLst/>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386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4414615-12BD-65ED-7854-25DD68A502D2}"/>
                  </a:ext>
                </a:extLst>
              </p:cNvPr>
              <p:cNvSpPr txBox="1"/>
              <p:nvPr/>
            </p:nvSpPr>
            <p:spPr>
              <a:xfrm>
                <a:off x="541994" y="576943"/>
                <a:ext cx="11475836" cy="23432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b="1" dirty="0">
                    <a:latin typeface="Dotum" panose="020B0600000101010101" pitchFamily="34" charset="-127"/>
                    <a:ea typeface="Dotum" panose="020B0600000101010101" pitchFamily="34" charset="-127"/>
                  </a:rPr>
                  <a:t>FTM</a:t>
                </a:r>
                <a:r>
                  <a:rPr lang="en-US" altLang="ko-KR" dirty="0">
                    <a:latin typeface="Dotum" panose="020B0600000101010101" pitchFamily="34" charset="-127"/>
                    <a:ea typeface="Dotum" panose="020B0600000101010101" pitchFamily="34" charset="-127"/>
                  </a:rPr>
                  <a:t> estimates the location by measuring the </a:t>
                </a:r>
                <a:r>
                  <a:rPr lang="en-US" altLang="ko-KR" b="1" dirty="0">
                    <a:solidFill>
                      <a:srgbClr val="FF0000"/>
                    </a:solidFill>
                    <a:highlight>
                      <a:srgbClr val="FFFF00"/>
                    </a:highlight>
                    <a:latin typeface="Dotum" panose="020B0600000101010101" pitchFamily="34" charset="-127"/>
                    <a:ea typeface="Dotum" panose="020B0600000101010101" pitchFamily="34" charset="-127"/>
                  </a:rPr>
                  <a:t>RTT</a:t>
                </a:r>
                <a:r>
                  <a:rPr lang="en-US" altLang="ko-KR" dirty="0">
                    <a:latin typeface="Dotum" panose="020B0600000101010101" pitchFamily="34" charset="-127"/>
                    <a:ea typeface="Dotum" panose="020B0600000101010101" pitchFamily="34" charset="-127"/>
                  </a:rPr>
                  <a:t> of wireless signals exchanged between two devices and multiplying it by </a:t>
                </a:r>
                <a14:m>
                  <m:oMath xmlns:m="http://schemas.openxmlformats.org/officeDocument/2006/math">
                    <m:r>
                      <a:rPr lang="en-US" altLang="ko-KR" b="0" i="1" smtClean="0">
                        <a:highlight>
                          <a:srgbClr val="FFFF00"/>
                        </a:highlight>
                        <a:latin typeface="Cambria Math" panose="02040503050406030204" pitchFamily="18" charset="0"/>
                        <a:ea typeface="Dotum" panose="020B0600000101010101" pitchFamily="34" charset="-127"/>
                      </a:rPr>
                      <m:t>𝑐</m:t>
                    </m:r>
                  </m:oMath>
                </a14:m>
                <a:r>
                  <a:rPr lang="en-US" altLang="ko-KR" dirty="0">
                    <a:latin typeface="Dotum" panose="020B0600000101010101" pitchFamily="34" charset="-127"/>
                    <a:ea typeface="Dotum" panose="020B0600000101010101" pitchFamily="34" charset="-127"/>
                  </a:rPr>
                  <a:t> to measure the distance between the two devices</a:t>
                </a:r>
              </a:p>
              <a:p>
                <a:pPr marL="742950" lvl="1" indent="-285750">
                  <a:lnSpc>
                    <a:spcPct val="150000"/>
                  </a:lnSpc>
                  <a:buFont typeface="Arial" panose="020B0604020202020204" pitchFamily="34" charset="0"/>
                  <a:buChar char="•"/>
                </a:pPr>
                <a:r>
                  <a:rPr lang="en" altLang="ko-KR" sz="1600" dirty="0">
                    <a:latin typeface="Dotum" panose="020B0600000101010101" pitchFamily="34" charset="-127"/>
                    <a:ea typeface="Dotum" panose="020B0600000101010101" pitchFamily="34" charset="-127"/>
                  </a:rPr>
                  <a:t>The device requesting a distance measurement is </a:t>
                </a:r>
                <a:r>
                  <a:rPr lang="en" altLang="ko-KR" sz="1600" b="1" dirty="0">
                    <a:highlight>
                      <a:srgbClr val="FFFF00"/>
                    </a:highlight>
                    <a:latin typeface="Dotum" panose="020B0600000101010101" pitchFamily="34" charset="-127"/>
                    <a:ea typeface="Dotum" panose="020B0600000101010101" pitchFamily="34" charset="-127"/>
                  </a:rPr>
                  <a:t>Initiator.</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The device response a distance measurement is </a:t>
                </a:r>
                <a:r>
                  <a:rPr lang="en" altLang="ko-KR" sz="1600" b="1" dirty="0">
                    <a:effectLst/>
                    <a:highlight>
                      <a:srgbClr val="FFFF00"/>
                    </a:highlight>
                    <a:latin typeface="Dotum" panose="020B0600000101010101" pitchFamily="34" charset="-127"/>
                    <a:ea typeface="Dotum" panose="020B0600000101010101" pitchFamily="34" charset="-127"/>
                  </a:rPr>
                  <a:t>Responder.</a:t>
                </a:r>
              </a:p>
              <a:p>
                <a:pPr marL="742950" lvl="1" indent="-285750">
                  <a:lnSpc>
                    <a:spcPct val="150000"/>
                  </a:lnSpc>
                  <a:buFont typeface="Arial" panose="020B0604020202020204" pitchFamily="34" charset="0"/>
                  <a:buChar char="•"/>
                </a:pPr>
                <a:r>
                  <a:rPr lang="en-US" altLang="ko-KR" sz="1600" dirty="0">
                    <a:effectLst/>
                    <a:latin typeface="Dotum" panose="020B0600000101010101" pitchFamily="34" charset="-127"/>
                    <a:ea typeface="Dotum" panose="020B0600000101010101" pitchFamily="34" charset="-127"/>
                  </a:rPr>
                  <a:t>Network connection is not required and can only be used as an FTM responder.</a:t>
                </a:r>
              </a:p>
              <a:p>
                <a:pPr marL="742950" lvl="1" indent="-285750">
                  <a:lnSpc>
                    <a:spcPct val="150000"/>
                  </a:lnSpc>
                  <a:buFont typeface="Arial" panose="020B0604020202020204" pitchFamily="34" charset="0"/>
                  <a:buChar char="•"/>
                </a:pPr>
                <a:r>
                  <a:rPr lang="en-US" altLang="ko-KR" sz="1600" dirty="0">
                    <a:effectLst/>
                    <a:latin typeface="Dotum" panose="020B0600000101010101" pitchFamily="34" charset="-127"/>
                    <a:ea typeface="Dotum" panose="020B0600000101010101" pitchFamily="34" charset="-127"/>
                  </a:rPr>
                  <a:t>You can check whet</a:t>
                </a:r>
                <a:r>
                  <a:rPr lang="en-US" altLang="ko-KR" sz="1600" dirty="0">
                    <a:latin typeface="Dotum" panose="020B0600000101010101" pitchFamily="34" charset="-127"/>
                    <a:ea typeface="Dotum" panose="020B0600000101010101" pitchFamily="34" charset="-127"/>
                  </a:rPr>
                  <a:t>her FTM protocol is supported through the beacon frame.</a:t>
                </a:r>
                <a:endParaRPr lang="en" altLang="ko-KR" sz="1600" dirty="0">
                  <a:effectLst/>
                  <a:latin typeface="Dotum" panose="020B0600000101010101" pitchFamily="34" charset="-127"/>
                  <a:ea typeface="Dotum" panose="020B0600000101010101" pitchFamily="34" charset="-127"/>
                </a:endParaRPr>
              </a:p>
            </p:txBody>
          </p:sp>
        </mc:Choice>
        <mc:Fallback xmlns="">
          <p:sp>
            <p:nvSpPr>
              <p:cNvPr id="4" name="TextBox 3">
                <a:extLst>
                  <a:ext uri="{FF2B5EF4-FFF2-40B4-BE49-F238E27FC236}">
                    <a16:creationId xmlns:a16="http://schemas.microsoft.com/office/drawing/2014/main" id="{E4414615-12BD-65ED-7854-25DD68A502D2}"/>
                  </a:ext>
                </a:extLst>
              </p:cNvPr>
              <p:cNvSpPr txBox="1">
                <a:spLocks noRot="1" noChangeAspect="1" noMove="1" noResize="1" noEditPoints="1" noAdjustHandles="1" noChangeArrowheads="1" noChangeShapeType="1" noTextEdit="1"/>
              </p:cNvSpPr>
              <p:nvPr/>
            </p:nvSpPr>
            <p:spPr>
              <a:xfrm>
                <a:off x="541994" y="576943"/>
                <a:ext cx="11475836" cy="2343206"/>
              </a:xfrm>
              <a:prstGeom prst="rect">
                <a:avLst/>
              </a:prstGeom>
              <a:blipFill>
                <a:blip r:embed="rId2"/>
                <a:stretch>
                  <a:fillRect l="-331" b="-2703"/>
                </a:stretch>
              </a:blipFill>
            </p:spPr>
            <p:txBody>
              <a:bodyPr/>
              <a:lstStyle/>
              <a:p>
                <a:r>
                  <a:rPr lang="ko-KR" altLang="en-US">
                    <a:noFill/>
                  </a:rPr>
                  <a:t> </a:t>
                </a:r>
              </a:p>
            </p:txBody>
          </p:sp>
        </mc:Fallback>
      </mc:AlternateContent>
      <p:pic>
        <p:nvPicPr>
          <p:cNvPr id="9" name="그림 8">
            <a:extLst>
              <a:ext uri="{FF2B5EF4-FFF2-40B4-BE49-F238E27FC236}">
                <a16:creationId xmlns:a16="http://schemas.microsoft.com/office/drawing/2014/main" id="{4343D870-842C-7940-AD5A-49A8D6E0D712}"/>
              </a:ext>
            </a:extLst>
          </p:cNvPr>
          <p:cNvPicPr>
            <a:picLocks noChangeAspect="1"/>
          </p:cNvPicPr>
          <p:nvPr/>
        </p:nvPicPr>
        <p:blipFill rotWithShape="1">
          <a:blip r:embed="rId3"/>
          <a:srcRect t="5951" r="3005" b="13597"/>
          <a:stretch/>
        </p:blipFill>
        <p:spPr>
          <a:xfrm>
            <a:off x="541994" y="2974579"/>
            <a:ext cx="5443973" cy="3807222"/>
          </a:xfrm>
          <a:prstGeom prst="rect">
            <a:avLst/>
          </a:prstGeom>
        </p:spPr>
      </p:pic>
      <p:graphicFrame>
        <p:nvGraphicFramePr>
          <p:cNvPr id="10" name="표 9">
            <a:extLst>
              <a:ext uri="{FF2B5EF4-FFF2-40B4-BE49-F238E27FC236}">
                <a16:creationId xmlns:a16="http://schemas.microsoft.com/office/drawing/2014/main" id="{BAB09450-0162-3261-8BDA-E1557918A0B2}"/>
              </a:ext>
            </a:extLst>
          </p:cNvPr>
          <p:cNvGraphicFramePr>
            <a:graphicFrameLocks noGrp="1"/>
          </p:cNvGraphicFramePr>
          <p:nvPr>
            <p:extLst>
              <p:ext uri="{D42A27DB-BD31-4B8C-83A1-F6EECF244321}">
                <p14:modId xmlns:p14="http://schemas.microsoft.com/office/powerpoint/2010/main" val="987662786"/>
              </p:ext>
            </p:extLst>
          </p:nvPr>
        </p:nvGraphicFramePr>
        <p:xfrm>
          <a:off x="6096000" y="3834551"/>
          <a:ext cx="5350329" cy="421766"/>
        </p:xfrm>
        <a:graphic>
          <a:graphicData uri="http://schemas.openxmlformats.org/drawingml/2006/table">
            <a:tbl>
              <a:tblPr firstRow="1" bandRow="1">
                <a:tableStyleId>{616DA210-FB5B-4158-B5E0-FEB733F419BA}</a:tableStyleId>
              </a:tblPr>
              <a:tblGrid>
                <a:gridCol w="1783443">
                  <a:extLst>
                    <a:ext uri="{9D8B030D-6E8A-4147-A177-3AD203B41FA5}">
                      <a16:colId xmlns:a16="http://schemas.microsoft.com/office/drawing/2014/main" val="2588040848"/>
                    </a:ext>
                  </a:extLst>
                </a:gridCol>
                <a:gridCol w="1783443">
                  <a:extLst>
                    <a:ext uri="{9D8B030D-6E8A-4147-A177-3AD203B41FA5}">
                      <a16:colId xmlns:a16="http://schemas.microsoft.com/office/drawing/2014/main" val="912767688"/>
                    </a:ext>
                  </a:extLst>
                </a:gridCol>
                <a:gridCol w="1783443">
                  <a:extLst>
                    <a:ext uri="{9D8B030D-6E8A-4147-A177-3AD203B41FA5}">
                      <a16:colId xmlns:a16="http://schemas.microsoft.com/office/drawing/2014/main" val="3846439968"/>
                    </a:ext>
                  </a:extLst>
                </a:gridCol>
              </a:tblGrid>
              <a:tr h="421766">
                <a:tc>
                  <a:txBody>
                    <a:bodyPr/>
                    <a:lstStyle/>
                    <a:p>
                      <a:pPr algn="ctr" latinLnBrk="1"/>
                      <a:r>
                        <a:rPr lang="en-US" altLang="ko-KR" sz="1400" b="0" dirty="0">
                          <a:latin typeface="Gulim" panose="020B0600000101010101" pitchFamily="34" charset="-127"/>
                          <a:ea typeface="Gulim" panose="020B0600000101010101" pitchFamily="34" charset="-127"/>
                        </a:rPr>
                        <a:t>MAC Address</a:t>
                      </a:r>
                      <a:endParaRPr lang="ko-KR" altLang="en-US" sz="1400" b="0" dirty="0">
                        <a:latin typeface="Gulim" panose="020B0600000101010101" pitchFamily="34" charset="-127"/>
                        <a:ea typeface="Gulim" panose="020B0600000101010101" pitchFamily="34" charset="-127"/>
                      </a:endParaRPr>
                    </a:p>
                  </a:txBody>
                  <a:tcPr/>
                </a:tc>
                <a:tc>
                  <a:txBody>
                    <a:bodyPr/>
                    <a:lstStyle/>
                    <a:p>
                      <a:pPr algn="ctr" latinLnBrk="1"/>
                      <a:r>
                        <a:rPr lang="en-US" altLang="ko-KR" sz="1400" b="0" dirty="0">
                          <a:latin typeface="Gulim" panose="020B0600000101010101" pitchFamily="34" charset="-127"/>
                          <a:ea typeface="Gulim" panose="020B0600000101010101" pitchFamily="34" charset="-127"/>
                        </a:rPr>
                        <a:t>bandwidth</a:t>
                      </a:r>
                      <a:endParaRPr lang="ko-KR" altLang="en-US" sz="1400" b="0" dirty="0">
                        <a:latin typeface="Gulim" panose="020B0600000101010101" pitchFamily="34" charset="-127"/>
                        <a:ea typeface="Gulim" panose="020B0600000101010101" pitchFamily="34" charset="-127"/>
                      </a:endParaRPr>
                    </a:p>
                  </a:txBody>
                  <a:tcPr/>
                </a:tc>
                <a:tc>
                  <a:txBody>
                    <a:bodyPr/>
                    <a:lstStyle/>
                    <a:p>
                      <a:pPr algn="ctr" latinLnBrk="1"/>
                      <a:r>
                        <a:rPr lang="en-US" altLang="ko-KR" sz="1400" b="0" dirty="0">
                          <a:latin typeface="Gulim" panose="020B0600000101010101" pitchFamily="34" charset="-127"/>
                          <a:ea typeface="Gulim" panose="020B0600000101010101" pitchFamily="34" charset="-127"/>
                        </a:rPr>
                        <a:t>Carrier frequency</a:t>
                      </a:r>
                      <a:endParaRPr lang="ko-KR" altLang="en-US" sz="1400" b="0" dirty="0">
                        <a:latin typeface="Gulim" panose="020B0600000101010101" pitchFamily="34" charset="-127"/>
                        <a:ea typeface="Gulim" panose="020B0600000101010101" pitchFamily="34" charset="-127"/>
                      </a:endParaRPr>
                    </a:p>
                  </a:txBody>
                  <a:tcPr/>
                </a:tc>
                <a:extLst>
                  <a:ext uri="{0D108BD9-81ED-4DB2-BD59-A6C34878D82A}">
                    <a16:rowId xmlns:a16="http://schemas.microsoft.com/office/drawing/2014/main" val="3790498238"/>
                  </a:ext>
                </a:extLst>
              </a:tr>
            </a:tbl>
          </a:graphicData>
        </a:graphic>
      </p:graphicFrame>
      <p:cxnSp>
        <p:nvCxnSpPr>
          <p:cNvPr id="13" name="직선 화살표 연결선 12">
            <a:extLst>
              <a:ext uri="{FF2B5EF4-FFF2-40B4-BE49-F238E27FC236}">
                <a16:creationId xmlns:a16="http://schemas.microsoft.com/office/drawing/2014/main" id="{D0C2744E-4ADB-886D-826A-F5FCA26640B0}"/>
              </a:ext>
            </a:extLst>
          </p:cNvPr>
          <p:cNvCxnSpPr>
            <a:cxnSpLocks/>
            <a:endCxn id="10" idx="1"/>
          </p:cNvCxnSpPr>
          <p:nvPr/>
        </p:nvCxnSpPr>
        <p:spPr>
          <a:xfrm>
            <a:off x="2481943" y="3777343"/>
            <a:ext cx="3614057" cy="268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422736E-E796-E63E-E560-18D9BAA5F91C}"/>
                  </a:ext>
                </a:extLst>
              </p:cNvPr>
              <p:cNvSpPr txBox="1"/>
              <p:nvPr/>
            </p:nvSpPr>
            <p:spPr>
              <a:xfrm>
                <a:off x="6095999" y="4444152"/>
                <a:ext cx="5921831" cy="15122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ko-KR" sz="1600" dirty="0">
                    <a:latin typeface="Dotum" panose="020B0600000101010101" pitchFamily="34" charset="-127"/>
                    <a:ea typeface="Dotum" panose="020B0600000101010101" pitchFamily="34" charset="-127"/>
                  </a:rPr>
                  <a:t>In 10ms, FTM Responder must send first </a:t>
                </a:r>
                <a:r>
                  <a:rPr kumimoji="1" lang="en-US" altLang="ko-KR" sz="1600" b="1" dirty="0">
                    <a:solidFill>
                      <a:srgbClr val="FF0000"/>
                    </a:solidFill>
                    <a:latin typeface="Dotum" panose="020B0600000101010101" pitchFamily="34" charset="-127"/>
                    <a:ea typeface="Dotum" panose="020B0600000101010101" pitchFamily="34" charset="-127"/>
                  </a:rPr>
                  <a:t>FTM frame</a:t>
                </a:r>
                <a:r>
                  <a:rPr kumimoji="1" lang="en-US" altLang="ko-KR" sz="1600" b="1"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a:t>
                </a:r>
                <a14:m>
                  <m:oMath xmlns:m="http://schemas.openxmlformats.org/officeDocument/2006/math">
                    <m:sSub>
                      <m:sSubPr>
                        <m:ctrlPr>
                          <a:rPr kumimoji="1" lang="en-US" altLang="ko-KR" sz="160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1</m:t>
                        </m:r>
                      </m:sub>
                    </m:sSub>
                    <m:r>
                      <a:rPr kumimoji="1" lang="en-US" altLang="ko-KR" sz="1600" b="0" i="1" smtClean="0">
                        <a:latin typeface="Cambria Math" panose="02040503050406030204" pitchFamily="18" charset="0"/>
                        <a:ea typeface="Dotum" panose="020B0600000101010101" pitchFamily="34" charset="-127"/>
                      </a:rPr>
                      <m:t>)</m:t>
                    </m:r>
                  </m:oMath>
                </a14:m>
                <a:endParaRPr kumimoji="1" lang="en-US" altLang="ko-KR" sz="1600" b="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r>
                  <a:rPr kumimoji="1" lang="en-US" altLang="ko-KR" sz="1600" dirty="0">
                    <a:latin typeface="Dotum" panose="020B0600000101010101" pitchFamily="34" charset="-127"/>
                    <a:ea typeface="Dotum" panose="020B0600000101010101" pitchFamily="34" charset="-127"/>
                  </a:rPr>
                  <a:t>FTM Initiator send </a:t>
                </a:r>
                <a:r>
                  <a:rPr kumimoji="1" lang="en-US" altLang="ko-KR" sz="1600" b="1" dirty="0">
                    <a:solidFill>
                      <a:srgbClr val="FF0000"/>
                    </a:solidFill>
                    <a:latin typeface="Dotum" panose="020B0600000101010101" pitchFamily="34" charset="-127"/>
                    <a:ea typeface="Dotum" panose="020B0600000101010101" pitchFamily="34" charset="-127"/>
                  </a:rPr>
                  <a:t>ACK </a:t>
                </a:r>
                <a:r>
                  <a:rPr kumimoji="1" lang="en-US" altLang="ko-KR" sz="1600" dirty="0">
                    <a:latin typeface="Dotum" panose="020B0600000101010101" pitchFamily="34" charset="-127"/>
                    <a:ea typeface="Dotum" panose="020B0600000101010101" pitchFamily="34" charset="-127"/>
                  </a:rPr>
                  <a:t>including </a:t>
                </a:r>
                <a14:m>
                  <m:oMath xmlns:m="http://schemas.openxmlformats.org/officeDocument/2006/math">
                    <m:sSub>
                      <m:sSubPr>
                        <m:ctrlPr>
                          <a:rPr kumimoji="1" lang="en-US" altLang="ko-KR" sz="160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2</m:t>
                        </m:r>
                      </m:sub>
                    </m:sSub>
                    <m:r>
                      <a:rPr kumimoji="1" lang="en-US" altLang="ko-KR" sz="1600" b="0" i="1" smtClean="0">
                        <a:latin typeface="Cambria Math" panose="02040503050406030204" pitchFamily="18" charset="0"/>
                        <a:ea typeface="Dotum" panose="020B0600000101010101" pitchFamily="34" charset="-127"/>
                      </a:rPr>
                      <m:t>,</m:t>
                    </m:r>
                    <m:sSub>
                      <m:sSubPr>
                        <m:ctrlPr>
                          <a:rPr kumimoji="1" lang="en-US" altLang="ko-KR" sz="160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3</m:t>
                        </m:r>
                      </m:sub>
                    </m:sSub>
                  </m:oMath>
                </a14:m>
                <a:endParaRPr kumimoji="1" lang="en-US"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14:m>
                  <m:oMath xmlns:m="http://schemas.openxmlformats.org/officeDocument/2006/math">
                    <m:r>
                      <a:rPr kumimoji="1" lang="en-US" altLang="ko-KR" sz="1600" b="0" i="1" smtClean="0">
                        <a:latin typeface="Cambria Math" panose="02040503050406030204" pitchFamily="18" charset="0"/>
                        <a:ea typeface="Dotum" panose="020B0600000101010101" pitchFamily="34" charset="-127"/>
                      </a:rPr>
                      <m:t>𝑅𝑇𝑇</m:t>
                    </m:r>
                    <m:r>
                      <a:rPr kumimoji="1" lang="en-US" altLang="ko-KR" sz="1600" b="0" i="1" smtClean="0">
                        <a:latin typeface="Cambria Math" panose="02040503050406030204" pitchFamily="18" charset="0"/>
                        <a:ea typeface="Dotum" panose="020B0600000101010101" pitchFamily="34" charset="-127"/>
                      </a:rPr>
                      <m:t>=</m:t>
                    </m:r>
                    <m:d>
                      <m:dPr>
                        <m:ctrlPr>
                          <a:rPr kumimoji="1" lang="en-US" altLang="ko-KR" sz="1600" b="0" i="1" smtClean="0">
                            <a:latin typeface="Cambria Math" panose="02040503050406030204" pitchFamily="18" charset="0"/>
                            <a:ea typeface="Dotum" panose="020B0600000101010101" pitchFamily="34" charset="-127"/>
                          </a:rPr>
                        </m:ctrlPr>
                      </m:dPr>
                      <m:e>
                        <m:sSub>
                          <m:sSubPr>
                            <m:ctrlPr>
                              <a:rPr kumimoji="1" lang="en-US" altLang="ko-KR" sz="1600" b="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4</m:t>
                            </m:r>
                          </m:sub>
                        </m:sSub>
                        <m:r>
                          <a:rPr kumimoji="1" lang="en-US" altLang="ko-KR" sz="1600" b="0" i="1" smtClean="0">
                            <a:latin typeface="Cambria Math" panose="02040503050406030204" pitchFamily="18" charset="0"/>
                            <a:ea typeface="Dotum" panose="020B0600000101010101" pitchFamily="34" charset="-127"/>
                          </a:rPr>
                          <m:t>−</m:t>
                        </m:r>
                        <m:sSub>
                          <m:sSubPr>
                            <m:ctrlPr>
                              <a:rPr kumimoji="1" lang="en-US" altLang="ko-KR" sz="1600" b="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1</m:t>
                            </m:r>
                          </m:sub>
                        </m:sSub>
                      </m:e>
                    </m:d>
                    <m:r>
                      <a:rPr kumimoji="1" lang="en-US" altLang="ko-KR" sz="1600" b="0" i="1" smtClean="0">
                        <a:latin typeface="Cambria Math" panose="02040503050406030204" pitchFamily="18" charset="0"/>
                        <a:ea typeface="Dotum" panose="020B0600000101010101" pitchFamily="34" charset="-127"/>
                      </a:rPr>
                      <m:t>−(</m:t>
                    </m:r>
                    <m:sSub>
                      <m:sSubPr>
                        <m:ctrlPr>
                          <a:rPr kumimoji="1" lang="en-US" altLang="ko-KR" sz="1600" b="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3</m:t>
                        </m:r>
                      </m:sub>
                    </m:sSub>
                    <m:r>
                      <a:rPr kumimoji="1" lang="en-US" altLang="ko-KR" sz="1600" b="0" i="1" smtClean="0">
                        <a:latin typeface="Cambria Math" panose="02040503050406030204" pitchFamily="18" charset="0"/>
                        <a:ea typeface="Dotum" panose="020B0600000101010101" pitchFamily="34" charset="-127"/>
                      </a:rPr>
                      <m:t>−</m:t>
                    </m:r>
                    <m:sSub>
                      <m:sSubPr>
                        <m:ctrlPr>
                          <a:rPr kumimoji="1" lang="en-US" altLang="ko-KR" sz="1600" b="0" i="1" smtClean="0">
                            <a:latin typeface="Cambria Math" panose="02040503050406030204" pitchFamily="18" charset="0"/>
                            <a:ea typeface="Dotum" panose="020B0600000101010101" pitchFamily="34" charset="-127"/>
                          </a:rPr>
                        </m:ctrlPr>
                      </m:sSubPr>
                      <m:e>
                        <m:r>
                          <a:rPr kumimoji="1" lang="en-US" altLang="ko-KR" sz="1600" b="0" i="1" smtClean="0">
                            <a:latin typeface="Cambria Math" panose="02040503050406030204" pitchFamily="18" charset="0"/>
                            <a:ea typeface="Dotum" panose="020B0600000101010101" pitchFamily="34" charset="-127"/>
                          </a:rPr>
                          <m:t>𝑡</m:t>
                        </m:r>
                      </m:e>
                      <m:sub>
                        <m:r>
                          <a:rPr kumimoji="1" lang="en-US" altLang="ko-KR" sz="1600" b="0" i="1" smtClean="0">
                            <a:latin typeface="Cambria Math" panose="02040503050406030204" pitchFamily="18" charset="0"/>
                            <a:ea typeface="Dotum" panose="020B0600000101010101" pitchFamily="34" charset="-127"/>
                          </a:rPr>
                          <m:t>2</m:t>
                        </m:r>
                      </m:sub>
                    </m:sSub>
                    <m:r>
                      <a:rPr kumimoji="1" lang="en-US" altLang="ko-KR" sz="1600" b="0" i="1" smtClean="0">
                        <a:latin typeface="Cambria Math" panose="02040503050406030204" pitchFamily="18" charset="0"/>
                        <a:ea typeface="Dotum" panose="020B0600000101010101" pitchFamily="34" charset="-127"/>
                      </a:rPr>
                      <m:t>) </m:t>
                    </m:r>
                  </m:oMath>
                </a14:m>
                <a:endParaRPr kumimoji="1" lang="en-US" altLang="ko-KR" sz="1600" dirty="0">
                  <a:latin typeface="Dotum" panose="020B0600000101010101" pitchFamily="34" charset="-127"/>
                  <a:ea typeface="Dotum" panose="020B0600000101010101" pitchFamily="34" charset="-127"/>
                </a:endParaRPr>
              </a:p>
              <a:p>
                <a:pPr marL="285750" indent="-285750">
                  <a:lnSpc>
                    <a:spcPct val="150000"/>
                  </a:lnSpc>
                  <a:buFont typeface="Arial" panose="020B0604020202020204" pitchFamily="34" charset="0"/>
                  <a:buChar char="•"/>
                </a:pPr>
                <a:r>
                  <a:rPr kumimoji="1" lang="en-US" altLang="ko-KR" sz="1600" dirty="0">
                    <a:latin typeface="Dotum" panose="020B0600000101010101" pitchFamily="34" charset="-127"/>
                    <a:ea typeface="Dotum" panose="020B0600000101010101" pitchFamily="34" charset="-127"/>
                  </a:rPr>
                  <a:t>You can measure a distance by multiplying RTT by </a:t>
                </a:r>
                <a14:m>
                  <m:oMath xmlns:m="http://schemas.openxmlformats.org/officeDocument/2006/math">
                    <m:r>
                      <a:rPr lang="en-US" altLang="ko-KR" sz="1600" b="0" i="1" smtClean="0">
                        <a:highlight>
                          <a:srgbClr val="FFFF00"/>
                        </a:highlight>
                        <a:latin typeface="Cambria Math" panose="02040503050406030204" pitchFamily="18" charset="0"/>
                        <a:ea typeface="Dotum" panose="020B0600000101010101" pitchFamily="34" charset="-127"/>
                      </a:rPr>
                      <m:t>𝑐</m:t>
                    </m:r>
                  </m:oMath>
                </a14:m>
                <a:r>
                  <a:rPr lang="en-US" altLang="ko-KR" sz="1600" dirty="0">
                    <a:latin typeface="Dotum" panose="020B0600000101010101" pitchFamily="34" charset="-127"/>
                    <a:ea typeface="Dotum" panose="020B0600000101010101" pitchFamily="34" charset="-127"/>
                  </a:rPr>
                  <a:t> </a:t>
                </a:r>
                <a:endParaRPr kumimoji="1" lang="ko-KR" altLang="en-US" sz="1600" dirty="0">
                  <a:latin typeface="Dotum" panose="020B0600000101010101" pitchFamily="34" charset="-127"/>
                  <a:ea typeface="Dotum" panose="020B0600000101010101" pitchFamily="34" charset="-127"/>
                </a:endParaRPr>
              </a:p>
            </p:txBody>
          </p:sp>
        </mc:Choice>
        <mc:Fallback xmlns="">
          <p:sp>
            <p:nvSpPr>
              <p:cNvPr id="14" name="TextBox 13">
                <a:extLst>
                  <a:ext uri="{FF2B5EF4-FFF2-40B4-BE49-F238E27FC236}">
                    <a16:creationId xmlns:a16="http://schemas.microsoft.com/office/drawing/2014/main" id="{7422736E-E796-E63E-E560-18D9BAA5F91C}"/>
                  </a:ext>
                </a:extLst>
              </p:cNvPr>
              <p:cNvSpPr txBox="1">
                <a:spLocks noRot="1" noChangeAspect="1" noMove="1" noResize="1" noEditPoints="1" noAdjustHandles="1" noChangeArrowheads="1" noChangeShapeType="1" noTextEdit="1"/>
              </p:cNvSpPr>
              <p:nvPr/>
            </p:nvSpPr>
            <p:spPr>
              <a:xfrm>
                <a:off x="6095999" y="4444152"/>
                <a:ext cx="5921831" cy="1512209"/>
              </a:xfrm>
              <a:prstGeom prst="rect">
                <a:avLst/>
              </a:prstGeom>
              <a:blipFill>
                <a:blip r:embed="rId4"/>
                <a:stretch>
                  <a:fillRect l="-428" b="-5000"/>
                </a:stretch>
              </a:blipFill>
            </p:spPr>
            <p:txBody>
              <a:bodyPr/>
              <a:lstStyle/>
              <a:p>
                <a:r>
                  <a:rPr lang="ko-KR" altLang="en-US">
                    <a:noFill/>
                  </a:rPr>
                  <a:t> </a:t>
                </a:r>
              </a:p>
            </p:txBody>
          </p:sp>
        </mc:Fallback>
      </mc:AlternateContent>
      <p:sp>
        <p:nvSpPr>
          <p:cNvPr id="18" name="제목 1">
            <a:extLst>
              <a:ext uri="{FF2B5EF4-FFF2-40B4-BE49-F238E27FC236}">
                <a16:creationId xmlns:a16="http://schemas.microsoft.com/office/drawing/2014/main" id="{9B28969B-2853-3D6E-90BF-A3AD11A6A9A0}"/>
              </a:ext>
            </a:extLst>
          </p:cNvPr>
          <p:cNvSpPr txBox="1">
            <a:spLocks/>
          </p:cNvSpPr>
          <p:nvPr/>
        </p:nvSpPr>
        <p:spPr>
          <a:xfrm>
            <a:off x="174171" y="0"/>
            <a:ext cx="10515600" cy="662782"/>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kumimoji="1" lang="en-US" altLang="ko-KR" sz="3200" b="1">
                <a:solidFill>
                  <a:srgbClr val="002060"/>
                </a:solidFill>
                <a:latin typeface="Dotum" panose="020B0600000101010101" pitchFamily="34" charset="-127"/>
                <a:ea typeface="Dotum" panose="020B0600000101010101" pitchFamily="34" charset="-127"/>
              </a:rPr>
              <a:t>1.</a:t>
            </a:r>
            <a:r>
              <a:rPr kumimoji="1" lang="ko-KR" altLang="en-US" sz="3200" b="1">
                <a:solidFill>
                  <a:srgbClr val="002060"/>
                </a:solidFill>
                <a:latin typeface="Dotum" panose="020B0600000101010101" pitchFamily="34" charset="-127"/>
                <a:ea typeface="Dotum" panose="020B0600000101010101" pitchFamily="34" charset="-127"/>
              </a:rPr>
              <a:t> </a:t>
            </a:r>
            <a:r>
              <a:rPr kumimoji="1" lang="en-US" altLang="ko-KR" sz="3200" b="1">
                <a:solidFill>
                  <a:srgbClr val="002060"/>
                </a:solidFill>
                <a:latin typeface="Dotum" panose="020B0600000101010101" pitchFamily="34" charset="-127"/>
                <a:ea typeface="Dotum" panose="020B0600000101010101" pitchFamily="34" charset="-127"/>
              </a:rPr>
              <a:t>Wi-Fi FTM protocol(</a:t>
            </a:r>
            <a:r>
              <a:rPr kumimoji="1" lang="ko-KR" altLang="en-US" sz="3200" b="1">
                <a:solidFill>
                  <a:srgbClr val="002060"/>
                </a:solidFill>
                <a:latin typeface="Dotum" panose="020B0600000101010101" pitchFamily="34" charset="-127"/>
                <a:ea typeface="Dotum" panose="020B0600000101010101" pitchFamily="34" charset="-127"/>
              </a:rPr>
              <a:t>국문</a:t>
            </a:r>
            <a:r>
              <a:rPr kumimoji="1" lang="en-US" altLang="ko-KR" sz="3200" b="1">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233975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B9EF8C-0ED4-1702-4BB2-310EC506174D}"/>
                  </a:ext>
                </a:extLst>
              </p:cNvPr>
              <p:cNvSpPr txBox="1"/>
              <p:nvPr/>
            </p:nvSpPr>
            <p:spPr>
              <a:xfrm>
                <a:off x="541994" y="576943"/>
                <a:ext cx="11475836" cy="12279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Dotum" panose="020B0600000101010101" pitchFamily="34" charset="-127"/>
                    <a:ea typeface="Dotum" panose="020B0600000101010101" pitchFamily="34" charset="-127"/>
                  </a:rPr>
                  <a:t>In </a:t>
                </a:r>
                <a:r>
                  <a:rPr lang="en-US" altLang="ko-KR" b="1" dirty="0">
                    <a:latin typeface="Dotum" panose="020B0600000101010101" pitchFamily="34" charset="-127"/>
                    <a:ea typeface="Dotum" panose="020B0600000101010101" pitchFamily="34" charset="-127"/>
                  </a:rPr>
                  <a:t>FTM</a:t>
                </a:r>
                <a:r>
                  <a:rPr lang="en-US" altLang="ko-KR" dirty="0">
                    <a:latin typeface="Dotum" panose="020B0600000101010101" pitchFamily="34" charset="-127"/>
                    <a:ea typeface="Dotum" panose="020B0600000101010101" pitchFamily="34" charset="-127"/>
                  </a:rPr>
                  <a:t>, the operating error is </a:t>
                </a:r>
                <a14:m>
                  <m:oMath xmlns:m="http://schemas.openxmlformats.org/officeDocument/2006/math">
                    <m:sSub>
                      <m:sSubPr>
                        <m:ctrlP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ctrlPr>
                      </m:sSubPr>
                      <m:e>
                        <m: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t>𝑡</m:t>
                        </m:r>
                      </m:e>
                      <m:sub>
                        <m: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t>4</m:t>
                        </m:r>
                      </m:sub>
                    </m:sSub>
                    <m: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t>,</m:t>
                    </m:r>
                    <m:sSub>
                      <m:sSubPr>
                        <m:ctrlP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ctrlPr>
                      </m:sSubPr>
                      <m:e>
                        <m: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t>𝑡</m:t>
                        </m:r>
                      </m:e>
                      <m:sub>
                        <m:r>
                          <a:rPr kumimoji="1" lang="en-US" altLang="ko-KR" sz="1800" b="0" i="1" smtClean="0">
                            <a:solidFill>
                              <a:srgbClr val="FF0000"/>
                            </a:solidFill>
                            <a:highlight>
                              <a:srgbClr val="FFFF00"/>
                            </a:highlight>
                            <a:latin typeface="Cambria Math" panose="02040503050406030204" pitchFamily="18" charset="0"/>
                            <a:ea typeface="Dotum" panose="020B0600000101010101" pitchFamily="34" charset="-127"/>
                          </a:rPr>
                          <m:t>2</m:t>
                        </m:r>
                      </m:sub>
                    </m:sSub>
                  </m:oMath>
                </a14:m>
                <a:r>
                  <a:rPr lang="en-US" altLang="ko-KR" dirty="0">
                    <a:solidFill>
                      <a:srgbClr val="FF0000"/>
                    </a:solidFill>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which is the wireless transmission</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Due to the </a:t>
                </a:r>
                <a:r>
                  <a:rPr lang="en-US" altLang="ko-KR" sz="1600" b="1" dirty="0">
                    <a:latin typeface="Dotum" panose="020B0600000101010101" pitchFamily="34" charset="-127"/>
                    <a:ea typeface="Dotum" panose="020B0600000101010101" pitchFamily="34" charset="-127"/>
                  </a:rPr>
                  <a:t>multi-path propagation </a:t>
                </a:r>
                <a:r>
                  <a:rPr lang="en-US" altLang="ko-KR" sz="1600" dirty="0">
                    <a:latin typeface="Dotum" panose="020B0600000101010101" pitchFamily="34" charset="-127"/>
                    <a:ea typeface="Dotum" panose="020B0600000101010101" pitchFamily="34" charset="-127"/>
                  </a:rPr>
                  <a:t>characteristics, signals are received overlapping, making component detection difficult</a:t>
                </a:r>
                <a:r>
                  <a:rPr lang="en-US" altLang="ko-KR" dirty="0">
                    <a:latin typeface="Dotum" panose="020B0600000101010101" pitchFamily="34" charset="-127"/>
                    <a:ea typeface="Dotum" panose="020B0600000101010101" pitchFamily="34" charset="-127"/>
                  </a:rPr>
                  <a:t> </a:t>
                </a:r>
              </a:p>
            </p:txBody>
          </p:sp>
        </mc:Choice>
        <mc:Fallback xmlns="">
          <p:sp>
            <p:nvSpPr>
              <p:cNvPr id="5" name="TextBox 4">
                <a:extLst>
                  <a:ext uri="{FF2B5EF4-FFF2-40B4-BE49-F238E27FC236}">
                    <a16:creationId xmlns:a16="http://schemas.microsoft.com/office/drawing/2014/main" id="{81B9EF8C-0ED4-1702-4BB2-310EC506174D}"/>
                  </a:ext>
                </a:extLst>
              </p:cNvPr>
              <p:cNvSpPr txBox="1">
                <a:spLocks noRot="1" noChangeAspect="1" noMove="1" noResize="1" noEditPoints="1" noAdjustHandles="1" noChangeArrowheads="1" noChangeShapeType="1" noTextEdit="1"/>
              </p:cNvSpPr>
              <p:nvPr/>
            </p:nvSpPr>
            <p:spPr>
              <a:xfrm>
                <a:off x="541994" y="576943"/>
                <a:ext cx="11475836" cy="1227965"/>
              </a:xfrm>
              <a:prstGeom prst="rect">
                <a:avLst/>
              </a:prstGeom>
              <a:blipFill>
                <a:blip r:embed="rId2"/>
                <a:stretch>
                  <a:fillRect l="-331" b="-5102"/>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2DA40C0E-D56B-05BF-1B81-008AFDE69123}"/>
              </a:ext>
            </a:extLst>
          </p:cNvPr>
          <p:cNvSpPr txBox="1"/>
          <p:nvPr/>
        </p:nvSpPr>
        <p:spPr>
          <a:xfrm>
            <a:off x="541994" y="1881994"/>
            <a:ext cx="11475836" cy="11890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Dotum" panose="020B0600000101010101" pitchFamily="34" charset="-127"/>
                <a:ea typeface="Dotum" panose="020B0600000101010101" pitchFamily="34" charset="-127"/>
              </a:rPr>
              <a:t>To solve this, a continuous distance estimation process called </a:t>
            </a:r>
            <a:r>
              <a:rPr lang="en-US" altLang="ko-KR" b="1" dirty="0">
                <a:solidFill>
                  <a:srgbClr val="FF0000"/>
                </a:solidFill>
                <a:highlight>
                  <a:srgbClr val="FFFF00"/>
                </a:highlight>
                <a:latin typeface="Dotum" panose="020B0600000101010101" pitchFamily="34" charset="-127"/>
                <a:ea typeface="Dotum" panose="020B0600000101010101" pitchFamily="34" charset="-127"/>
              </a:rPr>
              <a:t>burst mode </a:t>
            </a:r>
            <a:r>
              <a:rPr lang="en-US" altLang="ko-KR" dirty="0">
                <a:latin typeface="Dotum" panose="020B0600000101010101" pitchFamily="34" charset="-127"/>
                <a:ea typeface="Dotum" panose="020B0600000101010101" pitchFamily="34" charset="-127"/>
              </a:rPr>
              <a:t>is performed.</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By repeating the process, multiple estimated values can be obtained, and the estimated value is corrected by taking the </a:t>
            </a:r>
            <a:r>
              <a:rPr lang="en-US" altLang="ko-KR" sz="1600" b="1" dirty="0">
                <a:latin typeface="Dotum" panose="020B0600000101010101" pitchFamily="34" charset="-127"/>
                <a:ea typeface="Dotum" panose="020B0600000101010101" pitchFamily="34" charset="-127"/>
              </a:rPr>
              <a:t>average</a:t>
            </a:r>
          </a:p>
        </p:txBody>
      </p:sp>
      <p:pic>
        <p:nvPicPr>
          <p:cNvPr id="17" name="그림 16">
            <a:extLst>
              <a:ext uri="{FF2B5EF4-FFF2-40B4-BE49-F238E27FC236}">
                <a16:creationId xmlns:a16="http://schemas.microsoft.com/office/drawing/2014/main" id="{F381BB6F-DEF9-1D21-4CCD-33BEF9BE4C58}"/>
              </a:ext>
            </a:extLst>
          </p:cNvPr>
          <p:cNvPicPr>
            <a:picLocks noChangeAspect="1"/>
          </p:cNvPicPr>
          <p:nvPr/>
        </p:nvPicPr>
        <p:blipFill rotWithShape="1">
          <a:blip r:embed="rId3"/>
          <a:srcRect t="33865" r="6322" b="13596"/>
          <a:stretch/>
        </p:blipFill>
        <p:spPr>
          <a:xfrm>
            <a:off x="541994" y="3381102"/>
            <a:ext cx="6132567" cy="2899955"/>
          </a:xfrm>
          <a:prstGeom prst="rect">
            <a:avLst/>
          </a:prstGeom>
        </p:spPr>
      </p:pic>
      <p:sp>
        <p:nvSpPr>
          <p:cNvPr id="18" name="오른쪽 중괄호[R] 17">
            <a:extLst>
              <a:ext uri="{FF2B5EF4-FFF2-40B4-BE49-F238E27FC236}">
                <a16:creationId xmlns:a16="http://schemas.microsoft.com/office/drawing/2014/main" id="{A6640413-82A6-82E4-126B-C288C563C911}"/>
              </a:ext>
            </a:extLst>
          </p:cNvPr>
          <p:cNvSpPr/>
          <p:nvPr/>
        </p:nvSpPr>
        <p:spPr>
          <a:xfrm>
            <a:off x="7166343" y="3381102"/>
            <a:ext cx="368775" cy="2753480"/>
          </a:xfrm>
          <a:prstGeom prst="rightBrace">
            <a:avLst>
              <a:gd name="adj1" fmla="val 8333"/>
              <a:gd name="adj2" fmla="val 5025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19" name="TextBox 18">
            <a:extLst>
              <a:ext uri="{FF2B5EF4-FFF2-40B4-BE49-F238E27FC236}">
                <a16:creationId xmlns:a16="http://schemas.microsoft.com/office/drawing/2014/main" id="{8AE69DFA-A4C5-698E-00F1-331723D0A561}"/>
              </a:ext>
            </a:extLst>
          </p:cNvPr>
          <p:cNvSpPr txBox="1"/>
          <p:nvPr/>
        </p:nvSpPr>
        <p:spPr>
          <a:xfrm>
            <a:off x="7826026" y="4573176"/>
            <a:ext cx="3997234" cy="369332"/>
          </a:xfrm>
          <a:prstGeom prst="rect">
            <a:avLst/>
          </a:prstGeom>
          <a:noFill/>
        </p:spPr>
        <p:txBody>
          <a:bodyPr wrap="square" rtlCol="0">
            <a:spAutoFit/>
          </a:bodyPr>
          <a:lstStyle/>
          <a:p>
            <a:r>
              <a:rPr kumimoji="1" lang="en-US" altLang="ko-KR" dirty="0">
                <a:latin typeface="Dotum" panose="020B0600000101010101" pitchFamily="34" charset="-127"/>
                <a:ea typeface="Dotum" panose="020B0600000101010101" pitchFamily="34" charset="-127"/>
              </a:rPr>
              <a:t>Iteration process!!, More precise!!</a:t>
            </a:r>
            <a:endParaRPr kumimoji="1" lang="ko-KR" altLang="en-US" dirty="0">
              <a:latin typeface="Dotum" panose="020B0600000101010101" pitchFamily="34" charset="-127"/>
              <a:ea typeface="Dotum" panose="020B0600000101010101" pitchFamily="34" charset="-127"/>
            </a:endParaRPr>
          </a:p>
        </p:txBody>
      </p:sp>
      <p:sp>
        <p:nvSpPr>
          <p:cNvPr id="22" name="제목 1">
            <a:extLst>
              <a:ext uri="{FF2B5EF4-FFF2-40B4-BE49-F238E27FC236}">
                <a16:creationId xmlns:a16="http://schemas.microsoft.com/office/drawing/2014/main" id="{42D94ECF-F448-22AC-9B84-BB344A2E0BD2}"/>
              </a:ext>
            </a:extLst>
          </p:cNvPr>
          <p:cNvSpPr txBox="1">
            <a:spLocks/>
          </p:cNvSpPr>
          <p:nvPr/>
        </p:nvSpPr>
        <p:spPr>
          <a:xfrm>
            <a:off x="174171" y="0"/>
            <a:ext cx="10515600" cy="662782"/>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kumimoji="1" lang="en-US" altLang="ko-KR" sz="3200" b="1">
                <a:solidFill>
                  <a:srgbClr val="002060"/>
                </a:solidFill>
                <a:latin typeface="Dotum" panose="020B0600000101010101" pitchFamily="34" charset="-127"/>
                <a:ea typeface="Dotum" panose="020B0600000101010101" pitchFamily="34" charset="-127"/>
              </a:rPr>
              <a:t>1.</a:t>
            </a:r>
            <a:r>
              <a:rPr kumimoji="1" lang="ko-KR" altLang="en-US" sz="3200" b="1">
                <a:solidFill>
                  <a:srgbClr val="002060"/>
                </a:solidFill>
                <a:latin typeface="Dotum" panose="020B0600000101010101" pitchFamily="34" charset="-127"/>
                <a:ea typeface="Dotum" panose="020B0600000101010101" pitchFamily="34" charset="-127"/>
              </a:rPr>
              <a:t> </a:t>
            </a:r>
            <a:r>
              <a:rPr kumimoji="1" lang="en-US" altLang="ko-KR" sz="3200" b="1">
                <a:solidFill>
                  <a:srgbClr val="002060"/>
                </a:solidFill>
                <a:latin typeface="Dotum" panose="020B0600000101010101" pitchFamily="34" charset="-127"/>
                <a:ea typeface="Dotum" panose="020B0600000101010101" pitchFamily="34" charset="-127"/>
              </a:rPr>
              <a:t>Wi-Fi FTM protocol(</a:t>
            </a:r>
            <a:r>
              <a:rPr kumimoji="1" lang="ko-KR" altLang="en-US" sz="3200" b="1">
                <a:solidFill>
                  <a:srgbClr val="002060"/>
                </a:solidFill>
                <a:latin typeface="Dotum" panose="020B0600000101010101" pitchFamily="34" charset="-127"/>
                <a:ea typeface="Dotum" panose="020B0600000101010101" pitchFamily="34" charset="-127"/>
              </a:rPr>
              <a:t>국문</a:t>
            </a:r>
            <a:r>
              <a:rPr kumimoji="1" lang="en-US" altLang="ko-KR" sz="3200" b="1">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406365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273C9588-39BD-A2F9-B77E-7AFDD267E887}"/>
              </a:ext>
            </a:extLst>
          </p:cNvPr>
          <p:cNvPicPr>
            <a:picLocks noChangeAspect="1"/>
          </p:cNvPicPr>
          <p:nvPr/>
        </p:nvPicPr>
        <p:blipFill>
          <a:blip r:embed="rId2"/>
          <a:stretch>
            <a:fillRect/>
          </a:stretch>
        </p:blipFill>
        <p:spPr>
          <a:xfrm>
            <a:off x="566056" y="1060673"/>
            <a:ext cx="5948005" cy="5252826"/>
          </a:xfrm>
          <a:prstGeom prst="rect">
            <a:avLst/>
          </a:prstGeom>
        </p:spPr>
      </p:pic>
      <p:sp>
        <p:nvSpPr>
          <p:cNvPr id="5" name="TextBox 4">
            <a:extLst>
              <a:ext uri="{FF2B5EF4-FFF2-40B4-BE49-F238E27FC236}">
                <a16:creationId xmlns:a16="http://schemas.microsoft.com/office/drawing/2014/main" id="{1B099F43-560F-BFBF-FE95-05BB355D4A0B}"/>
              </a:ext>
            </a:extLst>
          </p:cNvPr>
          <p:cNvSpPr txBox="1"/>
          <p:nvPr/>
        </p:nvSpPr>
        <p:spPr>
          <a:xfrm>
            <a:off x="6905502" y="1946785"/>
            <a:ext cx="5009407" cy="15122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b="1" dirty="0">
                <a:latin typeface="Dotum" panose="020B0600000101010101" pitchFamily="34" charset="-127"/>
                <a:ea typeface="Dotum" panose="020B0600000101010101" pitchFamily="34" charset="-127"/>
              </a:rPr>
              <a:t>Received signal strength </a:t>
            </a:r>
            <a:r>
              <a:rPr lang="en-US" altLang="ko-KR" sz="1600" dirty="0">
                <a:latin typeface="Dotum" panose="020B0600000101010101" pitchFamily="34" charset="-127"/>
                <a:ea typeface="Dotum" panose="020B0600000101010101" pitchFamily="34" charset="-127"/>
              </a:rPr>
              <a:t>has the same pattern, with the signal decreasing with distance</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At -70dBm, it cover a very wide area</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Making accurate measurement difficult!!</a:t>
            </a:r>
          </a:p>
        </p:txBody>
      </p:sp>
      <p:sp>
        <p:nvSpPr>
          <p:cNvPr id="11" name="TextBox 10">
            <a:extLst>
              <a:ext uri="{FF2B5EF4-FFF2-40B4-BE49-F238E27FC236}">
                <a16:creationId xmlns:a16="http://schemas.microsoft.com/office/drawing/2014/main" id="{5F81B182-7CD9-4CFE-D9C1-303021DB47D8}"/>
              </a:ext>
            </a:extLst>
          </p:cNvPr>
          <p:cNvSpPr txBox="1"/>
          <p:nvPr/>
        </p:nvSpPr>
        <p:spPr>
          <a:xfrm>
            <a:off x="6905501" y="3761730"/>
            <a:ext cx="5009407" cy="15122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In 4(2)-(4), distance estimation using </a:t>
            </a:r>
            <a:r>
              <a:rPr lang="en-US" altLang="ko-KR" sz="1600" b="1" dirty="0">
                <a:latin typeface="Dotum" panose="020B0600000101010101" pitchFamily="34" charset="-127"/>
                <a:ea typeface="Dotum" panose="020B0600000101010101" pitchFamily="34" charset="-127"/>
              </a:rPr>
              <a:t>FTM</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The wider bandwidth, the more accurate estimates can be made!</a:t>
            </a:r>
          </a:p>
          <a:p>
            <a:pPr marL="742950" lvl="1" indent="-285750">
              <a:lnSpc>
                <a:spcPct val="150000"/>
              </a:lnSpc>
              <a:buFont typeface="Arial" panose="020B0604020202020204" pitchFamily="34" charset="0"/>
              <a:buChar char="•"/>
            </a:pPr>
            <a:r>
              <a:rPr lang="en-US" altLang="ko-KR" sz="1600" b="1" dirty="0">
                <a:solidFill>
                  <a:srgbClr val="FF0000"/>
                </a:solidFill>
                <a:highlight>
                  <a:srgbClr val="FFFF00"/>
                </a:highlight>
                <a:latin typeface="Dotum" panose="020B0600000101010101" pitchFamily="34" charset="-127"/>
                <a:ea typeface="Dotum" panose="020B0600000101010101" pitchFamily="34" charset="-127"/>
              </a:rPr>
              <a:t>Get closer to perfect result!!</a:t>
            </a:r>
          </a:p>
        </p:txBody>
      </p:sp>
      <p:sp>
        <p:nvSpPr>
          <p:cNvPr id="14" name="제목 1">
            <a:extLst>
              <a:ext uri="{FF2B5EF4-FFF2-40B4-BE49-F238E27FC236}">
                <a16:creationId xmlns:a16="http://schemas.microsoft.com/office/drawing/2014/main" id="{799BF3A3-39FA-7D43-E3D8-1C709838F82C}"/>
              </a:ext>
            </a:extLst>
          </p:cNvPr>
          <p:cNvSpPr txBox="1">
            <a:spLocks/>
          </p:cNvSpPr>
          <p:nvPr/>
        </p:nvSpPr>
        <p:spPr>
          <a:xfrm>
            <a:off x="174171" y="0"/>
            <a:ext cx="10515600" cy="662782"/>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kumimoji="1" lang="en-US" altLang="ko-KR" sz="3200" b="1" dirty="0">
                <a:solidFill>
                  <a:srgbClr val="002060"/>
                </a:solidFill>
                <a:latin typeface="Dotum" panose="020B0600000101010101" pitchFamily="34" charset="-127"/>
                <a:ea typeface="Dotum" panose="020B0600000101010101" pitchFamily="34" charset="-127"/>
              </a:rPr>
              <a:t>1.</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a:solidFill>
                  <a:srgbClr val="002060"/>
                </a:solidFill>
                <a:latin typeface="Dotum" panose="020B0600000101010101" pitchFamily="34" charset="-127"/>
                <a:ea typeface="Dotum" panose="020B0600000101010101" pitchFamily="34" charset="-127"/>
              </a:rPr>
              <a:t>Wi-Fi FTM protocol(</a:t>
            </a:r>
            <a:r>
              <a:rPr kumimoji="1" lang="ko-KR" altLang="en-US" sz="3200" b="1" dirty="0">
                <a:solidFill>
                  <a:srgbClr val="002060"/>
                </a:solidFill>
                <a:latin typeface="Dotum" panose="020B0600000101010101" pitchFamily="34" charset="-127"/>
                <a:ea typeface="Dotum" panose="020B0600000101010101" pitchFamily="34" charset="-127"/>
              </a:rPr>
              <a:t>국문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16926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4EAA27F5-5E0D-5D14-DB91-8051B0F4AD48}"/>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1.</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a:solidFill>
                  <a:srgbClr val="002060"/>
                </a:solidFill>
                <a:latin typeface="Dotum" panose="020B0600000101010101" pitchFamily="34" charset="-127"/>
                <a:ea typeface="Dotum" panose="020B0600000101010101" pitchFamily="34" charset="-127"/>
              </a:rPr>
              <a:t>Wi-Fi FTM protocol(</a:t>
            </a:r>
            <a:r>
              <a:rPr kumimoji="1" lang="ko-KR" altLang="en-US" sz="3200" b="1" dirty="0">
                <a:solidFill>
                  <a:srgbClr val="002060"/>
                </a:solidFill>
                <a:latin typeface="Dotum" panose="020B0600000101010101" pitchFamily="34" charset="-127"/>
                <a:ea typeface="Dotum" panose="020B0600000101010101" pitchFamily="34" charset="-127"/>
              </a:rPr>
              <a:t>국문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8FC76EE6-C61D-0DEF-874A-1EBA1CE42919}"/>
              </a:ext>
            </a:extLst>
          </p:cNvPr>
          <p:cNvSpPr txBox="1"/>
          <p:nvPr/>
        </p:nvSpPr>
        <p:spPr>
          <a:xfrm>
            <a:off x="541992" y="576943"/>
            <a:ext cx="11650007" cy="11890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Dotum" panose="020B0600000101010101" pitchFamily="34" charset="-127"/>
                <a:ea typeface="Dotum" panose="020B0600000101010101" pitchFamily="34" charset="-127"/>
              </a:rPr>
              <a:t>The </a:t>
            </a:r>
            <a:r>
              <a:rPr lang="en-US" altLang="ko-KR" b="1" dirty="0">
                <a:latin typeface="Dotum" panose="020B0600000101010101" pitchFamily="34" charset="-127"/>
                <a:ea typeface="Dotum" panose="020B0600000101010101" pitchFamily="34" charset="-127"/>
              </a:rPr>
              <a:t>accuracy</a:t>
            </a:r>
            <a:r>
              <a:rPr lang="en-US" altLang="ko-KR" dirty="0">
                <a:latin typeface="Dotum" panose="020B0600000101010101" pitchFamily="34" charset="-127"/>
                <a:ea typeface="Dotum" panose="020B0600000101010101" pitchFamily="34" charset="-127"/>
              </a:rPr>
              <a:t> of distance estimation varies depending on the radio wave environment. </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Wi-Fi devices estimate the arrival time of the first arriving component using the </a:t>
            </a:r>
            <a:r>
              <a:rPr lang="en-US" altLang="ko-KR" sz="1600" b="1" dirty="0">
                <a:solidFill>
                  <a:srgbClr val="FF0000"/>
                </a:solidFill>
                <a:highlight>
                  <a:srgbClr val="FFFF00"/>
                </a:highlight>
                <a:latin typeface="Dotum" panose="020B0600000101010101" pitchFamily="34" charset="-127"/>
                <a:ea typeface="Dotum" panose="020B0600000101010101" pitchFamily="34" charset="-127"/>
              </a:rPr>
              <a:t>CSI(Channel State Information) </a:t>
            </a:r>
            <a:r>
              <a:rPr lang="en-US" altLang="ko-KR" sz="1600" dirty="0">
                <a:latin typeface="Dotum" panose="020B0600000101010101" pitchFamily="34" charset="-127"/>
                <a:ea typeface="Dotum" panose="020B0600000101010101" pitchFamily="34" charset="-127"/>
              </a:rPr>
              <a:t>frequency response to measure the reception time of the transmitted signal</a:t>
            </a:r>
          </a:p>
        </p:txBody>
      </p:sp>
      <p:pic>
        <p:nvPicPr>
          <p:cNvPr id="10" name="그림 9">
            <a:extLst>
              <a:ext uri="{FF2B5EF4-FFF2-40B4-BE49-F238E27FC236}">
                <a16:creationId xmlns:a16="http://schemas.microsoft.com/office/drawing/2014/main" id="{C7ECB970-D695-31C8-E03D-BA58F486816A}"/>
              </a:ext>
            </a:extLst>
          </p:cNvPr>
          <p:cNvPicPr>
            <a:picLocks noChangeAspect="1"/>
          </p:cNvPicPr>
          <p:nvPr/>
        </p:nvPicPr>
        <p:blipFill rotWithShape="1">
          <a:blip r:embed="rId2"/>
          <a:srcRect t="4847" r="173" b="11156"/>
          <a:stretch/>
        </p:blipFill>
        <p:spPr>
          <a:xfrm>
            <a:off x="541993" y="1915297"/>
            <a:ext cx="5554008" cy="3460267"/>
          </a:xfrm>
          <a:prstGeom prst="rect">
            <a:avLst/>
          </a:prstGeom>
        </p:spPr>
      </p:pic>
      <p:sp>
        <p:nvSpPr>
          <p:cNvPr id="11" name="TextBox 10">
            <a:extLst>
              <a:ext uri="{FF2B5EF4-FFF2-40B4-BE49-F238E27FC236}">
                <a16:creationId xmlns:a16="http://schemas.microsoft.com/office/drawing/2014/main" id="{ED502AD1-39ED-4885-5B18-58BAEF4F8C6C}"/>
              </a:ext>
            </a:extLst>
          </p:cNvPr>
          <p:cNvSpPr txBox="1"/>
          <p:nvPr/>
        </p:nvSpPr>
        <p:spPr>
          <a:xfrm>
            <a:off x="541991" y="5634426"/>
            <a:ext cx="11650007" cy="8197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Dotum" panose="020B0600000101010101" pitchFamily="34" charset="-127"/>
                <a:ea typeface="Dotum" panose="020B0600000101010101" pitchFamily="34" charset="-127"/>
              </a:rPr>
              <a:t>The wider the bandwidth used, the tighter the channel impulse response can be obtained in time domain </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Ingredient detection </a:t>
            </a:r>
            <a:r>
              <a:rPr lang="en-US" altLang="ko-KR" sz="1600" b="1" dirty="0">
                <a:latin typeface="Dotum" panose="020B0600000101010101" pitchFamily="34" charset="-127"/>
                <a:ea typeface="Dotum" panose="020B0600000101010101" pitchFamily="34" charset="-127"/>
              </a:rPr>
              <a:t>performance</a:t>
            </a:r>
            <a:r>
              <a:rPr lang="en-US" altLang="ko-KR" sz="1600" dirty="0">
                <a:latin typeface="Dotum" panose="020B0600000101010101" pitchFamily="34" charset="-127"/>
                <a:ea typeface="Dotum" panose="020B0600000101010101" pitchFamily="34" charset="-127"/>
              </a:rPr>
              <a:t> is improved!!</a:t>
            </a:r>
          </a:p>
        </p:txBody>
      </p:sp>
      <p:pic>
        <p:nvPicPr>
          <p:cNvPr id="13" name="그림 12">
            <a:extLst>
              <a:ext uri="{FF2B5EF4-FFF2-40B4-BE49-F238E27FC236}">
                <a16:creationId xmlns:a16="http://schemas.microsoft.com/office/drawing/2014/main" id="{7B1A3124-56D3-C188-7D08-4739744F4832}"/>
              </a:ext>
            </a:extLst>
          </p:cNvPr>
          <p:cNvPicPr>
            <a:picLocks noChangeAspect="1"/>
          </p:cNvPicPr>
          <p:nvPr/>
        </p:nvPicPr>
        <p:blipFill rotWithShape="1">
          <a:blip r:embed="rId3"/>
          <a:srcRect t="2584" r="2500" b="4002"/>
          <a:stretch/>
        </p:blipFill>
        <p:spPr>
          <a:xfrm>
            <a:off x="6374757" y="1906960"/>
            <a:ext cx="5554008" cy="3468604"/>
          </a:xfrm>
          <a:prstGeom prst="rect">
            <a:avLst/>
          </a:prstGeom>
        </p:spPr>
      </p:pic>
    </p:spTree>
    <p:extLst>
      <p:ext uri="{BB962C8B-B14F-4D97-AF65-F5344CB8AC3E}">
        <p14:creationId xmlns:p14="http://schemas.microsoft.com/office/powerpoint/2010/main" val="152443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260090AD-9AB1-1459-9611-205DB99B44B1}"/>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1.</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a:solidFill>
                  <a:srgbClr val="002060"/>
                </a:solidFill>
                <a:latin typeface="Dotum" panose="020B0600000101010101" pitchFamily="34" charset="-127"/>
                <a:ea typeface="Dotum" panose="020B0600000101010101" pitchFamily="34" charset="-127"/>
              </a:rPr>
              <a:t>Wi-Fi FTM protocol(</a:t>
            </a:r>
            <a:r>
              <a:rPr kumimoji="1" lang="ko-KR" altLang="en-US" sz="3200" b="1" dirty="0">
                <a:solidFill>
                  <a:srgbClr val="002060"/>
                </a:solidFill>
                <a:latin typeface="Dotum" panose="020B0600000101010101" pitchFamily="34" charset="-127"/>
                <a:ea typeface="Dotum" panose="020B0600000101010101" pitchFamily="34" charset="-127"/>
              </a:rPr>
              <a:t>국문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8CAD57A2-B39A-D7A7-A69B-D908D8C7BC3A}"/>
              </a:ext>
            </a:extLst>
          </p:cNvPr>
          <p:cNvSpPr txBox="1"/>
          <p:nvPr/>
        </p:nvSpPr>
        <p:spPr>
          <a:xfrm>
            <a:off x="541993" y="576943"/>
            <a:ext cx="11345208" cy="16045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Dotum" panose="020B0600000101010101" pitchFamily="34" charset="-127"/>
                <a:ea typeface="Dotum" panose="020B0600000101010101" pitchFamily="34" charset="-127"/>
              </a:rPr>
              <a:t>In</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real-time</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location</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measurement,</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the</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accuracy</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of</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location</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estimation</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can</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be</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improved</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by</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applying</a:t>
            </a:r>
            <a:r>
              <a:rPr lang="ko-KR" altLang="en-US" dirty="0">
                <a:latin typeface="Dotum" panose="020B0600000101010101" pitchFamily="34" charset="-127"/>
                <a:ea typeface="Dotum" panose="020B0600000101010101" pitchFamily="34" charset="-127"/>
              </a:rPr>
              <a:t> </a:t>
            </a:r>
            <a:r>
              <a:rPr lang="en-US" altLang="ko-KR" b="1" dirty="0">
                <a:solidFill>
                  <a:srgbClr val="FF0000"/>
                </a:solidFill>
                <a:latin typeface="Dotum" panose="020B0600000101010101" pitchFamily="34" charset="-127"/>
                <a:ea typeface="Dotum" panose="020B0600000101010101" pitchFamily="34" charset="-127"/>
              </a:rPr>
              <a:t>Bayesian</a:t>
            </a:r>
            <a:r>
              <a:rPr lang="ko-KR" altLang="en-US" b="1" dirty="0">
                <a:solidFill>
                  <a:srgbClr val="FF0000"/>
                </a:solidFill>
                <a:latin typeface="Dotum" panose="020B0600000101010101" pitchFamily="34" charset="-127"/>
                <a:ea typeface="Dotum" panose="020B0600000101010101" pitchFamily="34" charset="-127"/>
              </a:rPr>
              <a:t> </a:t>
            </a:r>
            <a:r>
              <a:rPr lang="en-US" altLang="ko-KR" b="1" dirty="0">
                <a:solidFill>
                  <a:srgbClr val="FF0000"/>
                </a:solidFill>
                <a:latin typeface="Dotum" panose="020B0600000101010101" pitchFamily="34" charset="-127"/>
                <a:ea typeface="Dotum" panose="020B0600000101010101" pitchFamily="34" charset="-127"/>
              </a:rPr>
              <a:t>filtering</a:t>
            </a:r>
            <a:r>
              <a:rPr lang="ko-KR" altLang="en-US" b="1" dirty="0">
                <a:solidFill>
                  <a:srgbClr val="FF0000"/>
                </a:solidFill>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techniques</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such</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as</a:t>
            </a:r>
            <a:r>
              <a:rPr lang="ko-KR" altLang="en-US" dirty="0">
                <a:latin typeface="Dotum" panose="020B0600000101010101" pitchFamily="34" charset="-127"/>
                <a:ea typeface="Dotum" panose="020B0600000101010101" pitchFamily="34" charset="-127"/>
              </a:rPr>
              <a:t> </a:t>
            </a:r>
            <a:r>
              <a:rPr lang="en-US" altLang="ko-KR" dirty="0" err="1">
                <a:latin typeface="Dotum" panose="020B0600000101010101" pitchFamily="34" charset="-127"/>
                <a:ea typeface="Dotum" panose="020B0600000101010101" pitchFamily="34" charset="-127"/>
              </a:rPr>
              <a:t>Kielman</a:t>
            </a:r>
            <a:r>
              <a:rPr lang="ko-KR" altLang="en-US" dirty="0">
                <a:latin typeface="Dotum" panose="020B0600000101010101" pitchFamily="34" charset="-127"/>
                <a:ea typeface="Dotum" panose="020B0600000101010101" pitchFamily="34" charset="-127"/>
              </a:rPr>
              <a:t> </a:t>
            </a:r>
            <a:r>
              <a:rPr lang="en-US" altLang="ko-KR" dirty="0">
                <a:latin typeface="Dotum" panose="020B0600000101010101" pitchFamily="34" charset="-127"/>
                <a:ea typeface="Dotum" panose="020B0600000101010101" pitchFamily="34" charset="-127"/>
              </a:rPr>
              <a:t>filter</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Accuracy can be further improved by using </a:t>
            </a:r>
            <a:r>
              <a:rPr lang="en-US" altLang="ko-KR" sz="1600" u="sng" dirty="0">
                <a:latin typeface="Dotum" panose="020B0600000101010101" pitchFamily="34" charset="-127"/>
                <a:ea typeface="Dotum" panose="020B0600000101010101" pitchFamily="34" charset="-127"/>
              </a:rPr>
              <a:t>accelerometer, gyroscopes, and geomagnetic sensors </a:t>
            </a:r>
            <a:r>
              <a:rPr lang="en-US" altLang="ko-KR" sz="1600" dirty="0">
                <a:latin typeface="Dotum" panose="020B0600000101010101" pitchFamily="34" charset="-127"/>
                <a:ea typeface="Dotum" panose="020B0600000101010101" pitchFamily="34" charset="-127"/>
              </a:rPr>
              <a:t>mounted on mobile devices</a:t>
            </a:r>
          </a:p>
        </p:txBody>
      </p:sp>
      <p:pic>
        <p:nvPicPr>
          <p:cNvPr id="10" name="그림 9">
            <a:extLst>
              <a:ext uri="{FF2B5EF4-FFF2-40B4-BE49-F238E27FC236}">
                <a16:creationId xmlns:a16="http://schemas.microsoft.com/office/drawing/2014/main" id="{B6538643-18EE-9AE0-4A88-DAEDFC5D6768}"/>
              </a:ext>
            </a:extLst>
          </p:cNvPr>
          <p:cNvPicPr>
            <a:picLocks noChangeAspect="1"/>
          </p:cNvPicPr>
          <p:nvPr/>
        </p:nvPicPr>
        <p:blipFill rotWithShape="1">
          <a:blip r:embed="rId2"/>
          <a:srcRect r="2674" b="10902"/>
          <a:stretch/>
        </p:blipFill>
        <p:spPr>
          <a:xfrm>
            <a:off x="280737" y="2361104"/>
            <a:ext cx="6385280" cy="3942224"/>
          </a:xfrm>
          <a:prstGeom prst="rect">
            <a:avLst/>
          </a:prstGeom>
        </p:spPr>
      </p:pic>
      <p:sp>
        <p:nvSpPr>
          <p:cNvPr id="11" name="TextBox 10">
            <a:extLst>
              <a:ext uri="{FF2B5EF4-FFF2-40B4-BE49-F238E27FC236}">
                <a16:creationId xmlns:a16="http://schemas.microsoft.com/office/drawing/2014/main" id="{A72B28EB-2C8D-301E-2299-151054499ABF}"/>
              </a:ext>
            </a:extLst>
          </p:cNvPr>
          <p:cNvSpPr txBox="1"/>
          <p:nvPr/>
        </p:nvSpPr>
        <p:spPr>
          <a:xfrm>
            <a:off x="6792686" y="3099574"/>
            <a:ext cx="5399313" cy="22508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ko-KR" sz="1600" dirty="0">
                <a:latin typeface="Dotum" panose="020B0600000101010101" pitchFamily="34" charset="-127"/>
                <a:ea typeface="Dotum" panose="020B0600000101010101" pitchFamily="34" charset="-127"/>
              </a:rPr>
              <a:t>Convert the location of the mobile device to be estimated into the </a:t>
            </a:r>
            <a:r>
              <a:rPr kumimoji="1" lang="en-US" altLang="ko-KR" sz="1600" b="1" dirty="0">
                <a:latin typeface="Dotum" panose="020B0600000101010101" pitchFamily="34" charset="-127"/>
                <a:ea typeface="Dotum" panose="020B0600000101010101" pitchFamily="34" charset="-127"/>
              </a:rPr>
              <a:t>state vector of the Kalman filter</a:t>
            </a:r>
          </a:p>
          <a:p>
            <a:pPr marL="285750" indent="-285750">
              <a:lnSpc>
                <a:spcPct val="150000"/>
              </a:lnSpc>
              <a:buFont typeface="Arial" panose="020B0604020202020204" pitchFamily="34" charset="0"/>
              <a:buChar char="•"/>
            </a:pPr>
            <a:r>
              <a:rPr kumimoji="1" lang="en-US" altLang="ko-KR" sz="1600" b="1" dirty="0">
                <a:latin typeface="Dotum" panose="020B0600000101010101" pitchFamily="34" charset="-127"/>
                <a:ea typeface="Dotum" panose="020B0600000101010101" pitchFamily="34" charset="-127"/>
              </a:rPr>
              <a:t>Predict</a:t>
            </a:r>
            <a:r>
              <a:rPr kumimoji="1" lang="en-US" altLang="ko-KR" sz="1600" dirty="0">
                <a:latin typeface="Dotum" panose="020B0600000101010101" pitchFamily="34" charset="-127"/>
                <a:ea typeface="Dotum" panose="020B0600000101010101" pitchFamily="34" charset="-127"/>
              </a:rPr>
              <a:t> the device location at the current time form the device location estimated at the previous time</a:t>
            </a:r>
          </a:p>
          <a:p>
            <a:pPr marL="285750" indent="-285750">
              <a:lnSpc>
                <a:spcPct val="150000"/>
              </a:lnSpc>
              <a:buFont typeface="Arial" panose="020B0604020202020204" pitchFamily="34" charset="0"/>
              <a:buChar char="•"/>
            </a:pPr>
            <a:r>
              <a:rPr kumimoji="1" lang="en-US" altLang="ko-KR" sz="1600" b="1" dirty="0">
                <a:latin typeface="Dotum" panose="020B0600000101010101" pitchFamily="34" charset="-127"/>
                <a:ea typeface="Dotum" panose="020B0600000101010101" pitchFamily="34" charset="-127"/>
              </a:rPr>
              <a:t>Final</a:t>
            </a:r>
            <a:r>
              <a:rPr kumimoji="1" lang="ko-KR" altLang="en-US" sz="1600" b="1" dirty="0">
                <a:latin typeface="Dotum" panose="020B0600000101010101" pitchFamily="34" charset="-127"/>
                <a:ea typeface="Dotum" panose="020B0600000101010101" pitchFamily="34" charset="-127"/>
              </a:rPr>
              <a:t> </a:t>
            </a:r>
            <a:r>
              <a:rPr kumimoji="1" lang="en-US" altLang="ko-KR" sz="1600" b="1" dirty="0">
                <a:latin typeface="Dotum" panose="020B0600000101010101" pitchFamily="34" charset="-127"/>
                <a:ea typeface="Dotum" panose="020B0600000101010101" pitchFamily="34" charset="-127"/>
              </a:rPr>
              <a:t>estimation</a:t>
            </a:r>
            <a:r>
              <a:rPr kumimoji="1" lang="ko-KR" altLang="en-US" sz="1600" b="1"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using</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the</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distance</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estimate</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value</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obtained</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using</a:t>
            </a:r>
            <a:r>
              <a:rPr kumimoji="1" lang="ko-KR" altLang="en-US" sz="1600" dirty="0">
                <a:latin typeface="Dotum" panose="020B0600000101010101" pitchFamily="34" charset="-127"/>
                <a:ea typeface="Dotum" panose="020B0600000101010101" pitchFamily="34" charset="-127"/>
              </a:rPr>
              <a:t> </a:t>
            </a:r>
            <a:r>
              <a:rPr kumimoji="1" lang="en-US" altLang="ko-KR" sz="1600" dirty="0">
                <a:latin typeface="Dotum" panose="020B0600000101010101" pitchFamily="34" charset="-127"/>
                <a:ea typeface="Dotum" panose="020B0600000101010101" pitchFamily="34" charset="-127"/>
              </a:rPr>
              <a:t>FTM</a:t>
            </a:r>
            <a:endParaRPr kumimoji="1" lang="ko-KR" altLang="en-US" sz="1600"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60062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0C0AC0F-3ACA-86F0-7BFA-FFD8514BBA8A}"/>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1.</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a:solidFill>
                  <a:srgbClr val="002060"/>
                </a:solidFill>
                <a:latin typeface="Dotum" panose="020B0600000101010101" pitchFamily="34" charset="-127"/>
                <a:ea typeface="Dotum" panose="020B0600000101010101" pitchFamily="34" charset="-127"/>
              </a:rPr>
              <a:t>Wi-Fi FTM protocol(</a:t>
            </a:r>
            <a:r>
              <a:rPr kumimoji="1" lang="ko-KR" altLang="en-US" sz="3200" b="1" dirty="0">
                <a:solidFill>
                  <a:srgbClr val="002060"/>
                </a:solidFill>
                <a:latin typeface="Dotum" panose="020B0600000101010101" pitchFamily="34" charset="-127"/>
                <a:ea typeface="Dotum" panose="020B0600000101010101" pitchFamily="34" charset="-127"/>
              </a:rPr>
              <a:t>국문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93FA36F8-AC88-8D80-5B6E-6AD73F7DC5C7}"/>
              </a:ext>
            </a:extLst>
          </p:cNvPr>
          <p:cNvSpPr txBox="1"/>
          <p:nvPr/>
        </p:nvSpPr>
        <p:spPr>
          <a:xfrm>
            <a:off x="541993" y="576943"/>
            <a:ext cx="11345208" cy="19738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b="1" dirty="0">
                <a:solidFill>
                  <a:srgbClr val="FF0000"/>
                </a:solidFill>
                <a:latin typeface="Dotum" panose="020B0600000101010101" pitchFamily="34" charset="-127"/>
                <a:ea typeface="Dotum" panose="020B0600000101010101" pitchFamily="34" charset="-127"/>
              </a:rPr>
              <a:t>Sensor information </a:t>
            </a:r>
            <a:r>
              <a:rPr lang="en-US" altLang="ko-KR" dirty="0">
                <a:latin typeface="Dotum" panose="020B0600000101010101" pitchFamily="34" charset="-127"/>
                <a:ea typeface="Dotum" panose="020B0600000101010101" pitchFamily="34" charset="-127"/>
              </a:rPr>
              <a:t>is also used in the step of predicting the current location from the device’s location estimated at the previous time</a:t>
            </a:r>
          </a:p>
          <a:p>
            <a:pPr marL="742950" lvl="1" indent="-285750">
              <a:lnSpc>
                <a:spcPct val="150000"/>
              </a:lnSpc>
              <a:buFont typeface="Arial" panose="020B0604020202020204" pitchFamily="34" charset="0"/>
              <a:buChar char="•"/>
            </a:pPr>
            <a:r>
              <a:rPr lang="en-US" altLang="ko-KR" sz="1600" dirty="0">
                <a:latin typeface="Dotum" panose="020B0600000101010101" pitchFamily="34" charset="-127"/>
                <a:ea typeface="Dotum" panose="020B0600000101010101" pitchFamily="34" charset="-127"/>
              </a:rPr>
              <a:t>Using sensor information, it is possible to obtain and predict the device’s movement path from the previous time to the current time.</a:t>
            </a:r>
          </a:p>
          <a:p>
            <a:pPr marL="742950" lvl="1" indent="-285750">
              <a:lnSpc>
                <a:spcPct val="150000"/>
              </a:lnSpc>
              <a:buFont typeface="Arial" panose="020B0604020202020204" pitchFamily="34" charset="0"/>
              <a:buChar char="•"/>
            </a:pPr>
            <a:r>
              <a:rPr lang="en-US" altLang="ko-KR" sz="1600" b="1" dirty="0">
                <a:solidFill>
                  <a:srgbClr val="FF0000"/>
                </a:solidFill>
                <a:highlight>
                  <a:srgbClr val="FFFF00"/>
                </a:highlight>
                <a:latin typeface="Dotum" panose="020B0600000101010101" pitchFamily="34" charset="-127"/>
                <a:ea typeface="Dotum" panose="020B0600000101010101" pitchFamily="34" charset="-127"/>
              </a:rPr>
              <a:t>PDR(Pedestrian Dead Reckoning)</a:t>
            </a:r>
          </a:p>
        </p:txBody>
      </p:sp>
      <p:pic>
        <p:nvPicPr>
          <p:cNvPr id="9" name="그림 8">
            <a:extLst>
              <a:ext uri="{FF2B5EF4-FFF2-40B4-BE49-F238E27FC236}">
                <a16:creationId xmlns:a16="http://schemas.microsoft.com/office/drawing/2014/main" id="{5EB8178E-45A8-6B70-0EF2-7D4E6769AC87}"/>
              </a:ext>
            </a:extLst>
          </p:cNvPr>
          <p:cNvPicPr>
            <a:picLocks noChangeAspect="1"/>
          </p:cNvPicPr>
          <p:nvPr/>
        </p:nvPicPr>
        <p:blipFill rotWithShape="1">
          <a:blip r:embed="rId2"/>
          <a:srcRect l="1" r="174" b="14181"/>
          <a:stretch/>
        </p:blipFill>
        <p:spPr>
          <a:xfrm>
            <a:off x="0" y="2777113"/>
            <a:ext cx="7445829" cy="3345149"/>
          </a:xfrm>
          <a:prstGeom prst="rect">
            <a:avLst/>
          </a:prstGeom>
        </p:spPr>
      </p:pic>
      <p:sp>
        <p:nvSpPr>
          <p:cNvPr id="10" name="TextBox 9">
            <a:extLst>
              <a:ext uri="{FF2B5EF4-FFF2-40B4-BE49-F238E27FC236}">
                <a16:creationId xmlns:a16="http://schemas.microsoft.com/office/drawing/2014/main" id="{07C70D92-1977-9E53-B063-DA843FEAC97B}"/>
              </a:ext>
            </a:extLst>
          </p:cNvPr>
          <p:cNvSpPr txBox="1"/>
          <p:nvPr/>
        </p:nvSpPr>
        <p:spPr>
          <a:xfrm>
            <a:off x="7267699" y="2954919"/>
            <a:ext cx="4619502" cy="29895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ko-KR" sz="1600" dirty="0">
                <a:latin typeface="Dotum" panose="020B0600000101010101" pitchFamily="34" charset="-127"/>
                <a:ea typeface="Dotum" panose="020B0600000101010101" pitchFamily="34" charset="-127"/>
              </a:rPr>
              <a:t>Estimation of mobile device orientation with respect to reference coordinate system using accelerometer and gyroscope</a:t>
            </a:r>
          </a:p>
          <a:p>
            <a:pPr marL="285750" indent="-285750">
              <a:lnSpc>
                <a:spcPct val="150000"/>
              </a:lnSpc>
              <a:buFont typeface="Arial" panose="020B0604020202020204" pitchFamily="34" charset="0"/>
              <a:buChar char="•"/>
            </a:pPr>
            <a:r>
              <a:rPr kumimoji="1" lang="en-US" altLang="ko-KR" sz="1600" dirty="0">
                <a:latin typeface="Dotum" panose="020B0600000101010101" pitchFamily="34" charset="-127"/>
                <a:ea typeface="Dotum" panose="020B0600000101010101" pitchFamily="34" charset="-127"/>
              </a:rPr>
              <a:t>Convert the acceleration value measured about the device’s internal coordinate axis to acceleration information about the reference coordinate system using direction</a:t>
            </a:r>
          </a:p>
          <a:p>
            <a:pPr marL="285750" indent="-285750">
              <a:lnSpc>
                <a:spcPct val="150000"/>
              </a:lnSpc>
              <a:buFont typeface="Arial" panose="020B0604020202020204" pitchFamily="34" charset="0"/>
              <a:buChar char="•"/>
            </a:pPr>
            <a:r>
              <a:rPr kumimoji="1" lang="en-US" altLang="ko-KR" sz="1600" b="1" dirty="0">
                <a:latin typeface="Dotum" panose="020B0600000101010101" pitchFamily="34" charset="-127"/>
                <a:ea typeface="Dotum" panose="020B0600000101010101" pitchFamily="34" charset="-127"/>
              </a:rPr>
              <a:t>Get device’s motion information</a:t>
            </a:r>
            <a:endParaRPr kumimoji="1" lang="ko-KR" altLang="en-US" sz="1600"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339765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C3A47B7B-9CC8-D241-5881-6CF462F11CAF}"/>
              </a:ext>
            </a:extLst>
          </p:cNvPr>
          <p:cNvSpPr>
            <a:spLocks noGrp="1"/>
          </p:cNvSpPr>
          <p:nvPr>
            <p:ph type="title"/>
          </p:nvPr>
        </p:nvSpPr>
        <p:spPr>
          <a:xfrm>
            <a:off x="174171" y="0"/>
            <a:ext cx="10515600" cy="662782"/>
          </a:xfrm>
        </p:spPr>
        <p:txBody>
          <a:bodyPr>
            <a:normAutofit/>
          </a:bodyPr>
          <a:lstStyle/>
          <a:p>
            <a:r>
              <a:rPr kumimoji="1" lang="en-US" altLang="ko-KR" sz="3200" b="1" dirty="0">
                <a:solidFill>
                  <a:srgbClr val="002060"/>
                </a:solidFill>
                <a:latin typeface="Dotum" panose="020B0600000101010101" pitchFamily="34" charset="-127"/>
                <a:ea typeface="Dotum" panose="020B0600000101010101" pitchFamily="34" charset="-127"/>
              </a:rPr>
              <a:t>2.</a:t>
            </a:r>
            <a:r>
              <a:rPr kumimoji="1" lang="ko-KR" altLang="en-US" sz="3200" b="1" dirty="0">
                <a:solidFill>
                  <a:srgbClr val="002060"/>
                </a:solidFill>
                <a:latin typeface="Dotum" panose="020B0600000101010101" pitchFamily="34" charset="-127"/>
                <a:ea typeface="Dotum" panose="020B0600000101010101" pitchFamily="34" charset="-127"/>
              </a:rPr>
              <a:t> </a:t>
            </a:r>
            <a:r>
              <a:rPr kumimoji="1" lang="en-US" altLang="ko-KR" sz="3200" b="1" dirty="0" err="1">
                <a:solidFill>
                  <a:srgbClr val="002060"/>
                </a:solidFill>
                <a:latin typeface="Dotum" panose="020B0600000101010101" pitchFamily="34" charset="-127"/>
                <a:ea typeface="Dotum" panose="020B0600000101010101" pitchFamily="34" charset="-127"/>
              </a:rPr>
              <a:t>WiNar</a:t>
            </a:r>
            <a:r>
              <a:rPr kumimoji="1" lang="en-US" altLang="ko-KR" sz="3200" b="1" dirty="0">
                <a:solidFill>
                  <a:srgbClr val="002060"/>
                </a:solidFill>
                <a:latin typeface="Dotum" panose="020B0600000101010101" pitchFamily="34" charset="-127"/>
                <a:ea typeface="Dotum" panose="020B0600000101010101" pitchFamily="34" charset="-127"/>
              </a:rPr>
              <a:t>(</a:t>
            </a:r>
            <a:r>
              <a:rPr kumimoji="1" lang="ko-KR" altLang="en-US" sz="3200" b="1" dirty="0">
                <a:solidFill>
                  <a:srgbClr val="002060"/>
                </a:solidFill>
                <a:latin typeface="Dotum" panose="020B0600000101010101" pitchFamily="34" charset="-127"/>
                <a:ea typeface="Dotum" panose="020B0600000101010101" pitchFamily="34" charset="-127"/>
              </a:rPr>
              <a:t>영문</a:t>
            </a:r>
            <a:r>
              <a:rPr kumimoji="1" lang="en-US" altLang="ko-KR" sz="3200" b="1" dirty="0">
                <a:solidFill>
                  <a:srgbClr val="002060"/>
                </a:solidFill>
                <a:latin typeface="Dotum" panose="020B0600000101010101" pitchFamily="34" charset="-127"/>
                <a:ea typeface="Dotum" panose="020B0600000101010101" pitchFamily="34" charset="-127"/>
              </a:rPr>
              <a:t>)</a:t>
            </a:r>
            <a:endParaRPr kumimoji="1" lang="ko-KR" altLang="en-US" sz="3200" b="1" dirty="0">
              <a:solidFill>
                <a:srgbClr val="002060"/>
              </a:solidFill>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E20E9CC7-5BB3-A9B7-452F-6EB2A1EC5D0F}"/>
              </a:ext>
            </a:extLst>
          </p:cNvPr>
          <p:cNvSpPr txBox="1"/>
          <p:nvPr/>
        </p:nvSpPr>
        <p:spPr>
          <a:xfrm>
            <a:off x="541993" y="576943"/>
            <a:ext cx="11273955" cy="11890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dirty="0">
                <a:effectLst/>
                <a:latin typeface="Dotum" panose="020B0600000101010101" pitchFamily="34" charset="-127"/>
                <a:ea typeface="Dotum" panose="020B0600000101010101" pitchFamily="34" charset="-127"/>
              </a:rPr>
              <a:t>The </a:t>
            </a:r>
            <a:r>
              <a:rPr lang="en" altLang="ko-KR" b="1" dirty="0">
                <a:effectLst/>
                <a:highlight>
                  <a:srgbClr val="FFFF00"/>
                </a:highlight>
                <a:latin typeface="Dotum" panose="020B0600000101010101" pitchFamily="34" charset="-127"/>
                <a:ea typeface="Dotum" panose="020B0600000101010101" pitchFamily="34" charset="-127"/>
              </a:rPr>
              <a:t>indoor localization</a:t>
            </a:r>
            <a:r>
              <a:rPr lang="en" altLang="ko-KR" dirty="0">
                <a:effectLst/>
                <a:highlight>
                  <a:srgbClr val="FFFF00"/>
                </a:highlight>
                <a:latin typeface="Dotum" panose="020B0600000101010101" pitchFamily="34" charset="-127"/>
                <a:ea typeface="Dotum" panose="020B0600000101010101" pitchFamily="34" charset="-127"/>
              </a:rPr>
              <a:t> </a:t>
            </a:r>
            <a:r>
              <a:rPr lang="en" altLang="ko-KR" dirty="0">
                <a:effectLst/>
                <a:latin typeface="Dotum" panose="020B0600000101010101" pitchFamily="34" charset="-127"/>
                <a:ea typeface="Dotum" panose="020B0600000101010101" pitchFamily="34" charset="-127"/>
              </a:rPr>
              <a:t>problem has been an active research area over the years </a:t>
            </a:r>
          </a:p>
          <a:p>
            <a:pPr marL="742950" lvl="1" indent="-285750">
              <a:lnSpc>
                <a:spcPct val="150000"/>
              </a:lnSpc>
              <a:buFont typeface="Arial" panose="020B0604020202020204" pitchFamily="34" charset="0"/>
              <a:buChar char="•"/>
            </a:pPr>
            <a:r>
              <a:rPr lang="en" altLang="ko-KR" sz="1600" dirty="0">
                <a:effectLst/>
                <a:latin typeface="Dotum" panose="020B0600000101010101" pitchFamily="34" charset="-127"/>
                <a:ea typeface="Dotum" panose="020B0600000101010101" pitchFamily="34" charset="-127"/>
              </a:rPr>
              <a:t>Indoor environments require more precise positioning to support various IoT-based and context aware applications </a:t>
            </a:r>
            <a:endParaRPr lang="en" altLang="ko-KR" sz="1600" dirty="0">
              <a:latin typeface="Dotum" panose="020B0600000101010101" pitchFamily="34" charset="-127"/>
              <a:ea typeface="Dotum" panose="020B0600000101010101" pitchFamily="34" charset="-127"/>
            </a:endParaRPr>
          </a:p>
        </p:txBody>
      </p:sp>
      <p:sp>
        <p:nvSpPr>
          <p:cNvPr id="8" name="TextBox 7">
            <a:extLst>
              <a:ext uri="{FF2B5EF4-FFF2-40B4-BE49-F238E27FC236}">
                <a16:creationId xmlns:a16="http://schemas.microsoft.com/office/drawing/2014/main" id="{DFD8F1AD-6BD5-8DCE-1EBA-327DED82246A}"/>
              </a:ext>
            </a:extLst>
          </p:cNvPr>
          <p:cNvSpPr txBox="1"/>
          <p:nvPr/>
        </p:nvSpPr>
        <p:spPr>
          <a:xfrm>
            <a:off x="541993" y="4443628"/>
            <a:ext cx="11368958" cy="19430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b="0" i="0" dirty="0">
                <a:solidFill>
                  <a:srgbClr val="000000"/>
                </a:solidFill>
                <a:effectLst/>
                <a:highlight>
                  <a:srgbClr val="FDFDFD"/>
                </a:highlight>
                <a:latin typeface="Dotum" panose="020B0600000101010101" pitchFamily="34" charset="-127"/>
                <a:ea typeface="Dotum" panose="020B0600000101010101" pitchFamily="34" charset="-127"/>
              </a:rPr>
              <a:t>However, localization in indoor settings still poses significant challenges</a:t>
            </a:r>
            <a:r>
              <a:rPr lang="en-US" altLang="ko-KR" b="0" i="0" dirty="0">
                <a:solidFill>
                  <a:srgbClr val="000000"/>
                </a:solidFill>
                <a:effectLst/>
                <a:highlight>
                  <a:srgbClr val="FDFDFD"/>
                </a:highlight>
                <a:latin typeface="Dotum" panose="020B0600000101010101" pitchFamily="34" charset="-127"/>
                <a:ea typeface="Dotum" panose="020B0600000101010101" pitchFamily="34" charset="-127"/>
              </a:rPr>
              <a:t>!!</a:t>
            </a:r>
          </a:p>
          <a:p>
            <a:pPr marL="742950" lvl="1" indent="-285750">
              <a:lnSpc>
                <a:spcPct val="150000"/>
              </a:lnSpc>
              <a:buFont typeface="Arial" panose="020B0604020202020204" pitchFamily="34" charset="0"/>
              <a:buChar char="•"/>
            </a:pPr>
            <a:r>
              <a:rPr lang="en-US" altLang="ko-KR" sz="1600" b="0" i="0" dirty="0">
                <a:solidFill>
                  <a:srgbClr val="000000"/>
                </a:solidFill>
                <a:effectLst/>
                <a:highlight>
                  <a:srgbClr val="FDFDFD"/>
                </a:highlight>
                <a:latin typeface="Dotum" panose="020B0600000101010101" pitchFamily="34" charset="-127"/>
                <a:ea typeface="Dotum" panose="020B0600000101010101" pitchFamily="34" charset="-127"/>
              </a:rPr>
              <a:t>M</a:t>
            </a:r>
            <a:r>
              <a:rPr lang="en" altLang="ko-KR" sz="1600" b="0" i="0" dirty="0" err="1">
                <a:solidFill>
                  <a:srgbClr val="000000"/>
                </a:solidFill>
                <a:effectLst/>
                <a:highlight>
                  <a:srgbClr val="FDFDFD"/>
                </a:highlight>
                <a:latin typeface="Dotum" panose="020B0600000101010101" pitchFamily="34" charset="-127"/>
                <a:ea typeface="Dotum" panose="020B0600000101010101" pitchFamily="34" charset="-127"/>
              </a:rPr>
              <a:t>ulti</a:t>
            </a: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-path propagation errors and the absence of visual communication propagation can lead to problems such as overestimation of distance estimation.</a:t>
            </a:r>
          </a:p>
          <a:p>
            <a:pPr marL="742950" lvl="1" indent="-285750">
              <a:lnSpc>
                <a:spcPct val="150000"/>
              </a:lnSpc>
              <a:buFont typeface="Arial" panose="020B0604020202020204" pitchFamily="34" charset="0"/>
              <a:buChar char="•"/>
            </a:pP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To address these challenges, </a:t>
            </a:r>
            <a:r>
              <a:rPr lang="en" altLang="ko-KR" sz="1600" b="1" i="0" dirty="0" err="1">
                <a:solidFill>
                  <a:srgbClr val="FF0000"/>
                </a:solidFill>
                <a:effectLst/>
                <a:highlight>
                  <a:srgbClr val="FFFF00"/>
                </a:highlight>
                <a:latin typeface="Dotum" panose="020B0600000101010101" pitchFamily="34" charset="-127"/>
                <a:ea typeface="Dotum" panose="020B0600000101010101" pitchFamily="34" charset="-127"/>
              </a:rPr>
              <a:t>WiNar</a:t>
            </a:r>
            <a:r>
              <a:rPr lang="en" altLang="ko-KR" sz="1600" b="0" i="0" dirty="0">
                <a:solidFill>
                  <a:srgbClr val="000000"/>
                </a:solidFill>
                <a:effectLst/>
                <a:highlight>
                  <a:srgbClr val="FDFDFD"/>
                </a:highlight>
                <a:latin typeface="Dotum" panose="020B0600000101010101" pitchFamily="34" charset="-127"/>
                <a:ea typeface="Dotum" panose="020B0600000101010101" pitchFamily="34" charset="-127"/>
              </a:rPr>
              <a:t> uses RTT as a physical signal feature to combine the advantages of fingerprint and distance-based technologies</a:t>
            </a:r>
            <a:endParaRPr lang="en-US" altLang="ko-KR" sz="1600" b="1" dirty="0">
              <a:latin typeface="Dotum" panose="020B0600000101010101" pitchFamily="34" charset="-127"/>
              <a:ea typeface="Dotum" panose="020B0600000101010101" pitchFamily="34" charset="-127"/>
            </a:endParaRPr>
          </a:p>
        </p:txBody>
      </p:sp>
      <p:sp>
        <p:nvSpPr>
          <p:cNvPr id="9" name="TextBox 8">
            <a:extLst>
              <a:ext uri="{FF2B5EF4-FFF2-40B4-BE49-F238E27FC236}">
                <a16:creationId xmlns:a16="http://schemas.microsoft.com/office/drawing/2014/main" id="{9CEC8F93-EF6D-3BF6-36C2-84E95A2A0381}"/>
              </a:ext>
            </a:extLst>
          </p:cNvPr>
          <p:cNvSpPr txBox="1"/>
          <p:nvPr/>
        </p:nvSpPr>
        <p:spPr>
          <a:xfrm>
            <a:off x="541993" y="1765986"/>
            <a:ext cx="11368958" cy="26816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ko-KR" b="0" i="0" dirty="0">
                <a:effectLst/>
                <a:highlight>
                  <a:srgbClr val="FDFDFD"/>
                </a:highlight>
                <a:latin typeface="Dotum" panose="020B0600000101010101" pitchFamily="34" charset="-127"/>
                <a:ea typeface="Dotum" panose="020B0600000101010101" pitchFamily="34" charset="-127"/>
              </a:rPr>
              <a:t>Several measurement techniques exist to measure the position</a:t>
            </a:r>
          </a:p>
          <a:p>
            <a:pPr marL="742950" lvl="1" indent="-285750">
              <a:lnSpc>
                <a:spcPct val="150000"/>
              </a:lnSpc>
              <a:buFont typeface="Arial" panose="020B0604020202020204" pitchFamily="34" charset="0"/>
              <a:buChar char="•"/>
            </a:pPr>
            <a:r>
              <a:rPr lang="en-US" altLang="ko-KR" sz="1600" b="1" i="0" dirty="0">
                <a:effectLst/>
                <a:highlight>
                  <a:srgbClr val="FFFF00"/>
                </a:highlight>
                <a:latin typeface="Dotum" panose="020B0600000101010101" pitchFamily="34" charset="-127"/>
                <a:ea typeface="Dotum" panose="020B0600000101010101" pitchFamily="34" charset="-127"/>
              </a:rPr>
              <a:t>F</a:t>
            </a:r>
            <a:r>
              <a:rPr lang="en" altLang="ko-KR" sz="1600" b="1" i="0" dirty="0" err="1">
                <a:effectLst/>
                <a:highlight>
                  <a:srgbClr val="FFFF00"/>
                </a:highlight>
                <a:latin typeface="Dotum" panose="020B0600000101010101" pitchFamily="34" charset="-127"/>
                <a:ea typeface="Dotum" panose="020B0600000101010101" pitchFamily="34" charset="-127"/>
              </a:rPr>
              <a:t>ingerprinting</a:t>
            </a:r>
            <a:r>
              <a:rPr lang="en" altLang="ko-KR" sz="1600" b="1" i="0" dirty="0">
                <a:effectLst/>
                <a:highlight>
                  <a:srgbClr val="FFFF00"/>
                </a:highlight>
                <a:latin typeface="Dotum" panose="020B0600000101010101" pitchFamily="34" charset="-127"/>
                <a:ea typeface="Dotum" panose="020B0600000101010101" pitchFamily="34" charset="-127"/>
              </a:rPr>
              <a:t> </a:t>
            </a:r>
            <a:r>
              <a:rPr lang="en" altLang="ko-KR" sz="1600" b="0" i="0" dirty="0">
                <a:effectLst/>
                <a:highlight>
                  <a:srgbClr val="FDFDFD"/>
                </a:highlight>
                <a:latin typeface="Dotum" panose="020B0600000101010101" pitchFamily="34" charset="-127"/>
                <a:ea typeface="Dotum" panose="020B0600000101010101" pitchFamily="34" charset="-127"/>
              </a:rPr>
              <a:t>technology obtains the features of physical signals at the offline stage through environmental surveys, and then measures them in real time at the online stage to estimate the user's location.</a:t>
            </a:r>
          </a:p>
          <a:p>
            <a:pPr marL="742950" lvl="1" indent="-285750">
              <a:lnSpc>
                <a:spcPct val="150000"/>
              </a:lnSpc>
              <a:buFont typeface="Arial" panose="020B0604020202020204" pitchFamily="34" charset="0"/>
              <a:buChar char="•"/>
            </a:pPr>
            <a:r>
              <a:rPr lang="en" altLang="ko-KR" sz="1600" b="1" dirty="0">
                <a:highlight>
                  <a:srgbClr val="FFFF00"/>
                </a:highlight>
                <a:latin typeface="Dotum" panose="020B0600000101010101" pitchFamily="34" charset="-127"/>
                <a:ea typeface="Dotum" panose="020B0600000101010101" pitchFamily="34" charset="-127"/>
              </a:rPr>
              <a:t>D</a:t>
            </a:r>
            <a:r>
              <a:rPr lang="en" altLang="ko-KR" sz="1600" b="1" i="0" dirty="0">
                <a:effectLst/>
                <a:highlight>
                  <a:srgbClr val="FFFF00"/>
                </a:highlight>
                <a:latin typeface="Dotum" panose="020B0600000101010101" pitchFamily="34" charset="-127"/>
                <a:ea typeface="Dotum" panose="020B0600000101010101" pitchFamily="34" charset="-127"/>
              </a:rPr>
              <a:t>istance-based positioning</a:t>
            </a:r>
            <a:r>
              <a:rPr lang="en" altLang="ko-KR" sz="1600" b="0" i="0" dirty="0">
                <a:effectLst/>
                <a:highlight>
                  <a:srgbClr val="FDFDFD"/>
                </a:highlight>
                <a:latin typeface="Dotum" panose="020B0600000101010101" pitchFamily="34" charset="-127"/>
                <a:ea typeface="Dotum" panose="020B0600000101010101" pitchFamily="34" charset="-127"/>
              </a:rPr>
              <a:t> techniques use the propagation time of radio signals to estimate the distance between the transmitter and receiver.</a:t>
            </a:r>
          </a:p>
          <a:p>
            <a:pPr marL="742950" lvl="1" indent="-285750">
              <a:lnSpc>
                <a:spcPct val="150000"/>
              </a:lnSpc>
              <a:buFont typeface="Arial" panose="020B0604020202020204" pitchFamily="34" charset="0"/>
              <a:buChar char="•"/>
            </a:pPr>
            <a:r>
              <a:rPr lang="en" altLang="ko-KR" sz="1600" b="0" i="0" dirty="0">
                <a:effectLst/>
                <a:highlight>
                  <a:srgbClr val="FDFDFD"/>
                </a:highlight>
                <a:latin typeface="Dotum" panose="020B0600000101010101" pitchFamily="34" charset="-127"/>
                <a:ea typeface="Dotum" panose="020B0600000101010101" pitchFamily="34" charset="-127"/>
              </a:rPr>
              <a:t>Recently, the IEEE 802.11-2016 standard introduces the </a:t>
            </a:r>
            <a:r>
              <a:rPr lang="en" altLang="ko-KR" sz="1600" b="1" i="0" dirty="0">
                <a:effectLst/>
                <a:highlight>
                  <a:srgbClr val="FFFF00"/>
                </a:highlight>
                <a:latin typeface="Dotum" panose="020B0600000101010101" pitchFamily="34" charset="-127"/>
                <a:ea typeface="Dotum" panose="020B0600000101010101" pitchFamily="34" charset="-127"/>
              </a:rPr>
              <a:t>Fine Time Measurement (FTM) </a:t>
            </a:r>
            <a:r>
              <a:rPr lang="en" altLang="ko-KR" sz="1600" b="0" i="0" dirty="0">
                <a:effectLst/>
                <a:highlight>
                  <a:srgbClr val="FDFDFD"/>
                </a:highlight>
                <a:latin typeface="Dotum" panose="020B0600000101010101" pitchFamily="34" charset="-127"/>
                <a:ea typeface="Dotum" panose="020B0600000101010101" pitchFamily="34" charset="-127"/>
              </a:rPr>
              <a:t>protocol to support round-trip time measurements.</a:t>
            </a:r>
            <a:endParaRPr lang="en" altLang="ko-KR" sz="1600"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40341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2201</Words>
  <Application>Microsoft Macintosh PowerPoint</Application>
  <PresentationFormat>와이드스크린</PresentationFormat>
  <Paragraphs>170</Paragraphs>
  <Slides>19</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Gulim</vt:lpstr>
      <vt:lpstr>Dotum</vt:lpstr>
      <vt:lpstr>맑은 고딕</vt:lpstr>
      <vt:lpstr>Arial</vt:lpstr>
      <vt:lpstr>Cambria Math</vt:lpstr>
      <vt:lpstr>Office 테마</vt:lpstr>
      <vt:lpstr>IoT Paper Survey</vt:lpstr>
      <vt:lpstr>1. Wi-Fi FTM protocol(국문)</vt:lpstr>
      <vt:lpstr>PowerPoint 프레젠테이션</vt:lpstr>
      <vt:lpstr>PowerPoint 프레젠테이션</vt:lpstr>
      <vt:lpstr>PowerPoint 프레젠테이션</vt:lpstr>
      <vt:lpstr>1. Wi-Fi FTM protocol(국문)</vt:lpstr>
      <vt:lpstr>1. Wi-Fi FTM protocol(국문)</vt:lpstr>
      <vt:lpstr>1. Wi-Fi FTM protocol(국문)</vt:lpstr>
      <vt:lpstr>2. WiNar(영문)</vt:lpstr>
      <vt:lpstr>2. WiNar(영문)</vt:lpstr>
      <vt:lpstr>2. WiNar(영문)</vt:lpstr>
      <vt:lpstr>2. WiNar(영문)</vt:lpstr>
      <vt:lpstr>2. WiNar(영문)</vt:lpstr>
      <vt:lpstr>2. WiNar(영문)</vt:lpstr>
      <vt:lpstr>2. WiNar(영문)</vt:lpstr>
      <vt:lpstr>2. WiNar(영문)</vt:lpstr>
      <vt:lpstr>2. WiNar(영문)</vt:lpstr>
      <vt:lpstr>2. WiNar(영문)</vt:lpstr>
      <vt:lpstr>2. WiNar(영문)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Paper Survey</dc:title>
  <dc:creator>Microsoft Office User</dc:creator>
  <cp:lastModifiedBy>Microsoft Office User</cp:lastModifiedBy>
  <cp:revision>3</cp:revision>
  <dcterms:created xsi:type="dcterms:W3CDTF">2024-05-03T13:55:47Z</dcterms:created>
  <dcterms:modified xsi:type="dcterms:W3CDTF">2024-05-04T03:05:58Z</dcterms:modified>
</cp:coreProperties>
</file>