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24"/>
  </p:notesMasterIdLst>
  <p:handoutMasterIdLst>
    <p:handoutMasterId r:id="rId25"/>
  </p:handoutMasterIdLst>
  <p:sldIdLst>
    <p:sldId id="319" r:id="rId2"/>
    <p:sldId id="333" r:id="rId3"/>
    <p:sldId id="347" r:id="rId4"/>
    <p:sldId id="334" r:id="rId5"/>
    <p:sldId id="337" r:id="rId6"/>
    <p:sldId id="336" r:id="rId7"/>
    <p:sldId id="338" r:id="rId8"/>
    <p:sldId id="339" r:id="rId9"/>
    <p:sldId id="345" r:id="rId10"/>
    <p:sldId id="340" r:id="rId11"/>
    <p:sldId id="341" r:id="rId12"/>
    <p:sldId id="352" r:id="rId13"/>
    <p:sldId id="353" r:id="rId14"/>
    <p:sldId id="342" r:id="rId15"/>
    <p:sldId id="351" r:id="rId16"/>
    <p:sldId id="335" r:id="rId17"/>
    <p:sldId id="331" r:id="rId18"/>
    <p:sldId id="344" r:id="rId19"/>
    <p:sldId id="343" r:id="rId20"/>
    <p:sldId id="348" r:id="rId21"/>
    <p:sldId id="349" r:id="rId22"/>
    <p:sldId id="350" r:id="rId23"/>
  </p:sldIdLst>
  <p:sldSz cx="12192000" cy="6858000"/>
  <p:notesSz cx="6858000" cy="9144000"/>
  <p:embeddedFontLst>
    <p:embeddedFont>
      <p:font typeface="Open Sans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33"/>
            <p14:sldId id="347"/>
            <p14:sldId id="334"/>
          </p14:sldIdLst>
        </p14:section>
        <p14:section name="Stand der Technik" id="{CDD8C508-1B50-46D6-B7CC-FFB52AE2B290}">
          <p14:sldIdLst>
            <p14:sldId id="337"/>
            <p14:sldId id="336"/>
          </p14:sldIdLst>
        </p14:section>
        <p14:section name="Analyse" id="{6368FECF-A9D6-4E2B-850A-51450B704BAA}">
          <p14:sldIdLst>
            <p14:sldId id="338"/>
            <p14:sldId id="339"/>
            <p14:sldId id="345"/>
          </p14:sldIdLst>
        </p14:section>
        <p14:section name="Konzept" id="{E376154F-9774-459E-9E9C-59AD327EB00C}">
          <p14:sldIdLst>
            <p14:sldId id="340"/>
            <p14:sldId id="341"/>
            <p14:sldId id="352"/>
            <p14:sldId id="353"/>
          </p14:sldIdLst>
        </p14:section>
        <p14:section name="Auswertung" id="{C402185C-43CD-4F2F-BA95-BFAFA12FB760}">
          <p14:sldIdLst>
            <p14:sldId id="342"/>
            <p14:sldId id="351"/>
            <p14:sldId id="335"/>
          </p14:sldIdLst>
        </p14:section>
        <p14:section name="Ende" id="{3CAF6AEF-7310-44C9-8E19-98BEE105B6AD}">
          <p14:sldIdLst>
            <p14:sldId id="331"/>
            <p14:sldId id="344"/>
            <p14:sldId id="343"/>
          </p14:sldIdLst>
        </p14:section>
        <p14:section name="Backup: Prototyp Bilder" id="{11E1ABF5-BE9C-4ED3-BFED-F3FA90A74AB7}">
          <p14:sldIdLst>
            <p14:sldId id="348"/>
            <p14:sldId id="349"/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 autoAdjust="0"/>
    <p:restoredTop sz="77107" autoAdjust="0"/>
  </p:normalViewPr>
  <p:slideViewPr>
    <p:cSldViewPr snapToGrid="0" snapToObjects="1">
      <p:cViewPr varScale="1">
        <p:scale>
          <a:sx n="85" d="100"/>
          <a:sy n="85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5:5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24575,'8'0'0,"3"0"0,-3 0 0,-1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24575,'-20'0'0,"4"4"0,7 1 0,5 3 0,0-3 0,3 2 0,-2-2 0,3 3 0,0 0 0,0 0 0,0 0 0,0 0 0,0 0 0,0 0 0,0 1 0,0-1 0,0 0 0,3-3 0,2-1 0,3-4 0,0 0 0,2-4 0,-6-1 0,4 0 0,-4 2 0,1-1 0,2 3 0,-6-6 0,6 6 0,-6-7 0,3 4 0,0-1 0,-3-3 0,2 4 0,-3-4 0,0 0 0,0 0 0,-3 3 0,-2 1 0,-4 4 0,5-3 0,-4 2 0,4-3 0,-1 8 0,1-4 0,4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24575,'14'0'0,"0"0"0,-6 0 0,0 0 0,0 0 0,1 0 0,4 0 0,2 0 0,4 0 0,-4 0 0,3 0 0,-8 0 0,3 0 0,1 0 0,-5 0 0,10 0 0,-10 0 0,5 0 0,-1 0 0,-4 0 0,5 0 0,-6 0 0,0 0 0,6 0 0,-5 0 0,5 4 0,-6-3 0,0 3 0,6-4 0,-5 0 0,4 0 0,-4 0 0,4 0 0,-3 0 0,8 0 0,-3 0 0,-1 0 0,5 0 0,-5 0 0,6 0 0,-5 0 0,3 0 0,-8 0 0,8 0 0,-8 0 0,3 0 0,-5 0 0,1 0 0,-1 0 0,0 0 0,0-4 0,1-1 0,-1 1 0,0-4 0,1 7 0,-1-6 0,0 6 0,5-7 0,-3 7 0,3-4 0,-4 5 0,-1 0 0,0 0 0,0 0 0,1 0 0,-1 0 0,0 0 0,-3-4 0,2 3 0,-2-2 0,3 3 0,0 0 0,1 0 0,-5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5:5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 24575,'-2'-3'0,"-1"1"0,0 4 0,-1 1 0,3 2 0,-1 0 0,4 0 0,1-2 0,2-1 0,-2 1 0,-1-3 0,-2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3:0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5672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7533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2033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  <inkml:trace contextRef="#ctx0" brushRef="#br0" timeOffset="186430">1725 40 24575,'5'11'0,"-4"1"0,7-1 0,-5-2 0,5 1 0,-2-1 0,4 2 0,-4-3 0,8 1 0,-10-4 0,10 1 0,-11-1 0,5 0 0,-3 0 0,3-2 0,-2 2 0,4-2 0,-1 2 0,2-2 0,7 3 0,-2-6 0,2 6 0,-3-6 0,-1 3 0,1-3 0,-3 0 0,-1 0 0,-3 0 0,-2 0 0,5-3 0,-6 3 0,14-6 0,-8 3 0,8-3 0,-8 1 0,4-1 0,-3 0 0,8 0 0,-7 0 0,5 0 0,-9 0 0,4-2 0,-3 2 0,1-3 0,0 4 0,-3 2 0,1-2 0,-1 2 0,-3 0 0,3-2 0,-3 5 0,3-3 0,0 0 0,-2 1 0,2-2 0,-3 0 0,0 1 0,0 0 0,0-2 0,3 2 0,-2-2 0,2 2 0,-3-4 0,0 5 0,1-5 0,-1 6 0,-2-3 0,1 3 0,-3-4 0,3 5 0,-1-5 0,0 2 0,2 1 0,-3-1 0,1 1 0,0 1 0,-3-1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5:50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2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2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24575,'-20'0'0,"5"4"0,6 1 0,5 3 0,0-3 0,3 2 0,-2-2 0,3 3 0,0 0 0,0 0 0,0 1 0,0-1 0,0 0 0,0 0 0,0 1 0,0-1 0,0 0 0,3-3 0,2-1 0,3-4 0,0 0 0,1-4 0,-5-1 0,4 0 0,-4 2 0,1-1 0,2 3 0,-6-6 0,6 6 0,-6-7 0,3 4 0,0-1 0,-3-3 0,2 4 0,-3-5 0,0 1 0,0 0 0,-3 3 0,-2 1 0,-4 4 0,5-3 0,-4 2 0,4-3 0,-1 8 0,1-4 0,4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3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24575,'14'0'0,"0"0"0,-6 0 0,0 0 0,0 0 0,1 0 0,4 0 0,2 0 0,4 0 0,-4 0 0,3 0 0,-8 0 0,3 0 0,1 0 0,-5 0 0,10 0 0,-10 0 0,5 0 0,-1 0 0,-4 0 0,5 0 0,-6 0 0,0 0 0,6 0 0,-5 0 0,5 4 0,-6-3 0,0 3 0,6-4 0,-5 0 0,4 0 0,-4 0 0,4 0 0,-3 0 0,8 0 0,-3 0 0,-1 0 0,5 0 0,-5 0 0,6 0 0,-5 0 0,3 0 0,-8 0 0,8 0 0,-8 0 0,3 0 0,-5 0 0,1 0 0,-1 0 0,0 0 0,0-4 0,1-1 0,-1 1 0,0-4 0,1 7 0,-1-6 0,0 6 0,5-7 0,-3 7 0,3-4 0,-4 5 0,-1 0 0,0 0 0,0 0 0,1 0 0,-1 0 0,0 0 0,-3-4 0,2 3 0,-2-2 0,3 3 0,0 0 0,1 0 0,-5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08:47:4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kann dem Nutzer geholfen werden?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Wie</a:t>
            </a:r>
            <a:r>
              <a:rPr lang="de-DE" baseline="0" dirty="0" smtClean="0"/>
              <a:t> sieht ein Problemlöseprozess aus? Was für Merkmale haben (komplexe) Probleme?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Was (welche Aufgaben) kann man unterstützen?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Was will und sollte der Nutzer wissen?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97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Betrachtung der verschiedenen Unternehmensbereiche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900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baseline="0" dirty="0"/>
              <a:t> Case: Ideen?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04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Zwischenpräsentation// 18.02.2019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image" Target="../media/image16.png"/><Relationship Id="rId10" Type="http://schemas.openxmlformats.org/officeDocument/2006/relationships/customXml" Target="../ink/ink5.xml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emf"/><Relationship Id="rId5" Type="http://schemas.openxmlformats.org/officeDocument/2006/relationships/customXml" Target="../ink/ink9.xml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Probeverteidigung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68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99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88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01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50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Fragebogen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1F459B3-5CC9-8141-8CBB-3D63C0B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030288"/>
            <a:ext cx="2001636" cy="1162402"/>
          </a:xfrm>
        </p:spPr>
      </p:pic>
      <p:cxnSp>
        <p:nvCxnSpPr>
          <p:cNvPr id="7" name="Gerade Verbindung mit Pfeil 6"/>
          <p:cNvCxnSpPr/>
          <p:nvPr/>
        </p:nvCxnSpPr>
        <p:spPr>
          <a:xfrm>
            <a:off x="3048000" y="1611489"/>
            <a:ext cx="646176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xmlns="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xmlns="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xmlns="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1172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b="1" dirty="0">
                    <a:solidFill>
                      <a:schemeClr val="accent4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xmlns="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xmlns="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xmlns="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31266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6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76C873CF-9A61-9B4A-9A7F-7A0A6A11ECCC}"/>
              </a:ext>
            </a:extLst>
          </p:cNvPr>
          <p:cNvGrpSpPr/>
          <p:nvPr/>
        </p:nvGrpSpPr>
        <p:grpSpPr>
          <a:xfrm>
            <a:off x="6588173" y="1197486"/>
            <a:ext cx="4723201" cy="1197322"/>
            <a:chOff x="874711" y="1484312"/>
            <a:chExt cx="4723201" cy="1197322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xmlns="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97321"/>
              <a:chOff x="1780031" y="1330903"/>
              <a:chExt cx="4723201" cy="1197321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xmlns="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1028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des Prototypen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Funktionen implementieren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xmlns="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6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xmlns="" id="{8E929239-873F-A040-A4FF-CF41E574A33B}"/>
              </a:ext>
            </a:extLst>
          </p:cNvPr>
          <p:cNvGrpSpPr/>
          <p:nvPr/>
        </p:nvGrpSpPr>
        <p:grpSpPr>
          <a:xfrm>
            <a:off x="6588173" y="2570675"/>
            <a:ext cx="4723201" cy="1965183"/>
            <a:chOff x="874711" y="1484312"/>
            <a:chExt cx="4723201" cy="1965183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xmlns="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965182"/>
              <a:chOff x="1780031" y="1330903"/>
              <a:chExt cx="4723201" cy="1965182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xmlns="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796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Konzept auf einen weiteren </a:t>
                </a:r>
                <a:r>
                  <a:rPr lang="de-DE" dirty="0" err="1">
                    <a:solidFill>
                      <a:schemeClr val="tx1"/>
                    </a:solidFill>
                  </a:rPr>
                  <a:t>Use</a:t>
                </a:r>
                <a:r>
                  <a:rPr lang="de-DE" dirty="0">
                    <a:solidFill>
                      <a:schemeClr val="tx1"/>
                    </a:solidFill>
                  </a:rPr>
                  <a:t> Case anwenden?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Vergleich PFE und Assistenzsystem?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Experteninterviews zur Einschätzung der Bedienbarkeit?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Erläutern, was Assistenz kann/nicht kann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xmlns="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xmlns="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xmlns="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xmlns="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xmlns="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xmlns="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xmlns="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46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AE9039D-A97A-1348-B85E-C1CBBAEAC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Für spätere Fragen:</a:t>
            </a:r>
          </a:p>
          <a:p>
            <a:endParaRPr lang="de-DE" b="1" dirty="0"/>
          </a:p>
          <a:p>
            <a:r>
              <a:rPr lang="de-DE" dirty="0"/>
              <a:t>	</a:t>
            </a:r>
            <a:r>
              <a:rPr lang="de-DE" dirty="0" err="1"/>
              <a:t>meret.feldkemper@tu-dresden.de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96B38992-B7B4-CC4F-9AC8-51919A92D6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6470B7-1C34-794F-AAAA-978C5A77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0098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65721FC-DA9D-7F4A-AC0A-E966CE25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496E9BA1-997F-8A42-8359-8118CAA4F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030287"/>
            <a:ext cx="3588431" cy="2081769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BEF158B-37D7-804E-8706-2F4AC3084EAE}"/>
              </a:ext>
            </a:extLst>
          </p:cNvPr>
          <p:cNvSpPr/>
          <p:nvPr/>
        </p:nvSpPr>
        <p:spPr>
          <a:xfrm>
            <a:off x="1785257" y="365760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507E0D37-7C93-BC4A-AD0C-ABE98E968974}"/>
              </a:ext>
            </a:extLst>
          </p:cNvPr>
          <p:cNvSpPr/>
          <p:nvPr/>
        </p:nvSpPr>
        <p:spPr>
          <a:xfrm>
            <a:off x="1349830" y="587561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5149A216-9FF4-6B4B-8F2B-828C3DDFA3AF}"/>
              </a:ext>
            </a:extLst>
          </p:cNvPr>
          <p:cNvSpPr/>
          <p:nvPr/>
        </p:nvSpPr>
        <p:spPr>
          <a:xfrm>
            <a:off x="2569031" y="582771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xmlns="" id="{A0E82E8C-EC6D-9349-9BFA-4A3A2CDCC1E4}"/>
                  </a:ext>
                </a:extLst>
              </p14:cNvPr>
              <p14:cNvContentPartPr/>
              <p14:nvPr/>
            </p14:nvContentPartPr>
            <p14:xfrm>
              <a:off x="1987920" y="3816840"/>
              <a:ext cx="14400" cy="36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A0E82E8C-EC6D-9349-9BFA-4A3A2CDCC1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9280" y="3807840"/>
                <a:ext cx="32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xmlns="" id="{E50D5434-2140-FA4B-BC8C-7CE04AB8EE66}"/>
                  </a:ext>
                </a:extLst>
              </p14:cNvPr>
              <p14:cNvContentPartPr/>
              <p14:nvPr/>
            </p14:nvContentPartPr>
            <p14:xfrm>
              <a:off x="2233440" y="3815400"/>
              <a:ext cx="6120" cy="1152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E50D5434-2140-FA4B-BC8C-7CE04AB8EE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4800" y="3806760"/>
                <a:ext cx="237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xmlns="" id="{27A900A0-707B-0345-98E5-AFA26F328408}"/>
                  </a:ext>
                </a:extLst>
              </p14:cNvPr>
              <p14:cNvContentPartPr/>
              <p14:nvPr/>
            </p14:nvContentPartPr>
            <p14:xfrm>
              <a:off x="1410669" y="4035402"/>
              <a:ext cx="1425960" cy="1895725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27A900A0-707B-0345-98E5-AFA26F3284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2029" y="4026761"/>
                <a:ext cx="1443600" cy="1913368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Abgerundete rechteckige Legende 48">
            <a:extLst>
              <a:ext uri="{FF2B5EF4-FFF2-40B4-BE49-F238E27FC236}">
                <a16:creationId xmlns:a16="http://schemas.microsoft.com/office/drawing/2014/main" xmlns="" id="{C3CD6BDE-7299-4D4A-B8A9-C380C4D21852}"/>
              </a:ext>
            </a:extLst>
          </p:cNvPr>
          <p:cNvSpPr/>
          <p:nvPr/>
        </p:nvSpPr>
        <p:spPr>
          <a:xfrm>
            <a:off x="3256629" y="3440790"/>
            <a:ext cx="2427514" cy="1490439"/>
          </a:xfrm>
          <a:prstGeom prst="wedgeRoundRectCallout">
            <a:avLst>
              <a:gd name="adj1" fmla="val -83165"/>
              <a:gd name="adj2" fmla="val -171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Es dauert 2 Tage das Modul zu warten.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Unsere Produktion darf nur 3 Stunden still stehen.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xmlns="" id="{74812B0A-9F6B-3B44-B974-C1947644856D}"/>
              </a:ext>
            </a:extLst>
          </p:cNvPr>
          <p:cNvSpPr txBox="1"/>
          <p:nvPr/>
        </p:nvSpPr>
        <p:spPr>
          <a:xfrm>
            <a:off x="1114563" y="3330258"/>
            <a:ext cx="185724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Produktionsleiter</a:t>
            </a:r>
          </a:p>
        </p:txBody>
      </p:sp>
      <p:sp>
        <p:nvSpPr>
          <p:cNvPr id="52" name="Wolkenförmige Legende 51">
            <a:extLst>
              <a:ext uri="{FF2B5EF4-FFF2-40B4-BE49-F238E27FC236}">
                <a16:creationId xmlns:a16="http://schemas.microsoft.com/office/drawing/2014/main" xmlns="" id="{29DB6461-09BA-4847-ADB9-C5C694AA482B}"/>
              </a:ext>
            </a:extLst>
          </p:cNvPr>
          <p:cNvSpPr/>
          <p:nvPr/>
        </p:nvSpPr>
        <p:spPr>
          <a:xfrm>
            <a:off x="9372600" y="2075297"/>
            <a:ext cx="2503714" cy="1302160"/>
          </a:xfrm>
          <a:prstGeom prst="cloudCallout">
            <a:avLst>
              <a:gd name="adj1" fmla="val -76486"/>
              <a:gd name="adj2" fmla="val 765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Wie kann ich das Problem lösen?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A7F525C7-2BB3-7741-BE0A-A91605F6B414}"/>
              </a:ext>
            </a:extLst>
          </p:cNvPr>
          <p:cNvSpPr/>
          <p:nvPr/>
        </p:nvSpPr>
        <p:spPr>
          <a:xfrm>
            <a:off x="7931141" y="365155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7A84F289-E89F-8342-8791-347A0E4F5BF9}"/>
              </a:ext>
            </a:extLst>
          </p:cNvPr>
          <p:cNvSpPr/>
          <p:nvPr/>
        </p:nvSpPr>
        <p:spPr>
          <a:xfrm>
            <a:off x="7495714" y="586956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A65E12B4-4201-2148-B5CA-CF3C353E009F}"/>
              </a:ext>
            </a:extLst>
          </p:cNvPr>
          <p:cNvSpPr/>
          <p:nvPr/>
        </p:nvSpPr>
        <p:spPr>
          <a:xfrm>
            <a:off x="8714915" y="582166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xmlns="" id="{5B3C06F8-598F-844F-A3A1-C175A796CC1F}"/>
                  </a:ext>
                </a:extLst>
              </p14:cNvPr>
              <p14:cNvContentPartPr/>
              <p14:nvPr/>
            </p14:nvContentPartPr>
            <p14:xfrm>
              <a:off x="7556553" y="4202512"/>
              <a:ext cx="1425960" cy="172260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5B3C06F8-598F-844F-A3A1-C175A796CC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47913" y="4193512"/>
                <a:ext cx="1443600" cy="17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xmlns="" id="{082C1878-4FC7-A046-A15C-155DA5A4994F}"/>
                  </a:ext>
                </a:extLst>
              </p14:cNvPr>
              <p14:cNvContentPartPr/>
              <p14:nvPr/>
            </p14:nvContentPartPr>
            <p14:xfrm>
              <a:off x="8165520" y="3824546"/>
              <a:ext cx="18360" cy="48600"/>
            </p14:xfrm>
          </p:contentPart>
        </mc:Choice>
        <mc:Fallback xmlns=""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082C1878-4FC7-A046-A15C-155DA5A499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56880" y="3815546"/>
                <a:ext cx="360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xmlns="" id="{4493D0F5-C439-AB47-A7AB-C5899EB6F429}"/>
                  </a:ext>
                </a:extLst>
              </p14:cNvPr>
              <p14:cNvContentPartPr/>
              <p14:nvPr/>
            </p14:nvContentPartPr>
            <p14:xfrm>
              <a:off x="8392680" y="3854066"/>
              <a:ext cx="30240" cy="45000"/>
            </p14:xfrm>
          </p:contentPart>
        </mc:Choice>
        <mc:Fallback xmlns=""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4493D0F5-C439-AB47-A7AB-C5899EB6F4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84040" y="3845066"/>
                <a:ext cx="478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xmlns="" id="{748AF862-0F58-C846-9997-89FE1E796ACE}"/>
                  </a:ext>
                </a:extLst>
              </p14:cNvPr>
              <p14:cNvContentPartPr/>
              <p14:nvPr/>
            </p14:nvContentPartPr>
            <p14:xfrm>
              <a:off x="8168040" y="4057106"/>
              <a:ext cx="295920" cy="1908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748AF862-0F58-C846-9997-89FE1E796A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59400" y="4048466"/>
                <a:ext cx="313560" cy="367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xmlns="" id="{78AA0267-66A5-6246-A3BD-117F333C6256}"/>
              </a:ext>
            </a:extLst>
          </p:cNvPr>
          <p:cNvSpPr txBox="1"/>
          <p:nvPr/>
        </p:nvSpPr>
        <p:spPr>
          <a:xfrm>
            <a:off x="7571256" y="3112056"/>
            <a:ext cx="478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/>
              <a:t>?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" t="2149"/>
          <a:stretch/>
        </p:blipFill>
        <p:spPr>
          <a:xfrm>
            <a:off x="5610352" y="1041150"/>
            <a:ext cx="2952160" cy="126773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xmlns="" id="{74812B0A-9F6B-3B44-B974-C1947644856D}"/>
              </a:ext>
            </a:extLst>
          </p:cNvPr>
          <p:cNvSpPr txBox="1"/>
          <p:nvPr/>
        </p:nvSpPr>
        <p:spPr>
          <a:xfrm>
            <a:off x="7612585" y="2789955"/>
            <a:ext cx="127150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Mitarbeiter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4069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81" y="233186"/>
            <a:ext cx="9899548" cy="5749925"/>
          </a:xfrm>
        </p:spPr>
      </p:pic>
    </p:spTree>
    <p:extLst>
      <p:ext uri="{BB962C8B-B14F-4D97-AF65-F5344CB8AC3E}">
        <p14:creationId xmlns:p14="http://schemas.microsoft.com/office/powerpoint/2010/main" val="30059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55" y="242537"/>
            <a:ext cx="9900000" cy="5740389"/>
          </a:xfrm>
        </p:spPr>
      </p:pic>
    </p:spTree>
    <p:extLst>
      <p:ext uri="{BB962C8B-B14F-4D97-AF65-F5344CB8AC3E}">
        <p14:creationId xmlns:p14="http://schemas.microsoft.com/office/powerpoint/2010/main" val="1911905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55" y="242534"/>
            <a:ext cx="9900000" cy="5715592"/>
          </a:xfrm>
        </p:spPr>
      </p:pic>
    </p:spTree>
    <p:extLst>
      <p:ext uri="{BB962C8B-B14F-4D97-AF65-F5344CB8AC3E}">
        <p14:creationId xmlns:p14="http://schemas.microsoft.com/office/powerpoint/2010/main" val="148975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D53ED9D-320B-244E-B0A4-990B8FD6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</a:t>
            </a:r>
            <a:r>
              <a:rPr lang="de-DE" dirty="0" smtClean="0"/>
              <a:t>Anlagen, </a:t>
            </a:r>
            <a:r>
              <a:rPr lang="de-DE" dirty="0" err="1" smtClean="0"/>
              <a:t>Ironies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Automation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71C7D99-FD94-FB49-B8BA-4204773E2C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Was ist das genaue Problem des Produktionsmitarbeiters?</a:t>
            </a:r>
          </a:p>
          <a:p>
            <a:r>
              <a:rPr lang="de-DE" dirty="0" smtClean="0"/>
              <a:t>Höhere Flexibilität</a:t>
            </a:r>
          </a:p>
          <a:p>
            <a:r>
              <a:rPr lang="de-DE" dirty="0" smtClean="0"/>
              <a:t>hat Verantwortung, dass es funktioniert</a:t>
            </a:r>
          </a:p>
          <a:p>
            <a:r>
              <a:rPr lang="de-DE" dirty="0" smtClean="0"/>
              <a:t>Muss nach jedem Umbau bewerkstelligen, dass Produktion aufrecht erhalten bleibt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60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61E505A-8173-1347-AE02-C6C2BDD4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2031275" y="4838552"/>
            <a:ext cx="2269902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Wie kann dem Nutzer geholfen werden?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3169076" y="1411863"/>
            <a:ext cx="2648778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Was will und sollte der Nutzer wissen?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6403913" y="1414335"/>
            <a:ext cx="1994688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>
                <a:solidFill>
                  <a:schemeClr val="tx1"/>
                </a:solidFill>
              </a:rPr>
              <a:t>Ist der Nutzer jetzt glücklich?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4832117" y="4852277"/>
            <a:ext cx="2190929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So könnte man dem Nutzer helfen!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7547755" y="4852277"/>
            <a:ext cx="2648778" cy="83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Das muss noch getan werden!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/>
          <p:cNvCxnSpPr/>
          <p:nvPr/>
        </p:nvCxnSpPr>
        <p:spPr>
          <a:xfrm flipV="1">
            <a:off x="3223098" y="3166192"/>
            <a:ext cx="0" cy="167236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4493465" y="2250690"/>
            <a:ext cx="0" cy="89343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9" idx="0"/>
          </p:cNvCxnSpPr>
          <p:nvPr/>
        </p:nvCxnSpPr>
        <p:spPr>
          <a:xfrm flipV="1">
            <a:off x="5927582" y="3213927"/>
            <a:ext cx="0" cy="163835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7401257" y="2241121"/>
            <a:ext cx="0" cy="903007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8546592" y="3200202"/>
            <a:ext cx="0" cy="16383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9833083" y="2241121"/>
            <a:ext cx="1661224" cy="1333263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Glücklicher Nutzer (Bild)</a:t>
            </a:r>
          </a:p>
        </p:txBody>
      </p:sp>
      <p:sp>
        <p:nvSpPr>
          <p:cNvPr id="17" name="Oval 52">
            <a:extLst>
              <a:ext uri="{FF2B5EF4-FFF2-40B4-BE49-F238E27FC236}">
                <a16:creationId xmlns:a16="http://schemas.microsoft.com/office/drawing/2014/main" xmlns="" id="{A7F525C7-2BB3-7741-BE0A-A91605F6B414}"/>
              </a:ext>
            </a:extLst>
          </p:cNvPr>
          <p:cNvSpPr/>
          <p:nvPr/>
        </p:nvSpPr>
        <p:spPr>
          <a:xfrm>
            <a:off x="1366724" y="195694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Oval 54">
            <a:extLst>
              <a:ext uri="{FF2B5EF4-FFF2-40B4-BE49-F238E27FC236}">
                <a16:creationId xmlns:a16="http://schemas.microsoft.com/office/drawing/2014/main" xmlns="" id="{A65E12B4-4201-2148-B5CA-CF3C353E009F}"/>
              </a:ext>
            </a:extLst>
          </p:cNvPr>
          <p:cNvSpPr/>
          <p:nvPr/>
        </p:nvSpPr>
        <p:spPr>
          <a:xfrm>
            <a:off x="2150498" y="412705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xmlns="" id="{5B3C06F8-598F-844F-A3A1-C175A796CC1F}"/>
                  </a:ext>
                </a:extLst>
              </p14:cNvPr>
              <p14:cNvContentPartPr/>
              <p14:nvPr/>
            </p14:nvContentPartPr>
            <p14:xfrm>
              <a:off x="992136" y="2507902"/>
              <a:ext cx="1425960" cy="172260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B3C06F8-598F-844F-A3A1-C175A796CC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9896" y="2495662"/>
                <a:ext cx="1450440" cy="17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xmlns="" id="{082C1878-4FC7-A046-A15C-155DA5A4994F}"/>
                  </a:ext>
                </a:extLst>
              </p14:cNvPr>
              <p14:cNvContentPartPr/>
              <p14:nvPr/>
            </p14:nvContentPartPr>
            <p14:xfrm>
              <a:off x="1601103" y="2129936"/>
              <a:ext cx="18360" cy="48600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82C1878-4FC7-A046-A15C-155DA5A499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8863" y="2117696"/>
                <a:ext cx="428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xmlns="" id="{4493D0F5-C439-AB47-A7AB-C5899EB6F429}"/>
                  </a:ext>
                </a:extLst>
              </p14:cNvPr>
              <p14:cNvContentPartPr/>
              <p14:nvPr/>
            </p14:nvContentPartPr>
            <p14:xfrm>
              <a:off x="1828263" y="2159456"/>
              <a:ext cx="30240" cy="45000"/>
            </p14:xfrm>
          </p:contentPart>
        </mc:Choice>
        <mc:Fallback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93D0F5-C439-AB47-A7AB-C5899EB6F4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6023" y="2147216"/>
                <a:ext cx="550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xmlns="" id="{748AF862-0F58-C846-9997-89FE1E796ACE}"/>
                  </a:ext>
                </a:extLst>
              </p14:cNvPr>
              <p14:cNvContentPartPr/>
              <p14:nvPr/>
            </p14:nvContentPartPr>
            <p14:xfrm>
              <a:off x="1603623" y="2362496"/>
              <a:ext cx="295920" cy="19080"/>
            </p14:xfrm>
          </p:contentPart>
        </mc:Choice>
        <mc:Fallback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48AF862-0F58-C846-9997-89FE1E796A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91383" y="2350256"/>
                <a:ext cx="320400" cy="439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xmlns="" id="{78AA0267-66A5-6246-A3BD-117F333C6256}"/>
              </a:ext>
            </a:extLst>
          </p:cNvPr>
          <p:cNvSpPr txBox="1"/>
          <p:nvPr/>
        </p:nvSpPr>
        <p:spPr>
          <a:xfrm>
            <a:off x="992136" y="1415777"/>
            <a:ext cx="478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/>
              <a:t>?</a:t>
            </a:r>
          </a:p>
        </p:txBody>
      </p:sp>
      <p:sp>
        <p:nvSpPr>
          <p:cNvPr id="28" name="Oval 53">
            <a:extLst>
              <a:ext uri="{FF2B5EF4-FFF2-40B4-BE49-F238E27FC236}">
                <a16:creationId xmlns:a16="http://schemas.microsoft.com/office/drawing/2014/main" xmlns="" id="{7A84F289-E89F-8342-8791-347A0E4F5BF9}"/>
              </a:ext>
            </a:extLst>
          </p:cNvPr>
          <p:cNvSpPr/>
          <p:nvPr/>
        </p:nvSpPr>
        <p:spPr>
          <a:xfrm>
            <a:off x="935135" y="416195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2553270" y="2997118"/>
            <a:ext cx="6746956" cy="294017"/>
          </a:xfrm>
          <a:prstGeom prst="rightArrow">
            <a:avLst/>
          </a:pr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9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sieht ein Problemlöseprozess aus?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874710" y="1197487"/>
            <a:ext cx="3302179" cy="2279491"/>
            <a:chOff x="1780031" y="1330903"/>
            <a:chExt cx="3302179" cy="227949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1" y="1499918"/>
              <a:ext cx="3302179" cy="2110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 smtClean="0">
                  <a:solidFill>
                    <a:schemeClr val="tx1"/>
                  </a:solidFill>
                </a:rPr>
                <a:t>Problemidentifikation</a:t>
              </a:r>
              <a:endParaRPr lang="de-DE" dirty="0">
                <a:solidFill>
                  <a:schemeClr val="tx1"/>
                </a:solidFill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 smtClean="0">
                  <a:solidFill>
                    <a:schemeClr val="tx1"/>
                  </a:solidFill>
                </a:rPr>
                <a:t>Ziel- und Situationsanalyse</a:t>
              </a:r>
              <a:endParaRPr lang="de-DE" dirty="0">
                <a:solidFill>
                  <a:schemeClr val="tx1"/>
                </a:solidFill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 smtClean="0">
                  <a:solidFill>
                    <a:schemeClr val="tx1"/>
                  </a:solidFill>
                </a:rPr>
                <a:t>Planerstellung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 smtClean="0">
                  <a:solidFill>
                    <a:schemeClr val="tx1"/>
                  </a:solidFill>
                </a:rPr>
                <a:t>Planausführung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de-DE" dirty="0" smtClean="0">
                  <a:solidFill>
                    <a:schemeClr val="tx1"/>
                  </a:solidFill>
                </a:rPr>
                <a:t>Ergebnisbewertung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39" y="1330903"/>
              <a:ext cx="294712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accent4"/>
                  </a:solidFill>
                </a:rPr>
                <a:t>Phasen des Problemlösens</a:t>
              </a:r>
              <a:endParaRPr lang="de-DE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874710" y="3645993"/>
            <a:ext cx="3432001" cy="2279491"/>
            <a:chOff x="1780031" y="1330903"/>
            <a:chExt cx="3432001" cy="2279491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1" y="1499918"/>
              <a:ext cx="3432001" cy="2110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Klarheit</a:t>
              </a:r>
              <a:endParaRPr lang="de-DE" dirty="0">
                <a:solidFill>
                  <a:schemeClr val="tx1"/>
                </a:solidFill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Zeitskala</a:t>
              </a:r>
              <a:endParaRPr lang="de-DE" dirty="0">
                <a:solidFill>
                  <a:schemeClr val="tx1"/>
                </a:solidFill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Zeitdruck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Geforderte kognitive Aktivität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Bereich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268183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accent4"/>
                  </a:solidFill>
                </a:rPr>
                <a:t>Probleme unterscheiden</a:t>
              </a:r>
              <a:endParaRPr lang="de-DE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4718577" y="3645357"/>
            <a:ext cx="4481868" cy="2279491"/>
            <a:chOff x="1780031" y="1330903"/>
            <a:chExt cx="4481868" cy="2279491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1" y="1499918"/>
              <a:ext cx="4481868" cy="2110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Komplexität der Problemsituation</a:t>
              </a:r>
              <a:endParaRPr lang="de-DE" dirty="0">
                <a:solidFill>
                  <a:schemeClr val="tx1"/>
                </a:solidFill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err="1" smtClean="0">
                  <a:solidFill>
                    <a:schemeClr val="tx1"/>
                  </a:solidFill>
                </a:rPr>
                <a:t>Vernetztheit</a:t>
              </a:r>
              <a:r>
                <a:rPr lang="de-DE" dirty="0" smtClean="0">
                  <a:solidFill>
                    <a:schemeClr val="tx1"/>
                  </a:solidFill>
                </a:rPr>
                <a:t> der beteiligten Variablen</a:t>
              </a:r>
              <a:endParaRPr lang="de-DE" dirty="0">
                <a:solidFill>
                  <a:schemeClr val="tx1"/>
                </a:solidFill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Dynamik der Problemsituation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Intransparenz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Projektile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223028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accent4"/>
                  </a:solidFill>
                </a:rPr>
                <a:t>Komplexe Probleme</a:t>
              </a:r>
              <a:endParaRPr lang="de-DE" sz="16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7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Wobei kann der Mitarbeiter mit einem Assistenzsystem unterstützt werden?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874710" y="1366502"/>
            <a:ext cx="2613557" cy="1331542"/>
            <a:chOff x="1780031" y="1330903"/>
            <a:chExt cx="2613557" cy="133154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1" y="1499918"/>
              <a:ext cx="2613557" cy="11625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Warnung vor Fehlern</a:t>
              </a:r>
              <a:endParaRPr lang="de-DE" dirty="0">
                <a:solidFill>
                  <a:schemeClr val="tx1"/>
                </a:solidFill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Signale</a:t>
              </a:r>
              <a:endParaRPr lang="de-DE" dirty="0">
                <a:solidFill>
                  <a:schemeClr val="tx1"/>
                </a:solidFill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Orientierung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138925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accent4"/>
                  </a:solidFill>
                </a:rPr>
                <a:t>Aktivierung</a:t>
              </a:r>
              <a:endParaRPr lang="de-DE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874710" y="2862602"/>
            <a:ext cx="3100391" cy="1163074"/>
            <a:chOff x="1760001" y="1330903"/>
            <a:chExt cx="3100391" cy="1163074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60001" y="1499917"/>
              <a:ext cx="3100391" cy="994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Kennzeichnung</a:t>
              </a:r>
              <a:endParaRPr lang="de-DE" dirty="0">
                <a:solidFill>
                  <a:schemeClr val="tx1"/>
                </a:solidFill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Erklärung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266631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accent4"/>
                  </a:solidFill>
                </a:rPr>
                <a:t>Informationsintegration</a:t>
              </a:r>
              <a:endParaRPr lang="de-DE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874712" y="4194690"/>
            <a:ext cx="2613557" cy="2020165"/>
            <a:chOff x="1780031" y="1330903"/>
            <a:chExt cx="2613557" cy="2020165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1" y="1499918"/>
              <a:ext cx="2613557" cy="1851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Bereitstellung</a:t>
              </a:r>
              <a:endParaRPr lang="de-DE" dirty="0">
                <a:solidFill>
                  <a:schemeClr val="tx1"/>
                </a:solidFill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Filter</a:t>
              </a:r>
              <a:endParaRPr lang="de-DE" dirty="0">
                <a:solidFill>
                  <a:schemeClr val="tx1"/>
                </a:solidFill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Berater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 err="1" smtClean="0">
                  <a:solidFill>
                    <a:schemeClr val="tx1"/>
                  </a:solidFill>
                </a:rPr>
                <a:t>Deligieren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16313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accent4"/>
                  </a:solidFill>
                </a:rPr>
                <a:t>Entscheidung</a:t>
              </a:r>
              <a:endParaRPr lang="de-DE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7585726" y="783803"/>
            <a:ext cx="3790652" cy="2494298"/>
            <a:chOff x="1780032" y="1330903"/>
            <a:chExt cx="3790652" cy="2494298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790652" cy="23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Anpassung an Aufgabenstruktur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Anpassung an Arbeitsabläufe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Arbeitsobjekte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Interaktionsformen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Informationskodierung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Eigenschaften der Ein- und Ausgabegeräte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31082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accent4"/>
                  </a:solidFill>
                </a:rPr>
                <a:t>Veränderliche Eigenschaften</a:t>
              </a:r>
              <a:endParaRPr lang="de-DE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4710351" y="3447116"/>
            <a:ext cx="4249738" cy="2494298"/>
            <a:chOff x="1780032" y="1330903"/>
            <a:chExt cx="4249738" cy="2494298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4249738" cy="23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Variation der Benutzermerkmale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Unterschiedlichen Bedürfnissen und Zielen der Nutzer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Schwankung der Aufgabenmerkmale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Nutzung eines Systems auf verschiedenen Geräten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Veränderung der Umgebung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241654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accent4"/>
                  </a:solidFill>
                </a:rPr>
                <a:t>Individualisierung bei</a:t>
              </a:r>
              <a:endParaRPr lang="de-DE" sz="16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90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für Informationen stellt die modulare </a:t>
            </a:r>
            <a:r>
              <a:rPr lang="de-DE" dirty="0" smtClean="0"/>
              <a:t>Anlage und die PFE </a:t>
            </a:r>
            <a:r>
              <a:rPr lang="de-DE" dirty="0"/>
              <a:t>zur Verfügung?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874712" y="1484313"/>
            <a:ext cx="3790652" cy="3877909"/>
            <a:chOff x="1780032" y="1330903"/>
            <a:chExt cx="3790652" cy="387790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790652" cy="3708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Sollwertgrenzen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Rückmeldung bei Fehlfunktion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Toleranz-, Warnungs- und Alarmgrenzen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Parameter von Diensten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err="1" smtClean="0">
                  <a:solidFill>
                    <a:schemeClr val="tx1"/>
                  </a:solidFill>
                </a:rPr>
                <a:t>Konfig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Fahrweise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Prozess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Report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0" y="1330903"/>
              <a:ext cx="19649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accent4"/>
                  </a:solidFill>
                </a:rPr>
                <a:t>Modulare Anlage</a:t>
              </a:r>
              <a:endParaRPr lang="de-DE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783A73D2-C025-644E-A194-3438D291D352}"/>
              </a:ext>
            </a:extLst>
          </p:cNvPr>
          <p:cNvGrpSpPr/>
          <p:nvPr/>
        </p:nvGrpSpPr>
        <p:grpSpPr>
          <a:xfrm>
            <a:off x="7664747" y="1484313"/>
            <a:ext cx="3790652" cy="2997376"/>
            <a:chOff x="1780032" y="1330903"/>
            <a:chExt cx="3790652" cy="2997376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4F68B8E9-417E-0141-AE27-E298ED29929C}"/>
                </a:ext>
              </a:extLst>
            </p:cNvPr>
            <p:cNvSpPr/>
            <p:nvPr/>
          </p:nvSpPr>
          <p:spPr>
            <a:xfrm>
              <a:off x="1780032" y="1499918"/>
              <a:ext cx="3790652" cy="2828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KPIs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Navigation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Rezept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Services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Parameter</a:t>
              </a:r>
            </a:p>
            <a:p>
              <a:pPr marL="75438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Fahrweise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HMI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B2717A64-B61E-B44C-B23D-CB509FB519CA}"/>
                </a:ext>
              </a:extLst>
            </p:cNvPr>
            <p:cNvSpPr/>
            <p:nvPr/>
          </p:nvSpPr>
          <p:spPr>
            <a:xfrm>
              <a:off x="1977041" y="1330903"/>
              <a:ext cx="55909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accent4"/>
                  </a:solidFill>
                </a:rPr>
                <a:t>PFE</a:t>
              </a:r>
              <a:endParaRPr lang="de-DE" sz="16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88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für Benutzergruppen gibt es?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861823316"/>
              </p:ext>
            </p:extLst>
          </p:nvPr>
        </p:nvGraphicFramePr>
        <p:xfrm>
          <a:off x="874713" y="1484315"/>
          <a:ext cx="10580688" cy="4192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176"/>
                <a:gridCol w="3736622"/>
                <a:gridCol w="4049890"/>
              </a:tblGrid>
              <a:tr h="683152">
                <a:tc>
                  <a:txBody>
                    <a:bodyPr/>
                    <a:lstStyle/>
                    <a:p>
                      <a:r>
                        <a:rPr lang="de-D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Ebenen eines Unternehmens</a:t>
                      </a:r>
                      <a:endParaRPr lang="de-DE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Zeitliche Anforderungen</a:t>
                      </a:r>
                      <a:endParaRPr lang="de-DE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Automatisierungsfunktionen</a:t>
                      </a:r>
                      <a:endParaRPr lang="de-DE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 smtClean="0"/>
                        <a:t>Unternehmensführung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Monate, Jahre (Jahreskalender)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Kostenanalysen, statistische Auswertungen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Produktionsplanung</a:t>
                      </a:r>
                      <a:r>
                        <a:rPr lang="de-DE" baseline="0" dirty="0" smtClean="0"/>
                        <a:t> und Betriebsleitung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Monate, Wochen, Tage (Monatsübersicht)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Betriebsablaufplanung, Kapazitätsoptimierung, Auswertung der Prozessergebnisse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 smtClean="0"/>
                        <a:t>Leitung technische Prozesse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Stunden,</a:t>
                      </a:r>
                      <a:r>
                        <a:rPr lang="de-DE" baseline="0" dirty="0" smtClean="0"/>
                        <a:t> Minuten (Uhr)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Prozessüberwachung, An- und Abfahrten,</a:t>
                      </a:r>
                      <a:r>
                        <a:rPr lang="de-DE" baseline="0" dirty="0" smtClean="0"/>
                        <a:t> Störungsbehandlung, Prozessführung, Prozesssicherung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6550">
                <a:tc>
                  <a:txBody>
                    <a:bodyPr/>
                    <a:lstStyle/>
                    <a:p>
                      <a:r>
                        <a:rPr lang="de-DE" dirty="0" smtClean="0"/>
                        <a:t>Prozessgrößen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Sekunden, Millisekunden,</a:t>
                      </a:r>
                      <a:r>
                        <a:rPr lang="de-DE" baseline="0" dirty="0" smtClean="0"/>
                        <a:t> Mikrosekunden (Stoppuhr)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Messen, Steuern,</a:t>
                      </a:r>
                      <a:r>
                        <a:rPr lang="de-DE" baseline="0" dirty="0" smtClean="0"/>
                        <a:t> Stellen, Regeln, Verriegelungen, Not-Bedienen von Prozessgrößen, Abschalten, Schutz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721261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485</Words>
  <Application>Microsoft Office PowerPoint</Application>
  <PresentationFormat>Breitbild</PresentationFormat>
  <Paragraphs>152</Paragraphs>
  <Slides>22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Open Sans</vt:lpstr>
      <vt:lpstr>Calibri</vt:lpstr>
      <vt:lpstr>Wingdings</vt:lpstr>
      <vt:lpstr>Arial</vt:lpstr>
      <vt:lpstr>PCSPSE_2018_16zu9</vt:lpstr>
      <vt:lpstr>Kollaborative Problemlösung in modularen Anlagen mittels persönlicher digitaler Assistenz</vt:lpstr>
      <vt:lpstr>Use Case</vt:lpstr>
      <vt:lpstr>Modulare Anlagen, Ironies of Automation</vt:lpstr>
      <vt:lpstr>Agenda</vt:lpstr>
      <vt:lpstr>Wie sieht ein Problemlöseprozess aus?</vt:lpstr>
      <vt:lpstr>Wobei kann der Mitarbeiter mit einem Assistenzsystem unterstützt werden?</vt:lpstr>
      <vt:lpstr>Was für Informationen stellt die modulare Anlage und die PFE zur Verfügung?</vt:lpstr>
      <vt:lpstr>Was für Benutzergruppen gibt es?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Anforderungen</vt:lpstr>
      <vt:lpstr>Fragebogen</vt:lpstr>
      <vt:lpstr>Ausblick</vt:lpstr>
      <vt:lpstr>Zeitplan</vt:lpstr>
      <vt:lpstr>Quellen</vt:lpstr>
      <vt:lpstr>Vielen Dank für Ihre Aufmerksamkeit!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343</cp:revision>
  <cp:lastPrinted>2018-09-13T17:09:39Z</cp:lastPrinted>
  <dcterms:created xsi:type="dcterms:W3CDTF">2018-09-15T05:40:42Z</dcterms:created>
  <dcterms:modified xsi:type="dcterms:W3CDTF">2019-04-03T14:15:16Z</dcterms:modified>
</cp:coreProperties>
</file>