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6"/>
  </p:notesMasterIdLst>
  <p:handoutMasterIdLst>
    <p:handoutMasterId r:id="rId27"/>
  </p:handoutMasterIdLst>
  <p:sldIdLst>
    <p:sldId id="319" r:id="rId2"/>
    <p:sldId id="346" r:id="rId3"/>
    <p:sldId id="337" r:id="rId4"/>
    <p:sldId id="347" r:id="rId5"/>
    <p:sldId id="341" r:id="rId6"/>
    <p:sldId id="348" r:id="rId7"/>
    <p:sldId id="350" r:id="rId8"/>
    <p:sldId id="349" r:id="rId9"/>
    <p:sldId id="339" r:id="rId10"/>
    <p:sldId id="342" r:id="rId11"/>
    <p:sldId id="343" r:id="rId12"/>
    <p:sldId id="345" r:id="rId13"/>
    <p:sldId id="338" r:id="rId14"/>
    <p:sldId id="327" r:id="rId15"/>
    <p:sldId id="320" r:id="rId16"/>
    <p:sldId id="322" r:id="rId17"/>
    <p:sldId id="325" r:id="rId18"/>
    <p:sldId id="336" r:id="rId19"/>
    <p:sldId id="331" r:id="rId20"/>
    <p:sldId id="332" r:id="rId21"/>
    <p:sldId id="329" r:id="rId22"/>
    <p:sldId id="324" r:id="rId23"/>
    <p:sldId id="330" r:id="rId24"/>
    <p:sldId id="326" r:id="rId25"/>
  </p:sldIdLst>
  <p:sldSz cx="12192000" cy="6858000"/>
  <p:notesSz cx="6858000" cy="9144000"/>
  <p:embeddedFontLst>
    <p:embeddedFont>
      <p:font typeface="Open Sans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46"/>
            <p14:sldId id="337"/>
            <p14:sldId id="347"/>
            <p14:sldId id="341"/>
            <p14:sldId id="348"/>
            <p14:sldId id="350"/>
            <p14:sldId id="349"/>
            <p14:sldId id="339"/>
            <p14:sldId id="342"/>
            <p14:sldId id="343"/>
            <p14:sldId id="345"/>
          </p14:sldIdLst>
        </p14:section>
        <p14:section name="Backup" id="{11E1ABF5-BE9C-4ED3-BFED-F3FA90A74AB7}">
          <p14:sldIdLst>
            <p14:sldId id="338"/>
            <p14:sldId id="327"/>
            <p14:sldId id="320"/>
            <p14:sldId id="322"/>
            <p14:sldId id="325"/>
            <p14:sldId id="336"/>
            <p14:sldId id="331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 autoAdjust="0"/>
    <p:restoredTop sz="74150" autoAdjust="0"/>
  </p:normalViewPr>
  <p:slideViewPr>
    <p:cSldViewPr snapToGrid="0" snapToObjects="1">
      <p:cViewPr varScale="1">
        <p:scale>
          <a:sx n="67" d="100"/>
          <a:sy n="67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Ziele definieren:</a:t>
            </a:r>
            <a:r>
              <a:rPr lang="de-DE" baseline="0" dirty="0" smtClean="0"/>
              <a:t> Schon erster Schritt in der Problemlösung: man könnte ja auch die Wartung verschieben. Ändert sich dann nicht auch die maximal erlaubte Stillstandzeit?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3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2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74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07.01.2019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Problemidentifikation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Verschaltung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Aktuelles Rezept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Übersicht über KPIs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z.B. Energieverbrauch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Meldungen, Warnungen und 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Personalauslastung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Produktionskennzahlen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37700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Aktueller Status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Zeitrahmen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Zielgröße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Definition des Ziels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Beschreibungstext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Markierung des Problemumfangs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Bereiche sind betroffen?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Rezept, Serviceabhängigkeiten, 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9820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Das Problem beschreiben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89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Problemlösung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verändert sich?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Module sind in Datenbank hinterlegt (z.B.) -&gt; DA Jan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504858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vorschlagen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Rüstaufwand: Wie viel muss im Rezept geändert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bewerten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Unterschiede darstellen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Menge an Anpassungen im 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r>
                <a:rPr lang="de-DE" dirty="0">
                  <a:solidFill>
                    <a:schemeClr val="tx1"/>
                  </a:solidFill>
                </a:rPr>
                <a:t> der Module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Kennzahlen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45096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vergleichen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34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Zeitaufwand der Problemlösung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 des Moduls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10432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Kriterien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08455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 auswählen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Nach festgelegten Kriterien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7223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filtern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8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Auswirkungen haben Anpassungen der Parameter auf den Prozess?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hoch ist der Energieverbrauch des Moduls?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Unternehmen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xmlns="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xmlns="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xmlns="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xmlns="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20042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6C873CF-9A61-9B4A-9A7F-7A0A6A11ECCC}"/>
              </a:ext>
            </a:extLst>
          </p:cNvPr>
          <p:cNvGrpSpPr/>
          <p:nvPr/>
        </p:nvGrpSpPr>
        <p:grpSpPr>
          <a:xfrm>
            <a:off x="658817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der Interaktionsplattform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Implementierung der Anpassungen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xmlns="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können dargestellt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Auswertung der Anpassungsmöglichkeiten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xmlns="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F501AA0-CA0E-4649-A4DF-1177DBB8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464FDF8-1C7E-404D-B624-B587D456B8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42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1-2. </a:t>
            </a:r>
            <a:r>
              <a:rPr lang="de-DE" dirty="0" err="1"/>
              <a:t>January</a:t>
            </a:r>
            <a:r>
              <a:rPr lang="de-DE" dirty="0"/>
              <a:t> 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[6] Dietrich Dörner. „Denken , Problemlösen und Intelligenz“. In: Psychologische Rundschau XXXV.1 (1984), S. 10–20.</a:t>
            </a:r>
          </a:p>
          <a:p>
            <a:r>
              <a:rPr lang="de-DE" dirty="0"/>
              <a:t>[7]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experiential“. </a:t>
            </a:r>
            <a:r>
              <a:rPr lang="de-DE" dirty="0"/>
              <a:t>In: </a:t>
            </a:r>
            <a:r>
              <a:rPr lang="en-US" dirty="0"/>
              <a:t>ACM International Conference Proceeding Series 339 </a:t>
            </a:r>
            <a:r>
              <a:rPr lang="de-DE" dirty="0"/>
              <a:t>(2008),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4" name="Rechteck 3"/>
          <p:cNvSpPr/>
          <p:nvPr/>
        </p:nvSpPr>
        <p:spPr>
          <a:xfrm>
            <a:off x="5773001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Dose</a:t>
            </a:r>
          </a:p>
        </p:txBody>
      </p:sp>
      <p:sp>
        <p:nvSpPr>
          <p:cNvPr id="5" name="Rechteck 4"/>
          <p:cNvSpPr/>
          <p:nvPr/>
        </p:nvSpPr>
        <p:spPr>
          <a:xfrm>
            <a:off x="5773001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773001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6230201" y="244225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5209863" y="2090997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5" idx="2"/>
            <a:endCxn id="6" idx="0"/>
          </p:cNvCxnSpPr>
          <p:nvPr/>
        </p:nvCxnSpPr>
        <p:spPr>
          <a:xfrm>
            <a:off x="6230201" y="385422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6" idx="2"/>
          </p:cNvCxnSpPr>
          <p:nvPr/>
        </p:nvCxnSpPr>
        <p:spPr>
          <a:xfrm rot="5400000" flipH="1" flipV="1">
            <a:off x="5684190" y="4262988"/>
            <a:ext cx="1549221" cy="457200"/>
          </a:xfrm>
          <a:prstGeom prst="bentConnector5">
            <a:avLst>
              <a:gd name="adj1" fmla="val -14756"/>
              <a:gd name="adj2" fmla="val 161688"/>
              <a:gd name="adj3" fmla="val 100208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0570242" y="147249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hteck 21"/>
          <p:cNvSpPr/>
          <p:nvPr/>
        </p:nvSpPr>
        <p:spPr>
          <a:xfrm>
            <a:off x="10570242" y="288446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Rechteck 22"/>
          <p:cNvSpPr/>
          <p:nvPr/>
        </p:nvSpPr>
        <p:spPr>
          <a:xfrm>
            <a:off x="10570242" y="429643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8" name="Gewinkelte Verbindung 37"/>
          <p:cNvCxnSpPr>
            <a:stCxn id="21" idx="1"/>
          </p:cNvCxnSpPr>
          <p:nvPr/>
        </p:nvCxnSpPr>
        <p:spPr>
          <a:xfrm rot="10800000" flipV="1">
            <a:off x="6783392" y="1929692"/>
            <a:ext cx="3786850" cy="247119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22" idx="1"/>
          </p:cNvCxnSpPr>
          <p:nvPr/>
        </p:nvCxnSpPr>
        <p:spPr>
          <a:xfrm rot="10800000" flipV="1">
            <a:off x="6783392" y="3341662"/>
            <a:ext cx="3786851" cy="1446015"/>
          </a:xfrm>
          <a:prstGeom prst="bentConnector3">
            <a:avLst>
              <a:gd name="adj1" fmla="val 3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3" idx="1"/>
          </p:cNvCxnSpPr>
          <p:nvPr/>
        </p:nvCxnSpPr>
        <p:spPr>
          <a:xfrm rot="10800000" flipV="1">
            <a:off x="6783392" y="4753633"/>
            <a:ext cx="3786851" cy="491244"/>
          </a:xfrm>
          <a:prstGeom prst="bentConnector3">
            <a:avLst>
              <a:gd name="adj1" fmla="val 172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7937467" y="4062712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8" name="Rechteck 47"/>
          <p:cNvSpPr/>
          <p:nvPr/>
        </p:nvSpPr>
        <p:spPr>
          <a:xfrm>
            <a:off x="7937467" y="4480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9" name="Rechteck 48"/>
          <p:cNvSpPr/>
          <p:nvPr/>
        </p:nvSpPr>
        <p:spPr>
          <a:xfrm>
            <a:off x="7937467" y="4911599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Gerader Verbinder 50"/>
          <p:cNvCxnSpPr/>
          <p:nvPr/>
        </p:nvCxnSpPr>
        <p:spPr>
          <a:xfrm>
            <a:off x="5576231" y="4247909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5668829" y="4247909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 hidden="1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 Kosten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Leihmodul</a:t>
              </a:r>
            </a:p>
          </p:txBody>
        </p:sp>
      </p:grpSp>
      <p:grpSp>
        <p:nvGrpSpPr>
          <p:cNvPr id="7" name="Gruppieren 6" hidden="1">
            <a:extLst>
              <a:ext uri="{FF2B5EF4-FFF2-40B4-BE49-F238E27FC236}">
                <a16:creationId xmlns:a16="http://schemas.microsoft.com/office/drawing/2014/main" xmlns="" id="{4524C733-E4A0-094C-8136-9DE1ABF03809}"/>
              </a:ext>
            </a:extLst>
          </p:cNvPr>
          <p:cNvGrpSpPr/>
          <p:nvPr/>
        </p:nvGrpSpPr>
        <p:grpSpPr>
          <a:xfrm>
            <a:off x="7509344" y="2738459"/>
            <a:ext cx="3804831" cy="1065092"/>
            <a:chOff x="7789761" y="2789136"/>
            <a:chExt cx="3804831" cy="1065092"/>
          </a:xfrm>
        </p:grpSpPr>
        <p:sp>
          <p:nvSpPr>
            <p:cNvPr id="35" name="Rechteck 34"/>
            <p:cNvSpPr/>
            <p:nvPr/>
          </p:nvSpPr>
          <p:spPr>
            <a:xfrm>
              <a:off x="7789761" y="293982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PRO: </a:t>
              </a:r>
              <a:r>
                <a:rPr lang="de-DE" dirty="0">
                  <a:solidFill>
                    <a:schemeClr val="tx1"/>
                  </a:solidFill>
                </a:rPr>
                <a:t>Funktioniert, geringe Kosten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Hoher Energieverbrauch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7911431" y="2789136"/>
              <a:ext cx="15251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Altes Modul</a:t>
              </a:r>
            </a:p>
          </p:txBody>
        </p:sp>
      </p:grpSp>
      <p:grpSp>
        <p:nvGrpSpPr>
          <p:cNvPr id="8" name="Gruppieren 7" hidden="1">
            <a:extLst>
              <a:ext uri="{FF2B5EF4-FFF2-40B4-BE49-F238E27FC236}">
                <a16:creationId xmlns:a16="http://schemas.microsoft.com/office/drawing/2014/main" xmlns="" id="{6A103FCA-854C-C04E-BB87-A0BCEB37CB2A}"/>
              </a:ext>
            </a:extLst>
          </p:cNvPr>
          <p:cNvGrpSpPr/>
          <p:nvPr/>
        </p:nvGrpSpPr>
        <p:grpSpPr>
          <a:xfrm>
            <a:off x="7509344" y="4155117"/>
            <a:ext cx="3804830" cy="1227111"/>
            <a:chOff x="7789762" y="4155117"/>
            <a:chExt cx="3804830" cy="1227111"/>
          </a:xfrm>
        </p:grpSpPr>
        <p:sp>
          <p:nvSpPr>
            <p:cNvPr id="36" name="Rechteck 35"/>
            <p:cNvSpPr/>
            <p:nvPr/>
          </p:nvSpPr>
          <p:spPr>
            <a:xfrm>
              <a:off x="7789762" y="4351798"/>
              <a:ext cx="3804830" cy="1030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Geringer Energieverbrauch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Viele Anpassungen am Rezept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7911430" y="4155117"/>
              <a:ext cx="16227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Neues Modul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Für die Problemlösung benötigt der Nutzer eine Vielzahl an Informationen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0" y="1669646"/>
            <a:ext cx="3045670" cy="3966812"/>
            <a:chOff x="1780029" y="1414270"/>
            <a:chExt cx="3045670" cy="381207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4567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Verbindungen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Rezept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Services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err="1" smtClean="0">
                  <a:solidFill>
                    <a:schemeClr val="tx1"/>
                  </a:solidFill>
                </a:rPr>
                <a:t>Fahrweisenparameter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Strategie</a:t>
              </a:r>
              <a:endParaRPr lang="de-DE" sz="1600" dirty="0" smtClean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Betriebsart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KPIs (welche?)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Equipment der Module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6264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PFE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1698124" y="1282009"/>
            <a:ext cx="93326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Aktuell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4352544" y="1282009"/>
            <a:ext cx="0" cy="461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119207" y="1282009"/>
            <a:ext cx="18497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Wünschenswert</a:t>
            </a:r>
            <a:endParaRPr lang="de-DE" b="1" dirty="0">
              <a:solidFill>
                <a:schemeClr val="accent6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742697" y="1669646"/>
            <a:ext cx="3045600" cy="3966812"/>
            <a:chOff x="1780029" y="1414270"/>
            <a:chExt cx="3012345" cy="3966812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12345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Meldungen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Warnungen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Abhängigkeiten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Konfigurationsparameter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Equipment der Services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5799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Modulare Anlage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63794" y="1669646"/>
            <a:ext cx="3045600" cy="3966812"/>
            <a:chOff x="1780030" y="1414270"/>
            <a:chExt cx="3119184" cy="39668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3"/>
              <a:ext cx="3119184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Produktionskennzahlen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Auslastung der Anlage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Produktqualität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aufwändig ist der Modulaustausch?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Entstehende Kosten durch Stillstand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15290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Wirtschaftlichkeit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18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 unterstützen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es ein technisches oder ein organisatorisches Problem?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Probleme unterscheiden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Lösungen vergleichen können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User Experience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Informationen anpassen</a:t>
            </a: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und Zusammenhänge sinnvoll darstellen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richtigen Informationen darstellen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Problemlösungen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Lösungen darstellen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Entscheidungen unterstützen</a:t>
            </a: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des Problemlöseprozess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393148" y="673067"/>
            <a:ext cx="4850447" cy="5356258"/>
            <a:chOff x="5722588" y="778744"/>
            <a:chExt cx="4850447" cy="535625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5722588" y="778744"/>
              <a:ext cx="4850447" cy="5356258"/>
              <a:chOff x="1780030" y="1414270"/>
              <a:chExt cx="4850447" cy="535625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583286"/>
                <a:ext cx="4850447" cy="51872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249328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Problemidentifikation</a:t>
                </a: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5941394" y="1199304"/>
              <a:ext cx="4500025" cy="1672485"/>
              <a:chOff x="6801959" y="1061609"/>
              <a:chExt cx="4500025" cy="167248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01959" y="1216090"/>
                <a:ext cx="4500025" cy="1518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Wie sind die Kennzahlen?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Aktuelle Meldungen, Warnungen, Alarme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6954358" y="1061609"/>
                <a:ext cx="4091593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Informationen über den aktuellen </a:t>
                </a:r>
                <a:r>
                  <a:rPr lang="de-DE" dirty="0" smtClean="0">
                    <a:solidFill>
                      <a:schemeClr val="accent4"/>
                    </a:solidFill>
                  </a:rPr>
                  <a:t>Status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919596" y="3348210"/>
              <a:ext cx="4500025" cy="2637772"/>
              <a:chOff x="6780161" y="3348210"/>
              <a:chExt cx="4500025" cy="2637772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780161" y="3563955"/>
                <a:ext cx="4500025" cy="24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Problem spezifizieren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Bereich in PFE eingrenzen: Markierung der betroffenen Elemente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Ziele definieren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Anhand des aktuellen Status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6954357" y="3348210"/>
                <a:ext cx="4091594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smtClean="0">
                    <a:solidFill>
                      <a:schemeClr val="accent4"/>
                    </a:solidFill>
                  </a:rPr>
                  <a:t>Problembeschreibung und Zieldefinition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p:grpSp>
      </p:grpSp>
      <p:sp>
        <p:nvSpPr>
          <p:cNvPr id="17" name="Rechteck 16"/>
          <p:cNvSpPr/>
          <p:nvPr/>
        </p:nvSpPr>
        <p:spPr>
          <a:xfrm>
            <a:off x="874712" y="1110020"/>
            <a:ext cx="4813795" cy="1761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874712" y="1098954"/>
            <a:ext cx="4813795" cy="3380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Meldung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74712" y="1436981"/>
            <a:ext cx="4813845" cy="108020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Modul </a:t>
            </a:r>
            <a:r>
              <a:rPr lang="de-DE" dirty="0" err="1" smtClean="0">
                <a:solidFill>
                  <a:schemeClr val="tx1"/>
                </a:solidFill>
              </a:rPr>
              <a:t>Temper</a:t>
            </a:r>
            <a:r>
              <a:rPr lang="de-DE" dirty="0" smtClean="0">
                <a:solidFill>
                  <a:schemeClr val="tx1"/>
                </a:solidFill>
              </a:rPr>
              <a:t> muss in spätestens 7 Tagen gewartet werden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369185" y="2517186"/>
            <a:ext cx="2319373" cy="3546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Problem bearbeiten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874713" y="3458279"/>
            <a:ext cx="4813795" cy="2422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74713" y="3446400"/>
            <a:ext cx="4813795" cy="362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Problembeschreibung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874713" y="3809295"/>
            <a:ext cx="4813795" cy="625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Beschreibung: Wartung Modul </a:t>
            </a:r>
            <a:r>
              <a:rPr lang="de-DE" dirty="0" err="1" smtClean="0">
                <a:solidFill>
                  <a:schemeClr val="tx1"/>
                </a:solidFill>
              </a:rPr>
              <a:t>Temper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Wartungsdauer: 2 Tage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874713" y="4423167"/>
            <a:ext cx="4813795" cy="362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Ziele definieren</a:t>
            </a:r>
            <a:endParaRPr lang="de-DE" dirty="0"/>
          </a:p>
        </p:txBody>
      </p:sp>
      <p:sp>
        <p:nvSpPr>
          <p:cNvPr id="27" name="Plus 26"/>
          <p:cNvSpPr/>
          <p:nvPr/>
        </p:nvSpPr>
        <p:spPr>
          <a:xfrm>
            <a:off x="5257212" y="4466554"/>
            <a:ext cx="349608" cy="288000"/>
          </a:xfrm>
          <a:prstGeom prst="mathPlus">
            <a:avLst>
              <a:gd name="adj1" fmla="val 263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713" y="4786476"/>
            <a:ext cx="4813795" cy="369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Zeitrahmen: Wartung in 5 Tagen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74713" y="5156090"/>
            <a:ext cx="4813795" cy="369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Maximale Stillstandzeit: 3 Stunden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369236" y="5525704"/>
            <a:ext cx="2319322" cy="3546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Lösungen finden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08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des Problemlöseprozess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393148" y="673067"/>
            <a:ext cx="4850447" cy="5187632"/>
            <a:chOff x="5722588" y="778744"/>
            <a:chExt cx="4850447" cy="5187632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5722588" y="778744"/>
              <a:ext cx="4850447" cy="5187632"/>
              <a:chOff x="1780030" y="1414270"/>
              <a:chExt cx="4850447" cy="5187632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583286"/>
                <a:ext cx="4850447" cy="5018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182518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solidFill>
                      <a:schemeClr val="tx1"/>
                    </a:solidFill>
                  </a:rPr>
                  <a:t>Problemlösung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5941394" y="1185016"/>
              <a:ext cx="4500025" cy="1686773"/>
              <a:chOff x="6801959" y="1047321"/>
              <a:chExt cx="4500025" cy="1686773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01959" y="1216090"/>
                <a:ext cx="4500025" cy="1518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Durch System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6954358" y="1047321"/>
                <a:ext cx="2393935" cy="277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smtClean="0">
                    <a:solidFill>
                      <a:schemeClr val="accent4"/>
                    </a:solidFill>
                  </a:rPr>
                  <a:t>Lösungen vorschlagen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919596" y="3262482"/>
              <a:ext cx="4500025" cy="2617824"/>
              <a:chOff x="6780161" y="3262482"/>
              <a:chExt cx="4500025" cy="2617824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780161" y="3458279"/>
                <a:ext cx="4500025" cy="24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6954357" y="3262482"/>
                <a:ext cx="2393936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smtClean="0">
                    <a:solidFill>
                      <a:schemeClr val="accent4"/>
                    </a:solidFill>
                  </a:rPr>
                  <a:t>Lösungen vergleichen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46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des Problemlöseprozess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74711" y="1216089"/>
            <a:ext cx="4258121" cy="217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74710" y="3575177"/>
            <a:ext cx="4258121" cy="225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6604951" y="786449"/>
            <a:ext cx="4850447" cy="5187631"/>
            <a:chOff x="1780030" y="1414271"/>
            <a:chExt cx="4850447" cy="51876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4850447" cy="50186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1"/>
              <a:ext cx="1827691" cy="309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Problemlösung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6801959" y="1199305"/>
            <a:ext cx="4500025" cy="2190071"/>
            <a:chOff x="6801959" y="1061610"/>
            <a:chExt cx="4500025" cy="2190071"/>
          </a:xfrm>
        </p:grpSpPr>
        <p:sp>
          <p:nvSpPr>
            <p:cNvPr id="9" name="Rechteck 8"/>
            <p:cNvSpPr/>
            <p:nvPr/>
          </p:nvSpPr>
          <p:spPr>
            <a:xfrm>
              <a:off x="6801959" y="1216089"/>
              <a:ext cx="4500025" cy="2035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6954358" y="1061610"/>
              <a:ext cx="2346805" cy="271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Lösungen vorschlagen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780161" y="3646938"/>
            <a:ext cx="4500025" cy="2186934"/>
            <a:chOff x="6780161" y="3646938"/>
            <a:chExt cx="4500025" cy="2186934"/>
          </a:xfrm>
        </p:grpSpPr>
        <p:sp>
          <p:nvSpPr>
            <p:cNvPr id="10" name="Rechteck 9"/>
            <p:cNvSpPr/>
            <p:nvPr/>
          </p:nvSpPr>
          <p:spPr>
            <a:xfrm>
              <a:off x="6780161" y="3799872"/>
              <a:ext cx="4500025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6954357" y="3646938"/>
              <a:ext cx="409159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Problembeschreibung und Zieldefinition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14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/>
              <a:t>Konzeptidee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Problemidentifikation</a:t>
              </a: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Beschreibung des Problems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Definition des Ziels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Informationen über den aktuellen Status</a:t>
            </a: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Problemlösungen</a:t>
                </a: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vorschlagen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vergleichen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bewerten</a:t>
              </a: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Nutzer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Entscheiden</a:t>
              </a: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Kriterien festlegen</a:t>
            </a: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Lösungen filtern</a:t>
            </a: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 auswählen</a:t>
            </a: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1373</Words>
  <Application>Microsoft Office PowerPoint</Application>
  <PresentationFormat>Breitbild</PresentationFormat>
  <Paragraphs>433</Paragraphs>
  <Slides>24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Open Sans</vt:lpstr>
      <vt:lpstr>Wingdings</vt:lpstr>
      <vt:lpstr>Arial</vt:lpstr>
      <vt:lpstr>Calibri</vt:lpstr>
      <vt:lpstr>PCSPSE_2018_16zu9</vt:lpstr>
      <vt:lpstr>Kollaborative Problemlösung in modularen Anlagen mittels persönlicher digitaler Assistenz</vt:lpstr>
      <vt:lpstr>Motivation</vt:lpstr>
      <vt:lpstr>Use Case</vt:lpstr>
      <vt:lpstr>Für die Problemlösung benötigt der Nutzer eine Vielzahl an Informationen</vt:lpstr>
      <vt:lpstr>Nutzer unterstützen</vt:lpstr>
      <vt:lpstr>Ablauf des Problemlöseprozess</vt:lpstr>
      <vt:lpstr>Ablauf des Problemlöseprozess</vt:lpstr>
      <vt:lpstr>Ablauf des Problemlöseprozess</vt:lpstr>
      <vt:lpstr>Konzeptidee</vt:lpstr>
      <vt:lpstr>Problemidentifikation</vt:lpstr>
      <vt:lpstr>Problemlösung</vt:lpstr>
      <vt:lpstr>Entscheiden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Zeitplan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268</cp:revision>
  <cp:lastPrinted>2018-09-13T17:09:39Z</cp:lastPrinted>
  <dcterms:created xsi:type="dcterms:W3CDTF">2018-09-15T05:40:42Z</dcterms:created>
  <dcterms:modified xsi:type="dcterms:W3CDTF">2019-02-11T14:02:54Z</dcterms:modified>
</cp:coreProperties>
</file>