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9"/>
  </p:notesMasterIdLst>
  <p:handoutMasterIdLst>
    <p:handoutMasterId r:id="rId20"/>
  </p:handoutMasterIdLst>
  <p:sldIdLst>
    <p:sldId id="319" r:id="rId2"/>
    <p:sldId id="337" r:id="rId3"/>
    <p:sldId id="341" r:id="rId4"/>
    <p:sldId id="339" r:id="rId5"/>
    <p:sldId id="340" r:id="rId6"/>
    <p:sldId id="338" r:id="rId7"/>
    <p:sldId id="327" r:id="rId8"/>
    <p:sldId id="320" r:id="rId9"/>
    <p:sldId id="322" r:id="rId10"/>
    <p:sldId id="325" r:id="rId11"/>
    <p:sldId id="336" r:id="rId12"/>
    <p:sldId id="331" r:id="rId13"/>
    <p:sldId id="332" r:id="rId14"/>
    <p:sldId id="329" r:id="rId15"/>
    <p:sldId id="324" r:id="rId16"/>
    <p:sldId id="330" r:id="rId17"/>
    <p:sldId id="326" r:id="rId18"/>
  </p:sldIdLst>
  <p:sldSz cx="12192000" cy="6858000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1"/>
            <p14:sldId id="339"/>
            <p14:sldId id="340"/>
          </p14:sldIdLst>
        </p14:section>
        <p14:section name="Backup" id="{11E1ABF5-BE9C-4ED3-BFED-F3FA90A74AB7}">
          <p14:sldIdLst>
            <p14:sldId id="338"/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25.01.2019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xmlns="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xmlns="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xmlns="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xmlns="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xmlns="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xmlns="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xmlns="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xmlns="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xmlns="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xmlns="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xmlns="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xmlns="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xmlns="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xmlns="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</a:t>
            </a:r>
            <a:r>
              <a:rPr lang="de-DE" dirty="0" smtClean="0"/>
              <a:t>. </a:t>
            </a:r>
            <a:r>
              <a:rPr lang="de-DE" dirty="0" err="1" smtClean="0"/>
              <a:t>January</a:t>
            </a:r>
            <a:r>
              <a:rPr lang="de-DE" dirty="0" smtClean="0"/>
              <a:t> </a:t>
            </a:r>
            <a:r>
              <a:rPr lang="de-DE" dirty="0"/>
              <a:t>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</a:t>
            </a:r>
            <a:r>
              <a:rPr lang="de-DE" dirty="0" smtClean="0"/>
              <a:t>] </a:t>
            </a:r>
            <a:r>
              <a:rPr lang="de-DE" dirty="0"/>
              <a:t>Dietrich Dörner. „Denken , Problemlösen und Intelligenz“. </a:t>
            </a:r>
            <a:r>
              <a:rPr lang="de-DE" dirty="0" smtClean="0"/>
              <a:t>In: </a:t>
            </a:r>
            <a:r>
              <a:rPr lang="de-DE" dirty="0"/>
              <a:t>Psychologische </a:t>
            </a:r>
            <a:r>
              <a:rPr lang="de-DE" dirty="0" smtClean="0"/>
              <a:t>Rundschau</a:t>
            </a:r>
            <a:r>
              <a:rPr lang="de-DE" dirty="0"/>
              <a:t> </a:t>
            </a:r>
            <a:r>
              <a:rPr lang="de-DE" dirty="0" smtClean="0"/>
              <a:t>XXXV.1 (1984), S. 10–20.</a:t>
            </a:r>
          </a:p>
          <a:p>
            <a:r>
              <a:rPr lang="de-DE" dirty="0" smtClean="0"/>
              <a:t>[</a:t>
            </a:r>
            <a:r>
              <a:rPr lang="de-DE" dirty="0"/>
              <a:t>7</a:t>
            </a:r>
            <a:r>
              <a:rPr lang="de-DE" dirty="0" smtClean="0"/>
              <a:t>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</a:t>
            </a:r>
            <a:r>
              <a:rPr lang="en-US" dirty="0" smtClean="0"/>
              <a:t>“. </a:t>
            </a:r>
            <a:r>
              <a:rPr lang="de-DE" dirty="0" smtClean="0"/>
              <a:t>In: </a:t>
            </a:r>
            <a:r>
              <a:rPr lang="en-US" dirty="0"/>
              <a:t>ACM International Conference Proceeding Series </a:t>
            </a:r>
            <a:r>
              <a:rPr lang="en-US" dirty="0" smtClean="0"/>
              <a:t>339 </a:t>
            </a:r>
            <a:r>
              <a:rPr lang="de-DE" dirty="0" smtClean="0"/>
              <a:t>(2008</a:t>
            </a:r>
            <a:r>
              <a:rPr lang="de-DE" dirty="0"/>
              <a:t>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xmlns="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xmlns="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xmlns="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xmlns="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Dose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186203" y="147249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186203" y="288446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86203" y="4296433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hteck 34"/>
          <p:cNvSpPr/>
          <p:nvPr/>
        </p:nvSpPr>
        <p:spPr>
          <a:xfrm>
            <a:off x="7789761" y="2939828"/>
            <a:ext cx="36656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PRO: </a:t>
            </a:r>
            <a:r>
              <a:rPr lang="de-DE" dirty="0" smtClean="0">
                <a:solidFill>
                  <a:schemeClr val="tx1"/>
                </a:solidFill>
              </a:rPr>
              <a:t>Funktioniert, geringe Kosten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Hoher Energieverbrauch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789762" y="4351798"/>
            <a:ext cx="3665636" cy="1030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PRO</a:t>
            </a:r>
            <a:r>
              <a:rPr lang="de-DE" dirty="0" smtClean="0">
                <a:solidFill>
                  <a:schemeClr val="tx1"/>
                </a:solidFill>
              </a:rPr>
              <a:t>: Geringer Energieverbrauch</a:t>
            </a:r>
          </a:p>
          <a:p>
            <a:r>
              <a:rPr lang="de-DE" b="1" dirty="0" smtClean="0">
                <a:solidFill>
                  <a:schemeClr val="tx1"/>
                </a:solidFill>
              </a:rPr>
              <a:t>CONTRA</a:t>
            </a:r>
            <a:r>
              <a:rPr lang="de-DE" dirty="0" smtClean="0">
                <a:solidFill>
                  <a:schemeClr val="tx1"/>
                </a:solidFill>
              </a:rPr>
              <a:t>: Viele Anpassungen am Rezept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399353" y="1929692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399353" y="3341662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399353" y="4753633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7509344" y="1283294"/>
            <a:ext cx="3804831" cy="1103599"/>
            <a:chOff x="7789760" y="1338659"/>
            <a:chExt cx="3804831" cy="1103599"/>
          </a:xfrm>
        </p:grpSpPr>
        <p:sp>
          <p:nvSpPr>
            <p:cNvPr id="34" name="Rechteck 33"/>
            <p:cNvSpPr/>
            <p:nvPr/>
          </p:nvSpPr>
          <p:spPr>
            <a:xfrm>
              <a:off x="7789760" y="1527858"/>
              <a:ext cx="3804831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tx1"/>
                  </a:solidFill>
                </a:rPr>
                <a:t>PRO</a:t>
              </a:r>
              <a:r>
                <a:rPr lang="de-DE" dirty="0" smtClean="0">
                  <a:solidFill>
                    <a:schemeClr val="tx1"/>
                  </a:solidFill>
                </a:rPr>
                <a:t>: Keine Anpassungen am Rezept</a:t>
              </a:r>
            </a:p>
            <a:p>
              <a:r>
                <a:rPr lang="de-DE" b="1" dirty="0" smtClean="0">
                  <a:solidFill>
                    <a:schemeClr val="tx1"/>
                  </a:solidFill>
                </a:rPr>
                <a:t>CONTRA</a:t>
              </a:r>
              <a:r>
                <a:rPr lang="de-DE" dirty="0" smtClean="0">
                  <a:solidFill>
                    <a:schemeClr val="tx1"/>
                  </a:solidFill>
                </a:rPr>
                <a:t>: Hohe Kosten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7911431" y="1338659"/>
              <a:ext cx="133010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Leihmodul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7911431" y="2789136"/>
            <a:ext cx="1525178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Altes </a:t>
            </a:r>
            <a:r>
              <a:rPr lang="de-DE" b="1" dirty="0" smtClean="0">
                <a:solidFill>
                  <a:schemeClr val="accent4"/>
                </a:solidFill>
              </a:rPr>
              <a:t>Modul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7911430" y="4155117"/>
            <a:ext cx="1622713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Neues Modul</a:t>
            </a:r>
            <a:endParaRPr lang="de-D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 unterstützen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326899" cy="3812073"/>
            <a:chOff x="1780030" y="1414270"/>
            <a:chExt cx="3326899" cy="3812073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326899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229600" y="1199304"/>
            <a:ext cx="3225799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Lösungen vergleichen können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User Experience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Informationen anpassen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4621604" y="1199304"/>
            <a:ext cx="3188002" cy="3812073"/>
            <a:chOff x="1780031" y="1414270"/>
            <a:chExt cx="3188002" cy="3812073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188002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Informationen und Zusammenhänge sinnvoll darstellen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Die richtigen Informationen darstellen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Problemlösungen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4982074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Lösungen darstellen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FCCEA108-686B-BB4F-95FB-4BCE5EB529F1}"/>
              </a:ext>
            </a:extLst>
          </p:cNvPr>
          <p:cNvSpPr/>
          <p:nvPr/>
        </p:nvSpPr>
        <p:spPr>
          <a:xfrm>
            <a:off x="8590069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Entscheidungen unterstützen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706053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14049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 smtClean="0"/>
              <a:t>Konzeptidee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333365"/>
            <a:chOff x="1780031" y="1414270"/>
            <a:chExt cx="3558392" cy="3333365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558392" cy="3164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Problemidentifikation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071718" y="2731625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Beschreibung des Problems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78237" y="369232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Definition des Ziels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78237" y="1766392"/>
            <a:ext cx="318124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 über den aktuellen Status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65601" y="2333552"/>
            <a:ext cx="3259" cy="39807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65601" y="3298785"/>
            <a:ext cx="3259" cy="39353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xmlns="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xmlns="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xmlns="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1808448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accent4"/>
                    </a:solidFill>
                  </a:rPr>
                  <a:t>Problemlösung</a:t>
                </a:r>
                <a:endParaRPr lang="de-DE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vergleichen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bewerten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5" idx="2"/>
          </p:cNvCxnSpPr>
          <p:nvPr/>
        </p:nvCxnSpPr>
        <p:spPr>
          <a:xfrm rot="5400000" flipH="1" flipV="1">
            <a:off x="2661711" y="2067780"/>
            <a:ext cx="2484843" cy="2500450"/>
          </a:xfrm>
          <a:prstGeom prst="bentConnector4">
            <a:avLst>
              <a:gd name="adj1" fmla="val -22582"/>
              <a:gd name="adj2" fmla="val 85578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Nutzer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9400268" y="1227061"/>
            <a:ext cx="1984637" cy="3125021"/>
            <a:chOff x="1780031" y="1414270"/>
            <a:chExt cx="1984637" cy="3125021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1984637" cy="29560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Entscheiden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8" name="Rechteck 57"/>
          <p:cNvSpPr/>
          <p:nvPr/>
        </p:nvSpPr>
        <p:spPr>
          <a:xfrm>
            <a:off x="9632899" y="1766392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Kriterien festlegen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9632899" y="2646511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618356" y="3579460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 auswählen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89962" y="1930878"/>
            <a:ext cx="914400" cy="265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PFE</a:t>
            </a:r>
            <a:endParaRPr lang="de-DE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ich den Nutzer noch stärker in den Fokus rücken?</a:t>
            </a:r>
          </a:p>
          <a:p>
            <a:pPr marL="681692" lvl="1" indent="-285750"/>
            <a:r>
              <a:rPr lang="de-DE" dirty="0" smtClean="0"/>
              <a:t>Ihn persönlich unterstützen (Vorwissen, persönliche Motivation)</a:t>
            </a:r>
          </a:p>
          <a:p>
            <a:pPr marL="681692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wird aus einer einfachen Nutzeroberfläche ein Erlebnis?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der Lerneffekt unterstützt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man komplexe Zusammenhänge sinnvoll aufbereiten?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77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Auswirkungen haben Anpassungen der Parameter auf den Prozess?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xmlns="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hoch ist der Energieverbrauch des Moduls?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xmlns="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Unternehmen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xmlns="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xmlns="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xmlns="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xmlns="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xmlns="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xmlns="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:a16="http://schemas.microsoft.com/office/drawing/2014/main" xmlns="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1121</Words>
  <Application>Microsoft Office PowerPoint</Application>
  <PresentationFormat>Breitbild</PresentationFormat>
  <Paragraphs>327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Open Sans</vt:lpstr>
      <vt:lpstr>Calibri</vt:lpstr>
      <vt:lpstr>Wingdings</vt:lpstr>
      <vt:lpstr>Arial</vt:lpstr>
      <vt:lpstr>PCSPSE_2018_16zu9</vt:lpstr>
      <vt:lpstr>Kollaborative Problemlösung in modularen Anlagen mittels persönlicher digitaler Assistenz</vt:lpstr>
      <vt:lpstr>Use Case</vt:lpstr>
      <vt:lpstr>Nutzer unterstützen</vt:lpstr>
      <vt:lpstr>Konzeptidee</vt:lpstr>
      <vt:lpstr>Fragen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241</cp:revision>
  <cp:lastPrinted>2018-09-13T17:09:39Z</cp:lastPrinted>
  <dcterms:created xsi:type="dcterms:W3CDTF">2018-09-15T05:40:42Z</dcterms:created>
  <dcterms:modified xsi:type="dcterms:W3CDTF">2019-01-25T12:16:54Z</dcterms:modified>
</cp:coreProperties>
</file>