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9"/>
  </p:notesMasterIdLst>
  <p:handoutMasterIdLst>
    <p:handoutMasterId r:id="rId20"/>
  </p:handoutMasterIdLst>
  <p:sldIdLst>
    <p:sldId id="319" r:id="rId2"/>
    <p:sldId id="337" r:id="rId3"/>
    <p:sldId id="341" r:id="rId4"/>
    <p:sldId id="339" r:id="rId5"/>
    <p:sldId id="340" r:id="rId6"/>
    <p:sldId id="338" r:id="rId7"/>
    <p:sldId id="327" r:id="rId8"/>
    <p:sldId id="320" r:id="rId9"/>
    <p:sldId id="322" r:id="rId10"/>
    <p:sldId id="325" r:id="rId11"/>
    <p:sldId id="336" r:id="rId12"/>
    <p:sldId id="331" r:id="rId13"/>
    <p:sldId id="332" r:id="rId14"/>
    <p:sldId id="329" r:id="rId15"/>
    <p:sldId id="324" r:id="rId16"/>
    <p:sldId id="330" r:id="rId17"/>
    <p:sldId id="326" r:id="rId18"/>
  </p:sldIdLst>
  <p:sldSz cx="12192000" cy="6858000"/>
  <p:notesSz cx="6858000" cy="9144000"/>
  <p:embeddedFontLst>
    <p:embeddedFont>
      <p:font typeface="Open Sans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39B5E8-EF71-43FF-B7B6-C3DB42F2B419}">
          <p14:sldIdLst>
            <p14:sldId id="319"/>
            <p14:sldId id="337"/>
            <p14:sldId id="341"/>
            <p14:sldId id="339"/>
            <p14:sldId id="340"/>
          </p14:sldIdLst>
        </p14:section>
        <p14:section name="Backup" id="{11E1ABF5-BE9C-4ED3-BFED-F3FA90A74AB7}">
          <p14:sldIdLst>
            <p14:sldId id="338"/>
            <p14:sldId id="327"/>
            <p14:sldId id="320"/>
            <p14:sldId id="322"/>
            <p14:sldId id="325"/>
            <p14:sldId id="336"/>
            <p14:sldId id="331"/>
            <p14:sldId id="332"/>
            <p14:sldId id="329"/>
            <p14:sldId id="324"/>
            <p14:sldId id="330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CC00"/>
    <a:srgbClr val="33DD80"/>
    <a:srgbClr val="FFFFFF"/>
    <a:srgbClr val="13A983"/>
    <a:srgbClr val="009BA4"/>
    <a:srgbClr val="93C356"/>
    <a:srgbClr val="BCCF02"/>
    <a:srgbClr val="28618C"/>
    <a:srgbClr val="539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74168" autoAdjust="0"/>
  </p:normalViewPr>
  <p:slideViewPr>
    <p:cSldViewPr snapToGrid="0" snapToObjects="1">
      <p:cViewPr varScale="1">
        <p:scale>
          <a:sx n="79" d="100"/>
          <a:sy n="79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24.01.2019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506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wissen jetzt mit WAS Mensch und Maschine</a:t>
            </a:r>
            <a:r>
              <a:rPr lang="de-DE" baseline="0" dirty="0"/>
              <a:t> interagieren können, aber sie reden nach wie vor nicht miteinander.</a:t>
            </a:r>
          </a:p>
          <a:p>
            <a:r>
              <a:rPr lang="de-DE" baseline="0" dirty="0"/>
              <a:t>Um Informationen austauschen zu können müssen entsprechende Möglichkeiten vorhanden sein.</a:t>
            </a:r>
          </a:p>
          <a:p>
            <a:r>
              <a:rPr lang="de-DE" baseline="0" dirty="0"/>
              <a:t>Das System stellt dem Mensch entsprechende Optionen </a:t>
            </a:r>
            <a:r>
              <a:rPr lang="de-DE" baseline="0"/>
              <a:t>zur Verfügung.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543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10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8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7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58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Welche Informationen müssen dem Menschen zur Verfügung gestellt werden?</a:t>
            </a:r>
          </a:p>
          <a:p>
            <a:r>
              <a:rPr lang="de-DE" dirty="0"/>
              <a:t>Wie werden diese zur Verfügung gestellt?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2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39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06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F770C3AA-244C-A141-BC22-D074823F4293}"/>
              </a:ext>
            </a:extLst>
          </p:cNvPr>
          <p:cNvSpPr/>
          <p:nvPr userDrawn="1"/>
        </p:nvSpPr>
        <p:spPr>
          <a:xfrm>
            <a:off x="0" y="1025525"/>
            <a:ext cx="12192000" cy="5832475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="" xmlns:a16="http://schemas.microsoft.com/office/drawing/2014/main" id="{C0F785FA-BB6E-6347-A8C6-9846216D4C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" y="1024775"/>
            <a:ext cx="12187501" cy="5833225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pic>
        <p:nvPicPr>
          <p:cNvPr id="12" name="Grafik 11" hidden="1">
            <a:extLst>
              <a:ext uri="{FF2B5EF4-FFF2-40B4-BE49-F238E27FC236}">
                <a16:creationId xmlns="" xmlns:a16="http://schemas.microsoft.com/office/drawing/2014/main" id="{CFC0D4A5-64CF-6D49-98B1-9FF6119E60E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52084" y="202721"/>
            <a:ext cx="2894492" cy="74963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="" xmlns:a16="http://schemas.microsoft.com/office/drawing/2014/main" id="{22ECE872-F4EF-2A49-BA96-6065BC99D7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1488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platzhalter 23">
            <a:extLst>
              <a:ext uri="{FF2B5EF4-FFF2-40B4-BE49-F238E27FC236}">
                <a16:creationId xmlns="" xmlns:a16="http://schemas.microsoft.com/office/drawing/2014/main" id="{24A56C48-CA8D-D349-89CC-35C3A65DC4D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25525"/>
            <a:ext cx="12192000" cy="58324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="" xmlns:a16="http://schemas.microsoft.com/office/drawing/2014/main" id="{2E77FCEF-52F5-324B-A583-005ABCE0E6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025524"/>
            <a:ext cx="12192000" cy="172800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F84F96E3-FAED-E24A-9E01-BBA4824F0E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68" y="202723"/>
            <a:ext cx="2907508" cy="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3872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="" xmlns:a16="http://schemas.microsoft.com/office/drawing/2014/main" id="{2447D286-D9F9-E84F-9173-2C8D2D2068E1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1">
                  <a:lumMod val="95000"/>
                  <a:alpha val="40000"/>
                </a:schemeClr>
              </a:gs>
              <a:gs pos="100000">
                <a:schemeClr val="bg2">
                  <a:lumMod val="20000"/>
                  <a:lumOff val="80000"/>
                  <a:alpha val="4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10" name="Grafik 9">
            <a:extLst>
              <a:ext uri="{FF2B5EF4-FFF2-40B4-BE49-F238E27FC236}">
                <a16:creationId xmlns="" xmlns:a16="http://schemas.microsoft.com/office/drawing/2014/main" id="{E4DBCC79-CA26-C240-B119-9127A62CD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4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FD770378-5F2D-DE46-8D66-09007E946AD3}"/>
              </a:ext>
            </a:extLst>
          </p:cNvPr>
          <p:cNvSpPr/>
          <p:nvPr userDrawn="1"/>
        </p:nvSpPr>
        <p:spPr>
          <a:xfrm>
            <a:off x="0" y="0"/>
            <a:ext cx="12192000" cy="6129338"/>
          </a:xfrm>
          <a:prstGeom prst="rect">
            <a:avLst/>
          </a:prstGeom>
          <a:gradFill>
            <a:gsLst>
              <a:gs pos="14000">
                <a:schemeClr val="bg2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4FE30B28-5777-FC40-9C3F-81738D289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0448" cy="61293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4273550" y="6319797"/>
            <a:ext cx="44894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2"/>
                </a:solidFill>
              </a:rPr>
              <a:t>Kollaborative</a:t>
            </a:r>
            <a:r>
              <a:rPr lang="de-DE" sz="800" dirty="0">
                <a:solidFill>
                  <a:schemeClr val="bg2"/>
                </a:solidFill>
              </a:rPr>
              <a:t> Problemlösung in modularen Anlagen mittels persönlicher digitaler Assistenz</a:t>
            </a:r>
          </a:p>
          <a:p>
            <a:pPr algn="l"/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Meret Feldkemper</a:t>
            </a:r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Aufgabenvorstelllung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// </a:t>
            </a:r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07.01.2019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9414452" y="6280906"/>
            <a:ext cx="908050" cy="4616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4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14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4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4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="" xmlns:a16="http://schemas.microsoft.com/office/drawing/2014/main" id="{2DC3CACD-C7C8-274E-BCD4-043370996A4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23" y="6267374"/>
            <a:ext cx="1721697" cy="4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4" r:id="rId2"/>
    <p:sldLayoutId id="2147483894" r:id="rId3"/>
    <p:sldLayoutId id="2147483906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1" r:id="rId10"/>
    <p:sldLayoutId id="2147483902" r:id="rId11"/>
    <p:sldLayoutId id="2147483903" r:id="rId12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Tx/>
        <a:buNone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Bearbeiter:	Meret Feldkemper</a:t>
            </a:r>
          </a:p>
          <a:p>
            <a:r>
              <a:rPr lang="de-DE" dirty="0"/>
              <a:t>Betreuer: 	Sebastian Heinze</a:t>
            </a:r>
          </a:p>
          <a:p>
            <a:r>
              <a:rPr lang="de-DE" dirty="0"/>
              <a:t>Abgabe:		02.05.2019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Aufgabenvorstellung Diplomarbeit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Kollaborative</a:t>
            </a:r>
            <a:r>
              <a:rPr lang="de-DE" dirty="0"/>
              <a:t> Problemlösung in modularen Anlagen mittels persönlicher digitaler Assistenz</a:t>
            </a:r>
          </a:p>
        </p:txBody>
      </p:sp>
    </p:spTree>
    <p:extLst>
      <p:ext uri="{BB962C8B-B14F-4D97-AF65-F5344CB8AC3E}">
        <p14:creationId xmlns:p14="http://schemas.microsoft.com/office/powerpoint/2010/main" val="221000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Digitale Assistenz </a:t>
            </a:r>
            <a:r>
              <a:rPr lang="de-DE" dirty="0"/>
              <a:t>unterstützt den Menschen</a:t>
            </a:r>
          </a:p>
        </p:txBody>
      </p:sp>
      <p:sp>
        <p:nvSpPr>
          <p:cNvPr id="4" name="Wolke 3"/>
          <p:cNvSpPr/>
          <p:nvPr/>
        </p:nvSpPr>
        <p:spPr>
          <a:xfrm>
            <a:off x="11655552" y="84725"/>
            <a:ext cx="436174" cy="498316"/>
          </a:xfrm>
          <a:prstGeom prst="clou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55DEAA25-08DE-234A-9F7E-6DA95517E4AB}"/>
              </a:ext>
            </a:extLst>
          </p:cNvPr>
          <p:cNvGrpSpPr/>
          <p:nvPr/>
        </p:nvGrpSpPr>
        <p:grpSpPr>
          <a:xfrm>
            <a:off x="6677452" y="1605774"/>
            <a:ext cx="4639397" cy="3520414"/>
            <a:chOff x="1780031" y="1414270"/>
            <a:chExt cx="4639397" cy="3520414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CBE4218A-6735-2946-A3C0-E23809B7CEDF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Interaktivität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Möglichkeit zur Interaktion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Diagnose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Effekte bei fehlerhaften Eingaben müssen bekannt sein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Korrektur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Die Assistenz muss den Nutzer auf bei abweichenden Handlungen geeignet unterstützen können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5ECE2600-E242-0A47-A437-E1A9C7F07343}"/>
                </a:ext>
              </a:extLst>
            </p:cNvPr>
            <p:cNvSpPr/>
            <p:nvPr/>
          </p:nvSpPr>
          <p:spPr>
            <a:xfrm>
              <a:off x="1977039" y="1414270"/>
              <a:ext cx="251892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>
                  <a:solidFill>
                    <a:schemeClr val="accent4"/>
                  </a:solidFill>
                </a:rPr>
                <a:t>Anforderungen </a:t>
              </a:r>
              <a:r>
                <a:rPr lang="de-DE" sz="2000" dirty="0">
                  <a:solidFill>
                    <a:schemeClr val="accent4"/>
                  </a:solidFill>
                </a:rPr>
                <a:t>[5]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2A9CBD64-DABE-DB44-8CC9-7ED3D3F42599}"/>
              </a:ext>
            </a:extLst>
          </p:cNvPr>
          <p:cNvGrpSpPr/>
          <p:nvPr/>
        </p:nvGrpSpPr>
        <p:grpSpPr>
          <a:xfrm>
            <a:off x="874712" y="1605774"/>
            <a:ext cx="4639397" cy="3520414"/>
            <a:chOff x="1780031" y="1414270"/>
            <a:chExt cx="4639397" cy="3520414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880AB37D-6202-FE47-84F8-2DB9C99F0992}"/>
                </a:ext>
              </a:extLst>
            </p:cNvPr>
            <p:cNvSpPr/>
            <p:nvPr/>
          </p:nvSpPr>
          <p:spPr>
            <a:xfrm>
              <a:off x="1780031" y="1583285"/>
              <a:ext cx="4639397" cy="3351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Aufmerksamkeit aktivieren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Steuern der Aufmerksamkeit des Nutzers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Informationen integrieren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Erklärung von Symbolen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Erläutern von Konsequenzen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Entscheidungen unterstützen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Bereitstellen aller Informationen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Vorschlag von Lösungsansätzen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6E6D6DF1-8063-C749-A415-29613D3195D5}"/>
                </a:ext>
              </a:extLst>
            </p:cNvPr>
            <p:cNvSpPr/>
            <p:nvPr/>
          </p:nvSpPr>
          <p:spPr>
            <a:xfrm>
              <a:off x="1977037" y="1414270"/>
              <a:ext cx="17812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000" b="1" dirty="0" smtClean="0">
                  <a:solidFill>
                    <a:schemeClr val="accent4"/>
                  </a:solidFill>
                </a:rPr>
                <a:t>Aufgaben </a:t>
              </a:r>
              <a:r>
                <a:rPr lang="de-DE" sz="2000" dirty="0">
                  <a:solidFill>
                    <a:schemeClr val="accent4"/>
                  </a:solidFill>
                </a:rPr>
                <a:t>[4]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87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0E63EF50-EEA4-0D49-A35C-C36F045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</a:t>
            </a:r>
            <a:r>
              <a:rPr lang="de-DE" dirty="0">
                <a:solidFill>
                  <a:schemeClr val="accent4"/>
                </a:solidFill>
              </a:rPr>
              <a:t> User Experience </a:t>
            </a:r>
            <a:r>
              <a:rPr lang="de-DE" dirty="0"/>
              <a:t>kann den Nutzer positiv beeinflussen</a:t>
            </a:r>
            <a:endParaRPr lang="de-DE" dirty="0">
              <a:solidFill>
                <a:schemeClr val="accent4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="" xmlns:a16="http://schemas.microsoft.com/office/drawing/2014/main" id="{82067C57-47CC-BC4A-911D-C058CB8E64C1}"/>
              </a:ext>
            </a:extLst>
          </p:cNvPr>
          <p:cNvGrpSpPr/>
          <p:nvPr/>
        </p:nvGrpSpPr>
        <p:grpSpPr>
          <a:xfrm>
            <a:off x="874711" y="3617991"/>
            <a:ext cx="4639397" cy="2076232"/>
            <a:chOff x="1780031" y="1414270"/>
            <a:chExt cx="4639397" cy="2076232"/>
          </a:xfrm>
        </p:grpSpPr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1F74AAB6-FEC2-E040-AE2F-389C01E41200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Negative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Vermindert Selbstreflektion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Positive Emotionen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zu </a:t>
              </a:r>
              <a:r>
                <a:rPr lang="de-DE" dirty="0" err="1">
                  <a:solidFill>
                    <a:schemeClr val="tx1"/>
                  </a:solidFill>
                </a:rPr>
                <a:t>Oberflächlichkeiten</a:t>
              </a:r>
              <a:r>
                <a:rPr lang="de-DE" dirty="0">
                  <a:solidFill>
                    <a:schemeClr val="tx1"/>
                  </a:solidFill>
                </a:rPr>
                <a:t> führen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D9A91609-F78E-9C45-BCA7-7DF954BC0A1A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Emotionen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713588"/>
            <a:ext cx="4639397" cy="1625311"/>
            <a:chOff x="1780031" y="1414270"/>
            <a:chExt cx="4639397" cy="1625311"/>
          </a:xfrm>
        </p:grpSpPr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Setzte Problemlöseprozess in Gang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Das Motiv ist wichtig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3666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Motivation</a:t>
              </a:r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96BDAF81-30A4-1E4E-959F-95E9EB7F7C7A}"/>
              </a:ext>
            </a:extLst>
          </p:cNvPr>
          <p:cNvSpPr/>
          <p:nvPr/>
        </p:nvSpPr>
        <p:spPr>
          <a:xfrm>
            <a:off x="1717621" y="1143338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Der Mensch </a:t>
            </a:r>
            <a:r>
              <a:rPr lang="de-DE" sz="2000" dirty="0">
                <a:solidFill>
                  <a:schemeClr val="accent6"/>
                </a:solidFill>
              </a:rPr>
              <a:t>[6]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E6C50A77-89BD-8744-8E4D-4BE35B73D833}"/>
              </a:ext>
            </a:extLst>
          </p:cNvPr>
          <p:cNvSpPr/>
          <p:nvPr/>
        </p:nvSpPr>
        <p:spPr>
          <a:xfrm>
            <a:off x="7508825" y="1146307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Das System </a:t>
            </a:r>
            <a:r>
              <a:rPr lang="de-DE" sz="2000" dirty="0">
                <a:solidFill>
                  <a:schemeClr val="accent6"/>
                </a:solidFill>
              </a:rPr>
              <a:t>[7]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5B6A8D9F-A9F8-264C-B489-24AFD5A8596D}"/>
              </a:ext>
            </a:extLst>
          </p:cNvPr>
          <p:cNvGrpSpPr/>
          <p:nvPr/>
        </p:nvGrpSpPr>
        <p:grpSpPr>
          <a:xfrm>
            <a:off x="6665916" y="1713588"/>
            <a:ext cx="4639397" cy="1625311"/>
            <a:chOff x="1780031" y="1414270"/>
            <a:chExt cx="4639397" cy="1625311"/>
          </a:xfrm>
        </p:grpSpPr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8766CB30-3942-9E46-8CAC-FC33876B35F3}"/>
                </a:ext>
              </a:extLst>
            </p:cNvPr>
            <p:cNvSpPr/>
            <p:nvPr/>
          </p:nvSpPr>
          <p:spPr>
            <a:xfrm>
              <a:off x="1780031" y="1583286"/>
              <a:ext cx="4639397" cy="14562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Komplexität reduzieren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Erwartungen des Nutzers erfüllen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79F41613-6C39-9547-8B51-B50E6A35E505}"/>
                </a:ext>
              </a:extLst>
            </p:cNvPr>
            <p:cNvSpPr/>
            <p:nvPr/>
          </p:nvSpPr>
          <p:spPr>
            <a:xfrm>
              <a:off x="1977038" y="1414270"/>
              <a:ext cx="189315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Gute Gestaltung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="" xmlns:a16="http://schemas.microsoft.com/office/drawing/2014/main" id="{3EAAE737-A1E8-BD49-A661-00C0D54A60DD}"/>
              </a:ext>
            </a:extLst>
          </p:cNvPr>
          <p:cNvGrpSpPr/>
          <p:nvPr/>
        </p:nvGrpSpPr>
        <p:grpSpPr>
          <a:xfrm>
            <a:off x="6665914" y="3617991"/>
            <a:ext cx="4639397" cy="2076232"/>
            <a:chOff x="1780031" y="1414270"/>
            <a:chExt cx="4639397" cy="2076232"/>
          </a:xfrm>
        </p:grpSpPr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A12CF216-7A5B-B546-8D15-3FFD047539D4}"/>
                </a:ext>
              </a:extLst>
            </p:cNvPr>
            <p:cNvSpPr/>
            <p:nvPr/>
          </p:nvSpPr>
          <p:spPr>
            <a:xfrm>
              <a:off x="1780031" y="1583286"/>
              <a:ext cx="4639397" cy="19072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Ausgewogenes Zusammenspiel zwischen Herausforderungen und Erfolgen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Bedürfnisse des Menschen müssen angesprochen werden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Freude, Spaß und Stolz generieren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="" xmlns:a16="http://schemas.microsoft.com/office/drawing/2014/main" id="{91008A0C-F66B-104F-B3C9-118DB994F72D}"/>
                </a:ext>
              </a:extLst>
            </p:cNvPr>
            <p:cNvSpPr/>
            <p:nvPr/>
          </p:nvSpPr>
          <p:spPr>
            <a:xfrm>
              <a:off x="1977038" y="1414270"/>
              <a:ext cx="327860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Positive Erlebnisse generieren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338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BA8FE41-0B04-6748-9CA8-05F0AE81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995F115A-CBCD-7A4D-8C0A-281259A5A3C1}"/>
              </a:ext>
            </a:extLst>
          </p:cNvPr>
          <p:cNvGrpSpPr/>
          <p:nvPr/>
        </p:nvGrpSpPr>
        <p:grpSpPr>
          <a:xfrm>
            <a:off x="874710" y="1197486"/>
            <a:ext cx="4723201" cy="1735930"/>
            <a:chOff x="874711" y="1484312"/>
            <a:chExt cx="4723201" cy="1735930"/>
          </a:xfrm>
        </p:grpSpPr>
        <p:grpSp>
          <p:nvGrpSpPr>
            <p:cNvPr id="4" name="Gruppieren 3">
              <a:extLst>
                <a:ext uri="{FF2B5EF4-FFF2-40B4-BE49-F238E27FC236}">
                  <a16:creationId xmlns="" xmlns:a16="http://schemas.microsoft.com/office/drawing/2014/main" id="{783A73D2-C025-644E-A194-3438D291D35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5" name="Rechteck 4">
                <a:extLst>
                  <a:ext uri="{FF2B5EF4-FFF2-40B4-BE49-F238E27FC236}">
                    <a16:creationId xmlns="" xmlns:a16="http://schemas.microsoft.com/office/drawing/2014/main" id="{4F68B8E9-417E-0141-AE27-E298ED29929C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müssen angezeigt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Anpassungsmöglichkeiten muss es geben?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interagieren Assistent und Mensch?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="" xmlns:a16="http://schemas.microsoft.com/office/drawing/2014/main" id="{B2717A64-B61E-B44C-B23D-CB509FB519CA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200426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2000" b="1" dirty="0">
                    <a:solidFill>
                      <a:schemeClr val="accent6"/>
                    </a:solidFill>
                  </a:rPr>
                  <a:t>Analyse</a:t>
                </a:r>
              </a:p>
            </p:txBody>
          </p:sp>
        </p:grpSp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6F92A16E-30FA-A34D-A87A-AD884881288C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23.01.19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214C6E04-BA76-3048-B247-843530C6F237}"/>
              </a:ext>
            </a:extLst>
          </p:cNvPr>
          <p:cNvGrpSpPr/>
          <p:nvPr/>
        </p:nvGrpSpPr>
        <p:grpSpPr>
          <a:xfrm>
            <a:off x="874710" y="3269627"/>
            <a:ext cx="4723201" cy="2552785"/>
            <a:chOff x="874711" y="1484312"/>
            <a:chExt cx="4723201" cy="2552785"/>
          </a:xfrm>
        </p:grpSpPr>
        <p:grpSp>
          <p:nvGrpSpPr>
            <p:cNvPr id="14" name="Gruppieren 13">
              <a:extLst>
                <a:ext uri="{FF2B5EF4-FFF2-40B4-BE49-F238E27FC236}">
                  <a16:creationId xmlns="" xmlns:a16="http://schemas.microsoft.com/office/drawing/2014/main" id="{CF154C31-9B1A-6844-82C6-BEC64AE64B76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2552784"/>
              <a:chOff x="1780031" y="1330903"/>
              <a:chExt cx="4723201" cy="2552784"/>
            </a:xfrm>
          </p:grpSpPr>
          <p:sp>
            <p:nvSpPr>
              <p:cNvPr id="16" name="Rechteck 15">
                <a:extLst>
                  <a:ext uri="{FF2B5EF4-FFF2-40B4-BE49-F238E27FC236}">
                    <a16:creationId xmlns="" xmlns:a16="http://schemas.microsoft.com/office/drawing/2014/main" id="{5D41E86D-96E1-F64F-B645-811FEF9C356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23837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Konzeptuelles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sind miteinander verknüpft?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Funktionen hängen zusammen?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>
                    <a:solidFill>
                      <a:schemeClr val="tx1"/>
                    </a:solidFill>
                  </a:rPr>
                  <a:t>Physikalisches Design</a:t>
                </a:r>
              </a:p>
              <a:p>
                <a:pPr marL="697230" lvl="1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Wie werden die Informationen dargestellt?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="" xmlns:a16="http://schemas.microsoft.com/office/drawing/2014/main" id="{829E215D-25C5-FE42-A84B-E10BE5590901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024709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Konzept</a:t>
                </a:r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3D7F9058-E672-2A4D-9BB1-013BCCC5ACE0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05.02.19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76C873CF-9A61-9B4A-9A7F-7A0A6A11ECCC}"/>
              </a:ext>
            </a:extLst>
          </p:cNvPr>
          <p:cNvGrpSpPr/>
          <p:nvPr/>
        </p:nvGrpSpPr>
        <p:grpSpPr>
          <a:xfrm>
            <a:off x="6588176" y="1211455"/>
            <a:ext cx="4723201" cy="1459610"/>
            <a:chOff x="874711" y="1484312"/>
            <a:chExt cx="4723201" cy="1459610"/>
          </a:xfrm>
        </p:grpSpPr>
        <p:grpSp>
          <p:nvGrpSpPr>
            <p:cNvPr id="19" name="Gruppieren 18">
              <a:extLst>
                <a:ext uri="{FF2B5EF4-FFF2-40B4-BE49-F238E27FC236}">
                  <a16:creationId xmlns="" xmlns:a16="http://schemas.microsoft.com/office/drawing/2014/main" id="{02621200-51DD-6A4C-86C6-6B2A72D512E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459609"/>
              <a:chOff x="1780031" y="1330903"/>
              <a:chExt cx="4723201" cy="1459609"/>
            </a:xfrm>
          </p:grpSpPr>
          <p:sp>
            <p:nvSpPr>
              <p:cNvPr id="21" name="Rechteck 20">
                <a:extLst>
                  <a:ext uri="{FF2B5EF4-FFF2-40B4-BE49-F238E27FC236}">
                    <a16:creationId xmlns="" xmlns:a16="http://schemas.microsoft.com/office/drawing/2014/main" id="{ED0E09EA-1DC6-1249-841E-901E17F3D0B6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290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Grafischer Aufbau der Interaktionsplattform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Implementierung der Anpassungen</a:t>
                </a: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="" xmlns:a16="http://schemas.microsoft.com/office/drawing/2014/main" id="{753356B5-7EB8-3F4A-96E1-8FF10B332D06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994865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Implementierung</a:t>
                </a:r>
              </a:p>
            </p:txBody>
          </p:sp>
        </p:grp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63DF4C62-579D-3249-9CFF-878DBD32F80A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20.03.19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="" xmlns:a16="http://schemas.microsoft.com/office/drawing/2014/main" id="{8E929239-873F-A040-A4FF-CF41E574A33B}"/>
              </a:ext>
            </a:extLst>
          </p:cNvPr>
          <p:cNvGrpSpPr/>
          <p:nvPr/>
        </p:nvGrpSpPr>
        <p:grpSpPr>
          <a:xfrm>
            <a:off x="6588175" y="2832186"/>
            <a:ext cx="4723201" cy="1735930"/>
            <a:chOff x="874711" y="1484312"/>
            <a:chExt cx="4723201" cy="1735930"/>
          </a:xfrm>
        </p:grpSpPr>
        <p:grpSp>
          <p:nvGrpSpPr>
            <p:cNvPr id="24" name="Gruppieren 23">
              <a:extLst>
                <a:ext uri="{FF2B5EF4-FFF2-40B4-BE49-F238E27FC236}">
                  <a16:creationId xmlns="" xmlns:a16="http://schemas.microsoft.com/office/drawing/2014/main" id="{F47E6093-9AA6-8F4B-B80B-776943FCB73D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735929"/>
              <a:chOff x="1780031" y="1330903"/>
              <a:chExt cx="4723201" cy="1735929"/>
            </a:xfrm>
          </p:grpSpPr>
          <p:sp>
            <p:nvSpPr>
              <p:cNvPr id="26" name="Rechteck 25">
                <a:extLst>
                  <a:ext uri="{FF2B5EF4-FFF2-40B4-BE49-F238E27FC236}">
                    <a16:creationId xmlns="" xmlns:a16="http://schemas.microsoft.com/office/drawing/2014/main" id="{4059FEBC-2EFF-ED47-98FF-010C8401FADA}"/>
                  </a:ext>
                </a:extLst>
              </p:cNvPr>
              <p:cNvSpPr/>
              <p:nvPr/>
            </p:nvSpPr>
            <p:spPr>
              <a:xfrm>
                <a:off x="1780031" y="1499917"/>
                <a:ext cx="4723201" cy="15669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Welche Informationen können dargestellt werden?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Auswertung der Anpassungsmöglichkeiten</a:t>
                </a:r>
              </a:p>
            </p:txBody>
          </p:sp>
          <p:sp>
            <p:nvSpPr>
              <p:cNvPr id="27" name="Rechteck 26">
                <a:extLst>
                  <a:ext uri="{FF2B5EF4-FFF2-40B4-BE49-F238E27FC236}">
                    <a16:creationId xmlns="" xmlns:a16="http://schemas.microsoft.com/office/drawing/2014/main" id="{A6C74FE9-D83D-2346-A400-58BA4229E83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1403852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Verifikation</a:t>
                </a:r>
              </a:p>
            </p:txBody>
          </p:sp>
        </p:grpSp>
        <p:sp>
          <p:nvSpPr>
            <p:cNvPr id="25" name="Rechteck 24">
              <a:extLst>
                <a:ext uri="{FF2B5EF4-FFF2-40B4-BE49-F238E27FC236}">
                  <a16:creationId xmlns="" xmlns:a16="http://schemas.microsoft.com/office/drawing/2014/main" id="{1EDE063D-852E-324C-A77E-EFB1A1CCD78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17.04.19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="" xmlns:a16="http://schemas.microsoft.com/office/drawing/2014/main" id="{076AA3C9-476D-4D45-B8BE-E0951E23CBCF}"/>
              </a:ext>
            </a:extLst>
          </p:cNvPr>
          <p:cNvGrpSpPr/>
          <p:nvPr/>
        </p:nvGrpSpPr>
        <p:grpSpPr>
          <a:xfrm>
            <a:off x="6588174" y="4711724"/>
            <a:ext cx="4723201" cy="1110688"/>
            <a:chOff x="874711" y="1484312"/>
            <a:chExt cx="4723201" cy="1110688"/>
          </a:xfrm>
        </p:grpSpPr>
        <p:grpSp>
          <p:nvGrpSpPr>
            <p:cNvPr id="29" name="Gruppieren 28">
              <a:extLst>
                <a:ext uri="{FF2B5EF4-FFF2-40B4-BE49-F238E27FC236}">
                  <a16:creationId xmlns="" xmlns:a16="http://schemas.microsoft.com/office/drawing/2014/main" id="{B404C1CC-6DF7-B648-9CCB-5E2E9AFEB672}"/>
                </a:ext>
              </a:extLst>
            </p:cNvPr>
            <p:cNvGrpSpPr/>
            <p:nvPr/>
          </p:nvGrpSpPr>
          <p:grpSpPr>
            <a:xfrm>
              <a:off x="874711" y="1484313"/>
              <a:ext cx="4723201" cy="1110687"/>
              <a:chOff x="1780031" y="1330903"/>
              <a:chExt cx="4723201" cy="1110687"/>
            </a:xfrm>
          </p:grpSpPr>
          <p:sp>
            <p:nvSpPr>
              <p:cNvPr id="31" name="Rechteck 30">
                <a:extLst>
                  <a:ext uri="{FF2B5EF4-FFF2-40B4-BE49-F238E27FC236}">
                    <a16:creationId xmlns="" xmlns:a16="http://schemas.microsoft.com/office/drawing/2014/main" id="{4BDB37D7-D054-A942-8D6D-F9B2EF0F9FF6}"/>
                  </a:ext>
                </a:extLst>
              </p:cNvPr>
              <p:cNvSpPr/>
              <p:nvPr/>
            </p:nvSpPr>
            <p:spPr>
              <a:xfrm>
                <a:off x="1780031" y="1499918"/>
                <a:ext cx="4723201" cy="94167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tx1"/>
                    </a:solidFill>
                  </a:rPr>
                  <a:t>Korrekturlesen</a:t>
                </a:r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="" xmlns:a16="http://schemas.microsoft.com/office/drawing/2014/main" id="{3A6CCD76-DF2E-A745-8BA8-2A2DA3CA1050}"/>
                  </a:ext>
                </a:extLst>
              </p:cNvPr>
              <p:cNvSpPr/>
              <p:nvPr/>
            </p:nvSpPr>
            <p:spPr>
              <a:xfrm>
                <a:off x="1977040" y="1330903"/>
                <a:ext cx="957804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accent4"/>
                    </a:solidFill>
                  </a:rPr>
                  <a:t>Abgabe</a:t>
                </a:r>
              </a:p>
            </p:txBody>
          </p:sp>
        </p:grpSp>
        <p:sp>
          <p:nvSpPr>
            <p:cNvPr id="30" name="Rechteck 29">
              <a:extLst>
                <a:ext uri="{FF2B5EF4-FFF2-40B4-BE49-F238E27FC236}">
                  <a16:creationId xmlns="" xmlns:a16="http://schemas.microsoft.com/office/drawing/2014/main" id="{117072ED-37EF-E943-B866-F06DD4235CB3}"/>
                </a:ext>
              </a:extLst>
            </p:cNvPr>
            <p:cNvSpPr/>
            <p:nvPr/>
          </p:nvSpPr>
          <p:spPr>
            <a:xfrm>
              <a:off x="4360127" y="1484312"/>
              <a:ext cx="104449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</a:rPr>
                <a:t>02.05.19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3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86C50CA-1F3A-EF43-9380-876C137A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ABD8A889-EFEB-F24E-8415-CFB9A52076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63136" y="1484313"/>
            <a:ext cx="10580688" cy="4344987"/>
          </a:xfrm>
        </p:spPr>
        <p:txBody>
          <a:bodyPr/>
          <a:lstStyle/>
          <a:p>
            <a:r>
              <a:rPr lang="de-DE" dirty="0">
                <a:latin typeface="+mn-lt"/>
              </a:rPr>
              <a:t>[1] </a:t>
            </a:r>
            <a:r>
              <a:rPr lang="de-DE" dirty="0" err="1">
                <a:latin typeface="+mn-lt"/>
              </a:rPr>
              <a:t>Lisanne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Bainbridget</a:t>
            </a:r>
            <a:r>
              <a:rPr lang="de-DE" dirty="0">
                <a:latin typeface="+mn-lt"/>
              </a:rPr>
              <a:t>. „</a:t>
            </a:r>
            <a:r>
              <a:rPr lang="de-DE" dirty="0" err="1">
                <a:latin typeface="+mn-lt"/>
              </a:rPr>
              <a:t>Ironies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Automation“. In: </a:t>
            </a:r>
            <a:r>
              <a:rPr lang="de-DE" i="1" dirty="0" err="1">
                <a:latin typeface="+mn-lt"/>
              </a:rPr>
              <a:t>Automatica</a:t>
            </a:r>
            <a:r>
              <a:rPr lang="de-DE" i="1" dirty="0">
                <a:latin typeface="+mn-lt"/>
              </a:rPr>
              <a:t> </a:t>
            </a:r>
            <a:r>
              <a:rPr lang="de-DE" dirty="0">
                <a:latin typeface="+mn-lt"/>
              </a:rPr>
              <a:t>19.6 (1983), S. 775–779.</a:t>
            </a:r>
          </a:p>
          <a:p>
            <a:r>
              <a:rPr lang="de-DE" dirty="0"/>
              <a:t>[2] Michael Obst, Thomas Holm, Stephan Bleuel, Ulf </a:t>
            </a:r>
            <a:r>
              <a:rPr lang="de-DE" dirty="0" err="1"/>
              <a:t>Claussnitzer</a:t>
            </a:r>
            <a:r>
              <a:rPr lang="de-DE" dirty="0"/>
              <a:t>, Lars </a:t>
            </a:r>
            <a:r>
              <a:rPr lang="de-DE" dirty="0" err="1"/>
              <a:t>Evetz</a:t>
            </a:r>
            <a:r>
              <a:rPr lang="de-DE" dirty="0"/>
              <a:t>, Tobias </a:t>
            </a:r>
            <a:r>
              <a:rPr lang="de-DE" dirty="0" err="1"/>
              <a:t>Jäger</a:t>
            </a:r>
            <a:r>
              <a:rPr lang="de-DE" dirty="0"/>
              <a:t>, Tobias </a:t>
            </a:r>
            <a:r>
              <a:rPr lang="de-DE" dirty="0" err="1"/>
              <a:t>Nekolla</a:t>
            </a:r>
            <a:r>
              <a:rPr lang="de-DE" dirty="0"/>
              <a:t>, Stephan Pech, Stefan Schmitz und Leon </a:t>
            </a:r>
            <a:r>
              <a:rPr lang="de-DE" dirty="0" err="1"/>
              <a:t>Urbas</a:t>
            </a:r>
            <a:r>
              <a:rPr lang="de-DE" dirty="0"/>
              <a:t>. „Automatisierung im Life Cycle modularer Anlagen“. In: </a:t>
            </a:r>
            <a:r>
              <a:rPr lang="de-DE" i="1" dirty="0" err="1"/>
              <a:t>Atp</a:t>
            </a:r>
            <a:r>
              <a:rPr lang="de-DE" i="1" dirty="0"/>
              <a:t> Edition </a:t>
            </a:r>
            <a:r>
              <a:rPr lang="de-DE" dirty="0"/>
              <a:t>1-2</a:t>
            </a:r>
            <a:r>
              <a:rPr lang="de-DE" dirty="0" smtClean="0"/>
              <a:t>. </a:t>
            </a:r>
            <a:r>
              <a:rPr lang="de-DE" dirty="0" err="1" smtClean="0"/>
              <a:t>January</a:t>
            </a:r>
            <a:r>
              <a:rPr lang="de-DE" dirty="0" smtClean="0"/>
              <a:t> </a:t>
            </a:r>
            <a:r>
              <a:rPr lang="de-DE" dirty="0"/>
              <a:t>(2013), S. 24– 31. </a:t>
            </a:r>
          </a:p>
          <a:p>
            <a:r>
              <a:rPr lang="de-DE" dirty="0"/>
              <a:t>[3] Tilmann </a:t>
            </a:r>
            <a:r>
              <a:rPr lang="de-DE" dirty="0" err="1"/>
              <a:t>Betsch</a:t>
            </a:r>
            <a:r>
              <a:rPr lang="de-DE" dirty="0"/>
              <a:t>, Joachim Funke und Henning Plessner. </a:t>
            </a:r>
            <a:r>
              <a:rPr lang="de-DE" i="1" dirty="0"/>
              <a:t>Denken - Urteilen, Entscheiden, Problemlösen</a:t>
            </a:r>
            <a:r>
              <a:rPr lang="de-DE" dirty="0"/>
              <a:t>. Berlin Heidelberg, 2011. </a:t>
            </a:r>
          </a:p>
          <a:p>
            <a:r>
              <a:rPr lang="de-DE" dirty="0"/>
              <a:t>[4] H. </a:t>
            </a:r>
            <a:r>
              <a:rPr lang="de-DE" dirty="0" err="1"/>
              <a:t>Wandke</a:t>
            </a:r>
            <a:r>
              <a:rPr lang="de-DE" dirty="0"/>
              <a:t>. „Assistance in human–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: A </a:t>
            </a:r>
            <a:r>
              <a:rPr lang="de-DE" dirty="0" err="1"/>
              <a:t>conceptual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taxonomy</a:t>
            </a:r>
            <a:r>
              <a:rPr lang="de-DE" dirty="0"/>
              <a:t>“. In: </a:t>
            </a:r>
            <a:r>
              <a:rPr lang="de-DE" i="1" dirty="0" err="1"/>
              <a:t>Theoretical</a:t>
            </a:r>
            <a:r>
              <a:rPr lang="de-DE" i="1" dirty="0"/>
              <a:t> </a:t>
            </a:r>
            <a:r>
              <a:rPr lang="de-DE" i="1" dirty="0" err="1"/>
              <a:t>Issues</a:t>
            </a:r>
            <a:r>
              <a:rPr lang="de-DE" i="1" dirty="0"/>
              <a:t> in </a:t>
            </a:r>
            <a:r>
              <a:rPr lang="de-DE" i="1" dirty="0" err="1"/>
              <a:t>Ergonomics</a:t>
            </a:r>
            <a:r>
              <a:rPr lang="de-DE" i="1" dirty="0"/>
              <a:t> Science </a:t>
            </a:r>
            <a:r>
              <a:rPr lang="de-DE" dirty="0"/>
              <a:t>6.2 (2005), S. 129–155. </a:t>
            </a:r>
          </a:p>
          <a:p>
            <a:r>
              <a:rPr lang="de-DE" dirty="0"/>
              <a:t>[5] Bernd Ludwig. </a:t>
            </a:r>
            <a:r>
              <a:rPr lang="de-DE" i="1" dirty="0"/>
              <a:t>Planbasierte Mensch-Maschine- Interaktion in multimodalen Assistenzsystemen</a:t>
            </a:r>
            <a:r>
              <a:rPr lang="de-DE" dirty="0"/>
              <a:t>. Berlin Heidelberg: Springer Vieweg, 2015. </a:t>
            </a:r>
          </a:p>
          <a:p>
            <a:r>
              <a:rPr lang="de-DE" dirty="0"/>
              <a:t>[6</a:t>
            </a:r>
            <a:r>
              <a:rPr lang="de-DE" dirty="0" smtClean="0"/>
              <a:t>] </a:t>
            </a:r>
            <a:r>
              <a:rPr lang="de-DE" dirty="0"/>
              <a:t>Dietrich Dörner. „Denken , Problemlösen und Intelligenz“. </a:t>
            </a:r>
            <a:r>
              <a:rPr lang="de-DE" dirty="0" smtClean="0"/>
              <a:t>In: </a:t>
            </a:r>
            <a:r>
              <a:rPr lang="de-DE" dirty="0"/>
              <a:t>Psychologische </a:t>
            </a:r>
            <a:r>
              <a:rPr lang="de-DE" dirty="0" smtClean="0"/>
              <a:t>Rundschau</a:t>
            </a:r>
            <a:r>
              <a:rPr lang="de-DE" dirty="0"/>
              <a:t> </a:t>
            </a:r>
            <a:r>
              <a:rPr lang="de-DE" dirty="0" smtClean="0"/>
              <a:t>XXXV.1 (1984), S. 10–20.</a:t>
            </a:r>
          </a:p>
          <a:p>
            <a:r>
              <a:rPr lang="de-DE" dirty="0" smtClean="0"/>
              <a:t>[</a:t>
            </a:r>
            <a:r>
              <a:rPr lang="de-DE" dirty="0"/>
              <a:t>7</a:t>
            </a:r>
            <a:r>
              <a:rPr lang="de-DE" dirty="0" smtClean="0"/>
              <a:t>] </a:t>
            </a:r>
            <a:r>
              <a:rPr lang="en-US" dirty="0"/>
              <a:t>Marc </a:t>
            </a:r>
            <a:r>
              <a:rPr lang="en-US" dirty="0" err="1"/>
              <a:t>Hassenzahl</a:t>
            </a:r>
            <a:r>
              <a:rPr lang="en-US" dirty="0"/>
              <a:t>. „User Experience (UX) Towards an experiential</a:t>
            </a:r>
            <a:r>
              <a:rPr lang="en-US" dirty="0" smtClean="0"/>
              <a:t>“. </a:t>
            </a:r>
            <a:r>
              <a:rPr lang="de-DE" dirty="0" smtClean="0"/>
              <a:t>In: </a:t>
            </a:r>
            <a:r>
              <a:rPr lang="en-US" dirty="0"/>
              <a:t>ACM International Conference Proceeding Series </a:t>
            </a:r>
            <a:r>
              <a:rPr lang="en-US" dirty="0" smtClean="0"/>
              <a:t>339 </a:t>
            </a:r>
            <a:r>
              <a:rPr lang="de-DE" dirty="0" smtClean="0"/>
              <a:t>(2008</a:t>
            </a:r>
            <a:r>
              <a:rPr lang="de-DE" dirty="0"/>
              <a:t>), S. 11–15.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695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 gibt vielfältige Möglichkeiten mit dem System zu </a:t>
            </a:r>
            <a:r>
              <a:rPr lang="de-DE" dirty="0">
                <a:solidFill>
                  <a:schemeClr val="accent4"/>
                </a:solidFill>
              </a:rPr>
              <a:t>interagieren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07898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Tastatur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Zweidimensionale Bewegung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Benötigt flache Oberfläche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76555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Maus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Interaktion durch Berühren des Bildschirms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Touch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Muss sicher erkannt werden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Sprache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Wird durch Kamera erfasst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86939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Gestik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Bedienung durch kippen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Für Zielverfolgungsaufgaben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Verwendung als Mausersatz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101446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Joystick</a:t>
              </a:r>
            </a:p>
          </p:txBody>
        </p:sp>
      </p:grpSp>
      <p:pic>
        <p:nvPicPr>
          <p:cNvPr id="35" name="Grafik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847" y="-11780"/>
            <a:ext cx="712153" cy="712153"/>
          </a:xfrm>
          <a:prstGeom prst="rect">
            <a:avLst/>
          </a:prstGeom>
        </p:spPr>
      </p:pic>
      <p:pic>
        <p:nvPicPr>
          <p:cNvPr id="36" name="Inhaltsplatzhalter 8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54428"/>
            <a:ext cx="804773" cy="804773"/>
          </a:xfrm>
          <a:solidFill>
            <a:schemeClr val="bg1"/>
          </a:solidFill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4577086"/>
            <a:ext cx="809499" cy="809499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4578924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Grafik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3154428"/>
            <a:ext cx="812371" cy="81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90" y="1684522"/>
            <a:ext cx="815671" cy="8156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3" y="1684522"/>
            <a:ext cx="807253" cy="8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4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können dem Nutzer durch unterschiedliche </a:t>
            </a:r>
            <a:r>
              <a:rPr lang="de-DE" dirty="0">
                <a:solidFill>
                  <a:schemeClr val="accent4"/>
                </a:solidFill>
              </a:rPr>
              <a:t>Geräte</a:t>
            </a:r>
            <a:r>
              <a:rPr lang="de-DE" dirty="0"/>
              <a:t> zur Verfügung gestellt werden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242" y="33994"/>
            <a:ext cx="648758" cy="64875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1682785"/>
            <a:ext cx="810070" cy="81007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14" y="3149131"/>
            <a:ext cx="810070" cy="81007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1726632"/>
            <a:ext cx="810070" cy="81007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3149131"/>
            <a:ext cx="810070" cy="8100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91" y="4577086"/>
            <a:ext cx="810071" cy="8100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2" y="4577087"/>
            <a:ext cx="810070" cy="81007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9" name="Gruppieren 18"/>
          <p:cNvGrpSpPr/>
          <p:nvPr/>
        </p:nvGrpSpPr>
        <p:grpSpPr>
          <a:xfrm>
            <a:off x="1780032" y="1388605"/>
            <a:ext cx="3730752" cy="1229417"/>
            <a:chOff x="1780032" y="1330903"/>
            <a:chExt cx="3730752" cy="1229417"/>
          </a:xfrm>
        </p:grpSpPr>
        <p:sp>
          <p:nvSpPr>
            <p:cNvPr id="11" name="Rechteck 1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Wenige, wichtige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Informationen über Nutzer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77040" y="1330903"/>
              <a:ext cx="151657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accent4"/>
                  </a:solidFill>
                </a:rPr>
                <a:t>Smartwatch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1780634" y="2854951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Einfach zu Handhaben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Nur eine Hand frei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87478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Tablet</a:t>
              </a: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19612" y="1388605"/>
            <a:ext cx="3730752" cy="1229417"/>
            <a:chOff x="1780032" y="1330903"/>
            <a:chExt cx="3730752" cy="1229417"/>
          </a:xfrm>
        </p:grpSpPr>
        <p:sp>
          <p:nvSpPr>
            <p:cNvPr id="24" name="Rechteck 23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Bereitstellung von Informationen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>
                  <a:solidFill>
                    <a:schemeClr val="tx1"/>
                  </a:solidFill>
                </a:rPr>
                <a:t>Handsfree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Headset</a:t>
              </a: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7319612" y="2854951"/>
            <a:ext cx="3730752" cy="1229417"/>
            <a:chOff x="1780032" y="1330903"/>
            <a:chExt cx="3730752" cy="1229417"/>
          </a:xfrm>
        </p:grpSpPr>
        <p:sp>
          <p:nvSpPr>
            <p:cNvPr id="27" name="Rechteck 26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Einblenden von Informationen in das Sichtfeld</a:t>
              </a: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977040" y="1330903"/>
              <a:ext cx="109093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AR-Brille</a:t>
              </a:r>
            </a:p>
          </p:txBody>
        </p:sp>
      </p:grpSp>
      <p:grpSp>
        <p:nvGrpSpPr>
          <p:cNvPr id="29" name="Gruppieren 28"/>
          <p:cNvGrpSpPr/>
          <p:nvPr/>
        </p:nvGrpSpPr>
        <p:grpSpPr>
          <a:xfrm>
            <a:off x="7319612" y="4282907"/>
            <a:ext cx="3730752" cy="1229417"/>
            <a:chOff x="1780032" y="1330903"/>
            <a:chExt cx="3730752" cy="1229417"/>
          </a:xfrm>
        </p:grpSpPr>
        <p:sp>
          <p:nvSpPr>
            <p:cNvPr id="30" name="Rechteck 29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Beleuchtung des wichtigen Objekts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Fest verbaut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977040" y="1330903"/>
              <a:ext cx="117018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Projektor</a:t>
              </a: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1772363" y="4282907"/>
            <a:ext cx="3730752" cy="1229417"/>
            <a:chOff x="1780032" y="1330903"/>
            <a:chExt cx="3730752" cy="1229417"/>
          </a:xfrm>
        </p:grpSpPr>
        <p:sp>
          <p:nvSpPr>
            <p:cNvPr id="33" name="Rechteck 32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Stationär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Großes Display</a:t>
              </a: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77040" y="1330903"/>
              <a:ext cx="2053989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Desktopcomputer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462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Kommunikation </a:t>
            </a:r>
            <a:r>
              <a:rPr lang="de-DE" dirty="0"/>
              <a:t>zwischen Mensch und Maschine kann vielfältig erfolgen</a:t>
            </a:r>
            <a:endParaRPr lang="de-DE" dirty="0">
              <a:solidFill>
                <a:schemeClr val="accent4"/>
              </a:solidFill>
            </a:endParaRPr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398" y="0"/>
            <a:ext cx="736601" cy="736601"/>
          </a:xfrm>
          <a:prstGeom prst="rect">
            <a:avLst/>
          </a:prstGeom>
          <a:ln>
            <a:noFill/>
          </a:ln>
        </p:spPr>
      </p:pic>
      <p:grpSp>
        <p:nvGrpSpPr>
          <p:cNvPr id="5" name="Gruppieren 4"/>
          <p:cNvGrpSpPr/>
          <p:nvPr/>
        </p:nvGrpSpPr>
        <p:grpSpPr>
          <a:xfrm>
            <a:off x="7724646" y="1396228"/>
            <a:ext cx="3730752" cy="1229417"/>
            <a:chOff x="1780032" y="1330903"/>
            <a:chExt cx="3730752" cy="1229417"/>
          </a:xfrm>
        </p:grpSpPr>
        <p:sp>
          <p:nvSpPr>
            <p:cNvPr id="6" name="Rechteck 5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Gruppiert Interaktionselemente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Vielfältige Verwendung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977040" y="1330903"/>
              <a:ext cx="214877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Formulare/Masken</a:t>
              </a: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724646" y="2838531"/>
            <a:ext cx="3730752" cy="1229417"/>
            <a:chOff x="1780032" y="1330903"/>
            <a:chExt cx="3730752" cy="1229417"/>
          </a:xfrm>
        </p:grpSpPr>
        <p:sp>
          <p:nvSpPr>
            <p:cNvPr id="9" name="Rechteck 8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Abgegrenzter steuerbarer Bereich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77040" y="1330903"/>
              <a:ext cx="98271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Fenster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724646" y="4283404"/>
            <a:ext cx="3730752" cy="1229417"/>
            <a:chOff x="1780032" y="1330903"/>
            <a:chExt cx="3730752" cy="1229417"/>
          </a:xfrm>
        </p:grpSpPr>
        <p:sp>
          <p:nvSpPr>
            <p:cNvPr id="12" name="Rechteck 11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Direkte Bearbeitung der Objekte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Größe, Position verändern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77040" y="1330903"/>
              <a:ext cx="240144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Direkte Manipulation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3" y="1396228"/>
            <a:ext cx="4934768" cy="1229417"/>
            <a:chOff x="1780032" y="1330903"/>
            <a:chExt cx="4934768" cy="1229417"/>
          </a:xfrm>
        </p:grpSpPr>
        <p:sp>
          <p:nvSpPr>
            <p:cNvPr id="15" name="Rechteck 14"/>
            <p:cNvSpPr/>
            <p:nvPr/>
          </p:nvSpPr>
          <p:spPr>
            <a:xfrm>
              <a:off x="1780032" y="1499917"/>
              <a:ext cx="4934768" cy="10604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Entsteht beim Lösen einer Aufgabe in Kooperation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Es sind mehrere Schritte notwendig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77039" y="1330903"/>
              <a:ext cx="419816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Dialog zwischen Mensch und Maschine</a:t>
              </a: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2078728" y="2838530"/>
            <a:ext cx="3730752" cy="1229418"/>
            <a:chOff x="1780032" y="1414270"/>
            <a:chExt cx="3730752" cy="1229418"/>
          </a:xfrm>
        </p:grpSpPr>
        <p:sp>
          <p:nvSpPr>
            <p:cNvPr id="18" name="Rechteck 17"/>
            <p:cNvSpPr/>
            <p:nvPr/>
          </p:nvSpPr>
          <p:spPr>
            <a:xfrm>
              <a:off x="1780032" y="1583285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Eingabe über Tastatur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muss sich erinnern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benutzerbestimmt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77040" y="1414270"/>
              <a:ext cx="13938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Kommando</a:t>
              </a: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2078728" y="4283404"/>
            <a:ext cx="3730752" cy="1229417"/>
            <a:chOff x="1780032" y="1330903"/>
            <a:chExt cx="3730752" cy="1229417"/>
          </a:xfrm>
        </p:grpSpPr>
        <p:sp>
          <p:nvSpPr>
            <p:cNvPr id="21" name="Rechteck 20"/>
            <p:cNvSpPr/>
            <p:nvPr/>
          </p:nvSpPr>
          <p:spPr>
            <a:xfrm>
              <a:off x="1780032" y="1499917"/>
              <a:ext cx="3730752" cy="10604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Sortierte Kommandos in Liste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Auswahl durch Nutzer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Statisches Menü: systembestimmt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77040" y="1330903"/>
              <a:ext cx="80428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Menü</a:t>
              </a:r>
            </a:p>
          </p:txBody>
        </p:sp>
      </p:grpSp>
      <p:pic>
        <p:nvPicPr>
          <p:cNvPr id="23" name="Grafi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4577619"/>
            <a:ext cx="810000" cy="81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1690443"/>
            <a:ext cx="810000" cy="810000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3132746"/>
            <a:ext cx="810000" cy="8100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20" y="4577619"/>
            <a:ext cx="810000" cy="81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20" y="3132746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Modulare Anlagen </a:t>
            </a:r>
            <a:r>
              <a:rPr lang="de-DE" dirty="0"/>
              <a:t>sind zustandsgesteuert und stellen ihre Funktionen als Services zur Verfügung</a:t>
            </a:r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11417044" y="66654"/>
            <a:ext cx="720000" cy="57521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5" name="Rechteck 4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winkelte Verbindung 7"/>
            <p:cNvCxnSpPr>
              <a:stCxn id="5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winkelte Verbindung 8"/>
            <p:cNvCxnSpPr>
              <a:stCxn id="7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EA0A8815-E75B-6046-B394-2A918B180A1D}"/>
              </a:ext>
            </a:extLst>
          </p:cNvPr>
          <p:cNvGrpSpPr/>
          <p:nvPr/>
        </p:nvGrpSpPr>
        <p:grpSpPr>
          <a:xfrm>
            <a:off x="874710" y="1484313"/>
            <a:ext cx="4723201" cy="1459609"/>
            <a:chOff x="1780031" y="1330903"/>
            <a:chExt cx="4723201" cy="1459609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C6DACD2C-9288-2743-8000-2D2B960374D2}"/>
                </a:ext>
              </a:extLst>
            </p:cNvPr>
            <p:cNvSpPr/>
            <p:nvPr/>
          </p:nvSpPr>
          <p:spPr>
            <a:xfrm>
              <a:off x="1780031" y="1499917"/>
              <a:ext cx="4723201" cy="1290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Geschlossene funktionale Einheit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Verfahrenstechnische Grundfunktion als Dienst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Zustandsbasiert mit Services gesteuert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8A961849-3F67-574C-9B6D-E3BC3038B489}"/>
                </a:ext>
              </a:extLst>
            </p:cNvPr>
            <p:cNvSpPr/>
            <p:nvPr/>
          </p:nvSpPr>
          <p:spPr>
            <a:xfrm>
              <a:off x="1977040" y="1330903"/>
              <a:ext cx="12700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Merkmale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="" xmlns:a16="http://schemas.microsoft.com/office/drawing/2014/main" id="{A88F0E40-A3C2-8A49-B01C-D43BDE29765D}"/>
              </a:ext>
            </a:extLst>
          </p:cNvPr>
          <p:cNvGrpSpPr/>
          <p:nvPr/>
        </p:nvGrpSpPr>
        <p:grpSpPr>
          <a:xfrm>
            <a:off x="874710" y="3297531"/>
            <a:ext cx="4723201" cy="2230432"/>
            <a:chOff x="1780031" y="1330903"/>
            <a:chExt cx="4723201" cy="2230432"/>
          </a:xfrm>
        </p:grpSpPr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18E7CC15-3520-4B45-A599-D8A2FCD6071C}"/>
                </a:ext>
              </a:extLst>
            </p:cNvPr>
            <p:cNvSpPr/>
            <p:nvPr/>
          </p:nvSpPr>
          <p:spPr>
            <a:xfrm>
              <a:off x="1780031" y="1499918"/>
              <a:ext cx="4723201" cy="20614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Allow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Erlaubt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b="1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Prohibit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Verbietet den Zustandswechsel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Change: </a:t>
              </a:r>
              <a:r>
                <a:rPr lang="de-DE" dirty="0">
                  <a:solidFill>
                    <a:schemeClr val="tx1"/>
                  </a:solidFill>
                </a:rPr>
                <a:t>Betriebsartwechsel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 err="1">
                  <a:solidFill>
                    <a:schemeClr val="tx1"/>
                  </a:solidFill>
                </a:rPr>
                <a:t>Sync</a:t>
              </a:r>
              <a:r>
                <a:rPr lang="de-DE" b="1" dirty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Synchronisiert Services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="" xmlns:a16="http://schemas.microsoft.com/office/drawing/2014/main" id="{9CA4E624-C249-DD44-95E5-805EF9DA78B4}"/>
                </a:ext>
              </a:extLst>
            </p:cNvPr>
            <p:cNvSpPr/>
            <p:nvPr/>
          </p:nvSpPr>
          <p:spPr>
            <a:xfrm>
              <a:off x="1977039" y="1330903"/>
              <a:ext cx="317747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Abhängigkeiten von Services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="" xmlns:a16="http://schemas.microsoft.com/office/drawing/2014/main" id="{14C33807-8E01-ED45-97CC-799667FE8E29}"/>
              </a:ext>
            </a:extLst>
          </p:cNvPr>
          <p:cNvGrpSpPr/>
          <p:nvPr/>
        </p:nvGrpSpPr>
        <p:grpSpPr>
          <a:xfrm>
            <a:off x="6690244" y="1484313"/>
            <a:ext cx="4726800" cy="3253941"/>
            <a:chOff x="1780031" y="1330903"/>
            <a:chExt cx="4726800" cy="3253941"/>
          </a:xfrm>
        </p:grpSpPr>
        <p:sp>
          <p:nvSpPr>
            <p:cNvPr id="19" name="Rechteck 18">
              <a:extLst>
                <a:ext uri="{FF2B5EF4-FFF2-40B4-BE49-F238E27FC236}">
                  <a16:creationId xmlns="" xmlns:a16="http://schemas.microsoft.com/office/drawing/2014/main" id="{ADE0619D-3F85-424E-9F9E-D202B0D54706}"/>
                </a:ext>
              </a:extLst>
            </p:cNvPr>
            <p:cNvSpPr/>
            <p:nvPr/>
          </p:nvSpPr>
          <p:spPr>
            <a:xfrm>
              <a:off x="1780031" y="1499917"/>
              <a:ext cx="4726800" cy="308492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80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Strukturdaten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Prozessgrafiken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Verriegelungs-, Steuerungs- und Regelungsstrukturen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Steuerungsfunktionen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b="1" dirty="0">
                  <a:solidFill>
                    <a:schemeClr val="tx1"/>
                  </a:solidFill>
                </a:rPr>
                <a:t>Dynamische Daten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Prozesswerte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Sollwerte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Status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Leistungsdaten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="" xmlns:a16="http://schemas.microsoft.com/office/drawing/2014/main" id="{C56BD12A-0269-3F42-B860-ADC924159D2D}"/>
                </a:ext>
              </a:extLst>
            </p:cNvPr>
            <p:cNvSpPr/>
            <p:nvPr/>
          </p:nvSpPr>
          <p:spPr>
            <a:xfrm>
              <a:off x="1977040" y="1330903"/>
              <a:ext cx="2184437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4"/>
                  </a:solidFill>
                </a:rPr>
                <a:t>Zugängliche 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46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388962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Dose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1388962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React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388962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0" name="Gerader Verbinder 9"/>
          <p:cNvCxnSpPr>
            <a:stCxn id="4" idx="2"/>
            <a:endCxn id="5" idx="0"/>
          </p:cNvCxnSpPr>
          <p:nvPr/>
        </p:nvCxnSpPr>
        <p:spPr>
          <a:xfrm>
            <a:off x="1846162" y="244225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endCxn id="4" idx="0"/>
          </p:cNvCxnSpPr>
          <p:nvPr/>
        </p:nvCxnSpPr>
        <p:spPr>
          <a:xfrm rot="5400000" flipH="1" flipV="1">
            <a:off x="825824" y="2090997"/>
            <a:ext cx="1583477" cy="457200"/>
          </a:xfrm>
          <a:prstGeom prst="bentConnector5">
            <a:avLst>
              <a:gd name="adj1" fmla="val 128"/>
              <a:gd name="adj2" fmla="val -50000"/>
              <a:gd name="adj3" fmla="val 114437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>
            <a:stCxn id="5" idx="2"/>
            <a:endCxn id="6" idx="0"/>
          </p:cNvCxnSpPr>
          <p:nvPr/>
        </p:nvCxnSpPr>
        <p:spPr>
          <a:xfrm>
            <a:off x="1846162" y="3854228"/>
            <a:ext cx="0" cy="497570"/>
          </a:xfrm>
          <a:prstGeom prst="line">
            <a:avLst/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6" idx="2"/>
          </p:cNvCxnSpPr>
          <p:nvPr/>
        </p:nvCxnSpPr>
        <p:spPr>
          <a:xfrm rot="5400000" flipH="1" flipV="1">
            <a:off x="1300151" y="4262988"/>
            <a:ext cx="1549221" cy="457200"/>
          </a:xfrm>
          <a:prstGeom prst="bentConnector5">
            <a:avLst>
              <a:gd name="adj1" fmla="val -14756"/>
              <a:gd name="adj2" fmla="val 161688"/>
              <a:gd name="adj3" fmla="val 100208"/>
            </a:avLst>
          </a:prstGeom>
          <a:ln w="38100">
            <a:solidFill>
              <a:schemeClr val="bg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506901" y="152785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hteck 21"/>
          <p:cNvSpPr/>
          <p:nvPr/>
        </p:nvSpPr>
        <p:spPr>
          <a:xfrm>
            <a:off x="6506901" y="293982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506901" y="4351798"/>
            <a:ext cx="914400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Temper</a:t>
            </a:r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Rechteck 33"/>
          <p:cNvSpPr/>
          <p:nvPr/>
        </p:nvSpPr>
        <p:spPr>
          <a:xfrm>
            <a:off x="7789761" y="1527858"/>
            <a:ext cx="36656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PRO: Keine Anpassungen am Rezept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CONTRA: Hohe Kosten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789761" y="2939828"/>
            <a:ext cx="3665637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PRO: Funktioniert, geringe Kosten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CONTRA: Hoher Energieverbrauch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789762" y="4351798"/>
            <a:ext cx="3665636" cy="1030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1"/>
                </a:solidFill>
              </a:rPr>
              <a:t>PRO: Geringer Energieverbrauch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CONTRA: Viele Anpassungen am Rezept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8" name="Gewinkelte Verbindung 37"/>
          <p:cNvCxnSpPr>
            <a:stCxn id="21" idx="1"/>
          </p:cNvCxnSpPr>
          <p:nvPr/>
        </p:nvCxnSpPr>
        <p:spPr>
          <a:xfrm rot="10800000" flipV="1">
            <a:off x="2720051" y="1985057"/>
            <a:ext cx="3786850" cy="247119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>
            <a:stCxn id="22" idx="1"/>
          </p:cNvCxnSpPr>
          <p:nvPr/>
        </p:nvCxnSpPr>
        <p:spPr>
          <a:xfrm rot="10800000" flipV="1">
            <a:off x="2720051" y="3397027"/>
            <a:ext cx="3786851" cy="1446015"/>
          </a:xfrm>
          <a:prstGeom prst="bentConnector3">
            <a:avLst>
              <a:gd name="adj1" fmla="val 338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23" idx="1"/>
          </p:cNvCxnSpPr>
          <p:nvPr/>
        </p:nvCxnSpPr>
        <p:spPr>
          <a:xfrm rot="10800000" flipV="1">
            <a:off x="2720051" y="4808998"/>
            <a:ext cx="3786851" cy="491244"/>
          </a:xfrm>
          <a:prstGeom prst="bentConnector3">
            <a:avLst>
              <a:gd name="adj1" fmla="val 172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3553428" y="4062712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3553428" y="4480510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3553428" y="4911599"/>
            <a:ext cx="509286" cy="376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tx1"/>
                </a:solidFill>
              </a:rPr>
              <a:t>?</a:t>
            </a:r>
            <a:endParaRPr lang="de-DE" sz="2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/>
          <p:cNvCxnSpPr/>
          <p:nvPr/>
        </p:nvCxnSpPr>
        <p:spPr>
          <a:xfrm>
            <a:off x="1192192" y="4247909"/>
            <a:ext cx="1215342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 flipV="1">
            <a:off x="1284790" y="4247909"/>
            <a:ext cx="1122744" cy="113431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7911431" y="1338659"/>
            <a:ext cx="1330106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Leihmodul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7911431" y="2789136"/>
            <a:ext cx="1525178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Alters Modul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7911430" y="4155117"/>
            <a:ext cx="1622713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Neues Modul</a:t>
            </a:r>
            <a:endParaRPr lang="de-DE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72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Nutzer unterstützen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1" y="1199304"/>
            <a:ext cx="3326899" cy="3812073"/>
            <a:chOff x="1780030" y="1414270"/>
            <a:chExt cx="3326899" cy="3812073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0" y="1583286"/>
              <a:ext cx="3326899" cy="3643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Zeitdruck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Bis wann muss das Problem gelöst sein?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Komplexität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das Problem einfach oder schwer zu lösen?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Bereich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Ist es ein technisches oder ein organisatorisches Problem?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7" y="1414270"/>
              <a:ext cx="2782651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Probleme unterscheiden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229600" y="1199304"/>
            <a:ext cx="3225799" cy="3812073"/>
            <a:chOff x="1742234" y="1414270"/>
            <a:chExt cx="3225799" cy="3812073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42234" y="1583287"/>
              <a:ext cx="3225799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unterfordern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Menschen nicht überfordern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Lösungen vergleichen können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86423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User Experience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1285730" y="5180391"/>
            <a:ext cx="2782651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Informationen anpassen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2" name="Gewinkelte Verbindung 11"/>
          <p:cNvCxnSpPr>
            <a:endCxn id="10" idx="1"/>
          </p:cNvCxnSpPr>
          <p:nvPr/>
        </p:nvCxnSpPr>
        <p:spPr>
          <a:xfrm rot="16200000" flipH="1">
            <a:off x="1009710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pieren 12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4621604" y="1199304"/>
            <a:ext cx="3188002" cy="3812073"/>
            <a:chOff x="1780031" y="1414270"/>
            <a:chExt cx="3188002" cy="3812073"/>
          </a:xfrm>
        </p:grpSpPr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188002" cy="36430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Automatisierungsgrad anpassen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Informationen und Zusammenhänge sinnvoll darstellen</a:t>
              </a: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Die richtigen Informationen darstellen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99155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Problemlösungen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4982074" y="5180391"/>
            <a:ext cx="2309977" cy="338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Lösungen darstellen</a:t>
            </a:r>
            <a:endParaRPr lang="de-DE" b="1" dirty="0">
              <a:solidFill>
                <a:schemeClr val="accent4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FCCEA108-686B-BB4F-95FB-4BCE5EB529F1}"/>
              </a:ext>
            </a:extLst>
          </p:cNvPr>
          <p:cNvSpPr/>
          <p:nvPr/>
        </p:nvSpPr>
        <p:spPr>
          <a:xfrm>
            <a:off x="8590069" y="5163777"/>
            <a:ext cx="2865330" cy="577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accent4"/>
                </a:solidFill>
              </a:rPr>
              <a:t>Entscheidungen unterstützen</a:t>
            </a:r>
            <a:endParaRPr lang="de-DE" b="1" dirty="0">
              <a:solidFill>
                <a:schemeClr val="accent4"/>
              </a:solidFill>
            </a:endParaRPr>
          </a:p>
        </p:txBody>
      </p:sp>
      <p:cxnSp>
        <p:nvCxnSpPr>
          <p:cNvPr id="19" name="Gewinkelte Verbindung 18"/>
          <p:cNvCxnSpPr/>
          <p:nvPr/>
        </p:nvCxnSpPr>
        <p:spPr>
          <a:xfrm rot="16200000" flipH="1">
            <a:off x="4706053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/>
          <p:nvPr/>
        </p:nvCxnSpPr>
        <p:spPr>
          <a:xfrm rot="16200000" flipH="1">
            <a:off x="8314049" y="5073385"/>
            <a:ext cx="338028" cy="2140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5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7309" y="346075"/>
            <a:ext cx="10580687" cy="684213"/>
          </a:xfrm>
        </p:spPr>
        <p:txBody>
          <a:bodyPr/>
          <a:lstStyle/>
          <a:p>
            <a:r>
              <a:rPr lang="de-DE" dirty="0" smtClean="0"/>
              <a:t>Konzeptidee</a:t>
            </a: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2" y="1227061"/>
            <a:ext cx="3558392" cy="3333365"/>
            <a:chOff x="1780031" y="1414270"/>
            <a:chExt cx="3558392" cy="3333365"/>
          </a:xfrm>
        </p:grpSpPr>
        <p:sp>
          <p:nvSpPr>
            <p:cNvPr id="5" name="Rechteck 4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3558392" cy="31643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2493284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Problemidentifikation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0" name="Rechteck 9"/>
          <p:cNvSpPr/>
          <p:nvPr/>
        </p:nvSpPr>
        <p:spPr>
          <a:xfrm>
            <a:off x="1071718" y="2731625"/>
            <a:ext cx="318776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Beschreibung des Problems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078237" y="3692324"/>
            <a:ext cx="3181246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Definition des Ziels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078237" y="1766392"/>
            <a:ext cx="3181245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Informationen über den aktuellen Status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stCxn id="12" idx="2"/>
            <a:endCxn id="10" idx="0"/>
          </p:cNvCxnSpPr>
          <p:nvPr/>
        </p:nvCxnSpPr>
        <p:spPr>
          <a:xfrm flipH="1">
            <a:off x="2665601" y="2333552"/>
            <a:ext cx="3259" cy="39807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0" idx="2"/>
            <a:endCxn id="11" idx="0"/>
          </p:cNvCxnSpPr>
          <p:nvPr/>
        </p:nvCxnSpPr>
        <p:spPr>
          <a:xfrm>
            <a:off x="2665601" y="3298785"/>
            <a:ext cx="3259" cy="39353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/>
          <p:cNvGrpSpPr/>
          <p:nvPr/>
        </p:nvGrpSpPr>
        <p:grpSpPr>
          <a:xfrm>
            <a:off x="5120624" y="1227061"/>
            <a:ext cx="3558392" cy="3564858"/>
            <a:chOff x="6640833" y="1199304"/>
            <a:chExt cx="3558392" cy="3564858"/>
          </a:xfrm>
        </p:grpSpPr>
        <p:grpSp>
          <p:nvGrpSpPr>
            <p:cNvPr id="7" name="Gruppieren 6">
              <a:extLst>
                <a:ext uri="{FF2B5EF4-FFF2-40B4-BE49-F238E27FC236}">
                  <a16:creationId xmlns="" xmlns:a16="http://schemas.microsoft.com/office/drawing/2014/main" id="{64401E1E-557D-5D4F-AE09-187A0802411B}"/>
                </a:ext>
              </a:extLst>
            </p:cNvPr>
            <p:cNvGrpSpPr/>
            <p:nvPr/>
          </p:nvGrpSpPr>
          <p:grpSpPr>
            <a:xfrm>
              <a:off x="6640833" y="1199304"/>
              <a:ext cx="3558392" cy="3564858"/>
              <a:chOff x="1780031" y="1414270"/>
              <a:chExt cx="3558392" cy="3564858"/>
            </a:xfrm>
          </p:grpSpPr>
          <p:sp>
            <p:nvSpPr>
              <p:cNvPr id="8" name="Rechteck 7">
                <a:extLst>
                  <a:ext uri="{FF2B5EF4-FFF2-40B4-BE49-F238E27FC236}">
                    <a16:creationId xmlns="" xmlns:a16="http://schemas.microsoft.com/office/drawing/2014/main" id="{35A0EAB9-4039-6448-AC03-B60DE38901D0}"/>
                  </a:ext>
                </a:extLst>
              </p:cNvPr>
              <p:cNvSpPr/>
              <p:nvPr/>
            </p:nvSpPr>
            <p:spPr>
              <a:xfrm>
                <a:off x="1780031" y="1583286"/>
                <a:ext cx="3558392" cy="339584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51999" rtlCol="0" anchor="t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="" xmlns:a16="http://schemas.microsoft.com/office/drawing/2014/main" id="{FCCEA108-686B-BB4F-95FB-4BCE5EB529F1}"/>
                  </a:ext>
                </a:extLst>
              </p:cNvPr>
              <p:cNvSpPr/>
              <p:nvPr/>
            </p:nvSpPr>
            <p:spPr>
              <a:xfrm>
                <a:off x="1977038" y="1414270"/>
                <a:ext cx="1808448" cy="3380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 smtClean="0">
                    <a:solidFill>
                      <a:schemeClr val="accent4"/>
                    </a:solidFill>
                  </a:rPr>
                  <a:t>Problemlösung</a:t>
                </a:r>
                <a:endParaRPr lang="de-DE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7" name="Rechteck 16"/>
            <p:cNvSpPr/>
            <p:nvPr/>
          </p:nvSpPr>
          <p:spPr>
            <a:xfrm>
              <a:off x="6837840" y="1763499"/>
              <a:ext cx="3181245" cy="9681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vorschlagen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7839" y="3079021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vergleichen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837839" y="3993577"/>
              <a:ext cx="3181245" cy="56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Lösungen bewerten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Gerade Verbindung mit Pfeil 23"/>
          <p:cNvCxnSpPr>
            <a:stCxn id="17" idx="2"/>
            <a:endCxn id="19" idx="0"/>
          </p:cNvCxnSpPr>
          <p:nvPr/>
        </p:nvCxnSpPr>
        <p:spPr>
          <a:xfrm flipH="1">
            <a:off x="6908253" y="2759382"/>
            <a:ext cx="1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9" idx="2"/>
            <a:endCxn id="20" idx="0"/>
          </p:cNvCxnSpPr>
          <p:nvPr/>
        </p:nvCxnSpPr>
        <p:spPr>
          <a:xfrm>
            <a:off x="6908253" y="3673938"/>
            <a:ext cx="0" cy="34739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5" idx="2"/>
          </p:cNvCxnSpPr>
          <p:nvPr/>
        </p:nvCxnSpPr>
        <p:spPr>
          <a:xfrm rot="5400000" flipH="1" flipV="1">
            <a:off x="2661711" y="2067780"/>
            <a:ext cx="2484843" cy="2500450"/>
          </a:xfrm>
          <a:prstGeom prst="bentConnector4">
            <a:avLst>
              <a:gd name="adj1" fmla="val -22582"/>
              <a:gd name="adj2" fmla="val 85578"/>
            </a:avLst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/>
          <p:cNvSpPr/>
          <p:nvPr/>
        </p:nvSpPr>
        <p:spPr>
          <a:xfrm>
            <a:off x="5440782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024118" y="2333552"/>
            <a:ext cx="1343683" cy="31295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Nutzer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9400268" y="1227061"/>
            <a:ext cx="1984637" cy="3125021"/>
            <a:chOff x="1780031" y="1414270"/>
            <a:chExt cx="1984637" cy="3125021"/>
          </a:xfrm>
        </p:grpSpPr>
        <p:sp>
          <p:nvSpPr>
            <p:cNvPr id="50" name="Rechteck 49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7"/>
              <a:ext cx="1984637" cy="29560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8" y="1414270"/>
              <a:ext cx="14491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Entscheiden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58" name="Rechteck 57"/>
          <p:cNvSpPr/>
          <p:nvPr/>
        </p:nvSpPr>
        <p:spPr>
          <a:xfrm>
            <a:off x="9632899" y="1766392"/>
            <a:ext cx="1548459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Kriterien festlegen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9632899" y="2646511"/>
            <a:ext cx="1548459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Lösungen filtern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9618356" y="3579460"/>
            <a:ext cx="1548459" cy="5671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Lösung auswählen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489962" y="1930878"/>
            <a:ext cx="914400" cy="2659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accent6"/>
                </a:solidFill>
              </a:rPr>
              <a:t>PFE</a:t>
            </a:r>
            <a:endParaRPr lang="de-DE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04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ich den Nutzer noch stärker in den Fokus rücken?</a:t>
            </a:r>
          </a:p>
          <a:p>
            <a:pPr marL="681692" lvl="1" indent="-285750"/>
            <a:r>
              <a:rPr lang="de-DE" dirty="0" smtClean="0"/>
              <a:t>Ihn persönlich unterstützen (Vorwissen, persönliche Motivation)</a:t>
            </a:r>
          </a:p>
          <a:p>
            <a:pPr marL="681692" lvl="1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wird aus einer einfachen Nutzeroberfläche ein Erlebnis?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der Lerneffekt unterstützt werden?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Wie kann man komplexe Zusammenhänge sinnvoll aufbereiten?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877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874713" y="1030288"/>
            <a:ext cx="4762158" cy="4502411"/>
            <a:chOff x="1780032" y="1414270"/>
            <a:chExt cx="4762158" cy="4502411"/>
          </a:xfrm>
        </p:grpSpPr>
        <p:sp>
          <p:nvSpPr>
            <p:cNvPr id="10" name="Rechteck 9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2" y="1583285"/>
              <a:ext cx="4762158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err="1" smtClean="0">
                  <a:solidFill>
                    <a:schemeClr val="tx1"/>
                  </a:solidFill>
                </a:rPr>
                <a:t>Abmaße</a:t>
              </a: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Schnittstellen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 smtClean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Rezept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Was muss im Rezept verändert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Service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Serviceabhängigkeiten bestehen?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Parameter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Welche Auswirkungen haben Anpassungen der Parameter auf den Prozess?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949272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Modulare Anlage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="" xmlns:a16="http://schemas.microsoft.com/office/drawing/2014/main" id="{64401E1E-557D-5D4F-AE09-187A0802411B}"/>
              </a:ext>
            </a:extLst>
          </p:cNvPr>
          <p:cNvGrpSpPr/>
          <p:nvPr/>
        </p:nvGrpSpPr>
        <p:grpSpPr>
          <a:xfrm>
            <a:off x="6592605" y="1030288"/>
            <a:ext cx="4639397" cy="4502411"/>
            <a:chOff x="1780031" y="1414270"/>
            <a:chExt cx="4639397" cy="4502411"/>
          </a:xfrm>
        </p:grpSpPr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35A0EAB9-4039-6448-AC03-B60DE38901D0}"/>
                </a:ext>
              </a:extLst>
            </p:cNvPr>
            <p:cNvSpPr/>
            <p:nvPr/>
          </p:nvSpPr>
          <p:spPr>
            <a:xfrm>
              <a:off x="1780031" y="1583285"/>
              <a:ext cx="4639397" cy="4333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Zeiten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Stillstandzeit verursacht der Modultausch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Auslastung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Kann vorproduziert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Rüstaufwände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viel muss im Rezept angepasst werden?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aufwändig ist die Integration des neuen Moduls?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Wartung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häufig muss das neue Modul gewartet werden?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Energie</a:t>
              </a:r>
            </a:p>
            <a:p>
              <a:pPr marL="697230" lvl="1" indent="-285750">
                <a:buFont typeface="Arial" panose="020B0604020202020204" pitchFamily="34" charset="0"/>
                <a:buChar char="•"/>
              </a:pPr>
              <a:r>
                <a:rPr lang="de-DE" dirty="0" smtClean="0">
                  <a:solidFill>
                    <a:schemeClr val="tx1"/>
                  </a:solidFill>
                </a:rPr>
                <a:t>Wie hoch ist der Energieverbrauch des Moduls?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="" xmlns:a16="http://schemas.microsoft.com/office/drawing/2014/main" id="{FCCEA108-686B-BB4F-95FB-4BCE5EB529F1}"/>
                </a:ext>
              </a:extLst>
            </p:cNvPr>
            <p:cNvSpPr/>
            <p:nvPr/>
          </p:nvSpPr>
          <p:spPr>
            <a:xfrm>
              <a:off x="1977039" y="1414270"/>
              <a:ext cx="1659905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smtClean="0">
                  <a:solidFill>
                    <a:schemeClr val="accent4"/>
                  </a:solidFill>
                </a:rPr>
                <a:t>Unternehmen</a:t>
              </a:r>
              <a:endParaRPr lang="de-DE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84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und </a:t>
            </a:r>
            <a:r>
              <a:rPr lang="de-DE" dirty="0">
                <a:solidFill>
                  <a:schemeClr val="accent4"/>
                </a:solidFill>
              </a:rPr>
              <a:t>Motivation 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="" xmlns:a16="http://schemas.microsoft.com/office/drawing/2014/main" id="{83607870-557A-164A-B22B-C1B49B36656C}"/>
              </a:ext>
            </a:extLst>
          </p:cNvPr>
          <p:cNvGrpSpPr/>
          <p:nvPr/>
        </p:nvGrpSpPr>
        <p:grpSpPr>
          <a:xfrm>
            <a:off x="874712" y="1236205"/>
            <a:ext cx="4958052" cy="1894922"/>
            <a:chOff x="1780032" y="1330903"/>
            <a:chExt cx="4958052" cy="1894922"/>
          </a:xfrm>
        </p:grpSpPr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F1E1E402-969D-194B-AB76-85BAC6C71034}"/>
                </a:ext>
              </a:extLst>
            </p:cNvPr>
            <p:cNvSpPr/>
            <p:nvPr/>
          </p:nvSpPr>
          <p:spPr>
            <a:xfrm>
              <a:off x="1780032" y="1499917"/>
              <a:ext cx="4958052" cy="17259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Automatisierung nimmt zu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Mensch ist in kritischen Situationen für Entscheidungen verantwortlich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="" xmlns:a16="http://schemas.microsoft.com/office/drawing/2014/main" id="{833772DE-177D-6242-B2B7-89D46A2C0D15}"/>
                </a:ext>
              </a:extLst>
            </p:cNvPr>
            <p:cNvSpPr/>
            <p:nvPr/>
          </p:nvSpPr>
          <p:spPr>
            <a:xfrm>
              <a:off x="1977040" y="1330903"/>
              <a:ext cx="2752136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Ironies</a:t>
              </a:r>
              <a:r>
                <a:rPr lang="de-DE" b="1" dirty="0">
                  <a:solidFill>
                    <a:schemeClr val="tx1"/>
                  </a:solidFill>
                </a:rPr>
                <a:t> </a:t>
              </a:r>
              <a:r>
                <a:rPr lang="de-DE" b="1" dirty="0" err="1">
                  <a:solidFill>
                    <a:schemeClr val="tx1"/>
                  </a:solidFill>
                </a:rPr>
                <a:t>of</a:t>
              </a:r>
              <a:r>
                <a:rPr lang="de-DE" b="1" dirty="0">
                  <a:solidFill>
                    <a:schemeClr val="tx1"/>
                  </a:solidFill>
                </a:rPr>
                <a:t> Automation </a:t>
              </a:r>
              <a:r>
                <a:rPr lang="de-DE" dirty="0">
                  <a:solidFill>
                    <a:schemeClr val="tx1"/>
                  </a:solidFill>
                </a:rPr>
                <a:t>[1]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="" xmlns:a16="http://schemas.microsoft.com/office/drawing/2014/main" id="{00DD676A-B61C-5D48-BC56-AC4BB52F8528}"/>
              </a:ext>
            </a:extLst>
          </p:cNvPr>
          <p:cNvGrpSpPr/>
          <p:nvPr/>
        </p:nvGrpSpPr>
        <p:grpSpPr>
          <a:xfrm>
            <a:off x="874712" y="3506058"/>
            <a:ext cx="4958052" cy="2035760"/>
            <a:chOff x="1780032" y="1330903"/>
            <a:chExt cx="4958052" cy="2035760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201F63B0-4CCA-B640-BD88-BAB407BC2183}"/>
                </a:ext>
              </a:extLst>
            </p:cNvPr>
            <p:cNvSpPr/>
            <p:nvPr/>
          </p:nvSpPr>
          <p:spPr>
            <a:xfrm>
              <a:off x="1780032" y="1499917"/>
              <a:ext cx="4958052" cy="18667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Hat Auswirkungen auf den Betrieb der Anlage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Bezug zwischen örtlicher Kennzeichnung und Kennzeichnung im Automatisierungssystem muss eindeutig sein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514C32A1-04E5-494D-AB34-069455276B16}"/>
                </a:ext>
              </a:extLst>
            </p:cNvPr>
            <p:cNvSpPr/>
            <p:nvPr/>
          </p:nvSpPr>
          <p:spPr>
            <a:xfrm>
              <a:off x="1977038" y="1330903"/>
              <a:ext cx="2225663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Modularisierung </a:t>
              </a:r>
              <a:r>
                <a:rPr lang="de-DE" dirty="0">
                  <a:solidFill>
                    <a:schemeClr val="tx1"/>
                  </a:solidFill>
                </a:rPr>
                <a:t>[2]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="" xmlns:a16="http://schemas.microsoft.com/office/drawing/2014/main" id="{C0CAAA13-C09D-AC4E-991C-1FEB2957F9A9}"/>
              </a:ext>
            </a:extLst>
          </p:cNvPr>
          <p:cNvGrpSpPr/>
          <p:nvPr/>
        </p:nvGrpSpPr>
        <p:grpSpPr>
          <a:xfrm>
            <a:off x="7121236" y="1236205"/>
            <a:ext cx="4334163" cy="4305612"/>
            <a:chOff x="1780032" y="1330903"/>
            <a:chExt cx="4831050" cy="4305612"/>
          </a:xfrm>
        </p:grpSpPr>
        <p:sp>
          <p:nvSpPr>
            <p:cNvPr id="15" name="Rechteck 14">
              <a:extLst>
                <a:ext uri="{FF2B5EF4-FFF2-40B4-BE49-F238E27FC236}">
                  <a16:creationId xmlns="" xmlns:a16="http://schemas.microsoft.com/office/drawing/2014/main" id="{71B66402-AE28-034E-B538-DD8098A05FCC}"/>
                </a:ext>
              </a:extLst>
            </p:cNvPr>
            <p:cNvSpPr/>
            <p:nvPr/>
          </p:nvSpPr>
          <p:spPr>
            <a:xfrm>
              <a:off x="1780032" y="1499916"/>
              <a:ext cx="4831050" cy="413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1999"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den Menschen beim Bewältigen von Aufgaben unterstützen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Informationen aus dem Prozess ergänzen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Müssen die Kompetenzen des Menschen würdigen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dirty="0">
                  <a:solidFill>
                    <a:schemeClr val="tx1"/>
                  </a:solidFill>
                </a:rPr>
                <a:t>Können positive Erlebnisse fördern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="" xmlns:a16="http://schemas.microsoft.com/office/drawing/2014/main" id="{3BF267A1-CAB7-CF4A-B6F4-D9891842B9EE}"/>
                </a:ext>
              </a:extLst>
            </p:cNvPr>
            <p:cNvSpPr/>
            <p:nvPr/>
          </p:nvSpPr>
          <p:spPr>
            <a:xfrm>
              <a:off x="1977038" y="1330903"/>
              <a:ext cx="2289300" cy="3380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accent6"/>
                  </a:solidFill>
                </a:rPr>
                <a:t>Assistenzsysteme</a:t>
              </a:r>
            </a:p>
          </p:txBody>
        </p:sp>
      </p:grpSp>
      <p:cxnSp>
        <p:nvCxnSpPr>
          <p:cNvPr id="20" name="Gewinkelte Verbindung 19">
            <a:extLst>
              <a:ext uri="{FF2B5EF4-FFF2-40B4-BE49-F238E27FC236}">
                <a16:creationId xmlns="" xmlns:a16="http://schemas.microsoft.com/office/drawing/2014/main" id="{FD336F23-DB98-1342-BB4F-5D218AF61D6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5832764" y="3473518"/>
            <a:ext cx="1288472" cy="113492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>
            <a:extLst>
              <a:ext uri="{FF2B5EF4-FFF2-40B4-BE49-F238E27FC236}">
                <a16:creationId xmlns="" xmlns:a16="http://schemas.microsoft.com/office/drawing/2014/main" id="{BBE684D5-0A18-BA4A-8AA1-7553DDC193B9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5832764" y="2268173"/>
            <a:ext cx="1288472" cy="12053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12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6" y="2365966"/>
            <a:ext cx="1652940" cy="1652940"/>
          </a:xfr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420" y="2013236"/>
            <a:ext cx="914400" cy="914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987" y="3011424"/>
            <a:ext cx="914400" cy="914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587" y="2996184"/>
            <a:ext cx="914400" cy="9144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4" y="1928674"/>
            <a:ext cx="817138" cy="81713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088" y="2869110"/>
            <a:ext cx="810070" cy="81007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04" y="2028476"/>
            <a:ext cx="914400" cy="91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12" y="3828418"/>
            <a:ext cx="810070" cy="81007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47" y="4465256"/>
            <a:ext cx="685800" cy="6858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45" y="4073568"/>
            <a:ext cx="914400" cy="914400"/>
          </a:xfrm>
          <a:prstGeom prst="rect">
            <a:avLst/>
          </a:prstGeom>
        </p:spPr>
      </p:pic>
      <p:cxnSp>
        <p:nvCxnSpPr>
          <p:cNvPr id="21" name="Gerader Verbinder 20"/>
          <p:cNvCxnSpPr/>
          <p:nvPr/>
        </p:nvCxnSpPr>
        <p:spPr>
          <a:xfrm>
            <a:off x="5175250" y="1248092"/>
            <a:ext cx="0" cy="376999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2660650" y="1274064"/>
            <a:ext cx="0" cy="474878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754368" y="1264920"/>
            <a:ext cx="0" cy="37531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997712" y="1248092"/>
            <a:ext cx="0" cy="477475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Wolke 27"/>
          <p:cNvSpPr/>
          <p:nvPr/>
        </p:nvSpPr>
        <p:spPr>
          <a:xfrm>
            <a:off x="6879646" y="2001044"/>
            <a:ext cx="2005584" cy="2584704"/>
          </a:xfrm>
          <a:prstGeom prst="cloud">
            <a:avLst/>
          </a:prstGeom>
          <a:solidFill>
            <a:schemeClr val="bg1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74466" y="1312196"/>
            <a:ext cx="1694688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Mensch</a:t>
            </a:r>
          </a:p>
        </p:txBody>
      </p:sp>
      <p:sp>
        <p:nvSpPr>
          <p:cNvPr id="30" name="Rechteck 29"/>
          <p:cNvSpPr/>
          <p:nvPr/>
        </p:nvSpPr>
        <p:spPr>
          <a:xfrm>
            <a:off x="2773133" y="1316800"/>
            <a:ext cx="229209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Interaktionsmechanik</a:t>
            </a:r>
          </a:p>
        </p:txBody>
      </p:sp>
      <p:sp>
        <p:nvSpPr>
          <p:cNvPr id="31" name="Rechteck 30"/>
          <p:cNvSpPr/>
          <p:nvPr/>
        </p:nvSpPr>
        <p:spPr>
          <a:xfrm>
            <a:off x="9110195" y="1312196"/>
            <a:ext cx="2345205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Modulare Anlage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66851" y="1322102"/>
            <a:ext cx="2039364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Digitaler Assistent</a:t>
            </a:r>
          </a:p>
        </p:txBody>
      </p:sp>
      <p:sp>
        <p:nvSpPr>
          <p:cNvPr id="33" name="Rechteck 32"/>
          <p:cNvSpPr/>
          <p:nvPr/>
        </p:nvSpPr>
        <p:spPr>
          <a:xfrm>
            <a:off x="5284699" y="1316800"/>
            <a:ext cx="1357187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Gerät</a:t>
            </a:r>
          </a:p>
        </p:txBody>
      </p:sp>
      <p:grpSp>
        <p:nvGrpSpPr>
          <p:cNvPr id="84" name="Gruppieren 83"/>
          <p:cNvGrpSpPr/>
          <p:nvPr/>
        </p:nvGrpSpPr>
        <p:grpSpPr>
          <a:xfrm>
            <a:off x="9339072" y="2448018"/>
            <a:ext cx="2116327" cy="1690756"/>
            <a:chOff x="9339072" y="2175478"/>
            <a:chExt cx="2116327" cy="1690756"/>
          </a:xfrm>
          <a:solidFill>
            <a:srgbClr val="000000"/>
          </a:solidFill>
        </p:grpSpPr>
        <p:sp>
          <p:nvSpPr>
            <p:cNvPr id="34" name="Rechteck 33"/>
            <p:cNvSpPr/>
            <p:nvPr/>
          </p:nvSpPr>
          <p:spPr>
            <a:xfrm>
              <a:off x="9339072" y="2175478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10735399" y="2554145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9344533" y="3146234"/>
              <a:ext cx="720000" cy="720000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4" name="Gewinkelte Verbindung 43"/>
            <p:cNvCxnSpPr>
              <a:stCxn id="34" idx="3"/>
            </p:cNvCxnSpPr>
            <p:nvPr/>
          </p:nvCxnSpPr>
          <p:spPr>
            <a:xfrm>
              <a:off x="10059072" y="2535478"/>
              <a:ext cx="670866" cy="209428"/>
            </a:xfrm>
            <a:prstGeom prst="bentConnector3">
              <a:avLst/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winkelte Verbindung 55"/>
            <p:cNvCxnSpPr>
              <a:stCxn id="36" idx="3"/>
            </p:cNvCxnSpPr>
            <p:nvPr/>
          </p:nvCxnSpPr>
          <p:spPr>
            <a:xfrm flipV="1">
              <a:off x="10064533" y="3133089"/>
              <a:ext cx="676327" cy="373145"/>
            </a:xfrm>
            <a:prstGeom prst="bentConnector3">
              <a:avLst>
                <a:gd name="adj1" fmla="val 50000"/>
              </a:avLst>
            </a:prstGeom>
            <a:grp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Nach oben gebogener Pfeil 70"/>
          <p:cNvSpPr/>
          <p:nvPr/>
        </p:nvSpPr>
        <p:spPr>
          <a:xfrm rot="5400000">
            <a:off x="1783641" y="4685338"/>
            <a:ext cx="955947" cy="1377697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sp>
        <p:nvSpPr>
          <p:cNvPr id="78" name="Nach oben gebogener Pfeil 77"/>
          <p:cNvSpPr/>
          <p:nvPr/>
        </p:nvSpPr>
        <p:spPr>
          <a:xfrm rot="16200000" flipH="1">
            <a:off x="9217068" y="4380423"/>
            <a:ext cx="937771" cy="1969351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2957084" y="5382355"/>
            <a:ext cx="5744194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>
                <a:solidFill>
                  <a:schemeClr val="accent6"/>
                </a:solidFill>
              </a:rPr>
              <a:t>Assistenzsystem</a:t>
            </a:r>
          </a:p>
        </p:txBody>
      </p:sp>
      <p:pic>
        <p:nvPicPr>
          <p:cNvPr id="37" name="Inhaltsplatzhalter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07" y="4069652"/>
            <a:ext cx="914400" cy="914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68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Menschen</a:t>
            </a:r>
            <a:r>
              <a:rPr lang="de-DE" dirty="0"/>
              <a:t> lösen Probleme unterschiedlich </a:t>
            </a:r>
            <a:r>
              <a:rPr lang="de-DE" b="0" dirty="0"/>
              <a:t>[3]</a:t>
            </a:r>
          </a:p>
        </p:txBody>
      </p:sp>
      <p:sp>
        <p:nvSpPr>
          <p:cNvPr id="4" name="Rechteck 3"/>
          <p:cNvSpPr/>
          <p:nvPr/>
        </p:nvSpPr>
        <p:spPr>
          <a:xfrm>
            <a:off x="874712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Veränderungsorientierung</a:t>
            </a:r>
          </a:p>
        </p:txBody>
      </p:sp>
      <p:sp>
        <p:nvSpPr>
          <p:cNvPr id="5" name="Rechteck 4"/>
          <p:cNvSpPr/>
          <p:nvPr/>
        </p:nvSpPr>
        <p:spPr>
          <a:xfrm>
            <a:off x="4687267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Verarbeitungsstil</a:t>
            </a:r>
          </a:p>
        </p:txBody>
      </p:sp>
      <p:sp>
        <p:nvSpPr>
          <p:cNvPr id="6" name="Rechteck 5"/>
          <p:cNvSpPr/>
          <p:nvPr/>
        </p:nvSpPr>
        <p:spPr>
          <a:xfrm>
            <a:off x="8501823" y="1484313"/>
            <a:ext cx="29535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accent6"/>
                </a:solidFill>
              </a:rPr>
              <a:t>Entscheidungsfokus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874712" y="2072100"/>
            <a:ext cx="2953576" cy="1478535"/>
            <a:chOff x="874712" y="2270824"/>
            <a:chExt cx="2953576" cy="1478535"/>
          </a:xfrm>
        </p:grpSpPr>
        <p:sp>
          <p:nvSpPr>
            <p:cNvPr id="12" name="Rechteck 11"/>
            <p:cNvSpPr/>
            <p:nvPr/>
          </p:nvSpPr>
          <p:spPr>
            <a:xfrm>
              <a:off x="874712" y="2502345"/>
              <a:ext cx="2953576" cy="1247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Überwindet vorgegebene Grenzen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Sucht Herausforderungen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006825" y="2270824"/>
              <a:ext cx="110239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Explorer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874712" y="3859784"/>
            <a:ext cx="2953576" cy="1478535"/>
            <a:chOff x="874712" y="3928682"/>
            <a:chExt cx="2953576" cy="1478535"/>
          </a:xfrm>
        </p:grpSpPr>
        <p:sp>
          <p:nvSpPr>
            <p:cNvPr id="13" name="Rechteck 12"/>
            <p:cNvSpPr/>
            <p:nvPr/>
          </p:nvSpPr>
          <p:spPr>
            <a:xfrm>
              <a:off x="874712" y="4141979"/>
              <a:ext cx="2953576" cy="12652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Liebt Pläne und Vorgaben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Gut organisiert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Vermeidet Risiken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006825" y="3928682"/>
              <a:ext cx="126496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Developer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687267" y="2072100"/>
            <a:ext cx="2953576" cy="1478535"/>
            <a:chOff x="874712" y="3928682"/>
            <a:chExt cx="2953576" cy="1478535"/>
          </a:xfrm>
        </p:grpSpPr>
        <p:sp>
          <p:nvSpPr>
            <p:cNvPr id="16" name="Rechteck 1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Ideen durch Diskussionen wachsen lassen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Handelt, wenn andere noch nachdenken</a:t>
              </a: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006826" y="3928682"/>
              <a:ext cx="109374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 err="1">
                  <a:solidFill>
                    <a:schemeClr val="tx1"/>
                  </a:solidFill>
                </a:rPr>
                <a:t>External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4687267" y="3859784"/>
            <a:ext cx="2953576" cy="1478535"/>
            <a:chOff x="874712" y="3928682"/>
            <a:chExt cx="2953576" cy="1478535"/>
          </a:xfrm>
        </p:grpSpPr>
        <p:sp>
          <p:nvSpPr>
            <p:cNvPr id="19" name="Rechteck 18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Entwickelt Idee für sich alleine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Ruhige Umgebung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Stilles Nachdenken</a:t>
              </a: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006825" y="3928682"/>
              <a:ext cx="1093741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Internal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8501823" y="2072100"/>
            <a:ext cx="2953576" cy="1478535"/>
            <a:chOff x="874712" y="3928682"/>
            <a:chExt cx="2953576" cy="1478535"/>
          </a:xfrm>
        </p:grpSpPr>
        <p:sp>
          <p:nvSpPr>
            <p:cNvPr id="23" name="Rechteck 22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Konsequenzen in Bezug auf Personen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Schätzt die Harmonie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6826" y="3928682"/>
              <a:ext cx="93678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People</a:t>
              </a: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8501823" y="3859784"/>
            <a:ext cx="2953576" cy="1478535"/>
            <a:chOff x="874712" y="3928682"/>
            <a:chExt cx="2953576" cy="1478535"/>
          </a:xfrm>
        </p:grpSpPr>
        <p:sp>
          <p:nvSpPr>
            <p:cNvPr id="26" name="Rechteck 25"/>
            <p:cNvSpPr/>
            <p:nvPr/>
          </p:nvSpPr>
          <p:spPr>
            <a:xfrm>
              <a:off x="874712" y="4141978"/>
              <a:ext cx="2953576" cy="126523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Aufgabenbezogener Entscheider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>
                  <a:solidFill>
                    <a:schemeClr val="tx1"/>
                  </a:solidFill>
                </a:rPr>
                <a:t>Begründbare, logische Entscheidungen</a:t>
              </a: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06826" y="3928682"/>
              <a:ext cx="741712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b="1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pic>
        <p:nvPicPr>
          <p:cNvPr id="28" name="Inhaltsplatzhalter 5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344" y="14097"/>
            <a:ext cx="668656" cy="668656"/>
          </a:xfrm>
        </p:spPr>
      </p:pic>
    </p:spTree>
    <p:extLst>
      <p:ext uri="{BB962C8B-B14F-4D97-AF65-F5344CB8AC3E}">
        <p14:creationId xmlns:p14="http://schemas.microsoft.com/office/powerpoint/2010/main" val="3080696946"/>
      </p:ext>
    </p:extLst>
  </p:cSld>
  <p:clrMapOvr>
    <a:masterClrMapping/>
  </p:clrMapOvr>
</p:sld>
</file>

<file path=ppt/theme/theme1.xml><?xml version="1.0" encoding="utf-8"?>
<a:theme xmlns:a="http://schemas.openxmlformats.org/drawingml/2006/main" name="PCSPSE_2018_16zu9">
  <a:themeElements>
    <a:clrScheme name="PCS&amp;PSE">
      <a:dk1>
        <a:srgbClr val="00305E"/>
      </a:dk1>
      <a:lt1>
        <a:srgbClr val="FFFFFF"/>
      </a:lt1>
      <a:dk2>
        <a:srgbClr val="0069B3"/>
      </a:dk2>
      <a:lt2>
        <a:srgbClr val="727879"/>
      </a:lt2>
      <a:accent1>
        <a:srgbClr val="82CBF2"/>
      </a:accent1>
      <a:accent2>
        <a:srgbClr val="307CC0"/>
      </a:accent2>
      <a:accent3>
        <a:srgbClr val="98BF33"/>
      </a:accent3>
      <a:accent4>
        <a:srgbClr val="379545"/>
      </a:accent4>
      <a:accent5>
        <a:srgbClr val="F1DE1E"/>
      </a:accent5>
      <a:accent6>
        <a:srgbClr val="E89124"/>
      </a:accent6>
      <a:hlink>
        <a:srgbClr val="82CBF2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CS&amp;PSE_2018(1)" id="{0753DA83-48FD-4BFC-9E47-D5555841DAC7}" vid="{19CBFEF6-E2B1-418C-B812-8B00D31E477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PCSPSE_2018_16zu9</Template>
  <TotalTime>0</TotalTime>
  <Words>1121</Words>
  <Application>Microsoft Office PowerPoint</Application>
  <PresentationFormat>Breitbild</PresentationFormat>
  <Paragraphs>327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Open Sans</vt:lpstr>
      <vt:lpstr>Calibri</vt:lpstr>
      <vt:lpstr>Wingdings</vt:lpstr>
      <vt:lpstr>Arial</vt:lpstr>
      <vt:lpstr>PCSPSE_2018_16zu9</vt:lpstr>
      <vt:lpstr>Kollaborative Problemlösung in modularen Anlagen mittels persönlicher digitaler Assistenz</vt:lpstr>
      <vt:lpstr>Use Case</vt:lpstr>
      <vt:lpstr>Nutzer unterstützen</vt:lpstr>
      <vt:lpstr>Konzeptidee</vt:lpstr>
      <vt:lpstr>Fragen</vt:lpstr>
      <vt:lpstr>Analyse</vt:lpstr>
      <vt:lpstr>Problemstellung und Motivation </vt:lpstr>
      <vt:lpstr>Aufgabenstellung</vt:lpstr>
      <vt:lpstr>Menschen lösen Probleme unterschiedlich [3]</vt:lpstr>
      <vt:lpstr>Digitale Assistenz unterstützt den Menschen</vt:lpstr>
      <vt:lpstr>Gute User Experience kann den Nutzer positiv beeinflussen</vt:lpstr>
      <vt:lpstr>Zeitplan</vt:lpstr>
      <vt:lpstr>Quellen</vt:lpstr>
      <vt:lpstr>Es gibt vielfältige Möglichkeiten mit dem System zu interagieren</vt:lpstr>
      <vt:lpstr>Informationen können dem Nutzer durch unterschiedliche Geräte zur Verfügung gestellt werden</vt:lpstr>
      <vt:lpstr>Kommunikation zwischen Mensch und Maschine kann vielfältig erfolgen</vt:lpstr>
      <vt:lpstr>Modulare Anlagen sind zustandsgesteuert und stellen ihre Funktionen als Services zur Verfügung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Regelbasierte Erweiterung der Anlagenstruktur zur Suche Virtuell Funktionaler Module</dc:title>
  <dc:creator>ms608914</dc:creator>
  <cp:lastModifiedBy>Meret Feldkemper</cp:lastModifiedBy>
  <cp:revision>239</cp:revision>
  <cp:lastPrinted>2018-09-13T17:09:39Z</cp:lastPrinted>
  <dcterms:created xsi:type="dcterms:W3CDTF">2018-09-15T05:40:42Z</dcterms:created>
  <dcterms:modified xsi:type="dcterms:W3CDTF">2019-01-24T16:45:05Z</dcterms:modified>
</cp:coreProperties>
</file>