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2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891" r:id="rId1"/>
  </p:sldMasterIdLst>
  <p:notesMasterIdLst>
    <p:notesMasterId r:id="rId31"/>
  </p:notesMasterIdLst>
  <p:handoutMasterIdLst>
    <p:handoutMasterId r:id="rId32"/>
  </p:handoutMasterIdLst>
  <p:sldIdLst>
    <p:sldId id="319" r:id="rId2"/>
    <p:sldId id="333" r:id="rId3"/>
    <p:sldId id="347" r:id="rId4"/>
    <p:sldId id="334" r:id="rId5"/>
    <p:sldId id="337" r:id="rId6"/>
    <p:sldId id="336" r:id="rId7"/>
    <p:sldId id="338" r:id="rId8"/>
    <p:sldId id="339" r:id="rId9"/>
    <p:sldId id="345" r:id="rId10"/>
    <p:sldId id="340" r:id="rId11"/>
    <p:sldId id="341" r:id="rId12"/>
    <p:sldId id="352" r:id="rId13"/>
    <p:sldId id="353" r:id="rId14"/>
    <p:sldId id="342" r:id="rId15"/>
    <p:sldId id="351" r:id="rId16"/>
    <p:sldId id="335" r:id="rId17"/>
    <p:sldId id="331" r:id="rId18"/>
    <p:sldId id="344" r:id="rId19"/>
    <p:sldId id="343" r:id="rId20"/>
    <p:sldId id="348" r:id="rId21"/>
    <p:sldId id="349" r:id="rId22"/>
    <p:sldId id="350" r:id="rId23"/>
    <p:sldId id="355" r:id="rId24"/>
    <p:sldId id="360" r:id="rId25"/>
    <p:sldId id="359" r:id="rId26"/>
    <p:sldId id="356" r:id="rId27"/>
    <p:sldId id="354" r:id="rId28"/>
    <p:sldId id="357" r:id="rId29"/>
    <p:sldId id="358" r:id="rId30"/>
  </p:sldIdLst>
  <p:sldSz cx="12192000" cy="6858000"/>
  <p:notesSz cx="6858000" cy="9144000"/>
  <p:embeddedFontLs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Open Sans" panose="020B0606030504020204" pitchFamily="34" charset="0"/>
      <p:regular r:id="rId37"/>
      <p:bold r:id="rId38"/>
      <p:italic r:id="rId39"/>
      <p:boldItalic r:id="rId40"/>
    </p:embeddedFont>
  </p:embeddedFontLst>
  <p:defaultTextStyle>
    <a:defPPr>
      <a:defRPr lang="de-DE"/>
    </a:defPPr>
    <a:lvl1pPr marL="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2939B5E8-EF71-43FF-B7B6-C3DB42F2B419}">
          <p14:sldIdLst>
            <p14:sldId id="319"/>
            <p14:sldId id="333"/>
            <p14:sldId id="347"/>
            <p14:sldId id="334"/>
          </p14:sldIdLst>
        </p14:section>
        <p14:section name="Stand der Technik" id="{CDD8C508-1B50-46D6-B7CC-FFB52AE2B290}">
          <p14:sldIdLst>
            <p14:sldId id="337"/>
            <p14:sldId id="336"/>
          </p14:sldIdLst>
        </p14:section>
        <p14:section name="Analyse" id="{6368FECF-A9D6-4E2B-850A-51450B704BAA}">
          <p14:sldIdLst>
            <p14:sldId id="338"/>
            <p14:sldId id="339"/>
            <p14:sldId id="345"/>
          </p14:sldIdLst>
        </p14:section>
        <p14:section name="Konzept" id="{E376154F-9774-459E-9E9C-59AD327EB00C}">
          <p14:sldIdLst>
            <p14:sldId id="340"/>
            <p14:sldId id="341"/>
            <p14:sldId id="352"/>
            <p14:sldId id="353"/>
          </p14:sldIdLst>
        </p14:section>
        <p14:section name="Auswertung" id="{C402185C-43CD-4F2F-BA95-BFAFA12FB760}">
          <p14:sldIdLst>
            <p14:sldId id="342"/>
            <p14:sldId id="351"/>
            <p14:sldId id="335"/>
          </p14:sldIdLst>
        </p14:section>
        <p14:section name="Ende" id="{3CAF6AEF-7310-44C9-8E19-98BEE105B6AD}">
          <p14:sldIdLst>
            <p14:sldId id="331"/>
            <p14:sldId id="344"/>
            <p14:sldId id="343"/>
          </p14:sldIdLst>
        </p14:section>
        <p14:section name="Backup: Prototyp Bilder" id="{11E1ABF5-BE9C-4ED3-BFED-F3FA90A74AB7}">
          <p14:sldIdLst>
            <p14:sldId id="348"/>
            <p14:sldId id="349"/>
            <p14:sldId id="350"/>
          </p14:sldIdLst>
        </p14:section>
        <p14:section name="UML-Diagramm Prototyp" id="{82F4958D-BBDF-B749-9CC3-4ED29B1C4DC6}">
          <p14:sldIdLst>
            <p14:sldId id="355"/>
            <p14:sldId id="360"/>
            <p14:sldId id="359"/>
            <p14:sldId id="356"/>
            <p14:sldId id="354"/>
            <p14:sldId id="357"/>
            <p14:sldId id="3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nöfel,Anja" initials="K" lastIdx="10" clrIdx="0">
    <p:extLst>
      <p:ext uri="{19B8F6BF-5375-455C-9EA6-DF929625EA0E}">
        <p15:presenceInfo xmlns:p15="http://schemas.microsoft.com/office/powerpoint/2012/main" userId="S-1-5-21-1982228756-150042506-1537001085-188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3CC00"/>
    <a:srgbClr val="33DD80"/>
    <a:srgbClr val="FFFFFF"/>
    <a:srgbClr val="13A983"/>
    <a:srgbClr val="009BA4"/>
    <a:srgbClr val="93C356"/>
    <a:srgbClr val="BCCF02"/>
    <a:srgbClr val="28618C"/>
    <a:srgbClr val="539D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25" autoAdjust="0"/>
    <p:restoredTop sz="85322" autoAdjust="0"/>
  </p:normalViewPr>
  <p:slideViewPr>
    <p:cSldViewPr snapToGrid="0" snapToObjects="1">
      <p:cViewPr>
        <p:scale>
          <a:sx n="103" d="100"/>
          <a:sy n="103" d="100"/>
        </p:scale>
        <p:origin x="1096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C6211-610F-44E5-BF19-D3CDF6EDD281}" type="datetimeFigureOut">
              <a:rPr lang="de-DE" smtClean="0"/>
              <a:t>09.04.19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61AA8-FB04-42D1-9939-D1A1356F80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1560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30T09:55:57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24575,'8'0'0,"3"0"0,-3 0 0,-1 0 0,-2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3T08:47:48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0 24575,'-20'0'0,"4"4"0,7 1 0,5 3 0,0-3 0,3 2 0,-2-2 0,3 3 0,0 0 0,0 0 0,0 0 0,0 0 0,0 0 0,0 0 0,0 1 0,0-1 0,0 0 0,3-3 0,2-1 0,3-4 0,0 0 0,2-4 0,-6-1 0,4 0 0,-4 2 0,1-1 0,2 3 0,-6-6 0,6 6 0,-6-7 0,3 4 0,0-1 0,-3-3 0,2 4 0,-3-4 0,0 0 0,0 0 0,-3 3 0,-2 1 0,-4 4 0,5-3 0,-4 2 0,4-3 0,-1 8 0,1-4 0,4 4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3T08:47:48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 24575,'14'0'0,"0"0"0,-6 0 0,0 0 0,0 0 0,1 0 0,4 0 0,2 0 0,4 0 0,-4 0 0,3 0 0,-8 0 0,3 0 0,1 0 0,-5 0 0,10 0 0,-10 0 0,5 0 0,-1 0 0,-4 0 0,5 0 0,-6 0 0,0 0 0,6 0 0,-5 0 0,5 4 0,-6-3 0,0 3 0,6-4 0,-5 0 0,4 0 0,-4 0 0,4 0 0,-3 0 0,8 0 0,-3 0 0,-1 0 0,5 0 0,-5 0 0,6 0 0,-5 0 0,3 0 0,-8 0 0,8 0 0,-8 0 0,3 0 0,-5 0 0,1 0 0,-1 0 0,0 0 0,0-4 0,1-1 0,-1 1 0,0-4 0,1 7 0,-1-6 0,0 6 0,5-7 0,-3 7 0,3-4 0,-4 5 0,-1 0 0,0 0 0,0 0 0,1 0 0,-1 0 0,0 0 0,-3-4 0,2 3 0,-2-2 0,3 3 0,0 0 0,1 0 0,-5 0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30T09:55:59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6 24575,'-2'-3'0,"-1"1"0,0 4 0,-1 1 0,3 2 0,-1 0 0,4 0 0,1-2 0,2-1 0,-2 1 0,-1-3 0,-2 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30T09:53:09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1947 481 24575,'4'21'0,"4"0"0,-7 5 0,6 0 0,-6 0 0,8 17 0,-8-8 0,13 25 0,-7-15 0,14 47 0,-4-28 0,-8-14 0,1-1 0,5 16 0,-4 4 0,-1-12 0,0-1 0,0-1 0,-1-9 0,1-3 0,-5-7 0,3 8 0,-6-4 0,2 14 0,-4-16 0,0 16 0,0-14 0,0 4 0,0-13 0,0-5 0,0 5 0,0 1 0,0 16 0,0-13 0,-5 24 0,4-18 0,-3 20 0,4-10 0,0-1 0,-5 33 0,-1-25 0,-4 28 0,5-36 0,-4-2 0,3-4 0,-4 5 0,-6 28 0,3-1 0,-4 12 0,6-5 0,-5-5 0,4-11 0,-4-3 0,6-16 0,-4-4 0,4-9 0,-8 5 0,8-12 0,-9 20 0,5-8 0,-2 9 0,-17 35 0,19-35 0,-24 36 0,17-46 0,1-6 0,-7 0 0,8-6 0,-10 6 0,0 1 0,5-5 0,-3 3 0,-3 8 0,-5-7 0,-3 18 0,0-21 0,8 4 0,-3-6 0,5 0 0,-5 0 0,4-4 0,-2 5 0,9-6 0,2-2 0,7 3 0,-3-11 0,7 12 0,-7-3 0,6-1 0,-6 4 0,7-3 0,-8 4 0,4 0 0,-1 5 0,-3-4 0,8-1 0,-4-1 0,1-8 0,3 8 0,-3-8 0,4 0 0,3-2 0,2-7 0,0 7 0,-1-7 0,0 6 0,-3-5 0,2 10 0,-3-5 0,0 6 0,3-8 0,-6 8 0,6-7 0,-7 4 0,4-2 0,-4-3 0,7 4 0,-6-4 0,7 3 0,-4-7 0,4 4 0,-3-5 0,6 0 0,-5 1 0,5-1 0,-2 0 0,-1 1 0,3-1 0,-2 0 0,3 1 0,0-1 0,-3 0 0,2 1 0,-6 3 0,6-3 0,-2 3 0,3-3 0,0-1 0,0 0 0,0 1 0,0-4 0,0-1 0</inkml:trace>
  <inkml:trace contextRef="#ctx0" brushRef="#br0" timeOffset="5672">2158 2004 24575,'7'0'0,"1"0"0,3-4 0,12-10 0,-5 4 0,13-12 0,-4 12 0,10-3 0,2 8 0,3-8 0,21 11 0,-8-11 0,15 12 0,-14-8 0,6 2 0,-15 2 0,3 0 0,-19 1 0,-9 3 0,-6-3 0,-5 4 0,-3 0 0,-1 0 0,4 0 0,1 0 0,4 0 0,1 0 0,13-4 0,-5-1 0,11-1 0,-10-1 0,10 1 0,-12-2 0,12-5 0,-23 4 0,3-7 0,-5 7 0,-2-6 0,6 2 0,-6 1 0,6 0 0,-3 1 0,9-2 0,-8-3 0,11 2 0,-10-1 0,17-4 0,-13 1 0,9-4 0,-11 6 0,5-1 0,0 0 0,-3 0 0,2 4 0,-8-2 0,0 6 0,8-7 0,-2 4 0,0-5 0,1 0 0,-6 4 0,8-7 0,-8 10 0,8-11 0,-13 13 0,7-7 0,-6 3 0,2 3 0,0-2 0,9 3 0,-2-1 0,9-4 0,-10 2 0,4 5 0,-5-5 0,4 3 0,-6-1 0,1 0 0,-3 2 0,-4 6 0,3-6 0,-4 7 0,-3-7 0,3 6 0,-3-2 0,0 3 0,-1 0 0</inkml:trace>
  <inkml:trace contextRef="#ctx0" brushRef="#br0" timeOffset="7533">2123 2106 24575,'-40'-28'0,"-8"-6"0,15 2 0,-14-6 0,-22-24 0,14 22 0,-11-10 0,21 16 0,-18-10 0,14 7 0,-11-6 0,17 18 0,10 6 0,6 2 0,7 8 0,-1 1 0,8 1 0,-3 6 0,8-5 0,-3 5 0,3-6 0,-12 6 0,11-5 0,-11 1 0,3 1 0,0 0 0,-4 4 0,-4 0 0,6 0 0,-11 4 0,9 1 0,-5 0 0,0 3 0,-1-7 0,-9 2 0,7-3 0,-7 0 0,14 0 0,-8-4 0,12 0 0,-12-5 0,16 1 0,-15-5 0,15 4 0,-16-4 0,12 1 0,-2 3 0,-1-3 0,0 3 0,-6-8 0,5 10 0,-4-13 0,4 10 0,-14-13 0,7 8 0,-7-7 0,9 9 0,-9-10 0,7 4 0,-12-4 0,-4-8 0,10 10 0,-9-9 0,8 7 0,6 0 0,-2 3 0,11-1 0,0 8 0,7-3 0,-5 2 0,10 6 0,-3-2 0,5 4 0,-1-2 0,1 2 0,3 2 0,-3 0 0,6-3 0,-2 3 0,-1-4 0,4 1 0,-4-1 0,1 1 0,2 3 0,-2 1 0</inkml:trace>
  <inkml:trace contextRef="#ctx0" brushRef="#br0" timeOffset="20333">2132 2626 24575,'0'7'0,"0"4"0,0-2 0,0 2 0,0 0 0,-3 6 0,2 0 0,-3 8 0,0-8 0,3 13 0,-2-12 0,-1 8 0,3-6 0,-3 2 0,4-1 0,0 0 0,0-9 0,0-1 0,0-4 0,0 5 0,0 0 0,0 0 0,0 3 0,0-3 0,0 9 0,0 0 0,4 5 0,1-4 0,4 13 0,-1-11 0,-2 13 0,5-11 0,-5 0 0,2-5 0,0 0 0,-3 4 0,3-7 0,-3 12 0,2-13 0,2 8 0,-4-3 0,6-1 0,-6 0 0,3-1 0,4 9 0,-2-1 0,5 1 0,-5-4 0,5-8 0,-5 12 0,5-10 0,-6 6 0,3-4 0,5 1 0,-10-4 0,9 7 0,-8-12 0,6 17 0,-1-12 0,0 12 0,-2-13 0,3 13 0,3-7 0,1 8 0,-1 2 0,0-10 0,-4 9 0,3-5 0,-7-4 0,4 2 0,-5-9 0,4 0 0,-3 0 0,-1 0 0,-1 0 0,1 0 0,1 0 0,3 5 0,-4-4 0,0 8 0,4-8 0,-2 8 0,5-3 0,-6-5 0,7 10 0,-4-13 0,1 14 0,-2-15 0,1 6 0,-3-7 0,2 5 0,-3-1 0,0 0 0,1 4 0,-2-10 0,2 9 0,-2-14 0,1 10 0,-1-7 0,-2 3 0,6 5 0,-6-3 0,7 12 0,-3-8 0,3 8 0,1-3 0,1 4 0,1-5 0,3 16 0,-1-16 0,0 11 0,-5-16 0,-5-4 0,1 3 0,0 2 0,0-4 0,0 3 0,-1-9 0,1 9 0,0-7 0,0 7 0,-1-9 0,1 4 0,-4-2 0,3 2 0,-3-4 0,0 1 0,-1-1 0,0 0 0,1 1 0,4-1 0,-1-3 0,-3 6 0,3-5 0,-3 7 0,0-5 0,2 0 0,-5 1 0,5-1 0,-5 0 0,6 1 0,-6-1 0,5 0 0,-5 1 0,2-1 0,0 0 0,-2 0 0,6 1 0,-6-1 0,2 0 0,-3 1 0,0-1 0,0-3 0,0-1 0</inkml:trace>
  <inkml:trace contextRef="#ctx0" brushRef="#br0" timeOffset="186430">1725 40 24575,'5'11'0,"-4"1"0,7-1 0,-5-2 0,5 1 0,-2-1 0,4 2 0,-4-3 0,8 1 0,-10-4 0,10 1 0,-11-1 0,5 0 0,-3 0 0,3-2 0,-2 2 0,4-2 0,-1 2 0,2-2 0,7 3 0,-2-6 0,2 6 0,-3-6 0,-1 3 0,1-3 0,-3 0 0,-1 0 0,-3 0 0,-2 0 0,5-3 0,-6 3 0,14-6 0,-8 3 0,8-3 0,-8 1 0,4-1 0,-3 0 0,8 0 0,-7 0 0,5 0 0,-9 0 0,4-2 0,-3 2 0,1-3 0,0 4 0,-3 2 0,1-2 0,-1 2 0,-3 0 0,3-2 0,-3 5 0,3-3 0,0 0 0,-2 1 0,2-2 0,-3 0 0,0 1 0,0 0 0,0-2 0,3 2 0,-2-2 0,2 2 0,-3-4 0,0 5 0,1-5 0,-1 6 0,-2-3 0,1 3 0,-3-4 0,3 5 0,-1-5 0,0 2 0,2 1 0,-3-1 0,1 1 0,0 1 0,-3-1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30T10:05:50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1947 481 24575,'4'21'0,"4"0"0,-7 5 0,6 0 0,-6 0 0,8 17 0,-8-8 0,13 25 0,-7-15 0,14 47 0,-4-28 0,-8-14 0,1-1 0,5 16 0,-4 4 0,-1-12 0,0-1 0,0-1 0,-1-9 0,1-3 0,-5-7 0,3 8 0,-6-4 0,2 14 0,-4-16 0,0 16 0,0-14 0,0 4 0,0-13 0,0-5 0,0 5 0,0 1 0,0 16 0,0-13 0,-5 24 0,4-18 0,-3 20 0,4-10 0,0-1 0,-5 33 0,-1-25 0,-4 28 0,5-36 0,-4-2 0,3-4 0,-4 5 0,-6 28 0,3-1 0,-4 12 0,6-5 0,-5-5 0,4-11 0,-4-3 0,6-16 0,-4-4 0,4-9 0,-8 5 0,8-12 0,-9 20 0,5-8 0,-2 9 0,-17 35 0,19-35 0,-24 36 0,17-46 0,1-6 0,-7 0 0,8-6 0,-10 6 0,0 1 0,5-5 0,-3 3 0,-3 8 0,-5-7 0,-3 18 0,0-21 0,8 4 0,-3-6 0,5 0 0,-5 0 0,4-4 0,-2 5 0,9-6 0,2-2 0,7 3 0,-3-11 0,7 12 0,-7-3 0,6-1 0,-6 4 0,7-3 0,-8 4 0,4 0 0,-1 5 0,-3-4 0,8-1 0,-4-1 0,1-8 0,3 8 0,-3-8 0,4 0 0,3-2 0,2-7 0,0 7 0,-1-7 0,0 6 0,-3-5 0,2 10 0,-3-5 0,0 6 0,3-8 0,-6 8 0,6-7 0,-7 4 0,4-2 0,-4-3 0,7 4 0,-6-4 0,7 3 0,-4-7 0,4 4 0,-3-5 0,6 0 0,-5 1 0,5-1 0,-2 0 0,-1 1 0,3-1 0,-2 0 0,3 1 0,0-1 0,-3 0 0,2 1 0,-6 3 0,6-3 0,-2 3 0,3-3 0,0-1 0,0 0 0,0 1 0,0-4 0,0-1 0</inkml:trace>
  <inkml:trace contextRef="#ctx0" brushRef="#br0" timeOffset="1">2158 2004 24575,'7'0'0,"1"0"0,3-4 0,12-10 0,-5 4 0,13-12 0,-4 12 0,10-3 0,2 8 0,3-8 0,21 11 0,-8-11 0,15 12 0,-14-8 0,6 2 0,-15 2 0,3 0 0,-19 1 0,-9 3 0,-6-3 0,-5 4 0,-3 0 0,-1 0 0,4 0 0,1 0 0,4 0 0,1 0 0,13-4 0,-5-1 0,11-1 0,-10-1 0,10 1 0,-12-2 0,12-5 0,-23 4 0,3-7 0,-5 7 0,-2-6 0,6 2 0,-6 1 0,6 0 0,-3 1 0,9-2 0,-8-3 0,11 2 0,-10-1 0,17-4 0,-13 1 0,9-4 0,-11 6 0,5-1 0,0 0 0,-3 0 0,2 4 0,-8-2 0,0 6 0,8-7 0,-2 4 0,0-5 0,1 0 0,-6 4 0,8-7 0,-8 10 0,8-11 0,-13 13 0,7-7 0,-6 3 0,2 3 0,0-2 0,9 3 0,-2-1 0,9-4 0,-10 2 0,4 5 0,-5-5 0,4 3 0,-6-1 0,1 0 0,-3 2 0,-4 6 0,3-6 0,-4 7 0,-3-7 0,3 6 0,-3-2 0,0 3 0,-1 0 0</inkml:trace>
  <inkml:trace contextRef="#ctx0" brushRef="#br0" timeOffset="2">2123 2106 24575,'-40'-28'0,"-8"-6"0,15 2 0,-14-6 0,-22-24 0,14 22 0,-11-10 0,21 16 0,-18-10 0,14 7 0,-11-6 0,17 18 0,10 6 0,6 2 0,7 8 0,-1 1 0,8 1 0,-3 6 0,8-5 0,-3 5 0,3-6 0,-12 6 0,11-5 0,-11 1 0,3 1 0,0 0 0,-4 4 0,-4 0 0,6 0 0,-11 4 0,9 1 0,-5 0 0,0 3 0,-1-7 0,-9 2 0,7-3 0,-7 0 0,14 0 0,-8-4 0,12 0 0,-12-5 0,16 1 0,-15-5 0,15 4 0,-16-4 0,12 1 0,-2 3 0,-1-3 0,0 3 0,-6-8 0,5 10 0,-4-13 0,4 10 0,-14-13 0,7 8 0,-7-7 0,9 9 0,-9-10 0,7 4 0,-12-4 0,-4-8 0,10 10 0,-9-9 0,8 7 0,6 0 0,-2 3 0,11-1 0,0 8 0,7-3 0,-5 2 0,10 6 0,-3-2 0,5 4 0,-1-2 0,1 2 0,3 2 0,-3 0 0,6-3 0,-2 3 0,-1-4 0,4 1 0,-4-1 0,1 1 0,2 3 0,-2 1 0</inkml:trace>
  <inkml:trace contextRef="#ctx0" brushRef="#br0" timeOffset="3">2132 2626 24575,'0'7'0,"0"4"0,0-2 0,0 2 0,0 0 0,-3 6 0,2 0 0,-3 8 0,0-8 0,3 13 0,-2-12 0,-1 8 0,3-6 0,-3 2 0,4-1 0,0 0 0,0-9 0,0-1 0,0-4 0,0 5 0,0 0 0,0 0 0,0 3 0,0-3 0,0 9 0,0 0 0,4 5 0,1-4 0,4 13 0,-1-11 0,-2 13 0,5-11 0,-5 0 0,2-5 0,0 0 0,-3 4 0,3-7 0,-3 12 0,2-13 0,2 8 0,-4-3 0,6-1 0,-6 0 0,3-1 0,4 9 0,-2-1 0,5 1 0,-5-4 0,5-8 0,-5 12 0,5-10 0,-6 6 0,3-4 0,5 1 0,-10-4 0,9 7 0,-8-12 0,6 17 0,-1-12 0,0 12 0,-2-13 0,3 13 0,3-7 0,1 8 0,-1 2 0,0-10 0,-4 9 0,3-5 0,-7-4 0,4 2 0,-5-9 0,4 0 0,-3 0 0,-1 0 0,-1 0 0,1 0 0,1 0 0,3 5 0,-4-4 0,0 8 0,4-8 0,-2 8 0,5-3 0,-6-5 0,7 10 0,-4-13 0,1 14 0,-2-15 0,1 6 0,-3-7 0,2 5 0,-3-1 0,0 0 0,1 4 0,-2-10 0,2 9 0,-2-14 0,1 10 0,-1-7 0,-2 3 0,6 5 0,-6-3 0,7 12 0,-3-8 0,3 8 0,1-3 0,1 4 0,1-5 0,3 16 0,-1-16 0,0 11 0,-5-16 0,-5-4 0,1 3 0,0 2 0,0-4 0,0 3 0,-1-9 0,1 9 0,0-7 0,0 7 0,-1-9 0,1 4 0,-4-2 0,3 2 0,-3-4 0,0 1 0,-1-1 0,0 0 0,1 1 0,4-1 0,-1-3 0,-3 6 0,3-5 0,-3 7 0,0-5 0,2 0 0,-5 1 0,5-1 0,-5 0 0,6 1 0,-6-1 0,5 0 0,-5 1 0,2-1 0,0 0 0,-2 0 0,6 1 0,-6-1 0,2 0 0,-3 1 0,0-1 0,0-3 0,0-1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30T10:06:25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35 24575,'-9'0'0,"5"4"0,0 0 0,4 5 0,0-1 0,0 0 0,0 0 0,0 1 0,0-1 0,0 0 0,4-3 0,-3 2 0,2-2 0,1-1 0,-3 4 0,6-7 0,-2 2 0,3-3 0,0 0 0,-3-4 0,-1 0 0,-4-5 0,0 1 0,0 0 0,0-1 0,0 1 0,0 0 0,0-1 0,0 1 0,0-1 0,0 1 0,0 0 0,0-1 0,0 1 0,0-1 0,0 5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30T10:06:28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0 24575,'-20'0'0,"5"4"0,6 1 0,5 3 0,0-3 0,3 2 0,-2-2 0,3 3 0,0 0 0,0 0 0,0 1 0,0-1 0,0 0 0,0 0 0,0 1 0,0-1 0,0 0 0,3-3 0,2-1 0,3-4 0,0 0 0,1-4 0,-5-1 0,4 0 0,-4 2 0,1-1 0,2 3 0,-6-6 0,6 6 0,-6-7 0,3 4 0,0-1 0,-3-3 0,2 4 0,-3-5 0,0 1 0,0 0 0,-3 3 0,-2 1 0,-4 4 0,5-3 0,-4 2 0,4-3 0,-1 8 0,1-4 0,4 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30T10:06:30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 24575,'14'0'0,"0"0"0,-6 0 0,0 0 0,0 0 0,1 0 0,4 0 0,2 0 0,4 0 0,-4 0 0,3 0 0,-8 0 0,3 0 0,1 0 0,-5 0 0,10 0 0,-10 0 0,5 0 0,-1 0 0,-4 0 0,5 0 0,-6 0 0,0 0 0,6 0 0,-5 0 0,5 4 0,-6-3 0,0 3 0,6-4 0,-5 0 0,4 0 0,-4 0 0,4 0 0,-3 0 0,8 0 0,-3 0 0,-1 0 0,5 0 0,-5 0 0,6 0 0,-5 0 0,3 0 0,-8 0 0,8 0 0,-8 0 0,3 0 0,-5 0 0,1 0 0,-1 0 0,0 0 0,0-4 0,1-1 0,-1 1 0,0-4 0,1 7 0,-1-6 0,0 6 0,5-7 0,-3 7 0,3-4 0,-4 5 0,-1 0 0,0 0 0,0 0 0,1 0 0,-1 0 0,0 0 0,-3-4 0,2 3 0,-2-2 0,3 3 0,0 0 0,1 0 0,-5 0 0,0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3T08:47:48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1947 481 24575,'4'21'0,"4"0"0,-7 5 0,6 0 0,-6 0 0,8 17 0,-8-8 0,13 25 0,-7-15 0,14 47 0,-4-28 0,-8-14 0,1-1 0,5 16 0,-4 4 0,-1-12 0,0-1 0,0-1 0,-1-9 0,1-3 0,-5-7 0,3 8 0,-6-4 0,2 14 0,-4-16 0,0 16 0,0-14 0,0 4 0,0-13 0,0-5 0,0 5 0,0 1 0,0 16 0,0-13 0,-5 24 0,4-18 0,-3 20 0,4-10 0,0-1 0,-5 33 0,-1-25 0,-4 28 0,5-36 0,-4-2 0,3-4 0,-4 5 0,-6 28 0,3-1 0,-4 12 0,6-5 0,-5-5 0,4-11 0,-4-3 0,6-16 0,-4-4 0,4-9 0,-8 5 0,8-12 0,-9 20 0,5-8 0,-2 9 0,-17 35 0,19-35 0,-24 36 0,17-46 0,1-6 0,-7 0 0,8-6 0,-10 6 0,0 1 0,5-5 0,-3 3 0,-3 8 0,-5-7 0,-3 18 0,0-21 0,8 4 0,-3-6 0,5 0 0,-5 0 0,4-4 0,-2 5 0,9-6 0,2-2 0,7 3 0,-3-11 0,7 12 0,-7-3 0,6-1 0,-6 4 0,7-3 0,-8 4 0,4 0 0,-1 5 0,-3-4 0,8-1 0,-4-1 0,1-8 0,3 8 0,-3-8 0,4 0 0,3-2 0,2-7 0,0 7 0,-1-7 0,0 6 0,-3-5 0,2 10 0,-3-5 0,0 6 0,3-8 0,-6 8 0,6-7 0,-7 4 0,4-2 0,-4-3 0,7 4 0,-6-4 0,7 3 0,-4-7 0,4 4 0,-3-5 0,6 0 0,-5 1 0,5-1 0,-2 0 0,-1 1 0,3-1 0,-2 0 0,3 1 0,0-1 0,-3 0 0,2 1 0,-6 3 0,6-3 0,-2 3 0,3-3 0,0-1 0,0 0 0,0 1 0,0-4 0,0-1 0</inkml:trace>
  <inkml:trace contextRef="#ctx0" brushRef="#br0" timeOffset="1">2158 2004 24575,'7'0'0,"1"0"0,3-4 0,12-10 0,-5 4 0,13-12 0,-4 12 0,10-3 0,2 8 0,3-8 0,21 11 0,-8-11 0,15 12 0,-14-8 0,6 2 0,-15 2 0,3 0 0,-19 1 0,-9 3 0,-6-3 0,-5 4 0,-3 0 0,-1 0 0,4 0 0,1 0 0,4 0 0,1 0 0,13-4 0,-5-1 0,11-1 0,-10-1 0,10 1 0,-12-2 0,12-5 0,-23 4 0,3-7 0,-5 7 0,-2-6 0,6 2 0,-6 1 0,6 0 0,-3 1 0,9-2 0,-8-3 0,11 2 0,-10-1 0,17-4 0,-13 1 0,9-4 0,-11 6 0,5-1 0,0 0 0,-3 0 0,2 4 0,-8-2 0,0 6 0,8-7 0,-2 4 0,0-5 0,1 0 0,-6 4 0,8-7 0,-8 10 0,8-11 0,-13 13 0,7-7 0,-6 3 0,2 3 0,0-2 0,9 3 0,-2-1 0,9-4 0,-10 2 0,4 5 0,-5-5 0,4 3 0,-6-1 0,1 0 0,-3 2 0,-4 6 0,3-6 0,-4 7 0,-3-7 0,3 6 0,-3-2 0,0 3 0,-1 0 0</inkml:trace>
  <inkml:trace contextRef="#ctx0" brushRef="#br0" timeOffset="2">2123 2106 24575,'-40'-28'0,"-8"-6"0,15 2 0,-14-6 0,-22-24 0,14 22 0,-11-10 0,21 16 0,-18-10 0,14 7 0,-11-6 0,17 18 0,10 6 0,6 2 0,7 8 0,-1 1 0,8 1 0,-3 6 0,8-5 0,-3 5 0,3-6 0,-12 6 0,11-5 0,-11 1 0,3 1 0,0 0 0,-4 4 0,-4 0 0,6 0 0,-11 4 0,9 1 0,-5 0 0,0 3 0,-1-7 0,-9 2 0,7-3 0,-7 0 0,14 0 0,-8-4 0,12 0 0,-12-5 0,16 1 0,-15-5 0,15 4 0,-16-4 0,12 1 0,-2 3 0,-1-3 0,0 3 0,-6-8 0,5 10 0,-4-13 0,4 10 0,-14-13 0,7 8 0,-7-7 0,9 9 0,-9-10 0,7 4 0,-12-4 0,-4-8 0,10 10 0,-9-9 0,8 7 0,6 0 0,-2 3 0,11-1 0,0 8 0,7-3 0,-5 2 0,10 6 0,-3-2 0,5 4 0,-1-2 0,1 2 0,3 2 0,-3 0 0,6-3 0,-2 3 0,-1-4 0,4 1 0,-4-1 0,1 1 0,2 3 0,-2 1 0</inkml:trace>
  <inkml:trace contextRef="#ctx0" brushRef="#br0" timeOffset="3">2132 2626 24575,'0'7'0,"0"4"0,0-2 0,0 2 0,0 0 0,-3 6 0,2 0 0,-3 8 0,0-8 0,3 13 0,-2-12 0,-1 8 0,3-6 0,-3 2 0,4-1 0,0 0 0,0-9 0,0-1 0,0-4 0,0 5 0,0 0 0,0 0 0,0 3 0,0-3 0,0 9 0,0 0 0,4 5 0,1-4 0,4 13 0,-1-11 0,-2 13 0,5-11 0,-5 0 0,2-5 0,0 0 0,-3 4 0,3-7 0,-3 12 0,2-13 0,2 8 0,-4-3 0,6-1 0,-6 0 0,3-1 0,4 9 0,-2-1 0,5 1 0,-5-4 0,5-8 0,-5 12 0,5-10 0,-6 6 0,3-4 0,5 1 0,-10-4 0,9 7 0,-8-12 0,6 17 0,-1-12 0,0 12 0,-2-13 0,3 13 0,3-7 0,1 8 0,-1 2 0,0-10 0,-4 9 0,3-5 0,-7-4 0,4 2 0,-5-9 0,4 0 0,-3 0 0,-1 0 0,-1 0 0,1 0 0,1 0 0,3 5 0,-4-4 0,0 8 0,4-8 0,-2 8 0,5-3 0,-6-5 0,7 10 0,-4-13 0,1 14 0,-2-15 0,1 6 0,-3-7 0,2 5 0,-3-1 0,0 0 0,1 4 0,-2-10 0,2 9 0,-2-14 0,1 10 0,-1-7 0,-2 3 0,6 5 0,-6-3 0,7 12 0,-3-8 0,3 8 0,1-3 0,1 4 0,1-5 0,3 16 0,-1-16 0,0 11 0,-5-16 0,-5-4 0,1 3 0,0 2 0,0-4 0,0 3 0,-1-9 0,1 9 0,0-7 0,0 7 0,-1-9 0,1 4 0,-4-2 0,3 2 0,-3-4 0,0 1 0,-1-1 0,0 0 0,1 1 0,4-1 0,-1-3 0,-3 6 0,3-5 0,-3 7 0,0-5 0,2 0 0,-5 1 0,5-1 0,-5 0 0,6 1 0,-6-1 0,5 0 0,-5 1 0,2-1 0,0 0 0,-2 0 0,6 1 0,-6-1 0,2 0 0,-3 1 0,0-1 0,0-3 0,0-1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3T08:47:48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35 24575,'-9'0'0,"5"4"0,0 0 0,4 5 0,0-1 0,0 0 0,0 0 0,0 1 0,0-1 0,0 0 0,4-3 0,-3 2 0,2-2 0,1-1 0,-3 4 0,6-7 0,-2 2 0,3-3 0,0 0 0,-3-4 0,-1 0 0,-4-5 0,0 1 0,0 0 0,0-1 0,0 1 0,0 0 0,0-1 0,0 1 0,0-1 0,0 1 0,0 0 0,0-1 0,0 1 0,0-1 0,0 5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435D3-23A6-45D3-8DFA-7317DC1E7A64}" type="datetimeFigureOut">
              <a:rPr lang="de-DE" smtClean="0"/>
              <a:t>09.04.19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9AC09-DF60-43F4-96BF-67D4D9A74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1825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2506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Wie kann dem Nutzer geholfen werden?</a:t>
            </a:r>
          </a:p>
          <a:p>
            <a:pPr marL="171450" indent="-171450">
              <a:buFontTx/>
              <a:buChar char="-"/>
            </a:pPr>
            <a:r>
              <a:rPr lang="de-DE" dirty="0"/>
              <a:t>Wie</a:t>
            </a:r>
            <a:r>
              <a:rPr lang="de-DE" baseline="0" dirty="0"/>
              <a:t> sieht ein Problemlöseprozess aus? Was für Merkmale haben (komplexe) Probleme?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Was (welche Aufgaben) kann man unterstützen?</a:t>
            </a:r>
          </a:p>
          <a:p>
            <a:pPr marL="171450" indent="-171450">
              <a:buFontTx/>
              <a:buChar char="-"/>
            </a:pPr>
            <a:endParaRPr lang="de-DE" baseline="0" dirty="0"/>
          </a:p>
          <a:p>
            <a:pPr marL="0" indent="0">
              <a:buFontTx/>
              <a:buNone/>
            </a:pPr>
            <a:r>
              <a:rPr lang="de-DE" baseline="0" dirty="0"/>
              <a:t>Was will und sollte der Nutzer wissen?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9974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Funktionen, die Assistenz übernehmen kann unterscheiden sich anhand der Ebenen in einem Unternehmen</a:t>
            </a:r>
          </a:p>
          <a:p>
            <a:endParaRPr lang="de-DE" dirty="0"/>
          </a:p>
          <a:p>
            <a:r>
              <a:rPr lang="de-DE" dirty="0"/>
              <a:t>Betrachtung der verschiedenen Unternehmensbereiche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0900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Use</a:t>
            </a:r>
            <a:r>
              <a:rPr lang="de-DE" baseline="0" dirty="0"/>
              <a:t> Case: Ideen?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324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5047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F770C3AA-244C-A141-BC22-D074823F4293}"/>
              </a:ext>
            </a:extLst>
          </p:cNvPr>
          <p:cNvSpPr/>
          <p:nvPr userDrawn="1"/>
        </p:nvSpPr>
        <p:spPr>
          <a:xfrm>
            <a:off x="0" y="1025525"/>
            <a:ext cx="12192000" cy="5832475"/>
          </a:xfrm>
          <a:prstGeom prst="rect">
            <a:avLst/>
          </a:prstGeom>
          <a:gradFill>
            <a:gsLst>
              <a:gs pos="14000">
                <a:schemeClr val="bg2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4" y="4494775"/>
            <a:ext cx="10438871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0F785FA-BB6E-6347-A8C6-9846216D4C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" y="1024775"/>
            <a:ext cx="12187501" cy="5833225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0" y="1025525"/>
            <a:ext cx="12192000" cy="17145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  <p:pic>
        <p:nvPicPr>
          <p:cNvPr id="12" name="Grafik 11" hidden="1">
            <a:extLst>
              <a:ext uri="{FF2B5EF4-FFF2-40B4-BE49-F238E27FC236}">
                <a16:creationId xmlns:a16="http://schemas.microsoft.com/office/drawing/2014/main" id="{CFC0D4A5-64CF-6D49-98B1-9FF6119E60E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352084" y="202721"/>
            <a:ext cx="2894492" cy="749633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22ECE872-F4EF-2A49-BA96-6065BC99D76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068" y="202723"/>
            <a:ext cx="2907508" cy="75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314881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984768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/>
          </p:nvPr>
        </p:nvSpPr>
        <p:spPr>
          <a:xfrm>
            <a:off x="0" y="1030288"/>
            <a:ext cx="12192000" cy="509905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25895653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6"/>
            <a:ext cx="12192000" cy="6129331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679611084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-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Bildplatzhalter 23">
            <a:extLst>
              <a:ext uri="{FF2B5EF4-FFF2-40B4-BE49-F238E27FC236}">
                <a16:creationId xmlns:a16="http://schemas.microsoft.com/office/drawing/2014/main" id="{24A56C48-CA8D-D349-89CC-35C3A65DC4D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025525"/>
            <a:ext cx="12192000" cy="5832475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4" y="4494775"/>
            <a:ext cx="10438871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E77FCEF-52F5-324B-A583-005ABCE0E62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1025524"/>
            <a:ext cx="12192000" cy="172800"/>
          </a:xfrm>
          <a:solidFill>
            <a:schemeClr val="bg1">
              <a:alpha val="60000"/>
            </a:schemeClr>
          </a:solidFill>
        </p:spPr>
        <p:txBody>
          <a:bodyPr/>
          <a:lstStyle/>
          <a:p>
            <a:r>
              <a:rPr lang="de-DE" dirty="0"/>
              <a:t> 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F84F96E3-FAED-E24A-9E01-BBA4824F0E3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068" y="202723"/>
            <a:ext cx="2907508" cy="75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13872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10580688" cy="4344987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3pPr>
              <a:spcBef>
                <a:spcPts val="1200"/>
              </a:spcBef>
              <a:defRPr/>
            </a:lvl3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8119933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folie H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2447D286-D9F9-E84F-9173-2C8D2D2068E1}"/>
              </a:ext>
            </a:extLst>
          </p:cNvPr>
          <p:cNvSpPr/>
          <p:nvPr userDrawn="1"/>
        </p:nvSpPr>
        <p:spPr>
          <a:xfrm>
            <a:off x="0" y="0"/>
            <a:ext cx="12192000" cy="6129338"/>
          </a:xfrm>
          <a:prstGeom prst="rect">
            <a:avLst/>
          </a:prstGeom>
          <a:gradFill>
            <a:gsLst>
              <a:gs pos="14000">
                <a:schemeClr val="bg1">
                  <a:lumMod val="95000"/>
                  <a:alpha val="40000"/>
                </a:schemeClr>
              </a:gs>
              <a:gs pos="100000">
                <a:schemeClr val="bg2">
                  <a:lumMod val="20000"/>
                  <a:lumOff val="80000"/>
                  <a:alpha val="4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E4DBCC79-CA26-C240-B119-9127A62CDB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0448" cy="61293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387259"/>
            <a:ext cx="10580687" cy="1198491"/>
          </a:xfrm>
        </p:spPr>
        <p:txBody>
          <a:bodyPr/>
          <a:lstStyle>
            <a:lvl1pPr>
              <a:defRPr sz="3200" b="1">
                <a:solidFill>
                  <a:schemeClr val="bg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0046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folie Dunk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FD770378-5F2D-DE46-8D66-09007E946AD3}"/>
              </a:ext>
            </a:extLst>
          </p:cNvPr>
          <p:cNvSpPr/>
          <p:nvPr userDrawn="1"/>
        </p:nvSpPr>
        <p:spPr>
          <a:xfrm>
            <a:off x="0" y="0"/>
            <a:ext cx="12192000" cy="6129338"/>
          </a:xfrm>
          <a:prstGeom prst="rect">
            <a:avLst/>
          </a:prstGeom>
          <a:gradFill>
            <a:gsLst>
              <a:gs pos="14000">
                <a:schemeClr val="bg2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FE30B28-5777-FC40-9C3F-81738D289A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0448" cy="61293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387259"/>
            <a:ext cx="10580687" cy="1198491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7067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65749" y="1484313"/>
            <a:ext cx="6089649" cy="4344987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74711" y="1484313"/>
            <a:ext cx="4300539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4"/>
          </p:nvPr>
        </p:nvSpPr>
        <p:spPr>
          <a:xfrm>
            <a:off x="874712" y="2943181"/>
            <a:ext cx="4300537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5"/>
          </p:nvPr>
        </p:nvSpPr>
        <p:spPr>
          <a:xfrm>
            <a:off x="874710" y="4402050"/>
            <a:ext cx="4300537" cy="1427249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91138792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6267449" y="1484314"/>
            <a:ext cx="5187950" cy="434498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874713" y="1484314"/>
            <a:ext cx="5195887" cy="4344985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0242763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3" y="1484314"/>
            <a:ext cx="5195887" cy="4344985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6267449" y="1484315"/>
            <a:ext cx="5187950" cy="434498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661984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2" y="1484314"/>
            <a:ext cx="3399576" cy="4344985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8070849" y="1484315"/>
            <a:ext cx="3384550" cy="434498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4457700" y="1484315"/>
            <a:ext cx="3416300" cy="434498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3359633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Das ist eine Überschrift</a:t>
            </a:r>
            <a:br>
              <a:rPr lang="de-DE" dirty="0"/>
            </a:br>
            <a:r>
              <a:rPr lang="de-DE" dirty="0"/>
              <a:t>in zwei Zeilen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74712" y="1481138"/>
            <a:ext cx="10580687" cy="436086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Erste Textebene (16pt)</a:t>
            </a:r>
          </a:p>
          <a:p>
            <a:pPr lvl="1"/>
            <a:r>
              <a:rPr lang="de-DE" dirty="0"/>
              <a:t>Zweite Textebene für Aufzählungen</a:t>
            </a:r>
          </a:p>
          <a:p>
            <a:pPr lvl="2"/>
            <a:r>
              <a:rPr lang="de-DE" dirty="0"/>
              <a:t>Dritte Textebene bei viel Text (14pt)</a:t>
            </a:r>
          </a:p>
          <a:p>
            <a:pPr lvl="3"/>
            <a:r>
              <a:rPr lang="de-DE" dirty="0"/>
              <a:t>Vierte Textebene für Aufzählungen bei viel Text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4273550" y="6319797"/>
            <a:ext cx="448945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 err="1">
                <a:solidFill>
                  <a:schemeClr val="bg2"/>
                </a:solidFill>
              </a:rPr>
              <a:t>Kollaborative</a:t>
            </a:r>
            <a:r>
              <a:rPr lang="de-DE" sz="800" dirty="0">
                <a:solidFill>
                  <a:schemeClr val="bg2"/>
                </a:solidFill>
              </a:rPr>
              <a:t> Problemlösung in modularen Anlagen mittels persönlicher digitaler Assistenz</a:t>
            </a:r>
          </a:p>
          <a:p>
            <a:pPr algn="l"/>
            <a:r>
              <a:rPr lang="de-DE" sz="8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Meret Feldkemper</a:t>
            </a:r>
            <a:endParaRPr lang="de-DE" sz="8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de-DE" sz="8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Zwischenpräsentation// 18.02.2019</a:t>
            </a: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6123216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9414452" y="6280906"/>
            <a:ext cx="908050" cy="461665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14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Folie</a:t>
            </a:r>
            <a:r>
              <a:rPr lang="de-DE" sz="14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fld id="{38F97D41-8991-4148-BA02-56FEE4AAF2CC}" type="slidenum">
              <a:rPr lang="de-DE" sz="1400" baseline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r" defTabSz="9142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14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3955" y="6336430"/>
            <a:ext cx="770373" cy="35061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93" y="6336706"/>
            <a:ext cx="1115691" cy="32444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DC3CACD-C7C8-274E-BCD4-043370996A4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823" y="6267374"/>
            <a:ext cx="1721697" cy="44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9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4" r:id="rId2"/>
    <p:sldLayoutId id="2147483894" r:id="rId3"/>
    <p:sldLayoutId id="2147483906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1" r:id="rId10"/>
    <p:sldLayoutId id="2147483902" r:id="rId11"/>
    <p:sldLayoutId id="2147483903" r:id="rId12"/>
  </p:sldLayoutIdLst>
  <p:hf hdr="0"/>
  <p:txStyles>
    <p:titleStyle>
      <a:lvl1pPr algn="l" defTabSz="914269" rtl="0" eaLnBrk="1" latinLnBrk="0" hangingPunct="1">
        <a:spcBef>
          <a:spcPct val="0"/>
        </a:spcBef>
        <a:buNone/>
        <a:defRPr sz="2400" b="1" kern="1200" baseline="0">
          <a:solidFill>
            <a:schemeClr val="tx1"/>
          </a:solidFill>
          <a:latin typeface="Open Sans" panose="020B0606030504020204" pitchFamily="34" charset="0"/>
          <a:ea typeface="+mj-ea"/>
          <a:cs typeface="+mj-cs"/>
        </a:defRPr>
      </a:lvl1pPr>
    </p:titleStyle>
    <p:bodyStyle>
      <a:lvl1pPr marL="0" indent="0" algn="l" defTabSz="914269" rtl="0" eaLnBrk="1" latinLnBrk="0" hangingPunct="1">
        <a:spcBef>
          <a:spcPts val="600"/>
        </a:spcBef>
        <a:buFontTx/>
        <a:buNone/>
        <a:defRPr sz="16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1pPr>
      <a:lvl2pPr marL="395942" indent="-323953" algn="l" defTabSz="914269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2pPr>
      <a:lvl3pPr marL="0" indent="0" algn="l" defTabSz="914269" rtl="0" eaLnBrk="1" latinLnBrk="0" hangingPunct="1">
        <a:spcBef>
          <a:spcPts val="6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3pPr>
      <a:lvl4pPr marL="395942" indent="-215969" algn="l" defTabSz="914269" rtl="0" eaLnBrk="1" latinLnBrk="0" hangingPunct="1">
        <a:spcBef>
          <a:spcPts val="3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4pPr>
      <a:lvl5pPr marL="575916" indent="-179362" algn="l" defTabSz="914269" rtl="0" eaLnBrk="1" latinLnBrk="0" hangingPunct="1">
        <a:spcBef>
          <a:spcPts val="3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5pPr>
      <a:lvl6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b="1" kern="1200">
          <a:solidFill>
            <a:schemeClr val="bg1"/>
          </a:solidFill>
          <a:latin typeface="+mn-lt"/>
          <a:ea typeface="+mn-ea"/>
          <a:cs typeface="+mn-cs"/>
        </a:defRPr>
      </a:lvl6pPr>
      <a:lvl7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kern="1200">
          <a:solidFill>
            <a:schemeClr val="bg1"/>
          </a:solidFill>
          <a:latin typeface="+mn-lt"/>
          <a:ea typeface="+mn-ea"/>
          <a:cs typeface="+mn-cs"/>
        </a:defRPr>
      </a:lvl7pPr>
      <a:lvl8pPr marL="3428502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35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5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2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3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03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36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6" pos="992">
          <p15:clr>
            <a:srgbClr val="F26B43"/>
          </p15:clr>
        </p15:guide>
        <p15:guide id="7" pos="1120">
          <p15:clr>
            <a:srgbClr val="F26B43"/>
          </p15:clr>
        </p15:guide>
        <p15:guide id="8" pos="1676">
          <p15:clr>
            <a:srgbClr val="F26B43"/>
          </p15:clr>
        </p15:guide>
        <p15:guide id="9" pos="1556">
          <p15:clr>
            <a:srgbClr val="F26B43"/>
          </p15:clr>
        </p15:guide>
        <p15:guide id="10" pos="2252">
          <p15:clr>
            <a:srgbClr val="F26B43"/>
          </p15:clr>
        </p15:guide>
        <p15:guide id="11" pos="2128">
          <p15:clr>
            <a:srgbClr val="F26B43"/>
          </p15:clr>
        </p15:guide>
        <p15:guide id="16" pos="3824">
          <p15:clr>
            <a:srgbClr val="F26B43"/>
          </p15:clr>
        </p15:guide>
        <p15:guide id="17" pos="3948">
          <p15:clr>
            <a:srgbClr val="F26B43"/>
          </p15:clr>
        </p15:guide>
        <p15:guide id="20" pos="4384">
          <p15:clr>
            <a:srgbClr val="F26B43"/>
          </p15:clr>
        </p15:guide>
        <p15:guide id="21" pos="4508">
          <p15:clr>
            <a:srgbClr val="F26B43"/>
          </p15:clr>
        </p15:guide>
        <p15:guide id="22" pos="6780">
          <p15:clr>
            <a:srgbClr val="F26B43"/>
          </p15:clr>
        </p15:guide>
        <p15:guide id="23" pos="6656">
          <p15:clr>
            <a:srgbClr val="F26B43"/>
          </p15:clr>
        </p15:guide>
        <p15:guide id="24" pos="4960">
          <p15:clr>
            <a:srgbClr val="F26B43"/>
          </p15:clr>
        </p15:guide>
        <p15:guide id="25" pos="5084">
          <p15:clr>
            <a:srgbClr val="F26B43"/>
          </p15:clr>
        </p15:guide>
        <p15:guide id="30" orient="horz" pos="538">
          <p15:clr>
            <a:srgbClr val="F26B43"/>
          </p15:clr>
        </p15:guide>
        <p15:guide id="31" pos="551">
          <p15:clr>
            <a:srgbClr val="F26B43"/>
          </p15:clr>
        </p15:guide>
        <p15:guide id="39" pos="6092">
          <p15:clr>
            <a:srgbClr val="F26B43"/>
          </p15:clr>
        </p15:guide>
        <p15:guide id="40" pos="6216">
          <p15:clr>
            <a:srgbClr val="F26B43"/>
          </p15:clr>
        </p15:guide>
        <p15:guide id="41" pos="2692">
          <p15:clr>
            <a:srgbClr val="F26B43"/>
          </p15:clr>
        </p15:guide>
        <p15:guide id="42" pos="2808">
          <p15:clr>
            <a:srgbClr val="F26B43"/>
          </p15:clr>
        </p15:guide>
        <p15:guide id="43" pos="3260">
          <p15:clr>
            <a:srgbClr val="F26B43"/>
          </p15:clr>
        </p15:guide>
        <p15:guide id="44" pos="3380">
          <p15:clr>
            <a:srgbClr val="F26B43"/>
          </p15:clr>
        </p15:guide>
        <p15:guide id="50" pos="5520">
          <p15:clr>
            <a:srgbClr val="F26B43"/>
          </p15:clr>
        </p15:guide>
        <p15:guide id="52" orient="horz" pos="933">
          <p15:clr>
            <a:srgbClr val="F26B43"/>
          </p15:clr>
        </p15:guide>
        <p15:guide id="53" orient="horz" pos="759">
          <p15:clr>
            <a:srgbClr val="F26B43"/>
          </p15:clr>
        </p15:guide>
        <p15:guide id="58" orient="horz" pos="218">
          <p15:clr>
            <a:srgbClr val="F26B43"/>
          </p15:clr>
        </p15:guide>
        <p15:guide id="59" orient="horz" pos="3680">
          <p15:clr>
            <a:srgbClr val="F26B43"/>
          </p15:clr>
        </p15:guide>
        <p15:guide id="60" orient="horz" pos="3861">
          <p15:clr>
            <a:srgbClr val="F26B43"/>
          </p15:clr>
        </p15:guide>
        <p15:guide id="62" orient="horz" pos="2130">
          <p15:clr>
            <a:srgbClr val="F26B43"/>
          </p15:clr>
        </p15:guide>
        <p15:guide id="65" pos="5648">
          <p15:clr>
            <a:srgbClr val="F26B43"/>
          </p15:clr>
        </p15:guide>
        <p15:guide id="66" orient="horz" pos="649">
          <p15:clr>
            <a:srgbClr val="F26B43"/>
          </p15:clr>
        </p15:guide>
        <p15:guide id="67" pos="7216">
          <p15:clr>
            <a:srgbClr val="F26B43"/>
          </p15:clr>
        </p15:guide>
        <p15:guide id="69" orient="horz" pos="3988">
          <p15:clr>
            <a:srgbClr val="F26B43"/>
          </p15:clr>
        </p15:guide>
        <p15:guide id="70" orient="horz" pos="4196">
          <p15:clr>
            <a:srgbClr val="F26B43"/>
          </p15:clr>
        </p15:guide>
        <p15:guide id="71" pos="318">
          <p15:clr>
            <a:srgbClr val="F26B43"/>
          </p15:clr>
        </p15:guide>
        <p15:guide id="72" orient="horz" pos="41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5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customXml" Target="../ink/ink6.xml"/><Relationship Id="rId2" Type="http://schemas.openxmlformats.org/officeDocument/2006/relationships/image" Target="../media/image10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image" Target="../media/image14.png"/><Relationship Id="rId5" Type="http://schemas.openxmlformats.org/officeDocument/2006/relationships/customXml" Target="../ink/ink2.xml"/><Relationship Id="rId15" Type="http://schemas.openxmlformats.org/officeDocument/2006/relationships/image" Target="../media/image16.png"/><Relationship Id="rId10" Type="http://schemas.openxmlformats.org/officeDocument/2006/relationships/customXml" Target="../ink/ink5.xml"/><Relationship Id="rId4" Type="http://schemas.openxmlformats.org/officeDocument/2006/relationships/image" Target="../media/image11.png"/><Relationship Id="rId9" Type="http://schemas.openxmlformats.org/officeDocument/2006/relationships/customXml" Target="../ink/ink4.xml"/><Relationship Id="rId14" Type="http://schemas.openxmlformats.org/officeDocument/2006/relationships/customXml" Target="../ink/ink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customXml" Target="../ink/ink8.xml"/><Relationship Id="rId7" Type="http://schemas.openxmlformats.org/officeDocument/2006/relationships/customXml" Target="../ink/ink1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emf"/><Relationship Id="rId5" Type="http://schemas.openxmlformats.org/officeDocument/2006/relationships/customXml" Target="../ink/ink9.xml"/><Relationship Id="rId10" Type="http://schemas.openxmlformats.org/officeDocument/2006/relationships/image" Target="../media/image21.emf"/><Relationship Id="rId4" Type="http://schemas.openxmlformats.org/officeDocument/2006/relationships/image" Target="../media/image18.emf"/><Relationship Id="rId9" Type="http://schemas.openxmlformats.org/officeDocument/2006/relationships/customXml" Target="../ink/ink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Bearbeiter:	Meret Feldkemper</a:t>
            </a:r>
          </a:p>
          <a:p>
            <a:r>
              <a:rPr lang="de-DE" dirty="0"/>
              <a:t>Betreuer: 	Sebastian Heinze</a:t>
            </a:r>
          </a:p>
          <a:p>
            <a:r>
              <a:rPr lang="de-DE" dirty="0"/>
              <a:t>Abgabe:		02.05.2019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Probeverteidigung Diplomarbeit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Kollaborative</a:t>
            </a:r>
            <a:r>
              <a:rPr lang="de-DE" dirty="0"/>
              <a:t> Problemlösung in modularen Anlagen mittels persönlicher digitaler Assistenz</a:t>
            </a:r>
          </a:p>
        </p:txBody>
      </p:sp>
    </p:spTree>
    <p:extLst>
      <p:ext uri="{BB962C8B-B14F-4D97-AF65-F5344CB8AC3E}">
        <p14:creationId xmlns:p14="http://schemas.microsoft.com/office/powerpoint/2010/main" val="2210005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4683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5992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0881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6018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Anforderungen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D8B53BA4-2ACD-A744-A448-732561547552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267593360"/>
              </p:ext>
            </p:extLst>
          </p:nvPr>
        </p:nvGraphicFramePr>
        <p:xfrm>
          <a:off x="874713" y="1484313"/>
          <a:ext cx="10580689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1425">
                  <a:extLst>
                    <a:ext uri="{9D8B030D-6E8A-4147-A177-3AD203B41FA5}">
                      <a16:colId xmlns:a16="http://schemas.microsoft.com/office/drawing/2014/main" val="141174548"/>
                    </a:ext>
                  </a:extLst>
                </a:gridCol>
                <a:gridCol w="1514475">
                  <a:extLst>
                    <a:ext uri="{9D8B030D-6E8A-4147-A177-3AD203B41FA5}">
                      <a16:colId xmlns:a16="http://schemas.microsoft.com/office/drawing/2014/main" val="2742050981"/>
                    </a:ext>
                  </a:extLst>
                </a:gridCol>
                <a:gridCol w="3088738">
                  <a:extLst>
                    <a:ext uri="{9D8B030D-6E8A-4147-A177-3AD203B41FA5}">
                      <a16:colId xmlns:a16="http://schemas.microsoft.com/office/drawing/2014/main" val="1971836177"/>
                    </a:ext>
                  </a:extLst>
                </a:gridCol>
                <a:gridCol w="3466051">
                  <a:extLst>
                    <a:ext uri="{9D8B030D-6E8A-4147-A177-3AD203B41FA5}">
                      <a16:colId xmlns:a16="http://schemas.microsoft.com/office/drawing/2014/main" val="3907636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Anforderung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Bewertung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Positiv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Nich</a:t>
                      </a:r>
                      <a:r>
                        <a:rPr lang="de-DE" dirty="0"/>
                        <a:t> erfüllt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439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Unterstützung der Problemidentifikation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Positiv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Assistenz </a:t>
                      </a:r>
                      <a:r>
                        <a:rPr lang="de-DE" dirty="0" err="1"/>
                        <a:t>mahct</a:t>
                      </a:r>
                      <a:r>
                        <a:rPr lang="de-DE" dirty="0"/>
                        <a:t> auf Probleme aufmerksam,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Nutzer kann selber keine Probleme auslösen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667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Unterstützung bei der Problemlösung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Mittel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Assistenz schlägt Lösungen vor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470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Klustern</a:t>
                      </a:r>
                      <a:r>
                        <a:rPr lang="de-DE" dirty="0"/>
                        <a:t> von Problemen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Positiv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Probleme werden mit Merkmalen versehen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158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8502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Fragebogen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59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F459B3-5CC9-8141-8CBB-3D63C0BD6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2" y="1030288"/>
            <a:ext cx="2001636" cy="1162402"/>
          </a:xfrm>
        </p:spPr>
      </p:pic>
      <p:cxnSp>
        <p:nvCxnSpPr>
          <p:cNvPr id="7" name="Gerade Verbindung mit Pfeil 6"/>
          <p:cNvCxnSpPr/>
          <p:nvPr/>
        </p:nvCxnSpPr>
        <p:spPr>
          <a:xfrm>
            <a:off x="3048000" y="1611489"/>
            <a:ext cx="6461760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494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A8FE41-0B04-6748-9CA8-05F0AE818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</p:spPr>
        <p:txBody>
          <a:bodyPr/>
          <a:lstStyle/>
          <a:p>
            <a:r>
              <a:rPr lang="de-DE" dirty="0"/>
              <a:t>Zeitplan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995F115A-CBCD-7A4D-8C0A-281259A5A3C1}"/>
              </a:ext>
            </a:extLst>
          </p:cNvPr>
          <p:cNvGrpSpPr/>
          <p:nvPr/>
        </p:nvGrpSpPr>
        <p:grpSpPr>
          <a:xfrm>
            <a:off x="874710" y="1197486"/>
            <a:ext cx="4723201" cy="1735930"/>
            <a:chOff x="874711" y="1484312"/>
            <a:chExt cx="4723201" cy="1735930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783A73D2-C025-644E-A194-3438D291D352}"/>
                </a:ext>
              </a:extLst>
            </p:cNvPr>
            <p:cNvGrpSpPr/>
            <p:nvPr/>
          </p:nvGrpSpPr>
          <p:grpSpPr>
            <a:xfrm>
              <a:off x="874711" y="1484313"/>
              <a:ext cx="4723201" cy="1735929"/>
              <a:chOff x="1780031" y="1330903"/>
              <a:chExt cx="4723201" cy="1735929"/>
            </a:xfrm>
          </p:grpSpPr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4F68B8E9-417E-0141-AE27-E298ED29929C}"/>
                  </a:ext>
                </a:extLst>
              </p:cNvPr>
              <p:cNvSpPr/>
              <p:nvPr/>
            </p:nvSpPr>
            <p:spPr>
              <a:xfrm>
                <a:off x="1780031" y="1499917"/>
                <a:ext cx="4723201" cy="15669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Welche Informationen müssen angezeigt werden?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Welche Anpassungsmöglichkeiten muss es geben?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Wie interagieren Assistent und Mensch?</a:t>
                </a:r>
              </a:p>
            </p:txBody>
          </p:sp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B2717A64-B61E-B44C-B23D-CB509FB519CA}"/>
                  </a:ext>
                </a:extLst>
              </p:cNvPr>
              <p:cNvSpPr/>
              <p:nvPr/>
            </p:nvSpPr>
            <p:spPr>
              <a:xfrm>
                <a:off x="1977040" y="1330903"/>
                <a:ext cx="1011724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1600" b="1" dirty="0">
                    <a:solidFill>
                      <a:schemeClr val="accent4"/>
                    </a:solidFill>
                  </a:rPr>
                  <a:t>Analyse</a:t>
                </a:r>
              </a:p>
            </p:txBody>
          </p:sp>
        </p:grp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6F92A16E-30FA-A34D-A87A-AD884881288C}"/>
                </a:ext>
              </a:extLst>
            </p:cNvPr>
            <p:cNvSpPr/>
            <p:nvPr/>
          </p:nvSpPr>
          <p:spPr>
            <a:xfrm>
              <a:off x="4360127" y="1484312"/>
              <a:ext cx="104449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b="1" dirty="0">
                  <a:solidFill>
                    <a:schemeClr val="accent4"/>
                  </a:solidFill>
                </a:rPr>
                <a:t>23.01.19</a:t>
              </a:r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214C6E04-BA76-3048-B247-843530C6F237}"/>
              </a:ext>
            </a:extLst>
          </p:cNvPr>
          <p:cNvGrpSpPr/>
          <p:nvPr/>
        </p:nvGrpSpPr>
        <p:grpSpPr>
          <a:xfrm>
            <a:off x="874710" y="3269627"/>
            <a:ext cx="4723201" cy="2552785"/>
            <a:chOff x="874711" y="1484312"/>
            <a:chExt cx="4723201" cy="2552785"/>
          </a:xfrm>
        </p:grpSpPr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CF154C31-9B1A-6844-82C6-BEC64AE64B76}"/>
                </a:ext>
              </a:extLst>
            </p:cNvPr>
            <p:cNvGrpSpPr/>
            <p:nvPr/>
          </p:nvGrpSpPr>
          <p:grpSpPr>
            <a:xfrm>
              <a:off x="874711" y="1484313"/>
              <a:ext cx="4723201" cy="2552784"/>
              <a:chOff x="1780031" y="1330903"/>
              <a:chExt cx="4723201" cy="2552784"/>
            </a:xfrm>
          </p:grpSpPr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5D41E86D-96E1-F64F-B645-811FEF9C3566}"/>
                  </a:ext>
                </a:extLst>
              </p:cNvPr>
              <p:cNvSpPr/>
              <p:nvPr/>
            </p:nvSpPr>
            <p:spPr>
              <a:xfrm>
                <a:off x="1780031" y="1499917"/>
                <a:ext cx="4723201" cy="23837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 dirty="0">
                    <a:solidFill>
                      <a:schemeClr val="tx1"/>
                    </a:solidFill>
                  </a:rPr>
                  <a:t>Konzeptuelles Design</a:t>
                </a:r>
              </a:p>
              <a:p>
                <a:pPr marL="69723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Welche Informationen sind miteinander verknüpft?</a:t>
                </a:r>
              </a:p>
              <a:p>
                <a:pPr marL="69723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Welche Funktionen hängen zusammen?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 dirty="0">
                    <a:solidFill>
                      <a:schemeClr val="tx1"/>
                    </a:solidFill>
                  </a:rPr>
                  <a:t>Physikalisches Design</a:t>
                </a:r>
              </a:p>
              <a:p>
                <a:pPr marL="69723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Wie werden die Informationen dargestellt?</a:t>
                </a:r>
              </a:p>
            </p:txBody>
          </p:sp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829E215D-25C5-FE42-A84B-E10BE5590901}"/>
                  </a:ext>
                </a:extLst>
              </p:cNvPr>
              <p:cNvSpPr/>
              <p:nvPr/>
            </p:nvSpPr>
            <p:spPr>
              <a:xfrm>
                <a:off x="1977040" y="1330903"/>
                <a:ext cx="1312666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2000" b="1" dirty="0">
                    <a:solidFill>
                      <a:schemeClr val="accent6"/>
                    </a:solidFill>
                  </a:rPr>
                  <a:t>Konzept</a:t>
                </a:r>
              </a:p>
            </p:txBody>
          </p:sp>
        </p:grp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3D7F9058-E672-2A4D-9BB1-013BCCC5ACE0}"/>
                </a:ext>
              </a:extLst>
            </p:cNvPr>
            <p:cNvSpPr/>
            <p:nvPr/>
          </p:nvSpPr>
          <p:spPr>
            <a:xfrm>
              <a:off x="4360127" y="1484312"/>
              <a:ext cx="104449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b="1" dirty="0">
                  <a:solidFill>
                    <a:schemeClr val="accent6"/>
                  </a:solidFill>
                </a:rPr>
                <a:t>05.02.19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76C873CF-9A61-9B4A-9A7F-7A0A6A11ECCC}"/>
              </a:ext>
            </a:extLst>
          </p:cNvPr>
          <p:cNvGrpSpPr/>
          <p:nvPr/>
        </p:nvGrpSpPr>
        <p:grpSpPr>
          <a:xfrm>
            <a:off x="6588173" y="1197486"/>
            <a:ext cx="4723201" cy="1197322"/>
            <a:chOff x="874711" y="1484312"/>
            <a:chExt cx="4723201" cy="1197322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02621200-51DD-6A4C-86C6-6B2A72D512E2}"/>
                </a:ext>
              </a:extLst>
            </p:cNvPr>
            <p:cNvGrpSpPr/>
            <p:nvPr/>
          </p:nvGrpSpPr>
          <p:grpSpPr>
            <a:xfrm>
              <a:off x="874711" y="1484313"/>
              <a:ext cx="4723201" cy="1197321"/>
              <a:chOff x="1780031" y="1330903"/>
              <a:chExt cx="4723201" cy="1197321"/>
            </a:xfrm>
          </p:grpSpPr>
          <p:sp>
            <p:nvSpPr>
              <p:cNvPr id="21" name="Rechteck 20">
                <a:extLst>
                  <a:ext uri="{FF2B5EF4-FFF2-40B4-BE49-F238E27FC236}">
                    <a16:creationId xmlns:a16="http://schemas.microsoft.com/office/drawing/2014/main" id="{ED0E09EA-1DC6-1249-841E-901E17F3D0B6}"/>
                  </a:ext>
                </a:extLst>
              </p:cNvPr>
              <p:cNvSpPr/>
              <p:nvPr/>
            </p:nvSpPr>
            <p:spPr>
              <a:xfrm>
                <a:off x="1780031" y="1499918"/>
                <a:ext cx="4723201" cy="1028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Grafischer Aufbau des Prototypen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Funktionen implementieren</a:t>
                </a:r>
              </a:p>
            </p:txBody>
          </p:sp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id="{753356B5-7EB8-3F4A-96E1-8FF10B332D06}"/>
                  </a:ext>
                </a:extLst>
              </p:cNvPr>
              <p:cNvSpPr/>
              <p:nvPr/>
            </p:nvSpPr>
            <p:spPr>
              <a:xfrm>
                <a:off x="1977040" y="1330903"/>
                <a:ext cx="1994865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b="1" dirty="0">
                    <a:solidFill>
                      <a:schemeClr val="accent6"/>
                    </a:solidFill>
                  </a:rPr>
                  <a:t>Implementierung</a:t>
                </a:r>
              </a:p>
            </p:txBody>
          </p:sp>
        </p:grp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63DF4C62-579D-3249-9CFF-878DBD32F80A}"/>
                </a:ext>
              </a:extLst>
            </p:cNvPr>
            <p:cNvSpPr/>
            <p:nvPr/>
          </p:nvSpPr>
          <p:spPr>
            <a:xfrm>
              <a:off x="4360127" y="1484312"/>
              <a:ext cx="104449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b="1" dirty="0">
                  <a:solidFill>
                    <a:schemeClr val="tx1"/>
                  </a:solidFill>
                </a:rPr>
                <a:t>20.03.19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8E929239-873F-A040-A4FF-CF41E574A33B}"/>
              </a:ext>
            </a:extLst>
          </p:cNvPr>
          <p:cNvGrpSpPr/>
          <p:nvPr/>
        </p:nvGrpSpPr>
        <p:grpSpPr>
          <a:xfrm>
            <a:off x="6588173" y="2570675"/>
            <a:ext cx="4723201" cy="1965183"/>
            <a:chOff x="874711" y="1484312"/>
            <a:chExt cx="4723201" cy="1965183"/>
          </a:xfrm>
        </p:grpSpPr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F47E6093-9AA6-8F4B-B80B-776943FCB73D}"/>
                </a:ext>
              </a:extLst>
            </p:cNvPr>
            <p:cNvGrpSpPr/>
            <p:nvPr/>
          </p:nvGrpSpPr>
          <p:grpSpPr>
            <a:xfrm>
              <a:off x="874711" y="1484313"/>
              <a:ext cx="4723201" cy="1965182"/>
              <a:chOff x="1780031" y="1330903"/>
              <a:chExt cx="4723201" cy="1965182"/>
            </a:xfrm>
          </p:grpSpPr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4059FEBC-2EFF-ED47-98FF-010C8401FADA}"/>
                  </a:ext>
                </a:extLst>
              </p:cNvPr>
              <p:cNvSpPr/>
              <p:nvPr/>
            </p:nvSpPr>
            <p:spPr>
              <a:xfrm>
                <a:off x="1780031" y="1499917"/>
                <a:ext cx="4723201" cy="17961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Konzept auf einen weiteren </a:t>
                </a:r>
                <a:r>
                  <a:rPr lang="de-DE" dirty="0" err="1">
                    <a:solidFill>
                      <a:schemeClr val="tx1"/>
                    </a:solidFill>
                  </a:rPr>
                  <a:t>Use</a:t>
                </a:r>
                <a:r>
                  <a:rPr lang="de-DE" dirty="0">
                    <a:solidFill>
                      <a:schemeClr val="tx1"/>
                    </a:solidFill>
                  </a:rPr>
                  <a:t> Case anwenden?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Vergleich PFE und Assistenzsystem?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Experteninterviews zur Einschätzung der Bedienbarkeit?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Erläutern, was Assistenz kann/nicht kann</a:t>
                </a:r>
              </a:p>
            </p:txBody>
          </p:sp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A6C74FE9-D83D-2346-A400-58BA4229E830}"/>
                  </a:ext>
                </a:extLst>
              </p:cNvPr>
              <p:cNvSpPr/>
              <p:nvPr/>
            </p:nvSpPr>
            <p:spPr>
              <a:xfrm>
                <a:off x="1977040" y="1330903"/>
                <a:ext cx="1403852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b="1" dirty="0">
                    <a:solidFill>
                      <a:schemeClr val="accent4"/>
                    </a:solidFill>
                  </a:rPr>
                  <a:t>Verifikation</a:t>
                </a:r>
              </a:p>
            </p:txBody>
          </p:sp>
        </p:grp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1EDE063D-852E-324C-A77E-EFB1A1CCD783}"/>
                </a:ext>
              </a:extLst>
            </p:cNvPr>
            <p:cNvSpPr/>
            <p:nvPr/>
          </p:nvSpPr>
          <p:spPr>
            <a:xfrm>
              <a:off x="4360127" y="1484312"/>
              <a:ext cx="104449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b="1" dirty="0">
                  <a:solidFill>
                    <a:schemeClr val="tx1"/>
                  </a:solidFill>
                </a:rPr>
                <a:t>17.04.19</a:t>
              </a: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076AA3C9-476D-4D45-B8BE-E0951E23CBCF}"/>
              </a:ext>
            </a:extLst>
          </p:cNvPr>
          <p:cNvGrpSpPr/>
          <p:nvPr/>
        </p:nvGrpSpPr>
        <p:grpSpPr>
          <a:xfrm>
            <a:off x="6588174" y="4711724"/>
            <a:ext cx="4723201" cy="1110688"/>
            <a:chOff x="874711" y="1484312"/>
            <a:chExt cx="4723201" cy="1110688"/>
          </a:xfrm>
        </p:grpSpPr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B404C1CC-6DF7-B648-9CCB-5E2E9AFEB672}"/>
                </a:ext>
              </a:extLst>
            </p:cNvPr>
            <p:cNvGrpSpPr/>
            <p:nvPr/>
          </p:nvGrpSpPr>
          <p:grpSpPr>
            <a:xfrm>
              <a:off x="874711" y="1484313"/>
              <a:ext cx="4723201" cy="1110687"/>
              <a:chOff x="1780031" y="1330903"/>
              <a:chExt cx="4723201" cy="1110687"/>
            </a:xfrm>
          </p:grpSpPr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4BDB37D7-D054-A942-8D6D-F9B2EF0F9FF6}"/>
                  </a:ext>
                </a:extLst>
              </p:cNvPr>
              <p:cNvSpPr/>
              <p:nvPr/>
            </p:nvSpPr>
            <p:spPr>
              <a:xfrm>
                <a:off x="1780031" y="1499918"/>
                <a:ext cx="4723201" cy="9416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Korrekturlesen</a:t>
                </a:r>
              </a:p>
            </p:txBody>
          </p:sp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3A6CCD76-DF2E-A745-8BA8-2A2DA3CA1050}"/>
                  </a:ext>
                </a:extLst>
              </p:cNvPr>
              <p:cNvSpPr/>
              <p:nvPr/>
            </p:nvSpPr>
            <p:spPr>
              <a:xfrm>
                <a:off x="1977040" y="1330903"/>
                <a:ext cx="957804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b="1" dirty="0">
                    <a:solidFill>
                      <a:schemeClr val="accent4"/>
                    </a:solidFill>
                  </a:rPr>
                  <a:t>Abgabe</a:t>
                </a:r>
              </a:p>
            </p:txBody>
          </p:sp>
        </p:grp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117072ED-37EF-E943-B866-F06DD4235CB3}"/>
                </a:ext>
              </a:extLst>
            </p:cNvPr>
            <p:cNvSpPr/>
            <p:nvPr/>
          </p:nvSpPr>
          <p:spPr>
            <a:xfrm>
              <a:off x="4360127" y="1484312"/>
              <a:ext cx="104449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b="1" dirty="0">
                  <a:solidFill>
                    <a:schemeClr val="tx1"/>
                  </a:solidFill>
                </a:rPr>
                <a:t>02.05.19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0393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5465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6AE9039D-A97A-1348-B85E-C1CBBAEACF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b="1" dirty="0"/>
              <a:t>Für spätere Fragen:</a:t>
            </a:r>
          </a:p>
          <a:p>
            <a:endParaRPr lang="de-DE" b="1" dirty="0"/>
          </a:p>
          <a:p>
            <a:r>
              <a:rPr lang="de-DE" dirty="0"/>
              <a:t>	</a:t>
            </a:r>
            <a:r>
              <a:rPr lang="de-DE" dirty="0" err="1"/>
              <a:t>meret.feldkemper@tu-dresden.de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6B38992-B7B4-CC4F-9AC8-51919A92D6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06470B7-1C34-794F-AAAA-978C5A77B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Vielen Dank für Ihre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1009862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5721FC-DA9D-7F4A-AC0A-E966CE252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Use</a:t>
            </a:r>
            <a:r>
              <a:rPr lang="de-DE" dirty="0"/>
              <a:t> Case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96E9BA1-997F-8A42-8359-8118CAA4F8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2" y="1030287"/>
            <a:ext cx="3588431" cy="2081769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7BEF158B-37D7-804E-8706-2F4AC3084EAE}"/>
              </a:ext>
            </a:extLst>
          </p:cNvPr>
          <p:cNvSpPr/>
          <p:nvPr/>
        </p:nvSpPr>
        <p:spPr>
          <a:xfrm>
            <a:off x="1785257" y="3657600"/>
            <a:ext cx="631371" cy="544912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07E0D37-7C93-BC4A-AD0C-ABE98E968974}"/>
              </a:ext>
            </a:extLst>
          </p:cNvPr>
          <p:cNvSpPr/>
          <p:nvPr/>
        </p:nvSpPr>
        <p:spPr>
          <a:xfrm>
            <a:off x="1349830" y="5875619"/>
            <a:ext cx="402771" cy="20682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149A216-9FF4-6B4B-8F2B-828C3DDFA3AF}"/>
              </a:ext>
            </a:extLst>
          </p:cNvPr>
          <p:cNvSpPr/>
          <p:nvPr/>
        </p:nvSpPr>
        <p:spPr>
          <a:xfrm>
            <a:off x="2569031" y="5827713"/>
            <a:ext cx="402772" cy="20682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3" name="Freihand 42">
                <a:extLst>
                  <a:ext uri="{FF2B5EF4-FFF2-40B4-BE49-F238E27FC236}">
                    <a16:creationId xmlns:a16="http://schemas.microsoft.com/office/drawing/2014/main" id="{A0E82E8C-EC6D-9349-9BFA-4A3A2CDCC1E4}"/>
                  </a:ext>
                </a:extLst>
              </p14:cNvPr>
              <p14:cNvContentPartPr/>
              <p14:nvPr/>
            </p14:nvContentPartPr>
            <p14:xfrm>
              <a:off x="1987920" y="3816840"/>
              <a:ext cx="14400" cy="360"/>
            </p14:xfrm>
          </p:contentPart>
        </mc:Choice>
        <mc:Fallback xmlns="">
          <p:pic>
            <p:nvPicPr>
              <p:cNvPr id="43" name="Freihand 42">
                <a:extLst>
                  <a:ext uri="{FF2B5EF4-FFF2-40B4-BE49-F238E27FC236}">
                    <a16:creationId xmlns:a16="http://schemas.microsoft.com/office/drawing/2014/main" id="{A0E82E8C-EC6D-9349-9BFA-4A3A2CDCC1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79280" y="3807840"/>
                <a:ext cx="320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4" name="Freihand 43">
                <a:extLst>
                  <a:ext uri="{FF2B5EF4-FFF2-40B4-BE49-F238E27FC236}">
                    <a16:creationId xmlns:a16="http://schemas.microsoft.com/office/drawing/2014/main" id="{E50D5434-2140-FA4B-BC8C-7CE04AB8EE66}"/>
                  </a:ext>
                </a:extLst>
              </p14:cNvPr>
              <p14:cNvContentPartPr/>
              <p14:nvPr/>
            </p14:nvContentPartPr>
            <p14:xfrm>
              <a:off x="2233440" y="3815400"/>
              <a:ext cx="6120" cy="11520"/>
            </p14:xfrm>
          </p:contentPart>
        </mc:Choice>
        <mc:Fallback xmlns="">
          <p:pic>
            <p:nvPicPr>
              <p:cNvPr id="44" name="Freihand 43">
                <a:extLst>
                  <a:ext uri="{FF2B5EF4-FFF2-40B4-BE49-F238E27FC236}">
                    <a16:creationId xmlns:a16="http://schemas.microsoft.com/office/drawing/2014/main" id="{E50D5434-2140-FA4B-BC8C-7CE04AB8EE6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24800" y="3806760"/>
                <a:ext cx="2376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7" name="Freihand 46">
                <a:extLst>
                  <a:ext uri="{FF2B5EF4-FFF2-40B4-BE49-F238E27FC236}">
                    <a16:creationId xmlns:a16="http://schemas.microsoft.com/office/drawing/2014/main" id="{27A900A0-707B-0345-98E5-AFA26F328408}"/>
                  </a:ext>
                </a:extLst>
              </p14:cNvPr>
              <p14:cNvContentPartPr/>
              <p14:nvPr/>
            </p14:nvContentPartPr>
            <p14:xfrm>
              <a:off x="1410669" y="4035402"/>
              <a:ext cx="1425960" cy="1895725"/>
            </p14:xfrm>
          </p:contentPart>
        </mc:Choice>
        <mc:Fallback xmlns="">
          <p:pic>
            <p:nvPicPr>
              <p:cNvPr id="47" name="Freihand 46">
                <a:extLst>
                  <a:ext uri="{FF2B5EF4-FFF2-40B4-BE49-F238E27FC236}">
                    <a16:creationId xmlns:a16="http://schemas.microsoft.com/office/drawing/2014/main" id="{27A900A0-707B-0345-98E5-AFA26F32840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02029" y="4026761"/>
                <a:ext cx="1443600" cy="1913368"/>
              </a:xfrm>
              <a:prstGeom prst="rect">
                <a:avLst/>
              </a:prstGeom>
            </p:spPr>
          </p:pic>
        </mc:Fallback>
      </mc:AlternateContent>
      <p:sp>
        <p:nvSpPr>
          <p:cNvPr id="49" name="Abgerundete rechteckige Legende 48">
            <a:extLst>
              <a:ext uri="{FF2B5EF4-FFF2-40B4-BE49-F238E27FC236}">
                <a16:creationId xmlns:a16="http://schemas.microsoft.com/office/drawing/2014/main" id="{C3CD6BDE-7299-4D4A-B8A9-C380C4D21852}"/>
              </a:ext>
            </a:extLst>
          </p:cNvPr>
          <p:cNvSpPr/>
          <p:nvPr/>
        </p:nvSpPr>
        <p:spPr>
          <a:xfrm>
            <a:off x="3256629" y="3440790"/>
            <a:ext cx="2427514" cy="1490439"/>
          </a:xfrm>
          <a:prstGeom prst="wedgeRoundRectCallout">
            <a:avLst>
              <a:gd name="adj1" fmla="val -83165"/>
              <a:gd name="adj2" fmla="val -17110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Es dauert 2 Tage das Modul zu warten.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Unsere Produktion darf nur 3 Stunden still stehen.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74812B0A-9F6B-3B44-B974-C1947644856D}"/>
              </a:ext>
            </a:extLst>
          </p:cNvPr>
          <p:cNvSpPr txBox="1"/>
          <p:nvPr/>
        </p:nvSpPr>
        <p:spPr>
          <a:xfrm>
            <a:off x="1114563" y="3330258"/>
            <a:ext cx="1857240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Produktionsleiter</a:t>
            </a:r>
          </a:p>
        </p:txBody>
      </p:sp>
      <p:sp>
        <p:nvSpPr>
          <p:cNvPr id="52" name="Wolkenförmige Legende 51">
            <a:extLst>
              <a:ext uri="{FF2B5EF4-FFF2-40B4-BE49-F238E27FC236}">
                <a16:creationId xmlns:a16="http://schemas.microsoft.com/office/drawing/2014/main" id="{29DB6461-09BA-4847-ADB9-C5C694AA482B}"/>
              </a:ext>
            </a:extLst>
          </p:cNvPr>
          <p:cNvSpPr/>
          <p:nvPr/>
        </p:nvSpPr>
        <p:spPr>
          <a:xfrm>
            <a:off x="9372600" y="2075297"/>
            <a:ext cx="2503714" cy="1302160"/>
          </a:xfrm>
          <a:prstGeom prst="cloudCallout">
            <a:avLst>
              <a:gd name="adj1" fmla="val -76486"/>
              <a:gd name="adj2" fmla="val 7657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Wie kann ich das Problem lösen?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7F525C7-2BB3-7741-BE0A-A91605F6B414}"/>
              </a:ext>
            </a:extLst>
          </p:cNvPr>
          <p:cNvSpPr/>
          <p:nvPr/>
        </p:nvSpPr>
        <p:spPr>
          <a:xfrm>
            <a:off x="7931141" y="3651550"/>
            <a:ext cx="631371" cy="544912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A84F289-E89F-8342-8791-347A0E4F5BF9}"/>
              </a:ext>
            </a:extLst>
          </p:cNvPr>
          <p:cNvSpPr/>
          <p:nvPr/>
        </p:nvSpPr>
        <p:spPr>
          <a:xfrm>
            <a:off x="7495714" y="5869569"/>
            <a:ext cx="402771" cy="20682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65E12B4-4201-2148-B5CA-CF3C353E009F}"/>
              </a:ext>
            </a:extLst>
          </p:cNvPr>
          <p:cNvSpPr/>
          <p:nvPr/>
        </p:nvSpPr>
        <p:spPr>
          <a:xfrm>
            <a:off x="8714915" y="5821663"/>
            <a:ext cx="402772" cy="20682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6" name="Freihand 55">
                <a:extLst>
                  <a:ext uri="{FF2B5EF4-FFF2-40B4-BE49-F238E27FC236}">
                    <a16:creationId xmlns:a16="http://schemas.microsoft.com/office/drawing/2014/main" id="{5B3C06F8-598F-844F-A3A1-C175A796CC1F}"/>
                  </a:ext>
                </a:extLst>
              </p14:cNvPr>
              <p14:cNvContentPartPr/>
              <p14:nvPr/>
            </p14:nvContentPartPr>
            <p14:xfrm>
              <a:off x="7556553" y="4202512"/>
              <a:ext cx="1425960" cy="1722600"/>
            </p14:xfrm>
          </p:contentPart>
        </mc:Choice>
        <mc:Fallback xmlns="">
          <p:pic>
            <p:nvPicPr>
              <p:cNvPr id="56" name="Freihand 55">
                <a:extLst>
                  <a:ext uri="{FF2B5EF4-FFF2-40B4-BE49-F238E27FC236}">
                    <a16:creationId xmlns:a16="http://schemas.microsoft.com/office/drawing/2014/main" id="{5B3C06F8-598F-844F-A3A1-C175A796CC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547913" y="4193512"/>
                <a:ext cx="1443600" cy="174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0" name="Freihand 59">
                <a:extLst>
                  <a:ext uri="{FF2B5EF4-FFF2-40B4-BE49-F238E27FC236}">
                    <a16:creationId xmlns:a16="http://schemas.microsoft.com/office/drawing/2014/main" id="{082C1878-4FC7-A046-A15C-155DA5A4994F}"/>
                  </a:ext>
                </a:extLst>
              </p14:cNvPr>
              <p14:cNvContentPartPr/>
              <p14:nvPr/>
            </p14:nvContentPartPr>
            <p14:xfrm>
              <a:off x="8165520" y="3824546"/>
              <a:ext cx="18360" cy="48600"/>
            </p14:xfrm>
          </p:contentPart>
        </mc:Choice>
        <mc:Fallback xmlns="">
          <p:pic>
            <p:nvPicPr>
              <p:cNvPr id="60" name="Freihand 59">
                <a:extLst>
                  <a:ext uri="{FF2B5EF4-FFF2-40B4-BE49-F238E27FC236}">
                    <a16:creationId xmlns:a16="http://schemas.microsoft.com/office/drawing/2014/main" id="{082C1878-4FC7-A046-A15C-155DA5A4994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156880" y="3815546"/>
                <a:ext cx="3600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1" name="Freihand 60">
                <a:extLst>
                  <a:ext uri="{FF2B5EF4-FFF2-40B4-BE49-F238E27FC236}">
                    <a16:creationId xmlns:a16="http://schemas.microsoft.com/office/drawing/2014/main" id="{4493D0F5-C439-AB47-A7AB-C5899EB6F429}"/>
                  </a:ext>
                </a:extLst>
              </p14:cNvPr>
              <p14:cNvContentPartPr/>
              <p14:nvPr/>
            </p14:nvContentPartPr>
            <p14:xfrm>
              <a:off x="8392680" y="3854066"/>
              <a:ext cx="30240" cy="45000"/>
            </p14:xfrm>
          </p:contentPart>
        </mc:Choice>
        <mc:Fallback xmlns="">
          <p:pic>
            <p:nvPicPr>
              <p:cNvPr id="61" name="Freihand 60">
                <a:extLst>
                  <a:ext uri="{FF2B5EF4-FFF2-40B4-BE49-F238E27FC236}">
                    <a16:creationId xmlns:a16="http://schemas.microsoft.com/office/drawing/2014/main" id="{4493D0F5-C439-AB47-A7AB-C5899EB6F42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384040" y="3845066"/>
                <a:ext cx="4788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2" name="Freihand 61">
                <a:extLst>
                  <a:ext uri="{FF2B5EF4-FFF2-40B4-BE49-F238E27FC236}">
                    <a16:creationId xmlns:a16="http://schemas.microsoft.com/office/drawing/2014/main" id="{748AF862-0F58-C846-9997-89FE1E796ACE}"/>
                  </a:ext>
                </a:extLst>
              </p14:cNvPr>
              <p14:cNvContentPartPr/>
              <p14:nvPr/>
            </p14:nvContentPartPr>
            <p14:xfrm>
              <a:off x="8168040" y="4057106"/>
              <a:ext cx="295920" cy="19080"/>
            </p14:xfrm>
          </p:contentPart>
        </mc:Choice>
        <mc:Fallback xmlns="">
          <p:pic>
            <p:nvPicPr>
              <p:cNvPr id="62" name="Freihand 61">
                <a:extLst>
                  <a:ext uri="{FF2B5EF4-FFF2-40B4-BE49-F238E27FC236}">
                    <a16:creationId xmlns:a16="http://schemas.microsoft.com/office/drawing/2014/main" id="{748AF862-0F58-C846-9997-89FE1E796AC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159400" y="4048466"/>
                <a:ext cx="313560" cy="36720"/>
              </a:xfrm>
              <a:prstGeom prst="rect">
                <a:avLst/>
              </a:prstGeom>
            </p:spPr>
          </p:pic>
        </mc:Fallback>
      </mc:AlternateContent>
      <p:sp>
        <p:nvSpPr>
          <p:cNvPr id="65" name="Textfeld 64">
            <a:extLst>
              <a:ext uri="{FF2B5EF4-FFF2-40B4-BE49-F238E27FC236}">
                <a16:creationId xmlns:a16="http://schemas.microsoft.com/office/drawing/2014/main" id="{78AA0267-66A5-6246-A3BD-117F333C6256}"/>
              </a:ext>
            </a:extLst>
          </p:cNvPr>
          <p:cNvSpPr txBox="1"/>
          <p:nvPr/>
        </p:nvSpPr>
        <p:spPr>
          <a:xfrm>
            <a:off x="7571256" y="3112056"/>
            <a:ext cx="4780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b="1" dirty="0"/>
              <a:t>?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" t="2149"/>
          <a:stretch/>
        </p:blipFill>
        <p:spPr>
          <a:xfrm>
            <a:off x="5610352" y="1041150"/>
            <a:ext cx="2952160" cy="1267736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74812B0A-9F6B-3B44-B974-C1947644856D}"/>
              </a:ext>
            </a:extLst>
          </p:cNvPr>
          <p:cNvSpPr txBox="1"/>
          <p:nvPr/>
        </p:nvSpPr>
        <p:spPr>
          <a:xfrm>
            <a:off x="7612585" y="2789955"/>
            <a:ext cx="1271502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Mitarbeiter</a:t>
            </a:r>
          </a:p>
        </p:txBody>
      </p:sp>
    </p:spTree>
    <p:extLst>
      <p:ext uri="{BB962C8B-B14F-4D97-AF65-F5344CB8AC3E}">
        <p14:creationId xmlns:p14="http://schemas.microsoft.com/office/powerpoint/2010/main" val="17440692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281" y="233186"/>
            <a:ext cx="9899548" cy="5749925"/>
          </a:xfrm>
        </p:spPr>
      </p:pic>
    </p:spTree>
    <p:extLst>
      <p:ext uri="{BB962C8B-B14F-4D97-AF65-F5344CB8AC3E}">
        <p14:creationId xmlns:p14="http://schemas.microsoft.com/office/powerpoint/2010/main" val="3005946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055" y="242537"/>
            <a:ext cx="9900000" cy="5740389"/>
          </a:xfrm>
        </p:spPr>
      </p:pic>
    </p:spTree>
    <p:extLst>
      <p:ext uri="{BB962C8B-B14F-4D97-AF65-F5344CB8AC3E}">
        <p14:creationId xmlns:p14="http://schemas.microsoft.com/office/powerpoint/2010/main" val="19119050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055" y="242534"/>
            <a:ext cx="9900000" cy="5715592"/>
          </a:xfrm>
        </p:spPr>
      </p:pic>
    </p:spTree>
    <p:extLst>
      <p:ext uri="{BB962C8B-B14F-4D97-AF65-F5344CB8AC3E}">
        <p14:creationId xmlns:p14="http://schemas.microsoft.com/office/powerpoint/2010/main" val="14897590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5AEAFE-EC04-F24C-A17A-158A347CC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Zustandsdiagramm Prototyp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43E904B5-FC63-2245-8D6F-9995C0DEC09A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679" y="1484313"/>
            <a:ext cx="8166755" cy="4344987"/>
          </a:xfrm>
        </p:spPr>
      </p:pic>
    </p:spTree>
    <p:extLst>
      <p:ext uri="{BB962C8B-B14F-4D97-AF65-F5344CB8AC3E}">
        <p14:creationId xmlns:p14="http://schemas.microsoft.com/office/powerpoint/2010/main" val="24160589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FD5523-7851-A043-B6A9-AB16F57D8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Aktivitätsdiagramm Prototyp – Zustand Problem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4161DFCC-B7ED-104E-A55F-5805A7DFB48E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338" y="1484313"/>
            <a:ext cx="8489436" cy="4344987"/>
          </a:xfrm>
        </p:spPr>
      </p:pic>
    </p:spTree>
    <p:extLst>
      <p:ext uri="{BB962C8B-B14F-4D97-AF65-F5344CB8AC3E}">
        <p14:creationId xmlns:p14="http://schemas.microsoft.com/office/powerpoint/2010/main" val="7717191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08D667-F505-6949-BA79-5C28AA792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Aktivitätsdiagramm Prototyp - Zustand Lösungen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A5757A64-2FEB-194F-9D1D-E341434C0D34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857" y="1484313"/>
            <a:ext cx="10010398" cy="4344987"/>
          </a:xfrm>
        </p:spPr>
      </p:pic>
    </p:spTree>
    <p:extLst>
      <p:ext uri="{BB962C8B-B14F-4D97-AF65-F5344CB8AC3E}">
        <p14:creationId xmlns:p14="http://schemas.microsoft.com/office/powerpoint/2010/main" val="11743942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623DED-DC16-7843-8D93-20186F3EC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Zustandsdiagramm Navigation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C05055E-ACB1-E04D-ABDF-725E50C20C83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1" y="2461948"/>
            <a:ext cx="10580687" cy="1934104"/>
          </a:xfrm>
        </p:spPr>
      </p:pic>
    </p:spTree>
    <p:extLst>
      <p:ext uri="{BB962C8B-B14F-4D97-AF65-F5344CB8AC3E}">
        <p14:creationId xmlns:p14="http://schemas.microsoft.com/office/powerpoint/2010/main" val="25808172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587004-B7DF-5045-9C0B-0660C21B2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Zustandsdiagramm Rezept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BA32FF54-8004-EC4C-B451-9DE95BCEFAC8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870" y="1484313"/>
            <a:ext cx="9858373" cy="4344987"/>
          </a:xfrm>
        </p:spPr>
      </p:pic>
    </p:spTree>
    <p:extLst>
      <p:ext uri="{BB962C8B-B14F-4D97-AF65-F5344CB8AC3E}">
        <p14:creationId xmlns:p14="http://schemas.microsoft.com/office/powerpoint/2010/main" val="34803944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58FD0C-BC9C-224A-97DC-50E85919E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Aktivitätsdiagramm Rezept – Zustand </a:t>
            </a:r>
            <a:r>
              <a:rPr lang="de-DE" dirty="0" err="1"/>
              <a:t>Procedures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0D70A80-F13E-4148-9767-D676A4697649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732" y="1484313"/>
            <a:ext cx="10184649" cy="4344987"/>
          </a:xfrm>
        </p:spPr>
      </p:pic>
    </p:spTree>
    <p:extLst>
      <p:ext uri="{BB962C8B-B14F-4D97-AF65-F5344CB8AC3E}">
        <p14:creationId xmlns:p14="http://schemas.microsoft.com/office/powerpoint/2010/main" val="4317443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C746DA-5BDE-0D47-83E3-DB7A3A00B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Aktivitätsdiagramm Rezept – Zustand </a:t>
            </a:r>
            <a:r>
              <a:rPr lang="de-DE" dirty="0" err="1"/>
              <a:t>Steps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DCE88AD-E358-BB42-8E08-A95860B38BC9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3" y="1606570"/>
            <a:ext cx="10580687" cy="4100473"/>
          </a:xfrm>
        </p:spPr>
      </p:pic>
    </p:spTree>
    <p:extLst>
      <p:ext uri="{BB962C8B-B14F-4D97-AF65-F5344CB8AC3E}">
        <p14:creationId xmlns:p14="http://schemas.microsoft.com/office/powerpoint/2010/main" val="543329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53ED9D-320B-244E-B0A4-990B8FD6A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Modulare Anlagen, </a:t>
            </a:r>
            <a:r>
              <a:rPr lang="de-DE" dirty="0" err="1"/>
              <a:t>Ironies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Automation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1C7D99-FD94-FB49-B8BA-4204773E2C3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/>
              <a:t>Was ist das genaue Problem des Produktionsmitarbeiters?</a:t>
            </a:r>
          </a:p>
          <a:p>
            <a:r>
              <a:rPr lang="de-DE" dirty="0"/>
              <a:t>Höhere Flexibilität</a:t>
            </a:r>
          </a:p>
          <a:p>
            <a:r>
              <a:rPr lang="de-DE" dirty="0"/>
              <a:t>hat Verantwortung, dass es funktioniert</a:t>
            </a:r>
          </a:p>
          <a:p>
            <a:r>
              <a:rPr lang="de-DE" dirty="0"/>
              <a:t>Muss nach jedem Umbau bewerkstelligen, dass Produktion aufrecht erhalten bleibt</a:t>
            </a:r>
          </a:p>
        </p:txBody>
      </p:sp>
    </p:spTree>
    <p:extLst>
      <p:ext uri="{BB962C8B-B14F-4D97-AF65-F5344CB8AC3E}">
        <p14:creationId xmlns:p14="http://schemas.microsoft.com/office/powerpoint/2010/main" val="3303605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1E505A-8173-1347-AE02-C6C2BDD42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F68B8E9-417E-0141-AE27-E298ED29929C}"/>
              </a:ext>
            </a:extLst>
          </p:cNvPr>
          <p:cNvSpPr/>
          <p:nvPr/>
        </p:nvSpPr>
        <p:spPr>
          <a:xfrm>
            <a:off x="2031275" y="4838552"/>
            <a:ext cx="2269902" cy="8388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r>
              <a:rPr lang="de-DE" dirty="0">
                <a:solidFill>
                  <a:schemeClr val="tx1"/>
                </a:solidFill>
              </a:rPr>
              <a:t>Wie kann dem Nutzer geholfen werden?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F68B8E9-417E-0141-AE27-E298ED29929C}"/>
              </a:ext>
            </a:extLst>
          </p:cNvPr>
          <p:cNvSpPr/>
          <p:nvPr/>
        </p:nvSpPr>
        <p:spPr>
          <a:xfrm>
            <a:off x="3169076" y="1411863"/>
            <a:ext cx="2648778" cy="8388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r>
              <a:rPr lang="de-DE" dirty="0">
                <a:solidFill>
                  <a:schemeClr val="tx1"/>
                </a:solidFill>
              </a:rPr>
              <a:t>Was will und sollte der Nutzer wissen?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F68B8E9-417E-0141-AE27-E298ED29929C}"/>
              </a:ext>
            </a:extLst>
          </p:cNvPr>
          <p:cNvSpPr/>
          <p:nvPr/>
        </p:nvSpPr>
        <p:spPr>
          <a:xfrm>
            <a:off x="6403913" y="1414335"/>
            <a:ext cx="1994688" cy="8388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r>
              <a:rPr lang="de-DE" dirty="0">
                <a:solidFill>
                  <a:schemeClr val="tx1"/>
                </a:solidFill>
              </a:rPr>
              <a:t>Ist der Nutzer jetzt glücklich?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F68B8E9-417E-0141-AE27-E298ED29929C}"/>
              </a:ext>
            </a:extLst>
          </p:cNvPr>
          <p:cNvSpPr/>
          <p:nvPr/>
        </p:nvSpPr>
        <p:spPr>
          <a:xfrm>
            <a:off x="4832117" y="4852277"/>
            <a:ext cx="2190929" cy="8388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r>
              <a:rPr lang="de-DE" dirty="0">
                <a:solidFill>
                  <a:schemeClr val="tx1"/>
                </a:solidFill>
              </a:rPr>
              <a:t>So könnte man dem Nutzer helfen!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F68B8E9-417E-0141-AE27-E298ED29929C}"/>
              </a:ext>
            </a:extLst>
          </p:cNvPr>
          <p:cNvSpPr/>
          <p:nvPr/>
        </p:nvSpPr>
        <p:spPr>
          <a:xfrm>
            <a:off x="7547755" y="4852277"/>
            <a:ext cx="2648778" cy="8388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r>
              <a:rPr lang="de-DE" dirty="0">
                <a:solidFill>
                  <a:schemeClr val="tx1"/>
                </a:solidFill>
              </a:rPr>
              <a:t>Das muss noch getan werden!</a:t>
            </a:r>
          </a:p>
        </p:txBody>
      </p:sp>
      <p:cxnSp>
        <p:nvCxnSpPr>
          <p:cNvPr id="12" name="Gerader Verbinder 11"/>
          <p:cNvCxnSpPr/>
          <p:nvPr/>
        </p:nvCxnSpPr>
        <p:spPr>
          <a:xfrm flipV="1">
            <a:off x="3223098" y="3166192"/>
            <a:ext cx="0" cy="167236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>
          <a:xfrm flipV="1">
            <a:off x="4493465" y="2250690"/>
            <a:ext cx="0" cy="893437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>
            <a:stCxn id="9" idx="0"/>
          </p:cNvCxnSpPr>
          <p:nvPr/>
        </p:nvCxnSpPr>
        <p:spPr>
          <a:xfrm flipV="1">
            <a:off x="5927582" y="3213927"/>
            <a:ext cx="0" cy="163835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 flipV="1">
            <a:off x="7401257" y="2241121"/>
            <a:ext cx="0" cy="903007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/>
          <p:nvPr/>
        </p:nvCxnSpPr>
        <p:spPr>
          <a:xfrm flipV="1">
            <a:off x="8546592" y="3200202"/>
            <a:ext cx="0" cy="163835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4F68B8E9-417E-0141-AE27-E298ED29929C}"/>
              </a:ext>
            </a:extLst>
          </p:cNvPr>
          <p:cNvSpPr/>
          <p:nvPr/>
        </p:nvSpPr>
        <p:spPr>
          <a:xfrm>
            <a:off x="9833083" y="2241121"/>
            <a:ext cx="1661224" cy="1333263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Glücklicher Nutzer (Bild)</a:t>
            </a:r>
          </a:p>
        </p:txBody>
      </p:sp>
      <p:sp>
        <p:nvSpPr>
          <p:cNvPr id="17" name="Oval 52">
            <a:extLst>
              <a:ext uri="{FF2B5EF4-FFF2-40B4-BE49-F238E27FC236}">
                <a16:creationId xmlns:a16="http://schemas.microsoft.com/office/drawing/2014/main" id="{A7F525C7-2BB3-7741-BE0A-A91605F6B414}"/>
              </a:ext>
            </a:extLst>
          </p:cNvPr>
          <p:cNvSpPr/>
          <p:nvPr/>
        </p:nvSpPr>
        <p:spPr>
          <a:xfrm>
            <a:off x="1366724" y="1956940"/>
            <a:ext cx="631371" cy="544912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Oval 54">
            <a:extLst>
              <a:ext uri="{FF2B5EF4-FFF2-40B4-BE49-F238E27FC236}">
                <a16:creationId xmlns:a16="http://schemas.microsoft.com/office/drawing/2014/main" id="{A65E12B4-4201-2148-B5CA-CF3C353E009F}"/>
              </a:ext>
            </a:extLst>
          </p:cNvPr>
          <p:cNvSpPr/>
          <p:nvPr/>
        </p:nvSpPr>
        <p:spPr>
          <a:xfrm>
            <a:off x="2150498" y="4127053"/>
            <a:ext cx="402772" cy="20682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3" name="Freihand 22">
                <a:extLst>
                  <a:ext uri="{FF2B5EF4-FFF2-40B4-BE49-F238E27FC236}">
                    <a16:creationId xmlns:a16="http://schemas.microsoft.com/office/drawing/2014/main" id="{5B3C06F8-598F-844F-A3A1-C175A796CC1F}"/>
                  </a:ext>
                </a:extLst>
              </p14:cNvPr>
              <p14:cNvContentPartPr/>
              <p14:nvPr/>
            </p14:nvContentPartPr>
            <p14:xfrm>
              <a:off x="992136" y="2507902"/>
              <a:ext cx="1425960" cy="1722600"/>
            </p14:xfrm>
          </p:contentPart>
        </mc:Choice>
        <mc:Fallback xmlns="">
          <p:pic>
            <p:nvPicPr>
              <p:cNvPr id="23" name="Freihand 22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5B3C06F8-598F-844F-A3A1-C175A796CC1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9896" y="2495662"/>
                <a:ext cx="1450440" cy="174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4" name="Freihand 23">
                <a:extLst>
                  <a:ext uri="{FF2B5EF4-FFF2-40B4-BE49-F238E27FC236}">
                    <a16:creationId xmlns:a16="http://schemas.microsoft.com/office/drawing/2014/main" id="{082C1878-4FC7-A046-A15C-155DA5A4994F}"/>
                  </a:ext>
                </a:extLst>
              </p14:cNvPr>
              <p14:cNvContentPartPr/>
              <p14:nvPr/>
            </p14:nvContentPartPr>
            <p14:xfrm>
              <a:off x="1601103" y="2129936"/>
              <a:ext cx="18360" cy="48600"/>
            </p14:xfrm>
          </p:contentPart>
        </mc:Choice>
        <mc:Fallback xmlns="">
          <p:pic>
            <p:nvPicPr>
              <p:cNvPr id="24" name="Freihand 23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082C1878-4FC7-A046-A15C-155DA5A4994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88863" y="2117696"/>
                <a:ext cx="4284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5" name="Freihand 24">
                <a:extLst>
                  <a:ext uri="{FF2B5EF4-FFF2-40B4-BE49-F238E27FC236}">
                    <a16:creationId xmlns:a16="http://schemas.microsoft.com/office/drawing/2014/main" id="{4493D0F5-C439-AB47-A7AB-C5899EB6F429}"/>
                  </a:ext>
                </a:extLst>
              </p14:cNvPr>
              <p14:cNvContentPartPr/>
              <p14:nvPr/>
            </p14:nvContentPartPr>
            <p14:xfrm>
              <a:off x="1828263" y="2159456"/>
              <a:ext cx="30240" cy="45000"/>
            </p14:xfrm>
          </p:contentPart>
        </mc:Choice>
        <mc:Fallback xmlns="">
          <p:pic>
            <p:nvPicPr>
              <p:cNvPr id="25" name="Freihand 24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4493D0F5-C439-AB47-A7AB-C5899EB6F42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16023" y="2147216"/>
                <a:ext cx="5508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6" name="Freihand 25">
                <a:extLst>
                  <a:ext uri="{FF2B5EF4-FFF2-40B4-BE49-F238E27FC236}">
                    <a16:creationId xmlns:a16="http://schemas.microsoft.com/office/drawing/2014/main" id="{748AF862-0F58-C846-9997-89FE1E796ACE}"/>
                  </a:ext>
                </a:extLst>
              </p14:cNvPr>
              <p14:cNvContentPartPr/>
              <p14:nvPr/>
            </p14:nvContentPartPr>
            <p14:xfrm>
              <a:off x="1603623" y="2362496"/>
              <a:ext cx="295920" cy="19080"/>
            </p14:xfrm>
          </p:contentPart>
        </mc:Choice>
        <mc:Fallback xmlns="">
          <p:pic>
            <p:nvPicPr>
              <p:cNvPr id="26" name="Freihand 25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748AF862-0F58-C846-9997-89FE1E796AC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591383" y="2350256"/>
                <a:ext cx="320400" cy="4392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78AA0267-66A5-6246-A3BD-117F333C6256}"/>
              </a:ext>
            </a:extLst>
          </p:cNvPr>
          <p:cNvSpPr txBox="1"/>
          <p:nvPr/>
        </p:nvSpPr>
        <p:spPr>
          <a:xfrm>
            <a:off x="992136" y="1415777"/>
            <a:ext cx="4780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b="1" dirty="0"/>
              <a:t>?</a:t>
            </a:r>
          </a:p>
        </p:txBody>
      </p:sp>
      <p:sp>
        <p:nvSpPr>
          <p:cNvPr id="28" name="Oval 53">
            <a:extLst>
              <a:ext uri="{FF2B5EF4-FFF2-40B4-BE49-F238E27FC236}">
                <a16:creationId xmlns:a16="http://schemas.microsoft.com/office/drawing/2014/main" id="{7A84F289-E89F-8342-8791-347A0E4F5BF9}"/>
              </a:ext>
            </a:extLst>
          </p:cNvPr>
          <p:cNvSpPr/>
          <p:nvPr/>
        </p:nvSpPr>
        <p:spPr>
          <a:xfrm>
            <a:off x="935135" y="4161959"/>
            <a:ext cx="402771" cy="20682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Pfeil nach rechts 4"/>
          <p:cNvSpPr/>
          <p:nvPr/>
        </p:nvSpPr>
        <p:spPr>
          <a:xfrm>
            <a:off x="2553270" y="2997118"/>
            <a:ext cx="6746956" cy="294017"/>
          </a:xfrm>
          <a:prstGeom prst="rightArrow">
            <a:avLst/>
          </a:prstGeom>
          <a:gradFill>
            <a:gsLst>
              <a:gs pos="0">
                <a:schemeClr val="accent6"/>
              </a:gs>
              <a:gs pos="50000">
                <a:schemeClr val="accent5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4195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sieht ein Problemlöseprozess aus?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783A73D2-C025-644E-A194-3438D291D352}"/>
              </a:ext>
            </a:extLst>
          </p:cNvPr>
          <p:cNvGrpSpPr/>
          <p:nvPr/>
        </p:nvGrpSpPr>
        <p:grpSpPr>
          <a:xfrm>
            <a:off x="874710" y="1197487"/>
            <a:ext cx="3302179" cy="2279491"/>
            <a:chOff x="1780031" y="1330903"/>
            <a:chExt cx="3302179" cy="2279491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4F68B8E9-417E-0141-AE27-E298ED29929C}"/>
                </a:ext>
              </a:extLst>
            </p:cNvPr>
            <p:cNvSpPr/>
            <p:nvPr/>
          </p:nvSpPr>
          <p:spPr>
            <a:xfrm>
              <a:off x="1780031" y="1499918"/>
              <a:ext cx="3302179" cy="21104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de-DE" dirty="0">
                  <a:solidFill>
                    <a:schemeClr val="tx1"/>
                  </a:solidFill>
                </a:rPr>
                <a:t>Problemidentifikation</a:t>
              </a:r>
            </a:p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de-DE" dirty="0">
                  <a:solidFill>
                    <a:schemeClr val="tx1"/>
                  </a:solidFill>
                </a:rPr>
                <a:t>Ziel- und Situationsanalyse</a:t>
              </a:r>
            </a:p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de-DE" dirty="0">
                  <a:solidFill>
                    <a:schemeClr val="tx1"/>
                  </a:solidFill>
                </a:rPr>
                <a:t>Planerstellung</a:t>
              </a:r>
            </a:p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de-DE" dirty="0">
                  <a:solidFill>
                    <a:schemeClr val="tx1"/>
                  </a:solidFill>
                </a:rPr>
                <a:t>Planausführung</a:t>
              </a:r>
            </a:p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de-DE" dirty="0">
                  <a:solidFill>
                    <a:schemeClr val="tx1"/>
                  </a:solidFill>
                </a:rPr>
                <a:t>Ergebnisbewertung</a:t>
              </a: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B2717A64-B61E-B44C-B23D-CB509FB519CA}"/>
                </a:ext>
              </a:extLst>
            </p:cNvPr>
            <p:cNvSpPr/>
            <p:nvPr/>
          </p:nvSpPr>
          <p:spPr>
            <a:xfrm>
              <a:off x="1977039" y="1330903"/>
              <a:ext cx="2947125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>
                  <a:solidFill>
                    <a:schemeClr val="accent4"/>
                  </a:solidFill>
                </a:rPr>
                <a:t>Phasen des Problemlösens</a:t>
              </a: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783A73D2-C025-644E-A194-3438D291D352}"/>
              </a:ext>
            </a:extLst>
          </p:cNvPr>
          <p:cNvGrpSpPr/>
          <p:nvPr/>
        </p:nvGrpSpPr>
        <p:grpSpPr>
          <a:xfrm>
            <a:off x="874710" y="3645993"/>
            <a:ext cx="3432001" cy="2279491"/>
            <a:chOff x="1780031" y="1330903"/>
            <a:chExt cx="3432001" cy="2279491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4F68B8E9-417E-0141-AE27-E298ED29929C}"/>
                </a:ext>
              </a:extLst>
            </p:cNvPr>
            <p:cNvSpPr/>
            <p:nvPr/>
          </p:nvSpPr>
          <p:spPr>
            <a:xfrm>
              <a:off x="1780031" y="1499918"/>
              <a:ext cx="3432001" cy="21104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Klarheit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Zeitskala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Zeitdruck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Geforderte kognitive Aktivität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Bereich</a:t>
              </a: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B2717A64-B61E-B44C-B23D-CB509FB519CA}"/>
                </a:ext>
              </a:extLst>
            </p:cNvPr>
            <p:cNvSpPr/>
            <p:nvPr/>
          </p:nvSpPr>
          <p:spPr>
            <a:xfrm>
              <a:off x="1977040" y="1330903"/>
              <a:ext cx="2681838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>
                  <a:solidFill>
                    <a:schemeClr val="accent4"/>
                  </a:solidFill>
                </a:rPr>
                <a:t>Probleme unterscheiden</a:t>
              </a: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783A73D2-C025-644E-A194-3438D291D352}"/>
              </a:ext>
            </a:extLst>
          </p:cNvPr>
          <p:cNvGrpSpPr/>
          <p:nvPr/>
        </p:nvGrpSpPr>
        <p:grpSpPr>
          <a:xfrm>
            <a:off x="4718577" y="3645357"/>
            <a:ext cx="4481868" cy="2279491"/>
            <a:chOff x="1780031" y="1330903"/>
            <a:chExt cx="4481868" cy="2279491"/>
          </a:xfrm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4F68B8E9-417E-0141-AE27-E298ED29929C}"/>
                </a:ext>
              </a:extLst>
            </p:cNvPr>
            <p:cNvSpPr/>
            <p:nvPr/>
          </p:nvSpPr>
          <p:spPr>
            <a:xfrm>
              <a:off x="1780031" y="1499918"/>
              <a:ext cx="4481868" cy="21104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Komplexität der Problemsituation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de-DE" dirty="0" err="1">
                  <a:solidFill>
                    <a:schemeClr val="tx1"/>
                  </a:solidFill>
                </a:rPr>
                <a:t>Vernetztheit</a:t>
              </a:r>
              <a:r>
                <a:rPr lang="de-DE" dirty="0">
                  <a:solidFill>
                    <a:schemeClr val="tx1"/>
                  </a:solidFill>
                </a:rPr>
                <a:t> der beteiligten Variablen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Dynamik der Problemsituation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Intransparenz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Projektile</a:t>
              </a: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B2717A64-B61E-B44C-B23D-CB509FB519CA}"/>
                </a:ext>
              </a:extLst>
            </p:cNvPr>
            <p:cNvSpPr/>
            <p:nvPr/>
          </p:nvSpPr>
          <p:spPr>
            <a:xfrm>
              <a:off x="1977040" y="1330903"/>
              <a:ext cx="2230281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>
                  <a:solidFill>
                    <a:schemeClr val="accent4"/>
                  </a:solidFill>
                </a:rPr>
                <a:t>Komplexe Probleme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072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Wobei kann der Mitarbeiter mit einem Assistenzsystem unterstützt werden?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783A73D2-C025-644E-A194-3438D291D352}"/>
              </a:ext>
            </a:extLst>
          </p:cNvPr>
          <p:cNvGrpSpPr/>
          <p:nvPr/>
        </p:nvGrpSpPr>
        <p:grpSpPr>
          <a:xfrm>
            <a:off x="874710" y="1366502"/>
            <a:ext cx="2613557" cy="1331542"/>
            <a:chOff x="1780031" y="1330903"/>
            <a:chExt cx="2613557" cy="1331542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4F68B8E9-417E-0141-AE27-E298ED29929C}"/>
                </a:ext>
              </a:extLst>
            </p:cNvPr>
            <p:cNvSpPr/>
            <p:nvPr/>
          </p:nvSpPr>
          <p:spPr>
            <a:xfrm>
              <a:off x="1780031" y="1499918"/>
              <a:ext cx="2613557" cy="11625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Warnung vor Fehlern</a:t>
              </a: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Signale</a:t>
              </a: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Orientierung</a:t>
              </a: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B2717A64-B61E-B44C-B23D-CB509FB519CA}"/>
                </a:ext>
              </a:extLst>
            </p:cNvPr>
            <p:cNvSpPr/>
            <p:nvPr/>
          </p:nvSpPr>
          <p:spPr>
            <a:xfrm>
              <a:off x="1977040" y="1330903"/>
              <a:ext cx="1389259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>
                  <a:solidFill>
                    <a:schemeClr val="accent4"/>
                  </a:solidFill>
                </a:rPr>
                <a:t>Aktivierung</a:t>
              </a:r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783A73D2-C025-644E-A194-3438D291D352}"/>
              </a:ext>
            </a:extLst>
          </p:cNvPr>
          <p:cNvGrpSpPr/>
          <p:nvPr/>
        </p:nvGrpSpPr>
        <p:grpSpPr>
          <a:xfrm>
            <a:off x="874710" y="2862602"/>
            <a:ext cx="3100391" cy="1163074"/>
            <a:chOff x="1760001" y="1330903"/>
            <a:chExt cx="3100391" cy="1163074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4F68B8E9-417E-0141-AE27-E298ED29929C}"/>
                </a:ext>
              </a:extLst>
            </p:cNvPr>
            <p:cNvSpPr/>
            <p:nvPr/>
          </p:nvSpPr>
          <p:spPr>
            <a:xfrm>
              <a:off x="1760001" y="1499917"/>
              <a:ext cx="3100391" cy="9940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Kennzeichnung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Erklärung</a:t>
              </a: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B2717A64-B61E-B44C-B23D-CB509FB519CA}"/>
                </a:ext>
              </a:extLst>
            </p:cNvPr>
            <p:cNvSpPr/>
            <p:nvPr/>
          </p:nvSpPr>
          <p:spPr>
            <a:xfrm>
              <a:off x="1977040" y="1330903"/>
              <a:ext cx="2666315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>
                  <a:solidFill>
                    <a:schemeClr val="accent4"/>
                  </a:solidFill>
                </a:rPr>
                <a:t>Informationsintegration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783A73D2-C025-644E-A194-3438D291D352}"/>
              </a:ext>
            </a:extLst>
          </p:cNvPr>
          <p:cNvGrpSpPr/>
          <p:nvPr/>
        </p:nvGrpSpPr>
        <p:grpSpPr>
          <a:xfrm>
            <a:off x="874712" y="4194690"/>
            <a:ext cx="2613557" cy="2020165"/>
            <a:chOff x="1780031" y="1330903"/>
            <a:chExt cx="2613557" cy="2020165"/>
          </a:xfrm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4F68B8E9-417E-0141-AE27-E298ED29929C}"/>
                </a:ext>
              </a:extLst>
            </p:cNvPr>
            <p:cNvSpPr/>
            <p:nvPr/>
          </p:nvSpPr>
          <p:spPr>
            <a:xfrm>
              <a:off x="1780031" y="1499918"/>
              <a:ext cx="2613557" cy="18511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Bereitstellung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Filter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Berater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de-DE" dirty="0" err="1">
                  <a:solidFill>
                    <a:schemeClr val="tx1"/>
                  </a:solidFill>
                </a:rPr>
                <a:t>Deligieren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B2717A64-B61E-B44C-B23D-CB509FB519CA}"/>
                </a:ext>
              </a:extLst>
            </p:cNvPr>
            <p:cNvSpPr/>
            <p:nvPr/>
          </p:nvSpPr>
          <p:spPr>
            <a:xfrm>
              <a:off x="1977040" y="1330903"/>
              <a:ext cx="1631380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>
                  <a:solidFill>
                    <a:schemeClr val="accent4"/>
                  </a:solidFill>
                </a:rPr>
                <a:t>Entscheidung</a:t>
              </a:r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783A73D2-C025-644E-A194-3438D291D352}"/>
              </a:ext>
            </a:extLst>
          </p:cNvPr>
          <p:cNvGrpSpPr/>
          <p:nvPr/>
        </p:nvGrpSpPr>
        <p:grpSpPr>
          <a:xfrm>
            <a:off x="7585726" y="783803"/>
            <a:ext cx="3790652" cy="2494298"/>
            <a:chOff x="1780032" y="1330903"/>
            <a:chExt cx="3790652" cy="2494298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4F68B8E9-417E-0141-AE27-E298ED29929C}"/>
                </a:ext>
              </a:extLst>
            </p:cNvPr>
            <p:cNvSpPr/>
            <p:nvPr/>
          </p:nvSpPr>
          <p:spPr>
            <a:xfrm>
              <a:off x="1780032" y="1499918"/>
              <a:ext cx="3790652" cy="2325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Anpassung an Aufgabenstruktur</a:t>
              </a: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Anpassung an Arbeitsabläufe</a:t>
              </a: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Arbeitsobjekte</a:t>
              </a: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Interaktionsformen</a:t>
              </a: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Informationskodierung</a:t>
              </a: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Eigenschaften der Ein- und Ausgabegeräte</a:t>
              </a: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B2717A64-B61E-B44C-B23D-CB509FB519CA}"/>
                </a:ext>
              </a:extLst>
            </p:cNvPr>
            <p:cNvSpPr/>
            <p:nvPr/>
          </p:nvSpPr>
          <p:spPr>
            <a:xfrm>
              <a:off x="1977040" y="1330903"/>
              <a:ext cx="3108222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>
                  <a:solidFill>
                    <a:schemeClr val="accent4"/>
                  </a:solidFill>
                </a:rPr>
                <a:t>Veränderliche Eigenschaften</a:t>
              </a:r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783A73D2-C025-644E-A194-3438D291D352}"/>
              </a:ext>
            </a:extLst>
          </p:cNvPr>
          <p:cNvGrpSpPr/>
          <p:nvPr/>
        </p:nvGrpSpPr>
        <p:grpSpPr>
          <a:xfrm>
            <a:off x="4710351" y="3447116"/>
            <a:ext cx="4249738" cy="2494298"/>
            <a:chOff x="1780032" y="1330903"/>
            <a:chExt cx="4249738" cy="2494298"/>
          </a:xfrm>
        </p:grpSpPr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4F68B8E9-417E-0141-AE27-E298ED29929C}"/>
                </a:ext>
              </a:extLst>
            </p:cNvPr>
            <p:cNvSpPr/>
            <p:nvPr/>
          </p:nvSpPr>
          <p:spPr>
            <a:xfrm>
              <a:off x="1780032" y="1499918"/>
              <a:ext cx="4249738" cy="2325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Variation der Benutzermerkmale</a:t>
              </a: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Unterschiedlichen Bedürfnissen und Zielen der Nutzer</a:t>
              </a: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Schwankung der Aufgabenmerkmale</a:t>
              </a: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Nutzung eines Systems auf verschiedenen Geräten</a:t>
              </a: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Veränderung der Umgebung</a:t>
              </a: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B2717A64-B61E-B44C-B23D-CB509FB519CA}"/>
                </a:ext>
              </a:extLst>
            </p:cNvPr>
            <p:cNvSpPr/>
            <p:nvPr/>
          </p:nvSpPr>
          <p:spPr>
            <a:xfrm>
              <a:off x="1977040" y="1330903"/>
              <a:ext cx="241654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>
                  <a:solidFill>
                    <a:schemeClr val="accent4"/>
                  </a:solidFill>
                </a:rPr>
                <a:t>Individualisierung bei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4901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für Informationen stellt die modulare Anlage und die PFE zur Verfügung?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783A73D2-C025-644E-A194-3438D291D352}"/>
              </a:ext>
            </a:extLst>
          </p:cNvPr>
          <p:cNvGrpSpPr/>
          <p:nvPr/>
        </p:nvGrpSpPr>
        <p:grpSpPr>
          <a:xfrm>
            <a:off x="874712" y="1484313"/>
            <a:ext cx="3790652" cy="3877909"/>
            <a:chOff x="1780032" y="1330903"/>
            <a:chExt cx="3790652" cy="3877909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4F68B8E9-417E-0141-AE27-E298ED29929C}"/>
                </a:ext>
              </a:extLst>
            </p:cNvPr>
            <p:cNvSpPr/>
            <p:nvPr/>
          </p:nvSpPr>
          <p:spPr>
            <a:xfrm>
              <a:off x="1780032" y="1499918"/>
              <a:ext cx="3790652" cy="37088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Sollwertgrenzen</a:t>
              </a: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Rückmeldung bei Fehlfunktion</a:t>
              </a: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Toleranz-, Warnungs- und Alarmgrenzen</a:t>
              </a: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Parameter von Diensten</a:t>
              </a:r>
            </a:p>
            <a:p>
              <a:pPr marL="754380" lvl="1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 err="1">
                  <a:solidFill>
                    <a:schemeClr val="tx1"/>
                  </a:solidFill>
                </a:rPr>
                <a:t>Konfig</a:t>
              </a:r>
              <a:endParaRPr lang="de-DE" dirty="0">
                <a:solidFill>
                  <a:schemeClr val="tx1"/>
                </a:solidFill>
              </a:endParaRPr>
            </a:p>
            <a:p>
              <a:pPr marL="754380" lvl="1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Fahrweise</a:t>
              </a:r>
            </a:p>
            <a:p>
              <a:pPr marL="754380" lvl="1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Prozess</a:t>
              </a:r>
            </a:p>
            <a:p>
              <a:pPr marL="754380" lvl="1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Report</a:t>
              </a: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B2717A64-B61E-B44C-B23D-CB509FB519CA}"/>
                </a:ext>
              </a:extLst>
            </p:cNvPr>
            <p:cNvSpPr/>
            <p:nvPr/>
          </p:nvSpPr>
          <p:spPr>
            <a:xfrm>
              <a:off x="1977040" y="1330903"/>
              <a:ext cx="1964991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>
                  <a:solidFill>
                    <a:schemeClr val="accent4"/>
                  </a:solidFill>
                </a:rPr>
                <a:t>Modulare Anlage</a:t>
              </a:r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783A73D2-C025-644E-A194-3438D291D352}"/>
              </a:ext>
            </a:extLst>
          </p:cNvPr>
          <p:cNvGrpSpPr/>
          <p:nvPr/>
        </p:nvGrpSpPr>
        <p:grpSpPr>
          <a:xfrm>
            <a:off x="7664747" y="1484313"/>
            <a:ext cx="3790652" cy="2997376"/>
            <a:chOff x="1780032" y="1330903"/>
            <a:chExt cx="3790652" cy="2997376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4F68B8E9-417E-0141-AE27-E298ED29929C}"/>
                </a:ext>
              </a:extLst>
            </p:cNvPr>
            <p:cNvSpPr/>
            <p:nvPr/>
          </p:nvSpPr>
          <p:spPr>
            <a:xfrm>
              <a:off x="1780032" y="1499918"/>
              <a:ext cx="3790652" cy="28283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KPIs</a:t>
              </a: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Navigation</a:t>
              </a: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Rezept</a:t>
              </a: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Services</a:t>
              </a:r>
            </a:p>
            <a:p>
              <a:pPr marL="754380" lvl="1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Parameter</a:t>
              </a:r>
            </a:p>
            <a:p>
              <a:pPr marL="754380" lvl="1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Fahrweise</a:t>
              </a: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HMI</a:t>
              </a: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B2717A64-B61E-B44C-B23D-CB509FB519CA}"/>
                </a:ext>
              </a:extLst>
            </p:cNvPr>
            <p:cNvSpPr/>
            <p:nvPr/>
          </p:nvSpPr>
          <p:spPr>
            <a:xfrm>
              <a:off x="1977041" y="1330903"/>
              <a:ext cx="559090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>
                  <a:solidFill>
                    <a:schemeClr val="accent4"/>
                  </a:solidFill>
                </a:rPr>
                <a:t>PFE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7884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für Benutzergruppen gibt es?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595295453"/>
              </p:ext>
            </p:extLst>
          </p:nvPr>
        </p:nvGraphicFramePr>
        <p:xfrm>
          <a:off x="874713" y="1484315"/>
          <a:ext cx="10580688" cy="4192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6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49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3152">
                <a:tc>
                  <a:txBody>
                    <a:bodyPr/>
                    <a:lstStyle/>
                    <a:p>
                      <a:r>
                        <a:rPr lang="de-DE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Ebenen eines Unternehmens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Zeitliche Anforderungen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Automatisierungsfunktionen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6550">
                <a:tc>
                  <a:txBody>
                    <a:bodyPr/>
                    <a:lstStyle/>
                    <a:p>
                      <a:r>
                        <a:rPr lang="de-DE" dirty="0"/>
                        <a:t>Unternehmensführung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                      Monate, Jahre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Kostenanalysen, statistische Auswertungen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6550">
                <a:tc>
                  <a:txBody>
                    <a:bodyPr/>
                    <a:lstStyle/>
                    <a:p>
                      <a:r>
                        <a:rPr lang="de-DE" dirty="0"/>
                        <a:t>Produktionsplanung</a:t>
                      </a:r>
                      <a:r>
                        <a:rPr lang="de-DE" baseline="0" dirty="0"/>
                        <a:t> und Betriebsleitung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Monate, Wochen, Tage (Monatsübersicht)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Betriebsablaufplanung, </a:t>
                      </a:r>
                      <a:r>
                        <a:rPr lang="de-DE" dirty="0">
                          <a:solidFill>
                            <a:schemeClr val="accent4"/>
                          </a:solidFill>
                        </a:rPr>
                        <a:t>Kapazitätsoptimierung</a:t>
                      </a:r>
                      <a:r>
                        <a:rPr lang="de-DE" dirty="0"/>
                        <a:t>, Auswertung der Prozessergebnisse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6550">
                <a:tc>
                  <a:txBody>
                    <a:bodyPr/>
                    <a:lstStyle/>
                    <a:p>
                      <a:r>
                        <a:rPr lang="de-DE" dirty="0"/>
                        <a:t>Leitung technische Prozesse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Stunden,</a:t>
                      </a:r>
                      <a:r>
                        <a:rPr lang="de-DE" baseline="0" dirty="0"/>
                        <a:t> Minuten (Uhr)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Prozessüberwachung, An- und Abfahrten,</a:t>
                      </a:r>
                      <a:r>
                        <a:rPr lang="de-DE" baseline="0" dirty="0"/>
                        <a:t> </a:t>
                      </a:r>
                      <a:r>
                        <a:rPr lang="de-DE" baseline="0" dirty="0">
                          <a:solidFill>
                            <a:schemeClr val="accent4"/>
                          </a:solidFill>
                        </a:rPr>
                        <a:t>Störungsbehandlung</a:t>
                      </a:r>
                      <a:r>
                        <a:rPr lang="de-DE" baseline="0" dirty="0"/>
                        <a:t>, Prozessführung, Prozesssicherung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6550">
                <a:tc>
                  <a:txBody>
                    <a:bodyPr/>
                    <a:lstStyle/>
                    <a:p>
                      <a:r>
                        <a:rPr lang="de-DE" dirty="0"/>
                        <a:t>Prozessgrößen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Sekunden, Millisekunden,</a:t>
                      </a:r>
                      <a:r>
                        <a:rPr lang="de-DE" baseline="0" dirty="0"/>
                        <a:t> Mikrosekunden (Stoppuhr)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Messen, Steuern,</a:t>
                      </a:r>
                      <a:r>
                        <a:rPr lang="de-DE" baseline="0" dirty="0"/>
                        <a:t> Stellen, Regeln, Verriegelungen, Not-Bedienen von Prozessgrößen, </a:t>
                      </a:r>
                      <a:r>
                        <a:rPr lang="de-DE" baseline="0" dirty="0">
                          <a:solidFill>
                            <a:schemeClr val="accent4"/>
                          </a:solidFill>
                        </a:rPr>
                        <a:t>Abschalten</a:t>
                      </a:r>
                      <a:r>
                        <a:rPr lang="de-DE" baseline="0" dirty="0"/>
                        <a:t>, </a:t>
                      </a:r>
                      <a:r>
                        <a:rPr lang="de-DE" baseline="0" dirty="0">
                          <a:solidFill>
                            <a:schemeClr val="accent4"/>
                          </a:solidFill>
                        </a:rPr>
                        <a:t>Schutz</a:t>
                      </a:r>
                      <a:endParaRPr lang="de-DE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8" name="Grafik 7">
            <a:extLst>
              <a:ext uri="{FF2B5EF4-FFF2-40B4-BE49-F238E27FC236}">
                <a16:creationId xmlns:a16="http://schemas.microsoft.com/office/drawing/2014/main" id="{A0D83B10-750B-6445-9B6E-0595A3D310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118" y="2205800"/>
            <a:ext cx="1212701" cy="69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83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/>
              <a:t>Unternehmensziele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3721261"/>
      </p:ext>
    </p:extLst>
  </p:cSld>
  <p:clrMapOvr>
    <a:masterClrMapping/>
  </p:clrMapOvr>
</p:sld>
</file>

<file path=ppt/theme/theme1.xml><?xml version="1.0" encoding="utf-8"?>
<a:theme xmlns:a="http://schemas.openxmlformats.org/drawingml/2006/main" name="PCSPSE_2018_16zu9">
  <a:themeElements>
    <a:clrScheme name="PCS&amp;PSE">
      <a:dk1>
        <a:srgbClr val="00305E"/>
      </a:dk1>
      <a:lt1>
        <a:srgbClr val="FFFFFF"/>
      </a:lt1>
      <a:dk2>
        <a:srgbClr val="0069B3"/>
      </a:dk2>
      <a:lt2>
        <a:srgbClr val="727879"/>
      </a:lt2>
      <a:accent1>
        <a:srgbClr val="82CBF2"/>
      </a:accent1>
      <a:accent2>
        <a:srgbClr val="307CC0"/>
      </a:accent2>
      <a:accent3>
        <a:srgbClr val="98BF33"/>
      </a:accent3>
      <a:accent4>
        <a:srgbClr val="379545"/>
      </a:accent4>
      <a:accent5>
        <a:srgbClr val="F1DE1E"/>
      </a:accent5>
      <a:accent6>
        <a:srgbClr val="E89124"/>
      </a:accent6>
      <a:hlink>
        <a:srgbClr val="82CBF2"/>
      </a:hlink>
      <a:folHlink>
        <a:srgbClr val="006AB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CS&amp;PSE_2018(1)" id="{0753DA83-48FD-4BFC-9E47-D5555841DAC7}" vid="{19CBFEF6-E2B1-418C-B812-8B00D31E4775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PCSPSE_2018_16zu9</Template>
  <TotalTime>0</TotalTime>
  <Words>566</Words>
  <Application>Microsoft Macintosh PowerPoint</Application>
  <PresentationFormat>Breitbild</PresentationFormat>
  <Paragraphs>176</Paragraphs>
  <Slides>29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3" baseType="lpstr">
      <vt:lpstr>Open Sans</vt:lpstr>
      <vt:lpstr>Calibri</vt:lpstr>
      <vt:lpstr>Arial</vt:lpstr>
      <vt:lpstr>PCSPSE_2018_16zu9</vt:lpstr>
      <vt:lpstr>Kollaborative Problemlösung in modularen Anlagen mittels persönlicher digitaler Assistenz</vt:lpstr>
      <vt:lpstr>Use Case</vt:lpstr>
      <vt:lpstr>Modulare Anlagen, Ironies of Automation</vt:lpstr>
      <vt:lpstr>Agenda</vt:lpstr>
      <vt:lpstr>Wie sieht ein Problemlöseprozess aus?</vt:lpstr>
      <vt:lpstr>Wobei kann der Mitarbeiter mit einem Assistenzsystem unterstützt werden?</vt:lpstr>
      <vt:lpstr>Was für Informationen stellt die modulare Anlage und die PFE zur Verfügung?</vt:lpstr>
      <vt:lpstr>Was für Benutzergruppen gibt es?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Anforderungen</vt:lpstr>
      <vt:lpstr>Fragebogen</vt:lpstr>
      <vt:lpstr>Ausblick</vt:lpstr>
      <vt:lpstr>Zeitplan</vt:lpstr>
      <vt:lpstr>Quellen</vt:lpstr>
      <vt:lpstr>Vielen Dank für Ihre Aufmerksamkeit!</vt:lpstr>
      <vt:lpstr>PowerPoint-Präsentation</vt:lpstr>
      <vt:lpstr>PowerPoint-Präsentation</vt:lpstr>
      <vt:lpstr>PowerPoint-Präsentation</vt:lpstr>
      <vt:lpstr>Zustandsdiagramm Prototyp</vt:lpstr>
      <vt:lpstr>Aktivitätsdiagramm Prototyp – Zustand Problem</vt:lpstr>
      <vt:lpstr>Aktivitätsdiagramm Prototyp - Zustand Lösungen</vt:lpstr>
      <vt:lpstr>Zustandsdiagramm Navigation</vt:lpstr>
      <vt:lpstr>Zustandsdiagramm Rezept</vt:lpstr>
      <vt:lpstr>Aktivitätsdiagramm Rezept – Zustand Procedures</vt:lpstr>
      <vt:lpstr>Aktivitätsdiagramm Rezept – Zustand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Regelbasierte Erweiterung der Anlagenstruktur zur Suche Virtuell Funktionaler Module</dc:title>
  <dc:creator>ms608914</dc:creator>
  <cp:lastModifiedBy>Microsoft Office-Benutzer</cp:lastModifiedBy>
  <cp:revision>359</cp:revision>
  <cp:lastPrinted>2018-09-13T17:09:39Z</cp:lastPrinted>
  <dcterms:created xsi:type="dcterms:W3CDTF">2018-09-15T05:40:42Z</dcterms:created>
  <dcterms:modified xsi:type="dcterms:W3CDTF">2019-04-09T17:43:30Z</dcterms:modified>
</cp:coreProperties>
</file>