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6"/>
  </p:notesMasterIdLst>
  <p:handoutMasterIdLst>
    <p:handoutMasterId r:id="rId27"/>
  </p:handoutMasterIdLst>
  <p:sldIdLst>
    <p:sldId id="319" r:id="rId2"/>
    <p:sldId id="337" r:id="rId3"/>
    <p:sldId id="347" r:id="rId4"/>
    <p:sldId id="341" r:id="rId5"/>
    <p:sldId id="348" r:id="rId6"/>
    <p:sldId id="351" r:id="rId7"/>
    <p:sldId id="350" r:id="rId8"/>
    <p:sldId id="352" r:id="rId9"/>
    <p:sldId id="331" r:id="rId10"/>
    <p:sldId id="339" r:id="rId11"/>
    <p:sldId id="342" r:id="rId12"/>
    <p:sldId id="343" r:id="rId13"/>
    <p:sldId id="345" r:id="rId14"/>
    <p:sldId id="338" r:id="rId15"/>
    <p:sldId id="327" r:id="rId16"/>
    <p:sldId id="320" r:id="rId17"/>
    <p:sldId id="322" r:id="rId18"/>
    <p:sldId id="325" r:id="rId19"/>
    <p:sldId id="336" r:id="rId20"/>
    <p:sldId id="332" r:id="rId21"/>
    <p:sldId id="329" r:id="rId22"/>
    <p:sldId id="324" r:id="rId23"/>
    <p:sldId id="330" r:id="rId24"/>
    <p:sldId id="326" r:id="rId25"/>
  </p:sldIdLst>
  <p:sldSz cx="12192000" cy="6858000"/>
  <p:notesSz cx="6858000" cy="9144000"/>
  <p:embeddedFontLst>
    <p:embeddedFont>
      <p:font typeface="Open Sans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7"/>
            <p14:sldId id="347"/>
            <p14:sldId id="341"/>
            <p14:sldId id="348"/>
            <p14:sldId id="351"/>
            <p14:sldId id="350"/>
            <p14:sldId id="352"/>
            <p14:sldId id="331"/>
          </p14:sldIdLst>
        </p14:section>
        <p14:section name="Backup" id="{11E1ABF5-BE9C-4ED3-BFED-F3FA90A74AB7}">
          <p14:sldIdLst>
            <p14:sldId id="339"/>
            <p14:sldId id="342"/>
            <p14:sldId id="343"/>
            <p14:sldId id="345"/>
            <p14:sldId id="338"/>
            <p14:sldId id="327"/>
            <p14:sldId id="320"/>
            <p14:sldId id="322"/>
            <p14:sldId id="325"/>
            <p14:sldId id="336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 autoAdjust="0"/>
    <p:restoredTop sz="74150" autoAdjust="0"/>
  </p:normalViewPr>
  <p:slideViewPr>
    <p:cSldViewPr snapToGrid="0" snapToObjects="1">
      <p:cViewPr varScale="1">
        <p:scale>
          <a:sx n="79" d="100"/>
          <a:sy n="79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Ziele definieren:</a:t>
            </a:r>
            <a:r>
              <a:rPr lang="de-DE" baseline="0" dirty="0"/>
              <a:t> Schon erster Schritt in der Problemlösung: man könnte ja auch die Wartung verschieben. Ändert sich dann nicht auch die maximal erlaubte Stillstandzeit?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3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62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36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baseline="0" dirty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Zwischenpräsentation// 18.02.2019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Zwischenpräsentation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/>
              <a:t>Konzeptidee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564857"/>
            <a:chOff x="1780031" y="1414270"/>
            <a:chExt cx="3558392" cy="356485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3558392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Problemidentifikation</a:t>
              </a: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5" y="3148326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Beschreibung des Problems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63285" y="402133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Definition des Ziels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66545" y="1788314"/>
            <a:ext cx="3181245" cy="9710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Informationen über den aktuellen Status</a:t>
            </a: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53908" y="2759382"/>
            <a:ext cx="3260" cy="38894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53908" y="3715486"/>
            <a:ext cx="0" cy="30584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xmlns="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Problemlösungen</a:t>
                </a: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vorschlagen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vergleichen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bewerten</a:t>
              </a: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2"/>
            <a:endCxn id="17" idx="1"/>
          </p:cNvCxnSpPr>
          <p:nvPr/>
        </p:nvCxnSpPr>
        <p:spPr>
          <a:xfrm rot="5400000" flipH="1" flipV="1">
            <a:off x="2829181" y="2100045"/>
            <a:ext cx="2313175" cy="2663723"/>
          </a:xfrm>
          <a:prstGeom prst="bentConnector4">
            <a:avLst>
              <a:gd name="adj1" fmla="val -25395"/>
              <a:gd name="adj2" fmla="val 79857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Nutzer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9366536" y="1227061"/>
            <a:ext cx="2018369" cy="3564857"/>
            <a:chOff x="1780031" y="1414270"/>
            <a:chExt cx="1984637" cy="356485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1984637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Entscheiden</a:t>
              </a:r>
            </a:p>
          </p:txBody>
        </p:sp>
      </p:grpSp>
      <p:sp>
        <p:nvSpPr>
          <p:cNvPr id="58" name="Rechteck 57"/>
          <p:cNvSpPr/>
          <p:nvPr/>
        </p:nvSpPr>
        <p:spPr>
          <a:xfrm>
            <a:off x="9566891" y="1791256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Kriterien festlegen</a:t>
            </a:r>
          </a:p>
        </p:txBody>
      </p:sp>
      <p:sp>
        <p:nvSpPr>
          <p:cNvPr id="59" name="Rechteck 58"/>
          <p:cNvSpPr/>
          <p:nvPr/>
        </p:nvSpPr>
        <p:spPr>
          <a:xfrm>
            <a:off x="9566891" y="3106778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Lösungen filtern</a:t>
            </a:r>
          </a:p>
        </p:txBody>
      </p:sp>
      <p:sp>
        <p:nvSpPr>
          <p:cNvPr id="60" name="Rechteck 59"/>
          <p:cNvSpPr/>
          <p:nvPr/>
        </p:nvSpPr>
        <p:spPr>
          <a:xfrm>
            <a:off x="9566892" y="4024217"/>
            <a:ext cx="161446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 auswählen</a:t>
            </a:r>
          </a:p>
        </p:txBody>
      </p:sp>
      <p:cxnSp>
        <p:nvCxnSpPr>
          <p:cNvPr id="46" name="Gerade Verbindung mit Pfeil 45"/>
          <p:cNvCxnSpPr>
            <a:stCxn id="58" idx="2"/>
            <a:endCxn id="59" idx="0"/>
          </p:cNvCxnSpPr>
          <p:nvPr/>
        </p:nvCxnSpPr>
        <p:spPr>
          <a:xfrm>
            <a:off x="10374125" y="2358416"/>
            <a:ext cx="0" cy="748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9" idx="2"/>
            <a:endCxn id="60" idx="0"/>
          </p:cNvCxnSpPr>
          <p:nvPr/>
        </p:nvCxnSpPr>
        <p:spPr>
          <a:xfrm>
            <a:off x="10374125" y="3673938"/>
            <a:ext cx="0" cy="3502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20" idx="2"/>
            <a:endCxn id="58" idx="1"/>
          </p:cNvCxnSpPr>
          <p:nvPr/>
        </p:nvCxnSpPr>
        <p:spPr>
          <a:xfrm rot="5400000" flipH="1" flipV="1">
            <a:off x="6980743" y="2002346"/>
            <a:ext cx="2513658" cy="2658638"/>
          </a:xfrm>
          <a:prstGeom prst="bentConnector4">
            <a:avLst>
              <a:gd name="adj1" fmla="val -23830"/>
              <a:gd name="adj2" fmla="val 79914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Problemidentifikation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Verschaltung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Aktuelles Rezept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Übersicht über KPIs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z.B. Energieverbrauch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Meldungen, Warnungen und 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Personalauslastung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Produktionskennzahlen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37700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Aktueller Status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Zeitrahmen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Zielgröße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Definition des Ziels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Beschreibungstext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Markierung des Problemumfangs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Bereiche sind betroffen?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Rezept, Serviceabhängigkeiten, 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9820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Das Problem beschreiben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89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Problemlösung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verändert sich?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Module sind in Datenbank hinterlegt (z.B.) -&gt; DA Jan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504858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vorschlagen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Rüstaufwand: Wie viel muss im Rezept geändert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bewerten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Unterschiede darstellen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Menge an Anpassungen im 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r>
                <a:rPr lang="de-DE" dirty="0">
                  <a:solidFill>
                    <a:schemeClr val="tx1"/>
                  </a:solidFill>
                </a:rPr>
                <a:t> der Module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Kennzahlen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45096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vergleichen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34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Zeitaufwand der Problemlösung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 des Moduls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10432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Kriterien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08455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 auswählen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Nach festgelegten Kriterien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7223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filtern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8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Auswirkungen haben Anpassungen der Parameter auf den Prozess?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hoch ist der Energieverbrauch des Moduls?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Unternehmen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xmlns="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xmlns="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xmlns="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xmlns="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4" name="Rechteck 3"/>
          <p:cNvSpPr/>
          <p:nvPr/>
        </p:nvSpPr>
        <p:spPr>
          <a:xfrm>
            <a:off x="5477067" y="1478769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Dose</a:t>
            </a:r>
          </a:p>
        </p:txBody>
      </p:sp>
      <p:sp>
        <p:nvSpPr>
          <p:cNvPr id="5" name="Rechteck 4"/>
          <p:cNvSpPr/>
          <p:nvPr/>
        </p:nvSpPr>
        <p:spPr>
          <a:xfrm>
            <a:off x="5477067" y="2890739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473753" y="4302709"/>
            <a:ext cx="917714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5934267" y="2393169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4913929" y="2041908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cxnSpLocks/>
            <a:stCxn id="5" idx="2"/>
            <a:endCxn id="6" idx="0"/>
          </p:cNvCxnSpPr>
          <p:nvPr/>
        </p:nvCxnSpPr>
        <p:spPr>
          <a:xfrm flipH="1">
            <a:off x="5932610" y="3805139"/>
            <a:ext cx="1657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cxnSpLocks/>
            <a:stCxn id="6" idx="2"/>
          </p:cNvCxnSpPr>
          <p:nvPr/>
        </p:nvCxnSpPr>
        <p:spPr>
          <a:xfrm rot="5400000" flipH="1" flipV="1">
            <a:off x="5387428" y="4213071"/>
            <a:ext cx="1549220" cy="458856"/>
          </a:xfrm>
          <a:prstGeom prst="bentConnector5">
            <a:avLst>
              <a:gd name="adj1" fmla="val -14756"/>
              <a:gd name="adj2" fmla="val 179291"/>
              <a:gd name="adj3" fmla="val 100081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0274308" y="1423404"/>
            <a:ext cx="1039866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Modul leihen</a:t>
            </a:r>
          </a:p>
        </p:txBody>
      </p:sp>
      <p:sp>
        <p:nvSpPr>
          <p:cNvPr id="22" name="Rechteck 21"/>
          <p:cNvSpPr/>
          <p:nvPr/>
        </p:nvSpPr>
        <p:spPr>
          <a:xfrm>
            <a:off x="10274307" y="2835374"/>
            <a:ext cx="1039867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Modul durch 2 ersetzen</a:t>
            </a:r>
          </a:p>
        </p:txBody>
      </p:sp>
      <p:sp>
        <p:nvSpPr>
          <p:cNvPr id="23" name="Rechteck 22"/>
          <p:cNvSpPr/>
          <p:nvPr/>
        </p:nvSpPr>
        <p:spPr>
          <a:xfrm>
            <a:off x="10274308" y="4247344"/>
            <a:ext cx="1039866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Wartung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auf-schieben</a:t>
            </a:r>
          </a:p>
        </p:txBody>
      </p:sp>
      <p:cxnSp>
        <p:nvCxnSpPr>
          <p:cNvPr id="38" name="Gewinkelte Verbindung 37"/>
          <p:cNvCxnSpPr>
            <a:cxnSpLocks/>
            <a:stCxn id="21" idx="1"/>
          </p:cNvCxnSpPr>
          <p:nvPr/>
        </p:nvCxnSpPr>
        <p:spPr>
          <a:xfrm rot="10800000" flipV="1">
            <a:off x="6487458" y="1880604"/>
            <a:ext cx="3786850" cy="24711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cxnSpLocks/>
            <a:stCxn id="22" idx="1"/>
          </p:cNvCxnSpPr>
          <p:nvPr/>
        </p:nvCxnSpPr>
        <p:spPr>
          <a:xfrm rot="10800000" flipV="1">
            <a:off x="6487459" y="3292574"/>
            <a:ext cx="3786848" cy="1446014"/>
          </a:xfrm>
          <a:prstGeom prst="bentConnector3">
            <a:avLst>
              <a:gd name="adj1" fmla="val 328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cxnSpLocks/>
            <a:stCxn id="23" idx="1"/>
          </p:cNvCxnSpPr>
          <p:nvPr/>
        </p:nvCxnSpPr>
        <p:spPr>
          <a:xfrm rot="10800000" flipV="1">
            <a:off x="6487462" y="4704544"/>
            <a:ext cx="3786847" cy="491244"/>
          </a:xfrm>
          <a:prstGeom prst="bentConnector3">
            <a:avLst>
              <a:gd name="adj1" fmla="val 17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7641533" y="4013623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8" name="Rechteck 47"/>
          <p:cNvSpPr/>
          <p:nvPr/>
        </p:nvSpPr>
        <p:spPr>
          <a:xfrm>
            <a:off x="7641533" y="4419846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9" name="Rechteck 48"/>
          <p:cNvSpPr/>
          <p:nvPr/>
        </p:nvSpPr>
        <p:spPr>
          <a:xfrm>
            <a:off x="7641533" y="4862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Gerader Verbinder 50"/>
          <p:cNvCxnSpPr/>
          <p:nvPr/>
        </p:nvCxnSpPr>
        <p:spPr>
          <a:xfrm>
            <a:off x="5280297" y="4198820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5372895" y="4198820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 hidden="1"/>
          <p:cNvGrpSpPr/>
          <p:nvPr/>
        </p:nvGrpSpPr>
        <p:grpSpPr>
          <a:xfrm>
            <a:off x="7509344" y="1283294"/>
            <a:ext cx="3804831" cy="1103599"/>
            <a:chOff x="7789760" y="1338659"/>
            <a:chExt cx="3804831" cy="1103599"/>
          </a:xfrm>
        </p:grpSpPr>
        <p:sp>
          <p:nvSpPr>
            <p:cNvPr id="34" name="Rechteck 33"/>
            <p:cNvSpPr/>
            <p:nvPr/>
          </p:nvSpPr>
          <p:spPr>
            <a:xfrm>
              <a:off x="7789760" y="152785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Keine Anpassungen am Rezept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 Kosten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7911431" y="1338659"/>
              <a:ext cx="133010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Leihmodul</a:t>
              </a:r>
            </a:p>
          </p:txBody>
        </p:sp>
      </p:grpSp>
      <p:grpSp>
        <p:nvGrpSpPr>
          <p:cNvPr id="7" name="Gruppieren 6" hidden="1">
            <a:extLst>
              <a:ext uri="{FF2B5EF4-FFF2-40B4-BE49-F238E27FC236}">
                <a16:creationId xmlns:a16="http://schemas.microsoft.com/office/drawing/2014/main" xmlns="" id="{4524C733-E4A0-094C-8136-9DE1ABF03809}"/>
              </a:ext>
            </a:extLst>
          </p:cNvPr>
          <p:cNvGrpSpPr/>
          <p:nvPr/>
        </p:nvGrpSpPr>
        <p:grpSpPr>
          <a:xfrm>
            <a:off x="7509344" y="2738459"/>
            <a:ext cx="3804831" cy="1065092"/>
            <a:chOff x="7789761" y="2789136"/>
            <a:chExt cx="3804831" cy="1065092"/>
          </a:xfrm>
        </p:grpSpPr>
        <p:sp>
          <p:nvSpPr>
            <p:cNvPr id="35" name="Rechteck 34"/>
            <p:cNvSpPr/>
            <p:nvPr/>
          </p:nvSpPr>
          <p:spPr>
            <a:xfrm>
              <a:off x="7789761" y="293982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PRO: </a:t>
              </a:r>
              <a:r>
                <a:rPr lang="de-DE" dirty="0">
                  <a:solidFill>
                    <a:schemeClr val="tx1"/>
                  </a:solidFill>
                </a:rPr>
                <a:t>Funktioniert, geringe Kosten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Hoher Energieverbrauch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7911431" y="2789136"/>
              <a:ext cx="15251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Altes Modul</a:t>
              </a:r>
            </a:p>
          </p:txBody>
        </p:sp>
      </p:grpSp>
      <p:grpSp>
        <p:nvGrpSpPr>
          <p:cNvPr id="8" name="Gruppieren 7" hidden="1">
            <a:extLst>
              <a:ext uri="{FF2B5EF4-FFF2-40B4-BE49-F238E27FC236}">
                <a16:creationId xmlns:a16="http://schemas.microsoft.com/office/drawing/2014/main" xmlns="" id="{6A103FCA-854C-C04E-BB87-A0BCEB37CB2A}"/>
              </a:ext>
            </a:extLst>
          </p:cNvPr>
          <p:cNvGrpSpPr/>
          <p:nvPr/>
        </p:nvGrpSpPr>
        <p:grpSpPr>
          <a:xfrm>
            <a:off x="7509344" y="4155117"/>
            <a:ext cx="3804830" cy="1227111"/>
            <a:chOff x="7789762" y="4155117"/>
            <a:chExt cx="3804830" cy="1227111"/>
          </a:xfrm>
        </p:grpSpPr>
        <p:sp>
          <p:nvSpPr>
            <p:cNvPr id="36" name="Rechteck 35"/>
            <p:cNvSpPr/>
            <p:nvPr/>
          </p:nvSpPr>
          <p:spPr>
            <a:xfrm>
              <a:off x="7789762" y="4351798"/>
              <a:ext cx="3804830" cy="1030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Geringer Energieverbrauch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Viele Anpassungen am Rezept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7911430" y="4155117"/>
              <a:ext cx="162271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Neues Modul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0" y="1274523"/>
            <a:ext cx="3184998" cy="3966812"/>
            <a:chOff x="1780029" y="1414270"/>
            <a:chExt cx="3184998" cy="381207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184998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Dauer </a:t>
              </a:r>
              <a:r>
                <a:rPr lang="de-DE" sz="1600" dirty="0">
                  <a:solidFill>
                    <a:schemeClr val="tx1"/>
                  </a:solidFill>
                </a:rPr>
                <a:t>der Wartung: 2 Tage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Bedingungen: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Max. </a:t>
              </a:r>
              <a:r>
                <a:rPr lang="de-DE" sz="1600" dirty="0">
                  <a:solidFill>
                    <a:schemeClr val="tx1"/>
                  </a:solidFill>
                </a:rPr>
                <a:t>Stillstandzeit:</a:t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>
                  <a:solidFill>
                    <a:schemeClr val="tx1"/>
                  </a:solidFill>
                </a:rPr>
                <a:t>3 Stunden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Wartung in 7 Tagen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Was ist die beste Lösung</a:t>
              </a:r>
              <a:r>
                <a:rPr lang="de-DE" sz="1600" dirty="0" smtClean="0">
                  <a:solidFill>
                    <a:schemeClr val="tx1"/>
                  </a:solidFill>
                </a:rPr>
                <a:t>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Modul leihen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Modul durch 2 ersetzen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Wartung aufschieben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6206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Wartung Modul </a:t>
              </a:r>
              <a:r>
                <a:rPr lang="de-DE" b="1" dirty="0" err="1">
                  <a:solidFill>
                    <a:schemeClr val="accent4"/>
                  </a:solidFill>
                </a:rPr>
                <a:t>Temper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1-2. </a:t>
            </a:r>
            <a:r>
              <a:rPr lang="de-DE" dirty="0" err="1"/>
              <a:t>January</a:t>
            </a:r>
            <a:r>
              <a:rPr lang="de-DE" dirty="0"/>
              <a:t> 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[6] Dietrich Dörner. „Denken , Problemlösen und Intelligenz“. In: Psychologische Rundschau XXXV.1 (1984), S. 10–20.</a:t>
            </a:r>
          </a:p>
          <a:p>
            <a:r>
              <a:rPr lang="de-DE" dirty="0"/>
              <a:t>[7]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experiential“. </a:t>
            </a:r>
            <a:r>
              <a:rPr lang="de-DE" dirty="0"/>
              <a:t>In: </a:t>
            </a:r>
            <a:r>
              <a:rPr lang="en-US" dirty="0"/>
              <a:t>ACM International Conference Proceeding Series 339 </a:t>
            </a:r>
            <a:r>
              <a:rPr lang="de-DE" dirty="0"/>
              <a:t>(2008),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xmlns="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die Problemlösung benötigt der Nutzer eine Vielzahl an Informationen…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0" y="1669646"/>
            <a:ext cx="3045670" cy="3966812"/>
            <a:chOff x="1780029" y="1414270"/>
            <a:chExt cx="3045670" cy="381207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4567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Verbindungen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Modes,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Procedures</a:t>
              </a:r>
              <a:r>
                <a:rPr lang="de-DE" sz="1600" dirty="0" smtClean="0">
                  <a:solidFill>
                    <a:schemeClr val="tx1"/>
                  </a:solidFill>
                </a:rPr>
                <a:t>,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Steps</a:t>
              </a:r>
              <a:endParaRPr lang="de-DE" sz="1600" dirty="0" smtClean="0">
                <a:solidFill>
                  <a:schemeClr val="tx1"/>
                </a:solidFill>
              </a:endParaRP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err="1" smtClean="0">
                  <a:solidFill>
                    <a:schemeClr val="tx1"/>
                  </a:solidFill>
                </a:rPr>
                <a:t>Transitions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Services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Fahrweisenparameter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Strategie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Betriebsart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KPIs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Equipment der Module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6264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PFE</a:t>
              </a:r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1930910" y="1282009"/>
            <a:ext cx="93326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Aktuell</a:t>
            </a:r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4352544" y="1282009"/>
            <a:ext cx="0" cy="461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119207" y="1282009"/>
            <a:ext cx="18497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Wünschenswert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742697" y="1669646"/>
            <a:ext cx="3045600" cy="3966812"/>
            <a:chOff x="1780029" y="1414270"/>
            <a:chExt cx="3012345" cy="3966812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12345" cy="3797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Meldungen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Warnungen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Abhängigkeiten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Konfigurationsparameter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Equipment der Services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5799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63794" y="1669646"/>
            <a:ext cx="3045600" cy="3966812"/>
            <a:chOff x="1780030" y="1414270"/>
            <a:chExt cx="3119184" cy="39668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3"/>
              <a:ext cx="3119184" cy="3797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Produktionskennzahlen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 der Anlage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Produktqualität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aufwändig ist der Modulaustausch?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Entstehende Kosten durch Stillstand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15290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Wirtschaftlichkeit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8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Nutzer unterstützen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Wurde das Problem durch ein Service, das Modul oder das Rezept ausgelöst?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Probleme unterscheiden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29599" y="1199304"/>
            <a:ext cx="3204000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Lösungen vergleichen können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User Experience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Informationen anpassen</a:t>
            </a: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52155" y="1199304"/>
            <a:ext cx="3204000" cy="3812073"/>
            <a:chOff x="1780031" y="1414270"/>
            <a:chExt cx="3204000" cy="381207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204000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und Zusammenhänge sinnvoll darstellen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richtigen Informationen darstellen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Problemlösungen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4966716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Lösungen darstellen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8650477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Entscheidungen unterstützen</a:t>
            </a: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690696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74457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des Problemlöseprozess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6393148" y="673067"/>
            <a:ext cx="4850447" cy="5356258"/>
            <a:chOff x="5722588" y="778744"/>
            <a:chExt cx="4850447" cy="5356258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xmlns="" id="{64401E1E-557D-5D4F-AE09-187A0802411B}"/>
                </a:ext>
              </a:extLst>
            </p:cNvPr>
            <p:cNvGrpSpPr/>
            <p:nvPr/>
          </p:nvGrpSpPr>
          <p:grpSpPr>
            <a:xfrm>
              <a:off x="5722588" y="778744"/>
              <a:ext cx="4850447" cy="5356258"/>
              <a:chOff x="1780030" y="1414270"/>
              <a:chExt cx="4850447" cy="5356258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xmlns="" id="{35A0EAB9-4039-6448-AC03-B60DE38901D0}"/>
                  </a:ext>
                </a:extLst>
              </p:cNvPr>
              <p:cNvSpPr/>
              <p:nvPr/>
            </p:nvSpPr>
            <p:spPr>
              <a:xfrm>
                <a:off x="1780030" y="1583286"/>
                <a:ext cx="4850447" cy="51872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1977038" y="1414270"/>
                <a:ext cx="249328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Problemidentifikation</a:t>
                </a: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5941394" y="1199304"/>
              <a:ext cx="4500025" cy="1672485"/>
              <a:chOff x="6801959" y="1061609"/>
              <a:chExt cx="4500025" cy="1672485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801959" y="1216090"/>
                <a:ext cx="4500025" cy="1518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sind die Kennzahlen?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Aktuelle Meldungen, Warnungen, Alarme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Zustand der Services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6954358" y="1061609"/>
                <a:ext cx="4091593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Informationen über den aktuellen Status</a:t>
                </a: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5919596" y="3348210"/>
              <a:ext cx="4500025" cy="2637772"/>
              <a:chOff x="6780161" y="3348210"/>
              <a:chExt cx="4500025" cy="2637772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6780161" y="3563955"/>
                <a:ext cx="4500025" cy="24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Problem spezifizieren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Bereich in PFE eingrenzen: Markierung der betroffenen Elemente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Ziele definieren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Anhand des aktuellen Status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6954357" y="3348210"/>
                <a:ext cx="4091594" cy="402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Problembeschreibung und Zieldefinition</a:t>
                </a:r>
              </a:p>
            </p:txBody>
          </p:sp>
        </p:grp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92" y="1030288"/>
            <a:ext cx="3926054" cy="173816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5F5EC1D0-6DA0-2445-BD1B-0BFF79CFD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0" y="2943946"/>
            <a:ext cx="5376039" cy="308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8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/>
          <a:stretch/>
        </p:blipFill>
        <p:spPr>
          <a:xfrm>
            <a:off x="1197014" y="346075"/>
            <a:ext cx="9797971" cy="5679713"/>
          </a:xfrm>
        </p:spPr>
      </p:pic>
    </p:spTree>
    <p:extLst>
      <p:ext uri="{BB962C8B-B14F-4D97-AF65-F5344CB8AC3E}">
        <p14:creationId xmlns:p14="http://schemas.microsoft.com/office/powerpoint/2010/main" val="322104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des Problemlöseprozess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8063918" y="805727"/>
            <a:ext cx="3179677" cy="4872163"/>
            <a:chOff x="5722588" y="1133465"/>
            <a:chExt cx="4850447" cy="4872163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xmlns="" id="{64401E1E-557D-5D4F-AE09-187A0802411B}"/>
                </a:ext>
              </a:extLst>
            </p:cNvPr>
            <p:cNvGrpSpPr/>
            <p:nvPr/>
          </p:nvGrpSpPr>
          <p:grpSpPr>
            <a:xfrm>
              <a:off x="5722588" y="1133465"/>
              <a:ext cx="4850447" cy="4872163"/>
              <a:chOff x="1780030" y="1768991"/>
              <a:chExt cx="4850447" cy="4872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xmlns="" id="{35A0EAB9-4039-6448-AC03-B60DE38901D0}"/>
                  </a:ext>
                </a:extLst>
              </p:cNvPr>
              <p:cNvSpPr/>
              <p:nvPr/>
            </p:nvSpPr>
            <p:spPr>
              <a:xfrm>
                <a:off x="1780030" y="1907078"/>
                <a:ext cx="4850447" cy="47340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2151234" y="1768991"/>
                <a:ext cx="2739808" cy="315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Problemlösung</a:t>
                </a: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6025934" y="1545246"/>
              <a:ext cx="4303093" cy="1303643"/>
              <a:chOff x="6886499" y="1407551"/>
              <a:chExt cx="4303093" cy="1303643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886499" y="1576320"/>
                <a:ext cx="4303093" cy="1134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Durch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Durch Nutzer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7038898" y="1407551"/>
                <a:ext cx="3601199" cy="341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Lösungen vorschlagen</a:t>
                </a: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6025934" y="3114180"/>
              <a:ext cx="4303094" cy="2685281"/>
              <a:chOff x="6886499" y="3114180"/>
              <a:chExt cx="4303094" cy="2685281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6886499" y="3320462"/>
                <a:ext cx="4303094" cy="247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Anhand verschiedener Einflussfaktoren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Abwägen der verschiedenen Faktoren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Abhängig vom aktuellem Umstand im Unternehmen 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7060695" y="3114180"/>
                <a:ext cx="3601201" cy="402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Lösungen vergleichen</a:t>
                </a:r>
              </a:p>
            </p:txBody>
          </p:sp>
        </p:grp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CD3230B-6D18-7F44-B7DB-AA9C0FE05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2" y="1180110"/>
            <a:ext cx="7344506" cy="43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4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xmlns="" id="{021C0CDB-2BCC-F341-9CF1-930A7CCD906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40" y="346075"/>
            <a:ext cx="9804320" cy="5708361"/>
          </a:xfrm>
        </p:spPr>
      </p:pic>
    </p:spTree>
    <p:extLst>
      <p:ext uri="{BB962C8B-B14F-4D97-AF65-F5344CB8AC3E}">
        <p14:creationId xmlns:p14="http://schemas.microsoft.com/office/powerpoint/2010/main" val="339269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xmlns="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xmlns="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xmlns="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xmlns="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31266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76C873CF-9A61-9B4A-9A7F-7A0A6A11ECCC}"/>
              </a:ext>
            </a:extLst>
          </p:cNvPr>
          <p:cNvGrpSpPr/>
          <p:nvPr/>
        </p:nvGrpSpPr>
        <p:grpSpPr>
          <a:xfrm>
            <a:off x="6588173" y="1197486"/>
            <a:ext cx="4723201" cy="1197322"/>
            <a:chOff x="874711" y="1484312"/>
            <a:chExt cx="4723201" cy="119732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xmlns="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97321"/>
              <a:chOff x="1780031" y="1330903"/>
              <a:chExt cx="4723201" cy="1197321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xmlns="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1028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des Prototypen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Funktionen implementieren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xmlns="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xmlns="" id="{8E929239-873F-A040-A4FF-CF41E574A33B}"/>
              </a:ext>
            </a:extLst>
          </p:cNvPr>
          <p:cNvGrpSpPr/>
          <p:nvPr/>
        </p:nvGrpSpPr>
        <p:grpSpPr>
          <a:xfrm>
            <a:off x="6588173" y="2570675"/>
            <a:ext cx="4723201" cy="1965183"/>
            <a:chOff x="874711" y="1484312"/>
            <a:chExt cx="4723201" cy="1965183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xmlns="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965182"/>
              <a:chOff x="1780031" y="1330903"/>
              <a:chExt cx="4723201" cy="1965182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xmlns="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796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>
                    <a:solidFill>
                      <a:schemeClr val="tx1"/>
                    </a:solidFill>
                  </a:rPr>
                  <a:t>Use</a:t>
                </a:r>
                <a:r>
                  <a:rPr lang="de-DE" dirty="0">
                    <a:solidFill>
                      <a:schemeClr val="tx1"/>
                    </a:solidFill>
                  </a:rPr>
                  <a:t> Case anwenden?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Vergleich PFE und Assistenzsystem?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Experteninterviews zur Einschätzung der Bedienbarkeit?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Erläutern, was Assistenz kann/nicht kann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xmlns="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xmlns="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xmlns="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xmlns="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1394</Words>
  <Application>Microsoft Office PowerPoint</Application>
  <PresentationFormat>Breitbild</PresentationFormat>
  <Paragraphs>441</Paragraphs>
  <Slides>24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Open Sans</vt:lpstr>
      <vt:lpstr>Calibri</vt:lpstr>
      <vt:lpstr>Wingdings</vt:lpstr>
      <vt:lpstr>Arial</vt:lpstr>
      <vt:lpstr>PCSPSE_2018_16zu9</vt:lpstr>
      <vt:lpstr>Kollaborative Problemlösung in modularen Anlagen mittels persönlicher digitaler Assistenz</vt:lpstr>
      <vt:lpstr>Use Case</vt:lpstr>
      <vt:lpstr>Für die Problemlösung benötigt der Nutzer eine Vielzahl an Informationen…</vt:lpstr>
      <vt:lpstr>Nutzer unterstützen</vt:lpstr>
      <vt:lpstr>Ablauf des Problemlöseprozess</vt:lpstr>
      <vt:lpstr>PowerPoint-Präsentation</vt:lpstr>
      <vt:lpstr>Ablauf des Problemlöseprozess</vt:lpstr>
      <vt:lpstr>PowerPoint-Präsentation</vt:lpstr>
      <vt:lpstr>Zeitplan</vt:lpstr>
      <vt:lpstr>Konzeptidee</vt:lpstr>
      <vt:lpstr>Problemidentifikation</vt:lpstr>
      <vt:lpstr>Problemlösung</vt:lpstr>
      <vt:lpstr>Entscheiden</vt:lpstr>
      <vt:lpstr>Analyse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294</cp:revision>
  <cp:lastPrinted>2018-09-13T17:09:39Z</cp:lastPrinted>
  <dcterms:created xsi:type="dcterms:W3CDTF">2018-09-15T05:40:42Z</dcterms:created>
  <dcterms:modified xsi:type="dcterms:W3CDTF">2019-02-18T09:05:04Z</dcterms:modified>
</cp:coreProperties>
</file>