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4" r:id="rId3"/>
    <p:sldId id="279" r:id="rId4"/>
    <p:sldId id="278" r:id="rId5"/>
    <p:sldId id="280" r:id="rId6"/>
    <p:sldId id="281" r:id="rId7"/>
    <p:sldId id="257" r:id="rId8"/>
    <p:sldId id="282" r:id="rId9"/>
    <p:sldId id="284" r:id="rId10"/>
    <p:sldId id="286" r:id="rId11"/>
    <p:sldId id="283" r:id="rId12"/>
    <p:sldId id="31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Siwek" initials="SS" lastIdx="54" clrIdx="0">
    <p:extLst>
      <p:ext uri="{19B8F6BF-5375-455C-9EA6-DF929625EA0E}">
        <p15:presenceInfo xmlns:p15="http://schemas.microsoft.com/office/powerpoint/2012/main" userId="13e4a93363c65487" providerId="Windows Live"/>
      </p:ext>
    </p:extLst>
  </p:cmAuthor>
  <p:cmAuthor id="2" name="Windows-Benutzer" initials="W" lastIdx="14" clrIdx="1">
    <p:extLst>
      <p:ext uri="{19B8F6BF-5375-455C-9EA6-DF929625EA0E}">
        <p15:presenceInfo xmlns:p15="http://schemas.microsoft.com/office/powerpoint/2012/main" userId="Windows-Benutzer" providerId="None"/>
      </p:ext>
    </p:extLst>
  </p:cmAuthor>
  <p:cmAuthor id="3" name="Jens Krzywinski" initials="JK" lastIdx="7" clrIdx="2">
    <p:extLst>
      <p:ext uri="{19B8F6BF-5375-455C-9EA6-DF929625EA0E}">
        <p15:presenceInfo xmlns:p15="http://schemas.microsoft.com/office/powerpoint/2012/main" userId="b014bbd2881abe8a" providerId="Windows Live"/>
      </p:ext>
    </p:extLst>
  </p:cmAuthor>
  <p:cmAuthor id="4" name="Sebastian Heinze" initials="SH" lastIdx="7" clrIdx="3">
    <p:extLst>
      <p:ext uri="{19B8F6BF-5375-455C-9EA6-DF929625EA0E}">
        <p15:presenceInfo xmlns:p15="http://schemas.microsoft.com/office/powerpoint/2012/main" userId="69d3c16400d7a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12A19A"/>
    <a:srgbClr val="3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15T15:42:36.853" idx="14">
    <p:pos x="10" y="10"/>
    <p:text>Formulierungen kommen noch von Axel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76182-08C5-44B0-A15A-1A1CE4F6368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59D3-ADB7-4676-9359-9B7A9F912B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23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0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2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4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Univers 45 Light" panose="02000403030000020003" pitchFamily="2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2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85344" y="0"/>
            <a:ext cx="12399264" cy="697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19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451104"/>
            <a:ext cx="7632192" cy="5725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51520" y="451104"/>
            <a:ext cx="3096768" cy="5725859"/>
          </a:xfrm>
        </p:spPr>
        <p:txBody>
          <a:bodyPr/>
          <a:lstStyle>
            <a:lvl1pPr marL="228600" indent="-228600">
              <a:buFont typeface="Symbol" panose="05050102010706020507" pitchFamily="18" charset="2"/>
              <a:buChar char="-"/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5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47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8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9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8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94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A80-2882-4190-9E69-D0DA74FCAFF1}" type="datetimeFigureOut">
              <a:rPr lang="de-DE" smtClean="0"/>
              <a:t>09.02.2018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DAF0-DC07-4BCC-A2B8-C2FAA88156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0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strike="noStrike" kern="1200" cap="all" baseline="0">
          <a:solidFill>
            <a:schemeClr val="tx1"/>
          </a:solidFill>
          <a:latin typeface="DIN-Black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Univers 45 Light" panose="0200040303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Univers 45 Light" panose="0200040303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Univers 45 Light" panose="0200040303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Univers 45 Light" panose="0200040303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600" b="0" kern="1200">
          <a:solidFill>
            <a:schemeClr val="tx1"/>
          </a:solidFill>
          <a:latin typeface="Univers 45 Light" panose="0200040303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13254" y="4009467"/>
            <a:ext cx="6783860" cy="84090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Digital Companion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3254" y="4998351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de-DE" smtClean="0">
                <a:solidFill>
                  <a:schemeClr val="bg1">
                    <a:lumMod val="65000"/>
                  </a:schemeClr>
                </a:solidFill>
              </a:rPr>
              <a:t>. Februar 2018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1320800"/>
            <a:ext cx="3096768" cy="4856163"/>
          </a:xfrm>
        </p:spPr>
        <p:txBody>
          <a:bodyPr/>
          <a:lstStyle/>
          <a:p>
            <a:r>
              <a:rPr lang="de-DE" dirty="0" smtClean="0"/>
              <a:t>User kann eingreifen </a:t>
            </a:r>
          </a:p>
          <a:p>
            <a:r>
              <a:rPr lang="de-DE" dirty="0" smtClean="0"/>
              <a:t>Findet kreative Lösung: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Pumpe 2 &amp; 3 würden vertauscht die Anforderungen erfüllen,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Physisches </a:t>
            </a:r>
            <a:r>
              <a:rPr lang="de-DE" dirty="0" smtClean="0"/>
              <a:t>Vertauschen der Medienanschlüsse</a:t>
            </a:r>
          </a:p>
          <a:p>
            <a:r>
              <a:rPr lang="de-DE" dirty="0" smtClean="0"/>
              <a:t>Companion legt neue Verknüpfung im Knowledge Graph an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51521" y="449379"/>
            <a:ext cx="32259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Co-Creation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3542" r="1674" b="50909"/>
          <a:stretch/>
        </p:blipFill>
        <p:spPr>
          <a:xfrm>
            <a:off x="217170" y="464946"/>
            <a:ext cx="8001055" cy="266918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52501" r="1444" b="1944"/>
          <a:stretch/>
        </p:blipFill>
        <p:spPr>
          <a:xfrm>
            <a:off x="215045" y="3441402"/>
            <a:ext cx="8003179" cy="26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51520" y="1112108"/>
            <a:ext cx="3638422" cy="5064855"/>
          </a:xfrm>
        </p:spPr>
        <p:txBody>
          <a:bodyPr>
            <a:normAutofit/>
          </a:bodyPr>
          <a:lstStyle/>
          <a:p>
            <a:r>
              <a:rPr lang="de-DE" dirty="0" smtClean="0"/>
              <a:t>Macht Lösungswege &amp; Strategien des Companion transparent</a:t>
            </a:r>
          </a:p>
          <a:p>
            <a:r>
              <a:rPr lang="de-DE" smtClean="0"/>
              <a:t>Unterstützt </a:t>
            </a:r>
            <a:r>
              <a:rPr lang="de-DE" dirty="0" smtClean="0"/>
              <a:t>den kooperativen Prozess zwischen Companion </a:t>
            </a:r>
            <a:r>
              <a:rPr lang="de-DE" smtClean="0"/>
              <a:t>und NutzerIn </a:t>
            </a:r>
            <a:endParaRPr lang="de-DE" dirty="0" smtClean="0"/>
          </a:p>
          <a:p>
            <a:r>
              <a:rPr lang="de-DE" dirty="0" smtClean="0"/>
              <a:t>Hilft durch reduzierte Visualisierung bei Übersetzung und Interpretation</a:t>
            </a:r>
          </a:p>
          <a:p>
            <a:r>
              <a:rPr lang="de-DE" dirty="0" smtClean="0"/>
              <a:t>Erlaubt ein Einblick in den Verlauf entlang der Verhandlung</a:t>
            </a:r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8351521" y="449379"/>
            <a:ext cx="32259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interface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pic>
        <p:nvPicPr>
          <p:cNvPr id="9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5" y="449378"/>
            <a:ext cx="2797255" cy="27972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5733"/>
            <a:ext cx="5885981" cy="4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 txBox="1">
            <a:spLocks/>
          </p:cNvSpPr>
          <p:nvPr/>
        </p:nvSpPr>
        <p:spPr>
          <a:xfrm>
            <a:off x="838200" y="575750"/>
            <a:ext cx="1086813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strike="noStrike" kern="1200" cap="all" baseline="0">
                <a:solidFill>
                  <a:schemeClr val="tx1"/>
                </a:solidFill>
                <a:latin typeface="DIN-Black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Der Digital Companion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38199" y="1807955"/>
            <a:ext cx="10635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cap="all" dirty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Hat eine </a:t>
            </a:r>
            <a:r>
              <a:rPr lang="de-DE" cap="all" dirty="0">
                <a:solidFill>
                  <a:srgbClr val="12A19A"/>
                </a:solidFill>
                <a:latin typeface="Univers 55" panose="02000503040000020003" pitchFamily="2" charset="0"/>
              </a:rPr>
              <a:t>Idee</a:t>
            </a:r>
            <a:r>
              <a:rPr lang="de-DE" cap="all" dirty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von den Aufgaben seines 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Users.</a:t>
            </a:r>
          </a:p>
          <a:p>
            <a:pPr>
              <a:lnSpc>
                <a:spcPct val="200000"/>
              </a:lnSpc>
            </a:pPr>
            <a:r>
              <a:rPr lang="de-DE" cap="all" dirty="0">
                <a:solidFill>
                  <a:srgbClr val="12A19A"/>
                </a:solidFill>
                <a:latin typeface="Univers 55" panose="02000503040000020003" pitchFamily="2" charset="0"/>
              </a:rPr>
              <a:t>übersetzt</a:t>
            </a:r>
            <a:r>
              <a:rPr lang="de-DE" cap="all" dirty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&amp; </a:t>
            </a:r>
            <a:r>
              <a:rPr lang="de-DE" cap="all" dirty="0">
                <a:solidFill>
                  <a:srgbClr val="12A19A"/>
                </a:solidFill>
                <a:latin typeface="Univers 55" panose="02000503040000020003" pitchFamily="2" charset="0"/>
              </a:rPr>
              <a:t>Interpretiert</a:t>
            </a:r>
            <a:r>
              <a:rPr lang="de-DE" cap="all" dirty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Daten für den 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User.</a:t>
            </a:r>
          </a:p>
          <a:p>
            <a:pPr>
              <a:lnSpc>
                <a:spcPct val="200000"/>
              </a:lnSpc>
            </a:pP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Ermöglicht </a:t>
            </a:r>
            <a:r>
              <a:rPr lang="de-DE" cap="all" dirty="0" smtClean="0">
                <a:solidFill>
                  <a:srgbClr val="12A19A"/>
                </a:solidFill>
                <a:latin typeface="Univers 55" panose="02000503040000020003" pitchFamily="2" charset="0"/>
              </a:rPr>
              <a:t>Zugriff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auf Simulation Based Calibration.</a:t>
            </a:r>
          </a:p>
          <a:p>
            <a:pPr>
              <a:lnSpc>
                <a:spcPct val="200000"/>
              </a:lnSpc>
            </a:pP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Macht Zusammenhänge &amp; Abhängigkeiten </a:t>
            </a:r>
            <a:r>
              <a:rPr lang="de-DE" cap="all" dirty="0" smtClean="0">
                <a:solidFill>
                  <a:srgbClr val="12A19A"/>
                </a:solidFill>
                <a:latin typeface="Univers 55" panose="02000503040000020003" pitchFamily="2" charset="0"/>
              </a:rPr>
              <a:t>Transparent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(White boxing). </a:t>
            </a:r>
          </a:p>
          <a:p>
            <a:pPr>
              <a:lnSpc>
                <a:spcPct val="200000"/>
              </a:lnSpc>
            </a:pP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Unterstützt das </a:t>
            </a:r>
            <a:r>
              <a:rPr lang="de-DE" cap="all" dirty="0" smtClean="0">
                <a:solidFill>
                  <a:srgbClr val="12A19A"/>
                </a:solidFill>
                <a:latin typeface="Univers 55" panose="02000503040000020003" pitchFamily="2" charset="0"/>
              </a:rPr>
              <a:t>Verstehen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 von Bewertungen &amp; Empfehlungen (Explainable AI).</a:t>
            </a:r>
            <a:endParaRPr lang="de-DE" cap="all" dirty="0">
              <a:solidFill>
                <a:schemeClr val="bg1">
                  <a:lumMod val="65000"/>
                </a:schemeClr>
              </a:solidFill>
              <a:latin typeface="Univers 55" panose="02000503040000020003" pitchFamily="2" charset="0"/>
            </a:endParaRPr>
          </a:p>
          <a:p>
            <a:pPr>
              <a:lnSpc>
                <a:spcPct val="200000"/>
              </a:lnSpc>
            </a:pPr>
            <a:r>
              <a:rPr lang="de-DE" cap="all" dirty="0" smtClean="0">
                <a:solidFill>
                  <a:srgbClr val="12A19A"/>
                </a:solidFill>
                <a:latin typeface="Univers 55" panose="02000503040000020003" pitchFamily="2" charset="0"/>
              </a:rPr>
              <a:t>EnabLes &amp; Empowers The User.</a:t>
            </a:r>
          </a:p>
          <a:p>
            <a:pPr>
              <a:lnSpc>
                <a:spcPct val="200000"/>
              </a:lnSpc>
            </a:pP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Unterstützt </a:t>
            </a:r>
            <a:r>
              <a:rPr lang="de-DE" cap="all" dirty="0" smtClean="0">
                <a:solidFill>
                  <a:srgbClr val="12A19A"/>
                </a:solidFill>
                <a:latin typeface="Univers 55" panose="02000503040000020003" pitchFamily="2" charset="0"/>
              </a:rPr>
              <a:t>Co-Creation</a:t>
            </a:r>
            <a:r>
              <a:rPr lang="de-DE" cap="all" dirty="0" smtClean="0">
                <a:solidFill>
                  <a:schemeClr val="bg1">
                    <a:lumMod val="65000"/>
                  </a:schemeClr>
                </a:solidFill>
                <a:latin typeface="Univers 55" panose="02000503040000020003" pitchFamily="2" charset="0"/>
              </a:rPr>
              <a:t>.</a:t>
            </a:r>
            <a:endParaRPr lang="de-DE" cap="all" dirty="0">
              <a:solidFill>
                <a:schemeClr val="bg1">
                  <a:lumMod val="65000"/>
                </a:schemeClr>
              </a:solidFill>
              <a:latin typeface="Univers 55" panose="020005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MISSIOn</a:t>
            </a:r>
            <a:r>
              <a:rPr lang="de-DE" dirty="0" smtClean="0"/>
              <a:t> STATEMENT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800" dirty="0" smtClean="0"/>
              <a:t>Information ist das Gold des 21sten Jahrhunderts</a:t>
            </a:r>
          </a:p>
          <a:p>
            <a:pPr lvl="1"/>
            <a:r>
              <a:rPr lang="de-DE" sz="2800" dirty="0"/>
              <a:t>d</a:t>
            </a:r>
            <a:r>
              <a:rPr lang="de-DE" sz="2800" dirty="0" smtClean="0"/>
              <a:t>as Neue</a:t>
            </a:r>
          </a:p>
          <a:p>
            <a:pPr lvl="1"/>
            <a:r>
              <a:rPr lang="de-DE" sz="2800" dirty="0"/>
              <a:t>d</a:t>
            </a:r>
            <a:r>
              <a:rPr lang="de-DE" sz="2800" dirty="0" smtClean="0"/>
              <a:t>as Überraschende</a:t>
            </a:r>
          </a:p>
          <a:p>
            <a:pPr lvl="1"/>
            <a:r>
              <a:rPr lang="de-DE" sz="2800" dirty="0" smtClean="0"/>
              <a:t>das Alleinstellende </a:t>
            </a:r>
          </a:p>
          <a:p>
            <a:endParaRPr lang="de-DE" sz="2800" dirty="0"/>
          </a:p>
          <a:p>
            <a:r>
              <a:rPr lang="de-DE" sz="2800" dirty="0" smtClean="0"/>
              <a:t>Information muss heute mühsam aus Daten extrahiert werden</a:t>
            </a:r>
          </a:p>
          <a:p>
            <a:pPr lvl="1"/>
            <a:r>
              <a:rPr lang="de-DE" sz="2800" dirty="0" smtClean="0"/>
              <a:t>Digitaler Zwilling: </a:t>
            </a:r>
            <a:r>
              <a:rPr lang="de-DE" sz="2800" dirty="0" err="1" smtClean="0"/>
              <a:t>Engineeringdaten</a:t>
            </a:r>
            <a:r>
              <a:rPr lang="de-DE" sz="2800" dirty="0" smtClean="0"/>
              <a:t>, Simulationsmodelle, Korrelationsmodelle, Betriebsdaten, Prozessbeschreibungen, Produktspezifikationen, Marktdaten, …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dirty="0" smtClean="0"/>
              <a:t>Lösungsansatz </a:t>
            </a:r>
            <a:r>
              <a:rPr lang="de-DE" sz="2800" b="1" dirty="0" smtClean="0"/>
              <a:t>Digital Companion</a:t>
            </a:r>
          </a:p>
          <a:p>
            <a:pPr lvl="1"/>
            <a:r>
              <a:rPr lang="de-DE" sz="2800" b="1" dirty="0" smtClean="0">
                <a:solidFill>
                  <a:srgbClr val="12A19A"/>
                </a:solidFill>
              </a:rPr>
              <a:t>SOWOHL</a:t>
            </a:r>
            <a:r>
              <a:rPr lang="de-DE" sz="2800" dirty="0" smtClean="0"/>
              <a:t> </a:t>
            </a:r>
            <a:r>
              <a:rPr lang="de-DE" sz="2800" dirty="0" err="1" smtClean="0"/>
              <a:t>Enablement</a:t>
            </a:r>
            <a:r>
              <a:rPr lang="de-DE" sz="2800" dirty="0" smtClean="0"/>
              <a:t> </a:t>
            </a:r>
            <a:r>
              <a:rPr lang="de-DE" sz="2800" b="1" dirty="0" smtClean="0">
                <a:solidFill>
                  <a:srgbClr val="12A19A"/>
                </a:solidFill>
              </a:rPr>
              <a:t>ALS AUCH</a:t>
            </a:r>
            <a:r>
              <a:rPr lang="de-DE" sz="2800" dirty="0" smtClean="0">
                <a:solidFill>
                  <a:srgbClr val="12A19A"/>
                </a:solidFill>
              </a:rPr>
              <a:t> </a:t>
            </a:r>
            <a:r>
              <a:rPr lang="de-DE" sz="2800" dirty="0" err="1" smtClean="0"/>
              <a:t>Empowerment</a:t>
            </a:r>
            <a:endParaRPr lang="de-DE" sz="2800" dirty="0" smtClean="0"/>
          </a:p>
          <a:p>
            <a:pPr lvl="1"/>
            <a:r>
              <a:rPr lang="de-DE" sz="2800" dirty="0" smtClean="0"/>
              <a:t>Mensch-Maschine Co-</a:t>
            </a:r>
            <a:r>
              <a:rPr lang="de-DE" sz="2800" dirty="0" err="1" smtClean="0"/>
              <a:t>Creation</a:t>
            </a:r>
            <a:r>
              <a:rPr lang="de-DE" sz="2800" dirty="0" smtClean="0"/>
              <a:t> </a:t>
            </a:r>
            <a:r>
              <a:rPr lang="de-DE" sz="2800" b="1" dirty="0" smtClean="0">
                <a:solidFill>
                  <a:srgbClr val="00CC99"/>
                </a:solidFill>
              </a:rPr>
              <a:t>STATT</a:t>
            </a:r>
            <a:r>
              <a:rPr lang="de-DE" sz="2800" dirty="0" smtClean="0">
                <a:solidFill>
                  <a:srgbClr val="00CC99"/>
                </a:solidFill>
              </a:rPr>
              <a:t> </a:t>
            </a:r>
            <a:r>
              <a:rPr lang="de-DE" sz="2800" dirty="0" smtClean="0"/>
              <a:t>Verdrängung</a:t>
            </a:r>
          </a:p>
          <a:p>
            <a:pPr lvl="1"/>
            <a:r>
              <a:rPr lang="de-DE" sz="2800" dirty="0" smtClean="0"/>
              <a:t>Entwicklungsstrategie für erklärbare </a:t>
            </a:r>
            <a:r>
              <a:rPr lang="de-DE" sz="2800" dirty="0"/>
              <a:t>k</a:t>
            </a:r>
            <a:r>
              <a:rPr lang="de-DE" sz="2800" dirty="0" smtClean="0"/>
              <a:t>ünstliche Intelligenz </a:t>
            </a:r>
          </a:p>
        </p:txBody>
      </p:sp>
    </p:spTree>
    <p:extLst>
      <p:ext uri="{BB962C8B-B14F-4D97-AF65-F5344CB8AC3E}">
        <p14:creationId xmlns:p14="http://schemas.microsoft.com/office/powerpoint/2010/main" val="103605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962025"/>
            <a:ext cx="3096768" cy="5214938"/>
          </a:xfrm>
        </p:spPr>
        <p:txBody>
          <a:bodyPr/>
          <a:lstStyle/>
          <a:p>
            <a:r>
              <a:rPr lang="de-DE" dirty="0" smtClean="0"/>
              <a:t>Companion hat eine Idee von mir und meiner Aufgabe</a:t>
            </a:r>
          </a:p>
          <a:p>
            <a:r>
              <a:rPr lang="de-DE" dirty="0" smtClean="0"/>
              <a:t>Companion unterstützt den User bei entscheidbaren Problemen </a:t>
            </a:r>
          </a:p>
          <a:p>
            <a:r>
              <a:rPr lang="de-DE" dirty="0"/>
              <a:t>Companion </a:t>
            </a:r>
            <a:r>
              <a:rPr lang="de-DE" dirty="0" smtClean="0"/>
              <a:t>bezieht den User durch White Boxing in die Prozesse ein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51520" y="449379"/>
            <a:ext cx="309676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Enable &amp; Empower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pic>
        <p:nvPicPr>
          <p:cNvPr id="6" name="Inhaltsplatzhalter 5" descr="Diagramm_26-JAN-18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" y="449379"/>
            <a:ext cx="7632700" cy="55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13372" r="15846" b="29700"/>
          <a:stretch/>
        </p:blipFill>
        <p:spPr>
          <a:xfrm>
            <a:off x="432619" y="424665"/>
            <a:ext cx="7758266" cy="5404635"/>
          </a:xfr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990600"/>
            <a:ext cx="3096768" cy="51863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Abwägung der :</a:t>
            </a:r>
          </a:p>
          <a:p>
            <a:r>
              <a:rPr lang="de-DE" dirty="0" smtClean="0"/>
              <a:t>Rüstzeit vs. Genauigkeit</a:t>
            </a:r>
          </a:p>
          <a:p>
            <a:r>
              <a:rPr lang="de-DE" dirty="0" smtClean="0"/>
              <a:t>Qualität vs. Quantität</a:t>
            </a:r>
          </a:p>
          <a:p>
            <a:r>
              <a:rPr lang="de-DE" dirty="0" smtClean="0"/>
              <a:t>Sicherheit vs. Flexibilität</a:t>
            </a:r>
          </a:p>
          <a:p>
            <a:r>
              <a:rPr lang="de-DE" dirty="0" smtClean="0"/>
              <a:t>Exploration vs. Explotation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351520" y="449379"/>
            <a:ext cx="3096767" cy="3792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Dilemma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sp>
        <p:nvSpPr>
          <p:cNvPr id="4" name="Abgerundete rechteckige Legende 3"/>
          <p:cNvSpPr/>
          <p:nvPr/>
        </p:nvSpPr>
        <p:spPr>
          <a:xfrm>
            <a:off x="2917372" y="2221715"/>
            <a:ext cx="3873953" cy="1200932"/>
          </a:xfrm>
          <a:prstGeom prst="wedgeRoundRectCallout">
            <a:avLst>
              <a:gd name="adj1" fmla="val -33443"/>
              <a:gd name="adj2" fmla="val 80629"/>
              <a:gd name="adj3" fmla="val 16667"/>
            </a:avLst>
          </a:prstGeom>
          <a:pattFill prst="pct5">
            <a:fgClr>
              <a:srgbClr val="12A19A"/>
            </a:fgClr>
            <a:bgClr>
              <a:schemeClr val="bg1"/>
            </a:bgClr>
          </a:pattFill>
          <a:ln>
            <a:solidFill>
              <a:srgbClr val="12A19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0000" tIns="252000" rIns="90000" bIns="0" rtlCol="0" anchor="ctr">
            <a:spAutoFit/>
          </a:bodyPr>
          <a:lstStyle/>
          <a:p>
            <a:pPr algn="ctr"/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“Was können </a:t>
            </a:r>
            <a:r>
              <a:rPr lang="de-DE" b="1" dirty="0">
                <a:solidFill>
                  <a:srgbClr val="12A19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WIR</a:t>
            </a:r>
            <a:r>
              <a:rPr lang="de-DE" dirty="0">
                <a:solidFill>
                  <a:srgbClr val="12A19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dirty="0" smtClean="0">
                <a:solidFill>
                  <a:srgbClr val="12A19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(Companion + Ich) </a:t>
            </a:r>
            <a:r>
              <a:rPr lang="de-D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tun</a:t>
            </a: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um eine Optimierung zu erreichen?“</a:t>
            </a:r>
          </a:p>
          <a:p>
            <a:pPr algn="ctr"/>
            <a:endParaRPr lang="de-DE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1028700"/>
            <a:ext cx="3096768" cy="5148263"/>
          </a:xfrm>
        </p:spPr>
        <p:txBody>
          <a:bodyPr/>
          <a:lstStyle/>
          <a:p>
            <a:r>
              <a:rPr lang="de-DE" dirty="0" smtClean="0"/>
              <a:t>Kennt </a:t>
            </a:r>
            <a:r>
              <a:rPr lang="de-DE" dirty="0"/>
              <a:t>Motive und Ziele des </a:t>
            </a:r>
            <a:r>
              <a:rPr lang="de-DE" dirty="0" smtClean="0"/>
              <a:t>Users</a:t>
            </a:r>
          </a:p>
          <a:p>
            <a:r>
              <a:rPr lang="de-DE" dirty="0" smtClean="0"/>
              <a:t>Übersetzt </a:t>
            </a:r>
            <a:r>
              <a:rPr lang="de-DE" dirty="0"/>
              <a:t>und </a:t>
            </a:r>
            <a:r>
              <a:rPr lang="de-DE" dirty="0" smtClean="0"/>
              <a:t>interpretiert Informationen und Daten aus dem Digital Twin </a:t>
            </a:r>
          </a:p>
          <a:p>
            <a:r>
              <a:rPr lang="de-DE" dirty="0" smtClean="0"/>
              <a:t>Nimmt  Informationen auf und verknüpft diese mit dem Kontext seiner Aufgaben</a:t>
            </a:r>
          </a:p>
          <a:p>
            <a:r>
              <a:rPr lang="de-DE" dirty="0" smtClean="0"/>
              <a:t>Kann mit neuen Ereignissen umgehen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t="9212" r="14479" b="6351"/>
          <a:stretch/>
        </p:blipFill>
        <p:spPr>
          <a:xfrm>
            <a:off x="1932058" y="449379"/>
            <a:ext cx="6210794" cy="5574231"/>
          </a:xfrm>
        </p:spPr>
      </p:pic>
      <p:sp>
        <p:nvSpPr>
          <p:cNvPr id="9" name="Textfeld 8"/>
          <p:cNvSpPr txBox="1"/>
          <p:nvPr/>
        </p:nvSpPr>
        <p:spPr>
          <a:xfrm>
            <a:off x="8351520" y="449379"/>
            <a:ext cx="309676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Digital Companion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9" y="449379"/>
            <a:ext cx="7629620" cy="5398152"/>
          </a:xfr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990600"/>
            <a:ext cx="3096768" cy="5186363"/>
          </a:xfrm>
        </p:spPr>
        <p:txBody>
          <a:bodyPr/>
          <a:lstStyle/>
          <a:p>
            <a:r>
              <a:rPr lang="de-DE" dirty="0" smtClean="0"/>
              <a:t>Companion filtert die Daten für die spezifische Situation und Aufgabe </a:t>
            </a:r>
          </a:p>
          <a:p>
            <a:r>
              <a:rPr lang="de-DE" dirty="0" smtClean="0"/>
              <a:t>Companion übersetzt und interpretiert die Daten für eine spezifische NutzerIn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51520" y="449379"/>
            <a:ext cx="3096767" cy="3792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Explainable AI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93381" y="3067685"/>
            <a:ext cx="144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DIN-Light" pitchFamily="2" charset="0"/>
              </a:rPr>
              <a:t>v</a:t>
            </a:r>
            <a:r>
              <a:rPr lang="de-DE" sz="1000" dirty="0" smtClean="0">
                <a:latin typeface="DIN-Light" pitchFamily="2" charset="0"/>
              </a:rPr>
              <a:t>erstehbares UI</a:t>
            </a:r>
            <a:endParaRPr lang="de-DE" sz="1000" dirty="0">
              <a:latin typeface="DI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2" y="449379"/>
            <a:ext cx="6025198" cy="4458647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51520" y="1223010"/>
            <a:ext cx="3096768" cy="495395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Anwendungsbeispiel:</a:t>
            </a:r>
          </a:p>
          <a:p>
            <a:r>
              <a:rPr lang="de-DE" smtClean="0"/>
              <a:t>Mit </a:t>
            </a:r>
            <a:r>
              <a:rPr lang="de-DE" dirty="0" smtClean="0"/>
              <a:t>Checkliste (auf Tablet)</a:t>
            </a:r>
            <a:endParaRPr lang="de-DE" dirty="0"/>
          </a:p>
          <a:p>
            <a:r>
              <a:rPr lang="de-DE" dirty="0" smtClean="0"/>
              <a:t>Serieller Versuch und Bewertung</a:t>
            </a:r>
          </a:p>
          <a:p>
            <a:r>
              <a:rPr lang="de-DE" dirty="0" smtClean="0"/>
              <a:t>Technologie nimmt Befehle vom Nutzer entgegen</a:t>
            </a:r>
          </a:p>
          <a:p>
            <a:r>
              <a:rPr lang="de-DE" dirty="0" smtClean="0"/>
              <a:t>Wissen und Erfahrung beim Nutzer</a:t>
            </a:r>
          </a:p>
          <a:p>
            <a:r>
              <a:rPr lang="de-DE" dirty="0" smtClean="0"/>
              <a:t>Nicht situationsspezifisch / sequenziell abzuarbeiten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51520" y="449379"/>
            <a:ext cx="309676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Status Quo einer FermentereinrichtunG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/>
          <a:stretch/>
        </p:blipFill>
        <p:spPr>
          <a:xfrm>
            <a:off x="3657600" y="2564284"/>
            <a:ext cx="4591637" cy="2343742"/>
          </a:xfrm>
          <a:prstGeom prst="rect">
            <a:avLst/>
          </a:prstGeom>
        </p:spPr>
      </p:pic>
      <p:pic>
        <p:nvPicPr>
          <p:cNvPr id="8" name="Inhaltsplatzhalt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2" r="60272" b="2301"/>
          <a:stretch/>
        </p:blipFill>
        <p:spPr>
          <a:xfrm>
            <a:off x="517182" y="5060426"/>
            <a:ext cx="3198298" cy="12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8351521" y="449379"/>
            <a:ext cx="32259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Parallelisierung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  <p:sp>
        <p:nvSpPr>
          <p:cNvPr id="36" name="Inhaltsplatzhalter 4"/>
          <p:cNvSpPr>
            <a:spLocks noGrp="1"/>
          </p:cNvSpPr>
          <p:nvPr>
            <p:ph sz="half" idx="2"/>
          </p:nvPr>
        </p:nvSpPr>
        <p:spPr>
          <a:xfrm>
            <a:off x="8351521" y="1255783"/>
            <a:ext cx="3475390" cy="3087946"/>
          </a:xfrm>
        </p:spPr>
        <p:txBody>
          <a:bodyPr>
            <a:normAutofit/>
          </a:bodyPr>
          <a:lstStyle/>
          <a:p>
            <a:r>
              <a:rPr lang="de-DE" dirty="0" smtClean="0"/>
              <a:t>Koordination von </a:t>
            </a:r>
            <a:r>
              <a:rPr lang="de-DE" dirty="0"/>
              <a:t>Aufgaben (3 </a:t>
            </a:r>
            <a:r>
              <a:rPr lang="de-DE" dirty="0" smtClean="0"/>
              <a:t>Pumpen)</a:t>
            </a:r>
            <a:endParaRPr lang="de-DE" dirty="0"/>
          </a:p>
          <a:p>
            <a:r>
              <a:rPr lang="de-DE" smtClean="0"/>
              <a:t>Anhand </a:t>
            </a:r>
            <a:r>
              <a:rPr lang="de-DE" dirty="0" smtClean="0"/>
              <a:t>vergangener Messvorgänge schlägt Companion im Master Messwerte für alle Pumpen vor (3 Messwerte)</a:t>
            </a:r>
          </a:p>
          <a:p>
            <a:r>
              <a:rPr lang="de-DE" dirty="0" smtClean="0"/>
              <a:t>Anzeige Kenndaten, Wartungstermine etc. für die einzelnen Pumpen</a:t>
            </a:r>
          </a:p>
          <a:p>
            <a:r>
              <a:rPr lang="de-DE" dirty="0" smtClean="0"/>
              <a:t>Genauigkeitsanforderungen werden mit ausgegeben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20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" r="6591" b="22710"/>
          <a:stretch/>
        </p:blipFill>
        <p:spPr>
          <a:xfrm>
            <a:off x="517182" y="457199"/>
            <a:ext cx="7721943" cy="4320541"/>
          </a:xfr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26167" r="65009" b="52167"/>
          <a:stretch/>
        </p:blipFill>
        <p:spPr>
          <a:xfrm>
            <a:off x="517182" y="4976606"/>
            <a:ext cx="3064218" cy="13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 t="4791" r="8036"/>
          <a:stretch/>
        </p:blipFill>
        <p:spPr>
          <a:xfrm>
            <a:off x="400061" y="449379"/>
            <a:ext cx="7817424" cy="6054291"/>
          </a:xfr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51520" y="1320800"/>
            <a:ext cx="3096768" cy="4856163"/>
          </a:xfrm>
        </p:spPr>
        <p:txBody>
          <a:bodyPr/>
          <a:lstStyle/>
          <a:p>
            <a:r>
              <a:rPr lang="de-DE" dirty="0" smtClean="0"/>
              <a:t>Durchführung anhand (realtime) Simulation und Optimierung durch Companion: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Abgleich der parallel laufenden Versuche mit Simulationsdaten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Vorzeitige Entscheidung über Zielerreichung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Erkennt, dass Pumpe 3 zu ungenau ist, notwendige Nachkalibrieren durch System würde die die Versuchszeit verlängern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51521" y="449379"/>
            <a:ext cx="32259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cap="all" dirty="0" smtClean="0">
                <a:solidFill>
                  <a:schemeClr val="bg1"/>
                </a:solidFill>
                <a:latin typeface="DIN-Black" panose="020B0500000000000000" pitchFamily="34" charset="0"/>
              </a:rPr>
              <a:t>Simulation Based calibration</a:t>
            </a:r>
            <a:endParaRPr lang="de-DE" cap="all" dirty="0">
              <a:solidFill>
                <a:schemeClr val="bg1"/>
              </a:solidFill>
              <a:latin typeface="DIN-Black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Breitbild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DIN-Black</vt:lpstr>
      <vt:lpstr>DIN-Light</vt:lpstr>
      <vt:lpstr>Open Sans Light</vt:lpstr>
      <vt:lpstr>Symbol</vt:lpstr>
      <vt:lpstr>Univers 45 Light</vt:lpstr>
      <vt:lpstr>Univers 55</vt:lpstr>
      <vt:lpstr>Office Theme</vt:lpstr>
      <vt:lpstr>Digital Companion </vt:lpstr>
      <vt:lpstr>MISSIOn STATEMENT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Companion</dc:title>
  <dc:creator>Sandra Siwek;Lisa Lüneburg, Sebastian Heinze</dc:creator>
  <cp:lastModifiedBy>Windows-Benutzer</cp:lastModifiedBy>
  <cp:revision>168</cp:revision>
  <dcterms:created xsi:type="dcterms:W3CDTF">2017-11-15T09:45:30Z</dcterms:created>
  <dcterms:modified xsi:type="dcterms:W3CDTF">2018-02-09T11:07:03Z</dcterms:modified>
</cp:coreProperties>
</file>