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26"/>
  </p:notesMasterIdLst>
  <p:handoutMasterIdLst>
    <p:handoutMasterId r:id="rId27"/>
  </p:handoutMasterIdLst>
  <p:sldIdLst>
    <p:sldId id="319" r:id="rId2"/>
    <p:sldId id="337" r:id="rId3"/>
    <p:sldId id="347" r:id="rId4"/>
    <p:sldId id="341" r:id="rId5"/>
    <p:sldId id="348" r:id="rId6"/>
    <p:sldId id="351" r:id="rId7"/>
    <p:sldId id="350" r:id="rId8"/>
    <p:sldId id="352" r:id="rId9"/>
    <p:sldId id="331" r:id="rId10"/>
    <p:sldId id="339" r:id="rId11"/>
    <p:sldId id="342" r:id="rId12"/>
    <p:sldId id="343" r:id="rId13"/>
    <p:sldId id="345" r:id="rId14"/>
    <p:sldId id="338" r:id="rId15"/>
    <p:sldId id="327" r:id="rId16"/>
    <p:sldId id="320" r:id="rId17"/>
    <p:sldId id="322" r:id="rId18"/>
    <p:sldId id="325" r:id="rId19"/>
    <p:sldId id="336" r:id="rId20"/>
    <p:sldId id="332" r:id="rId21"/>
    <p:sldId id="329" r:id="rId22"/>
    <p:sldId id="324" r:id="rId23"/>
    <p:sldId id="330" r:id="rId24"/>
    <p:sldId id="326" r:id="rId25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37"/>
            <p14:sldId id="347"/>
            <p14:sldId id="341"/>
            <p14:sldId id="348"/>
            <p14:sldId id="351"/>
            <p14:sldId id="350"/>
            <p14:sldId id="352"/>
            <p14:sldId id="331"/>
          </p14:sldIdLst>
        </p14:section>
        <p14:section name="Backup" id="{11E1ABF5-BE9C-4ED3-BFED-F3FA90A74AB7}">
          <p14:sldIdLst>
            <p14:sldId id="339"/>
            <p14:sldId id="342"/>
            <p14:sldId id="343"/>
            <p14:sldId id="345"/>
            <p14:sldId id="338"/>
            <p14:sldId id="327"/>
            <p14:sldId id="320"/>
            <p14:sldId id="322"/>
            <p14:sldId id="325"/>
            <p14:sldId id="336"/>
            <p14:sldId id="332"/>
            <p14:sldId id="329"/>
            <p14:sldId id="324"/>
            <p14:sldId id="330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2" autoAdjust="0"/>
    <p:restoredTop sz="74157" autoAdjust="0"/>
  </p:normalViewPr>
  <p:slideViewPr>
    <p:cSldViewPr snapToGrid="0" snapToObjects="1">
      <p:cViewPr varScale="1">
        <p:scale>
          <a:sx n="90" d="100"/>
          <a:sy n="90" d="100"/>
        </p:scale>
        <p:origin x="1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30.04.19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30.04.19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91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43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10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68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7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Ziele definieren:</a:t>
            </a:r>
            <a:r>
              <a:rPr lang="de-DE" baseline="0" dirty="0"/>
              <a:t> Schon erster Schritt in der Problemlösung: man könnte ja auch die Wartung verschieben. Ändert sich dann nicht auch die maximal erlaubte Stillstandzeit?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43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620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367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baseline="0" dirty="0"/>
              <a:t> Case: Ideen?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8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Informationen müssen dem Menschen zur Verfügung gestellt werden?</a:t>
            </a:r>
          </a:p>
          <a:p>
            <a:r>
              <a:rPr lang="de-DE" dirty="0"/>
              <a:t>Wie werden diese zur Verfügung gestellt?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Zwischenpräsentation// 18.02.2019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Zwischenpräsentation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309" y="346075"/>
            <a:ext cx="10580687" cy="684213"/>
          </a:xfrm>
        </p:spPr>
        <p:txBody>
          <a:bodyPr/>
          <a:lstStyle/>
          <a:p>
            <a:r>
              <a:rPr lang="de-DE" dirty="0"/>
              <a:t>Konzeptidee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2" y="1227061"/>
            <a:ext cx="3558392" cy="3564857"/>
            <a:chOff x="1780031" y="1414270"/>
            <a:chExt cx="3558392" cy="3564857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3558392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49328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Problemidentifikation</a:t>
              </a:r>
            </a:p>
          </p:txBody>
        </p:sp>
      </p:grpSp>
      <p:sp>
        <p:nvSpPr>
          <p:cNvPr id="10" name="Rechteck 9"/>
          <p:cNvSpPr/>
          <p:nvPr/>
        </p:nvSpPr>
        <p:spPr>
          <a:xfrm>
            <a:off x="1060025" y="3148326"/>
            <a:ext cx="3187765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Beschreibung des Problems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63285" y="4021334"/>
            <a:ext cx="318124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Definition des Ziels</a:t>
            </a:r>
          </a:p>
        </p:txBody>
      </p:sp>
      <p:sp>
        <p:nvSpPr>
          <p:cNvPr id="12" name="Rechteck 11"/>
          <p:cNvSpPr/>
          <p:nvPr/>
        </p:nvSpPr>
        <p:spPr>
          <a:xfrm>
            <a:off x="1066545" y="1788314"/>
            <a:ext cx="3181245" cy="9710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Informationen über den aktuellen Status</a:t>
            </a:r>
          </a:p>
        </p:txBody>
      </p:sp>
      <p:cxnSp>
        <p:nvCxnSpPr>
          <p:cNvPr id="14" name="Gerade Verbindung mit Pfeil 13"/>
          <p:cNvCxnSpPr>
            <a:stCxn id="12" idx="2"/>
            <a:endCxn id="10" idx="0"/>
          </p:cNvCxnSpPr>
          <p:nvPr/>
        </p:nvCxnSpPr>
        <p:spPr>
          <a:xfrm flipH="1">
            <a:off x="2653908" y="2759382"/>
            <a:ext cx="3260" cy="388944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2"/>
            <a:endCxn id="11" idx="0"/>
          </p:cNvCxnSpPr>
          <p:nvPr/>
        </p:nvCxnSpPr>
        <p:spPr>
          <a:xfrm>
            <a:off x="2653908" y="3715486"/>
            <a:ext cx="0" cy="30584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5120624" y="1227061"/>
            <a:ext cx="3558392" cy="3564858"/>
            <a:chOff x="6640833" y="1199304"/>
            <a:chExt cx="3558392" cy="3564858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64401E1E-557D-5D4F-AE09-187A0802411B}"/>
                </a:ext>
              </a:extLst>
            </p:cNvPr>
            <p:cNvGrpSpPr/>
            <p:nvPr/>
          </p:nvGrpSpPr>
          <p:grpSpPr>
            <a:xfrm>
              <a:off x="6640833" y="1199304"/>
              <a:ext cx="3558392" cy="3564858"/>
              <a:chOff x="1780031" y="1414270"/>
              <a:chExt cx="3558392" cy="3564858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35A0EAB9-4039-6448-AC03-B60DE38901D0}"/>
                  </a:ext>
                </a:extLst>
              </p:cNvPr>
              <p:cNvSpPr/>
              <p:nvPr/>
            </p:nvSpPr>
            <p:spPr>
              <a:xfrm>
                <a:off x="1780031" y="1583286"/>
                <a:ext cx="3558392" cy="3395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1977037" y="1414270"/>
                <a:ext cx="199756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Problemlösungen</a:t>
                </a:r>
              </a:p>
            </p:txBody>
          </p:sp>
        </p:grpSp>
        <p:sp>
          <p:nvSpPr>
            <p:cNvPr id="17" name="Rechteck 16"/>
            <p:cNvSpPr/>
            <p:nvPr/>
          </p:nvSpPr>
          <p:spPr>
            <a:xfrm>
              <a:off x="6837840" y="1763499"/>
              <a:ext cx="3181245" cy="968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vorschlagen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7839" y="3079021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vergleichen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837839" y="3993577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bewerten</a:t>
              </a:r>
            </a:p>
          </p:txBody>
        </p:sp>
      </p:grpSp>
      <p:cxnSp>
        <p:nvCxnSpPr>
          <p:cNvPr id="24" name="Gerade Verbindung mit Pfeil 23"/>
          <p:cNvCxnSpPr>
            <a:stCxn id="17" idx="2"/>
            <a:endCxn id="19" idx="0"/>
          </p:cNvCxnSpPr>
          <p:nvPr/>
        </p:nvCxnSpPr>
        <p:spPr>
          <a:xfrm flipH="1">
            <a:off x="6908253" y="2759382"/>
            <a:ext cx="1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9" idx="2"/>
            <a:endCxn id="20" idx="0"/>
          </p:cNvCxnSpPr>
          <p:nvPr/>
        </p:nvCxnSpPr>
        <p:spPr>
          <a:xfrm>
            <a:off x="6908253" y="3673938"/>
            <a:ext cx="0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1" idx="2"/>
            <a:endCxn id="17" idx="1"/>
          </p:cNvCxnSpPr>
          <p:nvPr/>
        </p:nvCxnSpPr>
        <p:spPr>
          <a:xfrm rot="5400000" flipH="1" flipV="1">
            <a:off x="2829181" y="2100045"/>
            <a:ext cx="2313175" cy="2663723"/>
          </a:xfrm>
          <a:prstGeom prst="bentConnector4">
            <a:avLst>
              <a:gd name="adj1" fmla="val -25395"/>
              <a:gd name="adj2" fmla="val 79857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440782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9" name="Rechteck 38"/>
          <p:cNvSpPr/>
          <p:nvPr/>
        </p:nvSpPr>
        <p:spPr>
          <a:xfrm>
            <a:off x="7024118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Nutzer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9366536" y="1227061"/>
            <a:ext cx="2018369" cy="3564857"/>
            <a:chOff x="1780031" y="1414270"/>
            <a:chExt cx="1984637" cy="3564857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1984637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4491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Entscheiden</a:t>
              </a:r>
            </a:p>
          </p:txBody>
        </p:sp>
      </p:grpSp>
      <p:sp>
        <p:nvSpPr>
          <p:cNvPr id="58" name="Rechteck 57"/>
          <p:cNvSpPr/>
          <p:nvPr/>
        </p:nvSpPr>
        <p:spPr>
          <a:xfrm>
            <a:off x="9566891" y="1791256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Kriterien festlegen</a:t>
            </a:r>
          </a:p>
        </p:txBody>
      </p:sp>
      <p:sp>
        <p:nvSpPr>
          <p:cNvPr id="59" name="Rechteck 58"/>
          <p:cNvSpPr/>
          <p:nvPr/>
        </p:nvSpPr>
        <p:spPr>
          <a:xfrm>
            <a:off x="9566891" y="3106778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Lösungen filtern</a:t>
            </a:r>
          </a:p>
        </p:txBody>
      </p:sp>
      <p:sp>
        <p:nvSpPr>
          <p:cNvPr id="60" name="Rechteck 59"/>
          <p:cNvSpPr/>
          <p:nvPr/>
        </p:nvSpPr>
        <p:spPr>
          <a:xfrm>
            <a:off x="9566892" y="4024217"/>
            <a:ext cx="161446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Lösung auswählen</a:t>
            </a:r>
          </a:p>
        </p:txBody>
      </p:sp>
      <p:cxnSp>
        <p:nvCxnSpPr>
          <p:cNvPr id="46" name="Gerade Verbindung mit Pfeil 45"/>
          <p:cNvCxnSpPr>
            <a:stCxn id="58" idx="2"/>
            <a:endCxn id="59" idx="0"/>
          </p:cNvCxnSpPr>
          <p:nvPr/>
        </p:nvCxnSpPr>
        <p:spPr>
          <a:xfrm>
            <a:off x="10374125" y="2358416"/>
            <a:ext cx="0" cy="74836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59" idx="2"/>
            <a:endCxn id="60" idx="0"/>
          </p:cNvCxnSpPr>
          <p:nvPr/>
        </p:nvCxnSpPr>
        <p:spPr>
          <a:xfrm>
            <a:off x="10374125" y="3673938"/>
            <a:ext cx="0" cy="3502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20" idx="2"/>
            <a:endCxn id="58" idx="1"/>
          </p:cNvCxnSpPr>
          <p:nvPr/>
        </p:nvCxnSpPr>
        <p:spPr>
          <a:xfrm rot="5400000" flipH="1" flipV="1">
            <a:off x="6980743" y="2002346"/>
            <a:ext cx="2513658" cy="2658638"/>
          </a:xfrm>
          <a:prstGeom prst="bentConnector4">
            <a:avLst>
              <a:gd name="adj1" fmla="val -23830"/>
              <a:gd name="adj2" fmla="val 79914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04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Problemidentifikation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Verschaltung der Module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Aktuelles Rezept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 der Services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Übersicht über KPIs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z.B. Energieverbrauch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 Meldungen, Warnungen und Alarme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Personalauslastung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Auslastung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 Produktionskennzahlen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37700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Aktueller Status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Zeitrahmen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Zielgröße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Rüstaufwand?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227067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Definition des Ziels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Beschreibungstext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Markierung des Problemumfangs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Bereiche sind betroffen?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Rezept, Serviceabhängigkeiten, 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9820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Das Problem beschreiben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89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Problemlösung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Was verändert sich?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Module sind in Datenbank hinterlegt (z.B.) -&gt; DA Jan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504858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vorschlagen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Rüstaufwand: Wie viel muss im Rezept geändert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227067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bewerten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Unterschiede darstellen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Menge an Anpassungen im 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Abmaße</a:t>
              </a:r>
              <a:r>
                <a:rPr lang="de-DE" dirty="0">
                  <a:solidFill>
                    <a:schemeClr val="tx1"/>
                  </a:solidFill>
                </a:rPr>
                <a:t> der Module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Kennzahlen</a:t>
              </a:r>
            </a:p>
            <a:p>
              <a:pPr marL="1108710" lvl="2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</a:t>
              </a:r>
            </a:p>
            <a:p>
              <a:pPr marL="1108710" lvl="2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45096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vergleichen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34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Zeitaufwand der Problemlösung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 des Moduls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104322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Kriterien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08455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 auswählen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Nach festgelegten Kriterien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72232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filtern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8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3" y="1030288"/>
            <a:ext cx="4762158" cy="4502411"/>
            <a:chOff x="1780032" y="1414270"/>
            <a:chExt cx="4762158" cy="4502411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2" y="1583285"/>
              <a:ext cx="4762158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Abmaße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Schnittstellen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Was muss im Rezept verändert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Service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Serviceabhängigkeiten bestehen?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Auswirkungen haben Anpassungen der Parameter auf den Prozess?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94927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Modulare Anlage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6592605" y="1030288"/>
            <a:ext cx="4639397" cy="4502411"/>
            <a:chOff x="1780031" y="1414270"/>
            <a:chExt cx="4639397" cy="4502411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5"/>
              <a:ext cx="4639397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viel Stillstandzeit verursacht der Modultausch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Auslastung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Kann vorproduziert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Rüstaufwände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viel muss im Rezept angepasst werden?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aufwändig ist die Integration des neuen Moduls?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Wartung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häufig muss das neue Modul gewartet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hoch ist der Energieverbrauch des Moduls?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6599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Unternehmen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984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und </a:t>
            </a:r>
            <a:r>
              <a:rPr lang="de-DE" dirty="0">
                <a:solidFill>
                  <a:schemeClr val="accent4"/>
                </a:solidFill>
              </a:rPr>
              <a:t>Motivation 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3607870-557A-164A-B22B-C1B49B36656C}"/>
              </a:ext>
            </a:extLst>
          </p:cNvPr>
          <p:cNvGrpSpPr/>
          <p:nvPr/>
        </p:nvGrpSpPr>
        <p:grpSpPr>
          <a:xfrm>
            <a:off x="874712" y="1236205"/>
            <a:ext cx="4958052" cy="1894922"/>
            <a:chOff x="1780032" y="1330903"/>
            <a:chExt cx="4958052" cy="189492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1E1E402-969D-194B-AB76-85BAC6C71034}"/>
                </a:ext>
              </a:extLst>
            </p:cNvPr>
            <p:cNvSpPr/>
            <p:nvPr/>
          </p:nvSpPr>
          <p:spPr>
            <a:xfrm>
              <a:off x="1780032" y="1499917"/>
              <a:ext cx="4958052" cy="17259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 nimmt zu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ist in kritischen Situationen für Entscheidungen verantwortlich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33772DE-177D-6242-B2B7-89D46A2C0D15}"/>
                </a:ext>
              </a:extLst>
            </p:cNvPr>
            <p:cNvSpPr/>
            <p:nvPr/>
          </p:nvSpPr>
          <p:spPr>
            <a:xfrm>
              <a:off x="1977040" y="1330903"/>
              <a:ext cx="275213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Ironies</a:t>
              </a:r>
              <a:r>
                <a:rPr lang="de-DE" b="1" dirty="0">
                  <a:solidFill>
                    <a:schemeClr val="tx1"/>
                  </a:solidFill>
                </a:rPr>
                <a:t> </a:t>
              </a:r>
              <a:r>
                <a:rPr lang="de-DE" b="1" dirty="0" err="1">
                  <a:solidFill>
                    <a:schemeClr val="tx1"/>
                  </a:solidFill>
                </a:rPr>
                <a:t>of</a:t>
              </a:r>
              <a:r>
                <a:rPr lang="de-DE" b="1" dirty="0">
                  <a:solidFill>
                    <a:schemeClr val="tx1"/>
                  </a:solidFill>
                </a:rPr>
                <a:t> Automation </a:t>
              </a:r>
              <a:r>
                <a:rPr lang="de-DE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0DD676A-B61C-5D48-BC56-AC4BB52F8528}"/>
              </a:ext>
            </a:extLst>
          </p:cNvPr>
          <p:cNvGrpSpPr/>
          <p:nvPr/>
        </p:nvGrpSpPr>
        <p:grpSpPr>
          <a:xfrm>
            <a:off x="874712" y="3506058"/>
            <a:ext cx="4958052" cy="2035760"/>
            <a:chOff x="1780032" y="1330903"/>
            <a:chExt cx="4958052" cy="203576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01F63B0-4CCA-B640-BD88-BAB407BC2183}"/>
                </a:ext>
              </a:extLst>
            </p:cNvPr>
            <p:cNvSpPr/>
            <p:nvPr/>
          </p:nvSpPr>
          <p:spPr>
            <a:xfrm>
              <a:off x="1780032" y="1499917"/>
              <a:ext cx="4958052" cy="1866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Hat Auswirkungen auf den Betrieb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Bezug zwischen örtlicher Kennzeichnung und Kennzeichnung im Automatisierungssystem muss eindeutig sein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14C32A1-04E5-494D-AB34-069455276B16}"/>
                </a:ext>
              </a:extLst>
            </p:cNvPr>
            <p:cNvSpPr/>
            <p:nvPr/>
          </p:nvSpPr>
          <p:spPr>
            <a:xfrm>
              <a:off x="1977038" y="1330903"/>
              <a:ext cx="222566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Modularisierung </a:t>
              </a:r>
              <a:r>
                <a:rPr lang="de-DE" dirty="0">
                  <a:solidFill>
                    <a:schemeClr val="tx1"/>
                  </a:solidFill>
                </a:rPr>
                <a:t>[2]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0CAAA13-C09D-AC4E-991C-1FEB2957F9A9}"/>
              </a:ext>
            </a:extLst>
          </p:cNvPr>
          <p:cNvGrpSpPr/>
          <p:nvPr/>
        </p:nvGrpSpPr>
        <p:grpSpPr>
          <a:xfrm>
            <a:off x="7121236" y="1236205"/>
            <a:ext cx="4334163" cy="4305612"/>
            <a:chOff x="1780032" y="1330903"/>
            <a:chExt cx="4831050" cy="430561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1B66402-AE28-034E-B538-DD8098A05FCC}"/>
                </a:ext>
              </a:extLst>
            </p:cNvPr>
            <p:cNvSpPr/>
            <p:nvPr/>
          </p:nvSpPr>
          <p:spPr>
            <a:xfrm>
              <a:off x="1780032" y="1499916"/>
              <a:ext cx="4831050" cy="4136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den Menschen beim Bewältigen von Aufgaben unterstützen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Informationen aus dem Prozess ergänzen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Müssen die Kompetenzen des Menschen würdigen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positive Erlebnisse fördern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BF267A1-CAB7-CF4A-B6F4-D9891842B9EE}"/>
                </a:ext>
              </a:extLst>
            </p:cNvPr>
            <p:cNvSpPr/>
            <p:nvPr/>
          </p:nvSpPr>
          <p:spPr>
            <a:xfrm>
              <a:off x="1977038" y="1330903"/>
              <a:ext cx="228930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Assistenzsysteme</a:t>
              </a:r>
            </a:p>
          </p:txBody>
        </p:sp>
      </p:grp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FD336F23-DB98-1342-BB4F-5D218AF61D6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832764" y="3473518"/>
            <a:ext cx="1288472" cy="11349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>
            <a:extLst>
              <a:ext uri="{FF2B5EF4-FFF2-40B4-BE49-F238E27FC236}">
                <a16:creationId xmlns:a16="http://schemas.microsoft.com/office/drawing/2014/main" id="{BBE684D5-0A18-BA4A-8AA1-7553DDC193B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32764" y="2268173"/>
            <a:ext cx="1288472" cy="12053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6596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Mensch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Interaktionsmechanik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9110195" y="1312196"/>
            <a:ext cx="234520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Modulare Anlage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66851" y="1322102"/>
            <a:ext cx="203936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Digitaler Assistent</a:t>
            </a:r>
          </a:p>
        </p:txBody>
      </p:sp>
      <p:sp>
        <p:nvSpPr>
          <p:cNvPr id="33" name="Rechteck 32"/>
          <p:cNvSpPr/>
          <p:nvPr/>
        </p:nvSpPr>
        <p:spPr>
          <a:xfrm>
            <a:off x="5284699" y="1316800"/>
            <a:ext cx="135718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Gerät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448018"/>
            <a:ext cx="2116327" cy="169075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Assistenzsystem</a:t>
            </a: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Menschen</a:t>
            </a:r>
            <a:r>
              <a:rPr lang="de-DE" dirty="0"/>
              <a:t> lösen Probleme unterschiedlich </a:t>
            </a:r>
            <a:r>
              <a:rPr lang="de-DE" b="0" dirty="0"/>
              <a:t>[3]</a:t>
            </a:r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Veränderungsorientierung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Verarbeitungsstil</a:t>
            </a: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Entscheidungsfokus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Explorer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Developer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Internal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People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Digitale Assistenz </a:t>
            </a:r>
            <a:r>
              <a:rPr lang="de-DE" dirty="0"/>
              <a:t>unterstützt den Menschen</a:t>
            </a:r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5DEAA25-08DE-234A-9F7E-6DA95517E4AB}"/>
              </a:ext>
            </a:extLst>
          </p:cNvPr>
          <p:cNvGrpSpPr/>
          <p:nvPr/>
        </p:nvGrpSpPr>
        <p:grpSpPr>
          <a:xfrm>
            <a:off x="6677452" y="1605774"/>
            <a:ext cx="4639397" cy="3520414"/>
            <a:chOff x="1780031" y="1414270"/>
            <a:chExt cx="4639397" cy="352041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BE4218A-6735-2946-A3C0-E23809B7CEDF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Interaktivität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Möglichkeit zur Interaktion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Diagnose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Effekte bei fehlerhaften Eingaben müssen bekannt sein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Korrektur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Assistenz muss den Nutzer auf bei abweichenden Handlungen geeignet unterstützen können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5ECE2600-E242-0A47-A437-E1A9C7F07343}"/>
                </a:ext>
              </a:extLst>
            </p:cNvPr>
            <p:cNvSpPr/>
            <p:nvPr/>
          </p:nvSpPr>
          <p:spPr>
            <a:xfrm>
              <a:off x="1977039" y="1414270"/>
              <a:ext cx="25189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Anforderungen </a:t>
              </a:r>
              <a:r>
                <a:rPr lang="de-DE" sz="2000" dirty="0">
                  <a:solidFill>
                    <a:schemeClr val="accent4"/>
                  </a:solidFill>
                </a:rPr>
                <a:t>[5]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A9CBD64-DABE-DB44-8CC9-7ED3D3F42599}"/>
              </a:ext>
            </a:extLst>
          </p:cNvPr>
          <p:cNvGrpSpPr/>
          <p:nvPr/>
        </p:nvGrpSpPr>
        <p:grpSpPr>
          <a:xfrm>
            <a:off x="874712" y="1605774"/>
            <a:ext cx="4639397" cy="3520414"/>
            <a:chOff x="1780031" y="1414270"/>
            <a:chExt cx="4639397" cy="3520414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80AB37D-6202-FE47-84F8-2DB9C99F0992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Aufmerksamkeit aktivieren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Steuern der Aufmerksamkeit des Nutzers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Informationen integrieren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Erklärung von Symbolen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Erläutern von Konsequenzen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Entscheidungen unterstützen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Bereitstellen aller Informationen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Vorschlag von Lösungsansätzen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E6D6DF1-8063-C749-A415-29613D3195D5}"/>
                </a:ext>
              </a:extLst>
            </p:cNvPr>
            <p:cNvSpPr/>
            <p:nvPr/>
          </p:nvSpPr>
          <p:spPr>
            <a:xfrm>
              <a:off x="1977037" y="1414270"/>
              <a:ext cx="17812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Aufgaben </a:t>
              </a:r>
              <a:r>
                <a:rPr lang="de-DE" sz="2000" dirty="0">
                  <a:solidFill>
                    <a:schemeClr val="accent4"/>
                  </a:solidFill>
                </a:rPr>
                <a:t>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3EF50-EEA4-0D49-A35C-C36F045D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Gute</a:t>
            </a:r>
            <a:r>
              <a:rPr lang="de-DE" dirty="0">
                <a:solidFill>
                  <a:schemeClr val="accent4"/>
                </a:solidFill>
              </a:rPr>
              <a:t> User Experience </a:t>
            </a:r>
            <a:r>
              <a:rPr lang="de-DE" dirty="0"/>
              <a:t>kann den Nutzer positiv beeinflussen</a:t>
            </a:r>
            <a:endParaRPr lang="de-DE" dirty="0">
              <a:solidFill>
                <a:schemeClr val="accent4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2067C57-47CC-BC4A-911D-C058CB8E64C1}"/>
              </a:ext>
            </a:extLst>
          </p:cNvPr>
          <p:cNvGrpSpPr/>
          <p:nvPr/>
        </p:nvGrpSpPr>
        <p:grpSpPr>
          <a:xfrm>
            <a:off x="874711" y="3617991"/>
            <a:ext cx="4639397" cy="2076232"/>
            <a:chOff x="1780031" y="1414270"/>
            <a:chExt cx="4639397" cy="207623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F74AAB6-FEC2-E040-AE2F-389C01E41200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Negative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Vermindert Selbstreflektion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Positive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zu </a:t>
              </a:r>
              <a:r>
                <a:rPr lang="de-DE" dirty="0" err="1">
                  <a:solidFill>
                    <a:schemeClr val="tx1"/>
                  </a:solidFill>
                </a:rPr>
                <a:t>Oberflächlichkeiten</a:t>
              </a:r>
              <a:r>
                <a:rPr lang="de-DE" dirty="0">
                  <a:solidFill>
                    <a:schemeClr val="tx1"/>
                  </a:solidFill>
                </a:rPr>
                <a:t> führen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9A91609-F78E-9C45-BCA7-7DF954BC0A1A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Emotionen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713588"/>
            <a:ext cx="4639397" cy="1625311"/>
            <a:chOff x="1780031" y="1414270"/>
            <a:chExt cx="4639397" cy="1625311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Setzte Problemlöseprozess in Gang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Das Motiv ist wichtig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Motivation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96BDAF81-30A4-1E4E-959F-95E9EB7F7C7A}"/>
              </a:ext>
            </a:extLst>
          </p:cNvPr>
          <p:cNvSpPr/>
          <p:nvPr/>
        </p:nvSpPr>
        <p:spPr>
          <a:xfrm>
            <a:off x="1717621" y="1143338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Der Mensch </a:t>
            </a:r>
            <a:r>
              <a:rPr lang="de-DE" sz="2000" dirty="0">
                <a:solidFill>
                  <a:schemeClr val="accent6"/>
                </a:solidFill>
              </a:rPr>
              <a:t>[6]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6C50A77-89BD-8744-8E4D-4BE35B73D833}"/>
              </a:ext>
            </a:extLst>
          </p:cNvPr>
          <p:cNvSpPr/>
          <p:nvPr/>
        </p:nvSpPr>
        <p:spPr>
          <a:xfrm>
            <a:off x="7508825" y="1146307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Das System </a:t>
            </a:r>
            <a:r>
              <a:rPr lang="de-DE" sz="2000" dirty="0">
                <a:solidFill>
                  <a:schemeClr val="accent6"/>
                </a:solidFill>
              </a:rPr>
              <a:t>[7]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B6A8D9F-A9F8-264C-B489-24AFD5A8596D}"/>
              </a:ext>
            </a:extLst>
          </p:cNvPr>
          <p:cNvGrpSpPr/>
          <p:nvPr/>
        </p:nvGrpSpPr>
        <p:grpSpPr>
          <a:xfrm>
            <a:off x="6665916" y="1713588"/>
            <a:ext cx="4639397" cy="1625311"/>
            <a:chOff x="1780031" y="1414270"/>
            <a:chExt cx="4639397" cy="162531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766CB30-3942-9E46-8CAC-FC33876B35F3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 reduzieren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Erwartungen des Nutzers erfüllen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9F41613-6C39-9547-8B51-B50E6A35E505}"/>
                </a:ext>
              </a:extLst>
            </p:cNvPr>
            <p:cNvSpPr/>
            <p:nvPr/>
          </p:nvSpPr>
          <p:spPr>
            <a:xfrm>
              <a:off x="1977038" y="1414270"/>
              <a:ext cx="189315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Gute Gestaltung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EAAE737-A1E8-BD49-A661-00C0D54A60DD}"/>
              </a:ext>
            </a:extLst>
          </p:cNvPr>
          <p:cNvGrpSpPr/>
          <p:nvPr/>
        </p:nvGrpSpPr>
        <p:grpSpPr>
          <a:xfrm>
            <a:off x="6665914" y="3617991"/>
            <a:ext cx="4639397" cy="2076232"/>
            <a:chOff x="1780031" y="1414270"/>
            <a:chExt cx="4639397" cy="2076232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12CF216-7A5B-B546-8D15-3FFD047539D4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Ausgewogenes Zusammenspiel zwischen Herausforderungen und Erfolgen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Bedürfnisse des Menschen müssen angesprochen werden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Freude, Spaß und Stolz generieren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1008A0C-F66B-104F-B3C9-118DB994F72D}"/>
                </a:ext>
              </a:extLst>
            </p:cNvPr>
            <p:cNvSpPr/>
            <p:nvPr/>
          </p:nvSpPr>
          <p:spPr>
            <a:xfrm>
              <a:off x="1977038" y="1414270"/>
              <a:ext cx="32786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Positive Erlebnisse generieren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38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sp>
        <p:nvSpPr>
          <p:cNvPr id="4" name="Rechteck 3"/>
          <p:cNvSpPr/>
          <p:nvPr/>
        </p:nvSpPr>
        <p:spPr>
          <a:xfrm>
            <a:off x="5477067" y="1478769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Dose</a:t>
            </a:r>
          </a:p>
        </p:txBody>
      </p:sp>
      <p:sp>
        <p:nvSpPr>
          <p:cNvPr id="5" name="Rechteck 4"/>
          <p:cNvSpPr/>
          <p:nvPr/>
        </p:nvSpPr>
        <p:spPr>
          <a:xfrm>
            <a:off x="5477067" y="2890739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React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473753" y="4302709"/>
            <a:ext cx="917714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0" name="Gerader Verbinder 9"/>
          <p:cNvCxnSpPr>
            <a:stCxn id="4" idx="2"/>
            <a:endCxn id="5" idx="0"/>
          </p:cNvCxnSpPr>
          <p:nvPr/>
        </p:nvCxnSpPr>
        <p:spPr>
          <a:xfrm>
            <a:off x="5934267" y="2393169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endCxn id="4" idx="0"/>
          </p:cNvCxnSpPr>
          <p:nvPr/>
        </p:nvCxnSpPr>
        <p:spPr>
          <a:xfrm rot="5400000" flipH="1" flipV="1">
            <a:off x="4913929" y="2041908"/>
            <a:ext cx="1583477" cy="457200"/>
          </a:xfrm>
          <a:prstGeom prst="bentConnector5">
            <a:avLst>
              <a:gd name="adj1" fmla="val 128"/>
              <a:gd name="adj2" fmla="val -50000"/>
              <a:gd name="adj3" fmla="val 114437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cxnSpLocks/>
            <a:stCxn id="5" idx="2"/>
            <a:endCxn id="6" idx="0"/>
          </p:cNvCxnSpPr>
          <p:nvPr/>
        </p:nvCxnSpPr>
        <p:spPr>
          <a:xfrm flipH="1">
            <a:off x="5932610" y="3805139"/>
            <a:ext cx="1657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cxnSpLocks/>
            <a:stCxn id="6" idx="2"/>
          </p:cNvCxnSpPr>
          <p:nvPr/>
        </p:nvCxnSpPr>
        <p:spPr>
          <a:xfrm rot="5400000" flipH="1" flipV="1">
            <a:off x="5387428" y="4213071"/>
            <a:ext cx="1549220" cy="458856"/>
          </a:xfrm>
          <a:prstGeom prst="bentConnector5">
            <a:avLst>
              <a:gd name="adj1" fmla="val -14756"/>
              <a:gd name="adj2" fmla="val 179291"/>
              <a:gd name="adj3" fmla="val 100081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0274308" y="1423404"/>
            <a:ext cx="1039866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Modul leihen</a:t>
            </a:r>
          </a:p>
        </p:txBody>
      </p:sp>
      <p:sp>
        <p:nvSpPr>
          <p:cNvPr id="22" name="Rechteck 21"/>
          <p:cNvSpPr/>
          <p:nvPr/>
        </p:nvSpPr>
        <p:spPr>
          <a:xfrm>
            <a:off x="10274307" y="2835374"/>
            <a:ext cx="1039867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Modul durch 2 ersetzen</a:t>
            </a:r>
          </a:p>
        </p:txBody>
      </p:sp>
      <p:sp>
        <p:nvSpPr>
          <p:cNvPr id="23" name="Rechteck 22"/>
          <p:cNvSpPr/>
          <p:nvPr/>
        </p:nvSpPr>
        <p:spPr>
          <a:xfrm>
            <a:off x="10274308" y="4247344"/>
            <a:ext cx="1039866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Wartung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auf-schieben</a:t>
            </a:r>
          </a:p>
        </p:txBody>
      </p:sp>
      <p:cxnSp>
        <p:nvCxnSpPr>
          <p:cNvPr id="38" name="Gewinkelte Verbindung 37"/>
          <p:cNvCxnSpPr>
            <a:cxnSpLocks/>
            <a:stCxn id="21" idx="1"/>
          </p:cNvCxnSpPr>
          <p:nvPr/>
        </p:nvCxnSpPr>
        <p:spPr>
          <a:xfrm rot="10800000" flipV="1">
            <a:off x="6487458" y="1880604"/>
            <a:ext cx="3786850" cy="247119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cxnSpLocks/>
            <a:stCxn id="22" idx="1"/>
          </p:cNvCxnSpPr>
          <p:nvPr/>
        </p:nvCxnSpPr>
        <p:spPr>
          <a:xfrm rot="10800000" flipV="1">
            <a:off x="6487459" y="3292574"/>
            <a:ext cx="3786848" cy="1446014"/>
          </a:xfrm>
          <a:prstGeom prst="bentConnector3">
            <a:avLst>
              <a:gd name="adj1" fmla="val 328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cxnSpLocks/>
            <a:stCxn id="23" idx="1"/>
          </p:cNvCxnSpPr>
          <p:nvPr/>
        </p:nvCxnSpPr>
        <p:spPr>
          <a:xfrm rot="10800000" flipV="1">
            <a:off x="6487462" y="4704544"/>
            <a:ext cx="3786847" cy="491244"/>
          </a:xfrm>
          <a:prstGeom prst="bentConnector3">
            <a:avLst>
              <a:gd name="adj1" fmla="val 17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7641533" y="4013623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8" name="Rechteck 47"/>
          <p:cNvSpPr/>
          <p:nvPr/>
        </p:nvSpPr>
        <p:spPr>
          <a:xfrm>
            <a:off x="7641533" y="4419846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9" name="Rechteck 48"/>
          <p:cNvSpPr/>
          <p:nvPr/>
        </p:nvSpPr>
        <p:spPr>
          <a:xfrm>
            <a:off x="7641533" y="4862510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1" name="Gerader Verbinder 50"/>
          <p:cNvCxnSpPr/>
          <p:nvPr/>
        </p:nvCxnSpPr>
        <p:spPr>
          <a:xfrm>
            <a:off x="5280297" y="4198820"/>
            <a:ext cx="1215342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5372895" y="4198820"/>
            <a:ext cx="1122744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 hidden="1"/>
          <p:cNvGrpSpPr/>
          <p:nvPr/>
        </p:nvGrpSpPr>
        <p:grpSpPr>
          <a:xfrm>
            <a:off x="7509344" y="1283294"/>
            <a:ext cx="3804831" cy="1103599"/>
            <a:chOff x="7789760" y="1338659"/>
            <a:chExt cx="3804831" cy="1103599"/>
          </a:xfrm>
        </p:grpSpPr>
        <p:sp>
          <p:nvSpPr>
            <p:cNvPr id="34" name="Rechteck 33"/>
            <p:cNvSpPr/>
            <p:nvPr/>
          </p:nvSpPr>
          <p:spPr>
            <a:xfrm>
              <a:off x="7789760" y="1527858"/>
              <a:ext cx="380483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</a:t>
              </a:r>
              <a:r>
                <a:rPr lang="de-DE" dirty="0">
                  <a:solidFill>
                    <a:schemeClr val="tx1"/>
                  </a:solidFill>
                </a:rPr>
                <a:t>: Keine Anpassungen am Rezept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Hohe Kosten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7911431" y="1338659"/>
              <a:ext cx="133010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Leihmodul</a:t>
              </a:r>
            </a:p>
          </p:txBody>
        </p:sp>
      </p:grpSp>
      <p:grpSp>
        <p:nvGrpSpPr>
          <p:cNvPr id="7" name="Gruppieren 6" hidden="1">
            <a:extLst>
              <a:ext uri="{FF2B5EF4-FFF2-40B4-BE49-F238E27FC236}">
                <a16:creationId xmlns:a16="http://schemas.microsoft.com/office/drawing/2014/main" id="{4524C733-E4A0-094C-8136-9DE1ABF03809}"/>
              </a:ext>
            </a:extLst>
          </p:cNvPr>
          <p:cNvGrpSpPr/>
          <p:nvPr/>
        </p:nvGrpSpPr>
        <p:grpSpPr>
          <a:xfrm>
            <a:off x="7509344" y="2738459"/>
            <a:ext cx="3804831" cy="1065092"/>
            <a:chOff x="7789761" y="2789136"/>
            <a:chExt cx="3804831" cy="1065092"/>
          </a:xfrm>
        </p:grpSpPr>
        <p:sp>
          <p:nvSpPr>
            <p:cNvPr id="35" name="Rechteck 34"/>
            <p:cNvSpPr/>
            <p:nvPr/>
          </p:nvSpPr>
          <p:spPr>
            <a:xfrm>
              <a:off x="7789761" y="2939828"/>
              <a:ext cx="380483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PRO: </a:t>
              </a:r>
              <a:r>
                <a:rPr lang="de-DE" dirty="0">
                  <a:solidFill>
                    <a:schemeClr val="tx1"/>
                  </a:solidFill>
                </a:rPr>
                <a:t>Funktioniert, geringe Kosten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Hoher Energieverbrauch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7911431" y="2789136"/>
              <a:ext cx="15251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Altes Modul</a:t>
              </a:r>
            </a:p>
          </p:txBody>
        </p:sp>
      </p:grpSp>
      <p:grpSp>
        <p:nvGrpSpPr>
          <p:cNvPr id="8" name="Gruppieren 7" hidden="1">
            <a:extLst>
              <a:ext uri="{FF2B5EF4-FFF2-40B4-BE49-F238E27FC236}">
                <a16:creationId xmlns:a16="http://schemas.microsoft.com/office/drawing/2014/main" id="{6A103FCA-854C-C04E-BB87-A0BCEB37CB2A}"/>
              </a:ext>
            </a:extLst>
          </p:cNvPr>
          <p:cNvGrpSpPr/>
          <p:nvPr/>
        </p:nvGrpSpPr>
        <p:grpSpPr>
          <a:xfrm>
            <a:off x="7509344" y="4155117"/>
            <a:ext cx="3804830" cy="1227111"/>
            <a:chOff x="7789762" y="4155117"/>
            <a:chExt cx="3804830" cy="1227111"/>
          </a:xfrm>
        </p:grpSpPr>
        <p:sp>
          <p:nvSpPr>
            <p:cNvPr id="36" name="Rechteck 35"/>
            <p:cNvSpPr/>
            <p:nvPr/>
          </p:nvSpPr>
          <p:spPr>
            <a:xfrm>
              <a:off x="7789762" y="4351798"/>
              <a:ext cx="3804830" cy="1030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</a:t>
              </a:r>
              <a:r>
                <a:rPr lang="de-DE" dirty="0">
                  <a:solidFill>
                    <a:schemeClr val="tx1"/>
                  </a:solidFill>
                </a:rPr>
                <a:t>: Geringer Energieverbrauch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Viele Anpassungen am Rezept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7911430" y="4155117"/>
              <a:ext cx="162271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Neues Modul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0" y="1274523"/>
            <a:ext cx="3184998" cy="3966812"/>
            <a:chOff x="1780029" y="1414270"/>
            <a:chExt cx="3184998" cy="3812070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29" y="1583283"/>
              <a:ext cx="3184998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Dauer der Wartung: 2 Tage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Bedingungen: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Max. Stillstandzeit:</a:t>
              </a:r>
              <a:br>
                <a:rPr lang="de-DE" sz="1600" dirty="0">
                  <a:solidFill>
                    <a:schemeClr val="tx1"/>
                  </a:solidFill>
                </a:rPr>
              </a:br>
              <a:r>
                <a:rPr lang="de-DE" sz="1600" dirty="0">
                  <a:solidFill>
                    <a:schemeClr val="tx1"/>
                  </a:solidFill>
                </a:rPr>
                <a:t>3 Stunden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Wartung in 7 Tagen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Was ist die beste Lösung?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Modul leihen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Modul durch 2 ersetzen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Wartung aufschieben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6206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Wartung Modul </a:t>
              </a:r>
              <a:r>
                <a:rPr lang="de-DE" b="1" dirty="0" err="1">
                  <a:solidFill>
                    <a:schemeClr val="accent4"/>
                  </a:solidFill>
                </a:rPr>
                <a:t>Temper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37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C50CA-1F3A-EF43-9380-876C137A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D8A889-EFEB-F24E-8415-CFB9A52076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136" y="1484313"/>
            <a:ext cx="10580688" cy="4344987"/>
          </a:xfrm>
        </p:spPr>
        <p:txBody>
          <a:bodyPr/>
          <a:lstStyle/>
          <a:p>
            <a:r>
              <a:rPr lang="de-DE" dirty="0">
                <a:latin typeface="+mn-lt"/>
              </a:rPr>
              <a:t>[1] </a:t>
            </a:r>
            <a:r>
              <a:rPr lang="de-DE" dirty="0" err="1">
                <a:latin typeface="+mn-lt"/>
              </a:rPr>
              <a:t>Lisanne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Bainbridget</a:t>
            </a:r>
            <a:r>
              <a:rPr lang="de-DE" dirty="0">
                <a:latin typeface="+mn-lt"/>
              </a:rPr>
              <a:t>. „</a:t>
            </a:r>
            <a:r>
              <a:rPr lang="de-DE" dirty="0" err="1">
                <a:latin typeface="+mn-lt"/>
              </a:rPr>
              <a:t>Ironies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Automation“. In: </a:t>
            </a:r>
            <a:r>
              <a:rPr lang="de-DE" i="1" dirty="0" err="1">
                <a:latin typeface="+mn-lt"/>
              </a:rPr>
              <a:t>Automatica</a:t>
            </a:r>
            <a:r>
              <a:rPr lang="de-DE" i="1" dirty="0">
                <a:latin typeface="+mn-lt"/>
              </a:rPr>
              <a:t> </a:t>
            </a:r>
            <a:r>
              <a:rPr lang="de-DE" dirty="0">
                <a:latin typeface="+mn-lt"/>
              </a:rPr>
              <a:t>19.6 (1983), S. 775–779.</a:t>
            </a:r>
          </a:p>
          <a:p>
            <a:r>
              <a:rPr lang="de-DE" dirty="0"/>
              <a:t>[2] Michael Obst, Thomas Holm, Stephan Bleuel, Ulf </a:t>
            </a:r>
            <a:r>
              <a:rPr lang="de-DE" dirty="0" err="1"/>
              <a:t>Claussnitzer</a:t>
            </a:r>
            <a:r>
              <a:rPr lang="de-DE" dirty="0"/>
              <a:t>, Lars </a:t>
            </a:r>
            <a:r>
              <a:rPr lang="de-DE" dirty="0" err="1"/>
              <a:t>Evetz</a:t>
            </a:r>
            <a:r>
              <a:rPr lang="de-DE" dirty="0"/>
              <a:t>, Tobias </a:t>
            </a:r>
            <a:r>
              <a:rPr lang="de-DE" dirty="0" err="1"/>
              <a:t>Jäger</a:t>
            </a:r>
            <a:r>
              <a:rPr lang="de-DE" dirty="0"/>
              <a:t>, Tobias </a:t>
            </a:r>
            <a:r>
              <a:rPr lang="de-DE" dirty="0" err="1"/>
              <a:t>Nekolla</a:t>
            </a:r>
            <a:r>
              <a:rPr lang="de-DE" dirty="0"/>
              <a:t>, Stephan Pech, Stefan Schmitz und Leon </a:t>
            </a:r>
            <a:r>
              <a:rPr lang="de-DE" dirty="0" err="1"/>
              <a:t>Urbas</a:t>
            </a:r>
            <a:r>
              <a:rPr lang="de-DE" dirty="0"/>
              <a:t>. „Automatisierung im Life Cycle modularer Anlagen“. In: </a:t>
            </a:r>
            <a:r>
              <a:rPr lang="de-DE" i="1" dirty="0" err="1"/>
              <a:t>Atp</a:t>
            </a:r>
            <a:r>
              <a:rPr lang="de-DE" i="1" dirty="0"/>
              <a:t> Edition </a:t>
            </a:r>
            <a:r>
              <a:rPr lang="de-DE" dirty="0"/>
              <a:t>1-2. </a:t>
            </a:r>
            <a:r>
              <a:rPr lang="de-DE" dirty="0" err="1"/>
              <a:t>January</a:t>
            </a:r>
            <a:r>
              <a:rPr lang="de-DE" dirty="0"/>
              <a:t> (2013), S. 24– 31. </a:t>
            </a:r>
          </a:p>
          <a:p>
            <a:r>
              <a:rPr lang="de-DE" dirty="0"/>
              <a:t>[3] Tilmann </a:t>
            </a:r>
            <a:r>
              <a:rPr lang="de-DE" dirty="0" err="1"/>
              <a:t>Betsch</a:t>
            </a:r>
            <a:r>
              <a:rPr lang="de-DE" dirty="0"/>
              <a:t>, Joachim Funke und Henning Plessner. </a:t>
            </a:r>
            <a:r>
              <a:rPr lang="de-DE" i="1" dirty="0"/>
              <a:t>Denken - Urteilen, Entscheiden, Problemlösen</a:t>
            </a:r>
            <a:r>
              <a:rPr lang="de-DE" dirty="0"/>
              <a:t>. Berlin Heidelberg, 2011. </a:t>
            </a:r>
          </a:p>
          <a:p>
            <a:r>
              <a:rPr lang="de-DE" dirty="0"/>
              <a:t>[4] H. </a:t>
            </a:r>
            <a:r>
              <a:rPr lang="de-DE" dirty="0" err="1"/>
              <a:t>Wandke</a:t>
            </a:r>
            <a:r>
              <a:rPr lang="de-DE" dirty="0"/>
              <a:t>. „Assistance in human–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: A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proposal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taxonomy</a:t>
            </a:r>
            <a:r>
              <a:rPr lang="de-DE" dirty="0"/>
              <a:t>“. In: </a:t>
            </a:r>
            <a:r>
              <a:rPr lang="de-DE" i="1" dirty="0" err="1"/>
              <a:t>Theoretical</a:t>
            </a:r>
            <a:r>
              <a:rPr lang="de-DE" i="1" dirty="0"/>
              <a:t> </a:t>
            </a:r>
            <a:r>
              <a:rPr lang="de-DE" i="1" dirty="0" err="1"/>
              <a:t>Issues</a:t>
            </a:r>
            <a:r>
              <a:rPr lang="de-DE" i="1" dirty="0"/>
              <a:t> in </a:t>
            </a:r>
            <a:r>
              <a:rPr lang="de-DE" i="1" dirty="0" err="1"/>
              <a:t>Ergonomics</a:t>
            </a:r>
            <a:r>
              <a:rPr lang="de-DE" i="1" dirty="0"/>
              <a:t> Science </a:t>
            </a:r>
            <a:r>
              <a:rPr lang="de-DE" dirty="0"/>
              <a:t>6.2 (2005), S. 129–155. </a:t>
            </a:r>
          </a:p>
          <a:p>
            <a:r>
              <a:rPr lang="de-DE" dirty="0"/>
              <a:t>[5] Bernd Ludwig. </a:t>
            </a:r>
            <a:r>
              <a:rPr lang="de-DE" i="1" dirty="0"/>
              <a:t>Planbasierte Mensch-Maschine- Interaktion in multimodalen Assistenzsystemen</a:t>
            </a:r>
            <a:r>
              <a:rPr lang="de-DE" dirty="0"/>
              <a:t>. Berlin Heidelberg: Springer Vieweg, 2015. </a:t>
            </a:r>
          </a:p>
          <a:p>
            <a:r>
              <a:rPr lang="de-DE" dirty="0"/>
              <a:t>[6] Dietrich Dörner. „Denken , Problemlösen und Intelligenz“. In: Psychologische Rundschau XXXV.1 (1984), S. 10–20.</a:t>
            </a:r>
          </a:p>
          <a:p>
            <a:r>
              <a:rPr lang="de-DE" dirty="0"/>
              <a:t>[7] </a:t>
            </a:r>
            <a:r>
              <a:rPr lang="en-US" dirty="0"/>
              <a:t>Marc </a:t>
            </a:r>
            <a:r>
              <a:rPr lang="en-US" dirty="0" err="1"/>
              <a:t>Hassenzahl</a:t>
            </a:r>
            <a:r>
              <a:rPr lang="en-US" dirty="0"/>
              <a:t>. „User Experience (UX) Towards an experiential“. </a:t>
            </a:r>
            <a:r>
              <a:rPr lang="de-DE" dirty="0"/>
              <a:t>In: </a:t>
            </a:r>
            <a:r>
              <a:rPr lang="en-US" dirty="0"/>
              <a:t>ACM International Conference Proceeding Series 339 </a:t>
            </a:r>
            <a:r>
              <a:rPr lang="de-DE" dirty="0"/>
              <a:t>(2008), S. 11–15.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5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vielfältige Möglichkeiten mit dem System zu </a:t>
            </a:r>
            <a:r>
              <a:rPr lang="de-DE" dirty="0">
                <a:solidFill>
                  <a:schemeClr val="accent4"/>
                </a:solidFill>
              </a:rPr>
              <a:t>interagieren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07898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Tastatur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Zweidimensionale Bewegung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Benötigt flache Oberfläche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76555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Maus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 durch Berühren des Bildschirms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Touch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Muss sicher erkannt werden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Sprache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Wird durch Kamera erfasst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Gestik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Bedienung durch kippen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Für Zielverfolgungsaufgaben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Verwendung als Mausersatz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10144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Joystick</a:t>
              </a: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pic>
        <p:nvPicPr>
          <p:cNvPr id="36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54428"/>
            <a:ext cx="804773" cy="804773"/>
          </a:xfrm>
          <a:solidFill>
            <a:schemeClr val="bg1"/>
          </a:solidFill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4577086"/>
            <a:ext cx="809499" cy="80949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4578924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3154428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1684522"/>
            <a:ext cx="815671" cy="815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3" y="1684522"/>
            <a:ext cx="807253" cy="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4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Modulare Anlagen </a:t>
            </a:r>
            <a:r>
              <a:rPr lang="de-DE" dirty="0"/>
              <a:t>sind zustandsgesteuert und stellen ihre Funktionen als Services zur Verfügung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A0A8815-E75B-6046-B394-2A918B180A1D}"/>
              </a:ext>
            </a:extLst>
          </p:cNvPr>
          <p:cNvGrpSpPr/>
          <p:nvPr/>
        </p:nvGrpSpPr>
        <p:grpSpPr>
          <a:xfrm>
            <a:off x="874710" y="1484313"/>
            <a:ext cx="4723201" cy="1459609"/>
            <a:chOff x="1780031" y="1330903"/>
            <a:chExt cx="4723201" cy="1459609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6DACD2C-9288-2743-8000-2D2B960374D2}"/>
                </a:ext>
              </a:extLst>
            </p:cNvPr>
            <p:cNvSpPr/>
            <p:nvPr/>
          </p:nvSpPr>
          <p:spPr>
            <a:xfrm>
              <a:off x="1780031" y="1499917"/>
              <a:ext cx="4723201" cy="1290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Geschlossene funktionale Einheit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Verfahrenstechnische Grundfunktion als Dienst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Zustandsbasiert mit Services gesteuert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A961849-3F67-574C-9B6D-E3BC3038B489}"/>
                </a:ext>
              </a:extLst>
            </p:cNvPr>
            <p:cNvSpPr/>
            <p:nvPr/>
          </p:nvSpPr>
          <p:spPr>
            <a:xfrm>
              <a:off x="1977040" y="1330903"/>
              <a:ext cx="12700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Merkmale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88F0E40-A3C2-8A49-B01C-D43BDE29765D}"/>
              </a:ext>
            </a:extLst>
          </p:cNvPr>
          <p:cNvGrpSpPr/>
          <p:nvPr/>
        </p:nvGrpSpPr>
        <p:grpSpPr>
          <a:xfrm>
            <a:off x="874710" y="3297531"/>
            <a:ext cx="4723201" cy="2230432"/>
            <a:chOff x="1780031" y="1330903"/>
            <a:chExt cx="4723201" cy="22304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8E7CC15-3520-4B45-A599-D8A2FCD6071C}"/>
                </a:ext>
              </a:extLst>
            </p:cNvPr>
            <p:cNvSpPr/>
            <p:nvPr/>
          </p:nvSpPr>
          <p:spPr>
            <a:xfrm>
              <a:off x="1780031" y="1499918"/>
              <a:ext cx="4723201" cy="2061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Allow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Erlaubt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Prohibit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Verbietet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Change: </a:t>
              </a:r>
              <a:r>
                <a:rPr lang="de-DE" dirty="0">
                  <a:solidFill>
                    <a:schemeClr val="tx1"/>
                  </a:solidFill>
                </a:rPr>
                <a:t>Betriebsartwechsel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Sync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Synchronisiert Services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CA4E624-C249-DD44-95E5-805EF9DA78B4}"/>
                </a:ext>
              </a:extLst>
            </p:cNvPr>
            <p:cNvSpPr/>
            <p:nvPr/>
          </p:nvSpPr>
          <p:spPr>
            <a:xfrm>
              <a:off x="1977039" y="1330903"/>
              <a:ext cx="317747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Abhängigkeiten von Services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4C33807-8E01-ED45-97CC-799667FE8E29}"/>
              </a:ext>
            </a:extLst>
          </p:cNvPr>
          <p:cNvGrpSpPr/>
          <p:nvPr/>
        </p:nvGrpSpPr>
        <p:grpSpPr>
          <a:xfrm>
            <a:off x="6690244" y="1484313"/>
            <a:ext cx="4726800" cy="3253941"/>
            <a:chOff x="1780031" y="1330903"/>
            <a:chExt cx="4726800" cy="325394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DE0619D-3F85-424E-9F9E-D202B0D54706}"/>
                </a:ext>
              </a:extLst>
            </p:cNvPr>
            <p:cNvSpPr/>
            <p:nvPr/>
          </p:nvSpPr>
          <p:spPr>
            <a:xfrm>
              <a:off x="1780031" y="1499917"/>
              <a:ext cx="4726800" cy="308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Strukturdaten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Prozessgrafiken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Verriegelungs-, Steuerungs- und Regelungsstrukturen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Steuerungsfunktionen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Dynamische 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Status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Leistungsdaten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C56BD12A-0269-3F42-B860-ADC924159D2D}"/>
                </a:ext>
              </a:extLst>
            </p:cNvPr>
            <p:cNvSpPr/>
            <p:nvPr/>
          </p:nvSpPr>
          <p:spPr>
            <a:xfrm>
              <a:off x="1977040" y="1330903"/>
              <a:ext cx="21844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Zugängliche 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Für die Problemlösung benötigt der Nutzer eine Vielzahl an Informationen…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0" y="1669646"/>
            <a:ext cx="3045670" cy="3966812"/>
            <a:chOff x="1780029" y="1414270"/>
            <a:chExt cx="3045670" cy="381207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29" y="1583283"/>
              <a:ext cx="304567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Verbindungen der Module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Modes, </a:t>
              </a:r>
              <a:r>
                <a:rPr lang="de-DE" sz="1600" dirty="0" err="1">
                  <a:solidFill>
                    <a:schemeClr val="tx1"/>
                  </a:solidFill>
                </a:rPr>
                <a:t>Procedures</a:t>
              </a:r>
              <a:r>
                <a:rPr lang="de-DE" sz="1600" dirty="0">
                  <a:solidFill>
                    <a:schemeClr val="tx1"/>
                  </a:solidFill>
                </a:rPr>
                <a:t>, </a:t>
              </a:r>
              <a:r>
                <a:rPr lang="de-DE" sz="1600" dirty="0" err="1">
                  <a:solidFill>
                    <a:schemeClr val="tx1"/>
                  </a:solidFill>
                </a:rPr>
                <a:t>Steps</a:t>
              </a:r>
              <a:endParaRPr lang="de-DE" sz="1600" dirty="0">
                <a:solidFill>
                  <a:schemeClr val="tx1"/>
                </a:solidFill>
              </a:endParaRP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 err="1">
                  <a:solidFill>
                    <a:schemeClr val="tx1"/>
                  </a:solidFill>
                </a:rPr>
                <a:t>Transitions</a:t>
              </a: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Services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 err="1">
                  <a:solidFill>
                    <a:schemeClr val="tx1"/>
                  </a:solidFill>
                </a:rPr>
                <a:t>Fahrweisenparameter</a:t>
              </a:r>
              <a:endParaRPr lang="de-DE" sz="1600" dirty="0">
                <a:solidFill>
                  <a:schemeClr val="tx1"/>
                </a:solidFill>
              </a:endParaRP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Strategie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Betriebsart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KPIs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Equipment der Module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6264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PFE</a:t>
              </a:r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1930910" y="1282009"/>
            <a:ext cx="93326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Aktuell</a:t>
            </a:r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4352544" y="1282009"/>
            <a:ext cx="0" cy="461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119207" y="1282009"/>
            <a:ext cx="184973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Wünschenswert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742697" y="1669646"/>
            <a:ext cx="3045600" cy="3966812"/>
            <a:chOff x="1780029" y="1414270"/>
            <a:chExt cx="3012345" cy="3966812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29" y="1583283"/>
              <a:ext cx="3012345" cy="3797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Meldungen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Warnungen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Alarme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Abhängigkeiten der Services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Konfigurationsparameter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Equipment der Services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5799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Modulare Anlage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63794" y="1669646"/>
            <a:ext cx="3045600" cy="3966812"/>
            <a:chOff x="1780030" y="1414270"/>
            <a:chExt cx="3119184" cy="396681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3"/>
              <a:ext cx="3119184" cy="3797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Produktionskennzahlen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Auslastung der Anlage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Produktqualität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Rüstaufwände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aufwändig ist der Modulaustausch?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Entstehende Kosten durch Stillstand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15290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Wirtschaftlichkeit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18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Nutzer unterstützen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Zeitdruck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Bis wann muss das Problem gelöst sein?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Komplexität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Ist das Problem einfach oder schwer zu lösen?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Bereich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Wurde das Problem durch ein Service, das Modul oder das Rezept ausgelöst?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rgbClr val="000000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8265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rgbClr val="000000"/>
                  </a:solidFill>
                </a:rPr>
                <a:t>Probleme unterscheiden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29599" y="1199304"/>
            <a:ext cx="3204000" cy="3812073"/>
            <a:chOff x="1742234" y="1414270"/>
            <a:chExt cx="3225799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42234" y="1583287"/>
              <a:ext cx="3225799" cy="3643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Menschen nicht unterfordern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Menschen nicht überfordern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Lösungen vergleichen können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642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rgbClr val="000000"/>
                  </a:solidFill>
                </a:rPr>
                <a:t>User Experience</a:t>
              </a: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1285730" y="5180391"/>
            <a:ext cx="2782651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rgbClr val="000000"/>
                </a:solidFill>
              </a:rPr>
              <a:t>Informationen anpassen</a:t>
            </a:r>
          </a:p>
        </p:txBody>
      </p:sp>
      <p:cxnSp>
        <p:nvCxnSpPr>
          <p:cNvPr id="12" name="Gewinkelte Verbindung 11"/>
          <p:cNvCxnSpPr>
            <a:endCxn id="10" idx="1"/>
          </p:cNvCxnSpPr>
          <p:nvPr/>
        </p:nvCxnSpPr>
        <p:spPr>
          <a:xfrm rot="16200000" flipH="1">
            <a:off x="1009710" y="5073385"/>
            <a:ext cx="338028" cy="214012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52155" y="1199304"/>
            <a:ext cx="3204000" cy="3812073"/>
            <a:chOff x="1780031" y="1414270"/>
            <a:chExt cx="3204000" cy="3812073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7"/>
              <a:ext cx="3204000" cy="3643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Automatisierungsgrad anpassen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Informationen und Zusammenhänge sinnvoll darstellen</a:t>
              </a:r>
            </a:p>
            <a:p>
              <a:endParaRPr lang="de-DE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rgbClr val="000000"/>
                  </a:solidFill>
                </a:rPr>
                <a:t>Die richtigen Informationen darstellen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9155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rgbClr val="000000"/>
                  </a:solidFill>
                </a:rPr>
                <a:t>Problemlösungen</a:t>
              </a:r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4966716" y="5180391"/>
            <a:ext cx="2309977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rgbClr val="000000"/>
                </a:solidFill>
              </a:rPr>
              <a:t>Lösungen darstellen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8650477" y="5163777"/>
            <a:ext cx="2865330" cy="577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rgbClr val="000000"/>
                </a:solidFill>
              </a:rPr>
              <a:t>Entscheidungen unterstützen</a:t>
            </a:r>
          </a:p>
        </p:txBody>
      </p:sp>
      <p:cxnSp>
        <p:nvCxnSpPr>
          <p:cNvPr id="19" name="Gewinkelte Verbindung 18"/>
          <p:cNvCxnSpPr/>
          <p:nvPr/>
        </p:nvCxnSpPr>
        <p:spPr>
          <a:xfrm rot="16200000" flipH="1">
            <a:off x="4690696" y="5073385"/>
            <a:ext cx="338028" cy="214012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/>
          <p:nvPr/>
        </p:nvCxnSpPr>
        <p:spPr>
          <a:xfrm rot="16200000" flipH="1">
            <a:off x="8374457" y="5073385"/>
            <a:ext cx="338028" cy="214012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5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des Problemlöseprozess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6393148" y="673067"/>
            <a:ext cx="4850447" cy="5356258"/>
            <a:chOff x="5722588" y="778744"/>
            <a:chExt cx="4850447" cy="5356258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64401E1E-557D-5D4F-AE09-187A0802411B}"/>
                </a:ext>
              </a:extLst>
            </p:cNvPr>
            <p:cNvGrpSpPr/>
            <p:nvPr/>
          </p:nvGrpSpPr>
          <p:grpSpPr>
            <a:xfrm>
              <a:off x="5722588" y="778744"/>
              <a:ext cx="4850447" cy="5356258"/>
              <a:chOff x="1780030" y="1414270"/>
              <a:chExt cx="4850447" cy="5356258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35A0EAB9-4039-6448-AC03-B60DE38901D0}"/>
                  </a:ext>
                </a:extLst>
              </p:cNvPr>
              <p:cNvSpPr/>
              <p:nvPr/>
            </p:nvSpPr>
            <p:spPr>
              <a:xfrm>
                <a:off x="1780030" y="1583286"/>
                <a:ext cx="4850447" cy="51872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1977038" y="1414270"/>
                <a:ext cx="249328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tx1"/>
                    </a:solidFill>
                  </a:rPr>
                  <a:t>Problemidentifikation</a:t>
                </a: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5941394" y="1199304"/>
              <a:ext cx="4500025" cy="1672485"/>
              <a:chOff x="6801959" y="1061609"/>
              <a:chExt cx="4500025" cy="1672485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6801959" y="1216090"/>
                <a:ext cx="4500025" cy="1518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sind die Kennzahlen?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Aktuelle Meldungen, Warnungen, Alarme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Zustand der Services</a:t>
                </a: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6954358" y="1061609"/>
                <a:ext cx="4091593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accent4"/>
                    </a:solidFill>
                  </a:rPr>
                  <a:t>Informationen über den aktuellen Status</a:t>
                </a: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5919596" y="3348210"/>
              <a:ext cx="4500025" cy="2637772"/>
              <a:chOff x="6780161" y="3348210"/>
              <a:chExt cx="4500025" cy="2637772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6780161" y="3563955"/>
                <a:ext cx="4500025" cy="2422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Problem spezifizieren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Bereich in PFE eingrenzen: Markierung der betroffenen Elemente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Ziele definieren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Anhand des aktuellen Status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6954357" y="3348210"/>
                <a:ext cx="4091594" cy="4025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accent4"/>
                    </a:solidFill>
                  </a:rPr>
                  <a:t>Problembeschreibung und Zieldefinition</a:t>
                </a:r>
              </a:p>
            </p:txBody>
          </p:sp>
        </p:grp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92" y="1030288"/>
            <a:ext cx="3926054" cy="173816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F5EC1D0-6DA0-2445-BD1B-0BFF79CFD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60" y="2943946"/>
            <a:ext cx="5376039" cy="308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8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/>
          <a:stretch/>
        </p:blipFill>
        <p:spPr>
          <a:xfrm>
            <a:off x="1197014" y="346075"/>
            <a:ext cx="9797971" cy="5679713"/>
          </a:xfrm>
        </p:spPr>
      </p:pic>
    </p:spTree>
    <p:extLst>
      <p:ext uri="{BB962C8B-B14F-4D97-AF65-F5344CB8AC3E}">
        <p14:creationId xmlns:p14="http://schemas.microsoft.com/office/powerpoint/2010/main" val="322104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des Problemlöseprozess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8063918" y="805727"/>
            <a:ext cx="3179677" cy="4872163"/>
            <a:chOff x="5722588" y="1133465"/>
            <a:chExt cx="4850447" cy="4872163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64401E1E-557D-5D4F-AE09-187A0802411B}"/>
                </a:ext>
              </a:extLst>
            </p:cNvPr>
            <p:cNvGrpSpPr/>
            <p:nvPr/>
          </p:nvGrpSpPr>
          <p:grpSpPr>
            <a:xfrm>
              <a:off x="5722588" y="1133465"/>
              <a:ext cx="4850447" cy="4872163"/>
              <a:chOff x="1780030" y="1768991"/>
              <a:chExt cx="4850447" cy="4872163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35A0EAB9-4039-6448-AC03-B60DE38901D0}"/>
                  </a:ext>
                </a:extLst>
              </p:cNvPr>
              <p:cNvSpPr/>
              <p:nvPr/>
            </p:nvSpPr>
            <p:spPr>
              <a:xfrm>
                <a:off x="1780030" y="1907078"/>
                <a:ext cx="4850447" cy="47340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2151234" y="1768991"/>
                <a:ext cx="2739808" cy="3152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tx1"/>
                    </a:solidFill>
                  </a:rPr>
                  <a:t>Problemlösung</a:t>
                </a: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6025934" y="1545246"/>
              <a:ext cx="4303093" cy="1303643"/>
              <a:chOff x="6886499" y="1407551"/>
              <a:chExt cx="4303093" cy="1303643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6886499" y="1576320"/>
                <a:ext cx="4303093" cy="1134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Durch 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Durch Nutzer</a:t>
                </a: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7038898" y="1407551"/>
                <a:ext cx="3601199" cy="341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accent4"/>
                    </a:solidFill>
                  </a:rPr>
                  <a:t>Lösungen vorschlagen</a:t>
                </a: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6025934" y="3114180"/>
              <a:ext cx="4303094" cy="2685281"/>
              <a:chOff x="6886499" y="3114180"/>
              <a:chExt cx="4303094" cy="2685281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6886499" y="3320462"/>
                <a:ext cx="4303094" cy="2478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Anhand verschiedener Einflussfaktoren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Abwägen der verschiedenen Faktoren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Abhängig vom aktuellem Umstand im Unternehmen 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7060695" y="3114180"/>
                <a:ext cx="3601201" cy="4025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accent4"/>
                    </a:solidFill>
                  </a:rPr>
                  <a:t>Lösungen vergleichen</a:t>
                </a:r>
              </a:p>
            </p:txBody>
          </p:sp>
        </p:grp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3CD3230B-6D18-7F44-B7DB-AA9C0FE05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2" y="1180110"/>
            <a:ext cx="7344506" cy="432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4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21C0CDB-2BCC-F341-9CF1-930A7CCD906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40" y="346075"/>
            <a:ext cx="9804320" cy="5708361"/>
          </a:xfrm>
        </p:spPr>
      </p:pic>
    </p:spTree>
    <p:extLst>
      <p:ext uri="{BB962C8B-B14F-4D97-AF65-F5344CB8AC3E}">
        <p14:creationId xmlns:p14="http://schemas.microsoft.com/office/powerpoint/2010/main" val="339269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1172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b="1" dirty="0">
                    <a:solidFill>
                      <a:schemeClr val="accent4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312666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>
                    <a:solidFill>
                      <a:schemeClr val="accent6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6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6C873CF-9A61-9B4A-9A7F-7A0A6A11ECCC}"/>
              </a:ext>
            </a:extLst>
          </p:cNvPr>
          <p:cNvGrpSpPr/>
          <p:nvPr/>
        </p:nvGrpSpPr>
        <p:grpSpPr>
          <a:xfrm>
            <a:off x="6588173" y="1197486"/>
            <a:ext cx="4723201" cy="1197322"/>
            <a:chOff x="874711" y="1484312"/>
            <a:chExt cx="4723201" cy="1197322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97321"/>
              <a:chOff x="1780031" y="1330903"/>
              <a:chExt cx="4723201" cy="1197321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1028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des Prototypen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Funktionen implementieren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6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E929239-873F-A040-A4FF-CF41E574A33B}"/>
              </a:ext>
            </a:extLst>
          </p:cNvPr>
          <p:cNvGrpSpPr/>
          <p:nvPr/>
        </p:nvGrpSpPr>
        <p:grpSpPr>
          <a:xfrm>
            <a:off x="6588173" y="2570675"/>
            <a:ext cx="4723201" cy="1965183"/>
            <a:chOff x="874711" y="1484312"/>
            <a:chExt cx="4723201" cy="1965183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965182"/>
              <a:chOff x="1780031" y="1330903"/>
              <a:chExt cx="4723201" cy="1965182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796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Konzept auf einen weiteren </a:t>
                </a:r>
                <a:r>
                  <a:rPr lang="de-DE" dirty="0" err="1">
                    <a:solidFill>
                      <a:schemeClr val="tx1"/>
                    </a:solidFill>
                  </a:rPr>
                  <a:t>Use</a:t>
                </a:r>
                <a:r>
                  <a:rPr lang="de-DE" dirty="0">
                    <a:solidFill>
                      <a:schemeClr val="tx1"/>
                    </a:solidFill>
                  </a:rPr>
                  <a:t> Case anwenden?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Vergleich PFE und Assistenzsystem?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Experteninterviews zur Einschätzung der Bedienbarkeit?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Erläutern, was Assistenz kann/nicht kann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1406</Words>
  <Application>Microsoft Macintosh PowerPoint</Application>
  <PresentationFormat>Breitbild</PresentationFormat>
  <Paragraphs>441</Paragraphs>
  <Slides>24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Open Sans</vt:lpstr>
      <vt:lpstr>Calibri</vt:lpstr>
      <vt:lpstr>PCSPSE_2018_16zu9</vt:lpstr>
      <vt:lpstr>Kollaborative Problemlösung in modularen Anlagen mittels persönlicher digitaler Assistenz</vt:lpstr>
      <vt:lpstr>Use Case</vt:lpstr>
      <vt:lpstr>Für die Problemlösung benötigt der Nutzer eine Vielzahl an Informationen…</vt:lpstr>
      <vt:lpstr>Nutzer unterstützen</vt:lpstr>
      <vt:lpstr>Ablauf des Problemlöseprozess</vt:lpstr>
      <vt:lpstr>PowerPoint-Präsentation</vt:lpstr>
      <vt:lpstr>Ablauf des Problemlöseprozess</vt:lpstr>
      <vt:lpstr>PowerPoint-Präsentation</vt:lpstr>
      <vt:lpstr>Zeitplan</vt:lpstr>
      <vt:lpstr>Konzeptidee</vt:lpstr>
      <vt:lpstr>Problemidentifikation</vt:lpstr>
      <vt:lpstr>Problemlösung</vt:lpstr>
      <vt:lpstr>Entscheiden</vt:lpstr>
      <vt:lpstr>Analyse</vt:lpstr>
      <vt:lpstr>Problemstellung und Motivation </vt:lpstr>
      <vt:lpstr>Aufgabenstellung</vt:lpstr>
      <vt:lpstr>Menschen lösen Probleme unterschiedlich [3]</vt:lpstr>
      <vt:lpstr>Digitale Assistenz unterstützt den Menschen</vt:lpstr>
      <vt:lpstr>Gute User Experience kann den Nutzer positiv beeinflussen</vt:lpstr>
      <vt:lpstr>Quellen</vt:lpstr>
      <vt:lpstr>Es gibt vielfältige Möglichkeiten mit dem System zu interagieren</vt:lpstr>
      <vt:lpstr>Informationen können dem Nutzer durch unterschiedliche Geräte zur Verfügung gestellt werden</vt:lpstr>
      <vt:lpstr>Kommunikation zwischen Mensch und Maschine kann vielfältig erfolgen</vt:lpstr>
      <vt:lpstr>Modulare Anlagen sind zustandsgesteuert und stellen ihre Funktionen als Services zur Verfügung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Microsoft Office-Benutzer</cp:lastModifiedBy>
  <cp:revision>295</cp:revision>
  <cp:lastPrinted>2018-09-13T17:09:39Z</cp:lastPrinted>
  <dcterms:created xsi:type="dcterms:W3CDTF">2018-09-15T05:40:42Z</dcterms:created>
  <dcterms:modified xsi:type="dcterms:W3CDTF">2019-04-30T07:20:08Z</dcterms:modified>
</cp:coreProperties>
</file>