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5"/>
  </p:notesMasterIdLst>
  <p:handoutMasterIdLst>
    <p:handoutMasterId r:id="rId36"/>
  </p:handoutMasterIdLst>
  <p:sldIdLst>
    <p:sldId id="319" r:id="rId2"/>
    <p:sldId id="333" r:id="rId3"/>
    <p:sldId id="347" r:id="rId4"/>
    <p:sldId id="334" r:id="rId5"/>
    <p:sldId id="337" r:id="rId6"/>
    <p:sldId id="336" r:id="rId7"/>
    <p:sldId id="345" r:id="rId8"/>
    <p:sldId id="338" r:id="rId9"/>
    <p:sldId id="339" r:id="rId10"/>
    <p:sldId id="340" r:id="rId11"/>
    <p:sldId id="352" r:id="rId12"/>
    <p:sldId id="341" r:id="rId13"/>
    <p:sldId id="353" r:id="rId14"/>
    <p:sldId id="342" r:id="rId15"/>
    <p:sldId id="351" r:id="rId16"/>
    <p:sldId id="335" r:id="rId17"/>
    <p:sldId id="367" r:id="rId18"/>
    <p:sldId id="331" r:id="rId19"/>
    <p:sldId id="344" r:id="rId20"/>
    <p:sldId id="343" r:id="rId21"/>
    <p:sldId id="366" r:id="rId22"/>
    <p:sldId id="348" r:id="rId23"/>
    <p:sldId id="349" r:id="rId24"/>
    <p:sldId id="350" r:id="rId25"/>
    <p:sldId id="355" r:id="rId26"/>
    <p:sldId id="360" r:id="rId27"/>
    <p:sldId id="359" r:id="rId28"/>
    <p:sldId id="356" r:id="rId29"/>
    <p:sldId id="354" r:id="rId30"/>
    <p:sldId id="357" r:id="rId31"/>
    <p:sldId id="358" r:id="rId32"/>
    <p:sldId id="361" r:id="rId33"/>
    <p:sldId id="362" r:id="rId34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47"/>
            <p14:sldId id="334"/>
          </p14:sldIdLst>
        </p14:section>
        <p14:section name="Stand der Technik" id="{CDD8C508-1B50-46D6-B7CC-FFB52AE2B290}">
          <p14:sldIdLst>
            <p14:sldId id="337"/>
            <p14:sldId id="336"/>
          </p14:sldIdLst>
        </p14:section>
        <p14:section name="Analyse" id="{6368FECF-A9D6-4E2B-850A-51450B704BAA}">
          <p14:sldIdLst>
            <p14:sldId id="345"/>
            <p14:sldId id="338"/>
            <p14:sldId id="339"/>
          </p14:sldIdLst>
        </p14:section>
        <p14:section name="Konzept" id="{E376154F-9774-459E-9E9C-59AD327EB00C}">
          <p14:sldIdLst>
            <p14:sldId id="340"/>
            <p14:sldId id="352"/>
            <p14:sldId id="341"/>
            <p14:sldId id="353"/>
          </p14:sldIdLst>
        </p14:section>
        <p14:section name="Auswertung" id="{C402185C-43CD-4F2F-BA95-BFAFA12FB760}">
          <p14:sldIdLst>
            <p14:sldId id="342"/>
            <p14:sldId id="351"/>
            <p14:sldId id="335"/>
            <p14:sldId id="367"/>
          </p14:sldIdLst>
        </p14:section>
        <p14:section name="Ende" id="{3CAF6AEF-7310-44C9-8E19-98BEE105B6AD}">
          <p14:sldIdLst>
            <p14:sldId id="331"/>
            <p14:sldId id="344"/>
            <p14:sldId id="343"/>
            <p14:sldId id="366"/>
          </p14:sldIdLst>
        </p14:section>
        <p14:section name="Backup: Prototyp Bilder" id="{11E1ABF5-BE9C-4ED3-BFED-F3FA90A74AB7}">
          <p14:sldIdLst>
            <p14:sldId id="348"/>
            <p14:sldId id="349"/>
            <p14:sldId id="350"/>
          </p14:sldIdLst>
        </p14:section>
        <p14:section name="UML-Diagramm Prototyp" id="{82F4958D-BBDF-B749-9CC3-4ED29B1C4DC6}">
          <p14:sldIdLst>
            <p14:sldId id="355"/>
            <p14:sldId id="360"/>
            <p14:sldId id="359"/>
            <p14:sldId id="356"/>
            <p14:sldId id="354"/>
            <p14:sldId id="357"/>
            <p14:sldId id="358"/>
          </p14:sldIdLst>
        </p14:section>
        <p14:section name="Interaktionsmechaniken" id="{A36B2DF8-1271-419A-97AC-C6D8B6891F78}">
          <p14:sldIdLst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 autoAdjust="0"/>
    <p:restoredTop sz="85185" autoAdjust="0"/>
  </p:normalViewPr>
  <p:slideViewPr>
    <p:cSldViewPr snapToGrid="0" snapToObjects="1">
      <p:cViewPr>
        <p:scale>
          <a:sx n="110" d="100"/>
          <a:sy n="110" d="100"/>
        </p:scale>
        <p:origin x="85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24575,'8'0'0,"3"0"0,-3 0 0,-1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24575,'0'6'0,"0"0"0,0 0 0,0 0 0,0 0 0,0 0 0,2 0 0,1 0 0,3 0 0,-2 0 0,1 0 0,-2 0 0,3 0 0,-2 0 0,1 0 0,-2 0 0,1 0 0,1-2 0,-2 1 0,3-2 0,-2 3 0,1-3 0,-4 3 0,4-6 0,-2 6 0,1-3 0,1 0 0,-2 3 0,3-6 0,0 6 0,0-6 0,-2 6 0,1-6 0,-2 6 0,3-6 0,0 6 0,0-6 0,0 3 0,0 0 0,0-3 0,0 3 0,0 0 0,0-3 0,0 3 0,0-3 0,0 3 0,0-3 0,0 3 0,0-3 0,0 3 0,0-3 0,0 3 0,0-3 0,0 3 0,0-3 0,0 3 0,0-3 0,0 3 0,0-3 0,0 3 0,0-3 0,0 0 0,0 0 0,0 3 0,0-3 0,0 3 0,0-3 0,0 0 0,0 0 0,0 0 0,0 0 0,0 0 0,0 0 0,0 0 0,0 0 0,0 0 0,0 0 0,0 0 0,0 0 0,0 0 0,0 0 0,0 0 0,0 0 0,0 0 0,0 0 0,0 0 0,0 0 0,0 0 0,0 0 0,0 0 0,0 0 0,0 0 0,0 0 0,-1 0 0,1 0 0,0 0 0,0 0 0,0 0 0,0 0 0,0 0 0,0 0 0,0 0 0,-2-3 0,1 3 0,-2-3 0,3 0 0,0 3 0,0-6 0,0 5 0,0-1 0,-2-1 0,1 2 0,-4-4 0,4 4 0,-2-4 0,1 2 0,1-1 0,-4-1 0,1 1 0,1-2 0,-2 0 0,4 0 0,-4 0 0,4 3 0,-2-3 0,3 6 0,-2-6 0,1 6 0,-2-6 0,3 5 0,-3-4 0,3 4 0,-6-4 0,3 2 0,0-1 0,-3-1 0,3 2 0,-3-4 0,0 1 0,0 0 0,0 0 0,0 0 0,0 0 0,0 0 0,3 3 0,-3-3 0,6 6 0,-6-6 0,3 3 0,0-1 0,-3-1 0,3 2 0,0-1 0,-3-1 0,6 4 0,-6-2 0,3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24:2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24575,'0'6'0,"0"0"0,0 0 0,0 0 0,0 0 0,0 0 0,2 0 0,1 0 0,3 0 0,-2 0 0,1 0 0,-2 0 0,3 0 0,-2 0 0,1 0 0,-2 0 0,1 0 0,1-2 0,-2 1 0,3-2 0,-2 3 0,1-3 0,-4 3 0,4-6 0,-2 6 0,1-3 0,1 0 0,-2 3 0,3-6 0,0 6 0,0-6 0,-2 6 0,1-6 0,-2 6 0,3-6 0,0 6 0,0-6 0,0 3 0,0 0 0,0-3 0,0 3 0,0 0 0,0-3 0,0 3 0,0-3 0,0 3 0,0-3 0,0 3 0,0-3 0,0 3 0,0-3 0,0 3 0,0-3 0,0 3 0,0-3 0,0 3 0,0-3 0,0 3 0,0-3 0,0 3 0,0-3 0,0 0 0,0 0 0,0 3 0,0-3 0,0 3 0,0-3 0,0 0 0,0 0 0,0 0 0,0 0 0,0 0 0,0 0 0,0 0 0,0 0 0,0 0 0,0 0 0,0 0 0,0 0 0,0 0 0,0 0 0,0 0 0,0 0 0,0 0 0,0 0 0,0 0 0,0 0 0,0 0 0,0 0 0,0 0 0,0 0 0,0 0 0,0 0 0,-1 0 0,1 0 0,0 0 0,0 0 0,0 0 0,0 0 0,0 0 0,0 0 0,0 0 0,-2-3 0,1 3 0,-2-3 0,3 0 0,0 3 0,0-6 0,0 5 0,0-1 0,-2-1 0,1 2 0,-4-4 0,4 4 0,-2-4 0,1 2 0,1-1 0,-4-1 0,1 1 0,1-2 0,-2 0 0,4 0 0,-4 0 0,4 3 0,-2-3 0,3 6 0,-2-6 0,1 6 0,-2-6 0,3 5 0,-3-4 0,3 4 0,-6-4 0,3 2 0,0-1 0,-3-1 0,3 2 0,-3-4 0,0 1 0,0 0 0,0 0 0,0 0 0,0 0 0,0 0 0,3 3 0,-3-3 0,6 6 0,-6-6 0,3 3 0,0-1 0,-3-1 0,3 2 0,0-1 0,-3-1 0,6 4 0,-6-2 0,3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24575,'-2'-3'0,"-1"1"0,0 4 0,-1 1 0,3 2 0,-1 0 0,4 0 0,1-2 0,2-1 0,-2 1 0,-1-3 0,-2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24:2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24575,'0'6'0,"0"0"0,0 0 0,0 0 0,0 0 0,0 0 0,2 0 0,1 0 0,3 0 0,-2 0 0,1 0 0,-2 0 0,3 0 0,-2 0 0,1 0 0,-2 0 0,1 0 0,1-2 0,-2 1 0,3-2 0,-2 3 0,1-3 0,-4 3 0,4-6 0,-2 6 0,1-3 0,1 0 0,-2 3 0,3-6 0,0 6 0,0-6 0,-2 6 0,1-6 0,-2 6 0,3-6 0,0 6 0,0-6 0,0 3 0,0 0 0,0-3 0,0 3 0,0 0 0,0-3 0,0 3 0,0-3 0,0 3 0,0-3 0,0 3 0,0-3 0,0 3 0,0-3 0,0 3 0,0-3 0,0 3 0,0-3 0,0 3 0,0-3 0,0 3 0,0-3 0,0 3 0,0-3 0,0 0 0,0 0 0,0 3 0,0-3 0,0 3 0,0-3 0,0 0 0,0 0 0,0 0 0,0 0 0,0 0 0,0 0 0,0 0 0,0 0 0,0 0 0,0 0 0,0 0 0,0 0 0,0 0 0,0 0 0,0 0 0,0 0 0,0 0 0,0 0 0,0 0 0,0 0 0,0 0 0,0 0 0,0 0 0,0 0 0,0 0 0,0 0 0,-1 0 0,1 0 0,0 0 0,0 0 0,0 0 0,0 0 0,0 0 0,0 0 0,0 0 0,-2-3 0,1 3 0,-2-3 0,3 0 0,0 3 0,0-6 0,0 5 0,0-1 0,-2-1 0,1 2 0,-4-4 0,4 4 0,-2-4 0,1 2 0,1-1 0,-4-1 0,1 1 0,1-2 0,-2 0 0,4 0 0,-4 0 0,4 3 0,-2-3 0,3 6 0,-2-6 0,1 6 0,-2-6 0,3 5 0,-3-4 0,3 4 0,-6-4 0,3 2 0,0-1 0,-3-1 0,3 2 0,-3-4 0,0 1 0,0 0 0,0 0 0,0 0 0,0 0 0,0 0 0,3 3 0,-3-3 0,6 6 0,-6-6 0,3 3 0,0-1 0,-3-1 0,3 2 0,0-1 0,-3-1 0,6 4 0,-6-2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3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5672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7533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2033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  <inkml:trace contextRef="#ctx0" brushRef="#br0" timeOffset="186430">1725 40 24575,'5'11'0,"-4"1"0,7-1 0,-5-2 0,5 1 0,-2-1 0,4 2 0,-4-3 0,8 1 0,-10-4 0,10 1 0,-11-1 0,5 0 0,-3 0 0,3-2 0,-2 2 0,4-2 0,-1 2 0,2-2 0,7 3 0,-2-6 0,2 6 0,-3-6 0,-1 3 0,1-3 0,-3 0 0,-1 0 0,-3 0 0,-2 0 0,5-3 0,-6 3 0,14-6 0,-8 3 0,8-3 0,-8 1 0,4-1 0,-3 0 0,8 0 0,-7 0 0,5 0 0,-9 0 0,4-2 0,-3 2 0,1-3 0,0 4 0,-3 2 0,1-2 0,-1 2 0,-3 0 0,3-2 0,-3 5 0,3-3 0,0 0 0,-2 1 0,2-2 0,-3 0 0,0 1 0,0 0 0,0-2 0,3 2 0,-2-2 0,2 2 0,-3-4 0,0 5 0,1-5 0,-1 6 0,-2-3 0,1 3 0,-3-4 0,3 5 0,-1-5 0,0 2 0,2 1 0,-3-1 0,1 1 0,0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5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24575,'-20'0'0,"5"4"0,6 1 0,5 3 0,0-3 0,3 2 0,-2-2 0,3 3 0,0 0 0,0 0 0,0 1 0,0-1 0,0 0 0,0 0 0,0 1 0,0-1 0,0 0 0,3-3 0,2-1 0,3-4 0,0 0 0,1-4 0,-5-1 0,4 0 0,-4 2 0,1-1 0,2 3 0,-6-6 0,6 6 0,-6-7 0,3 4 0,0-1 0,-3-3 0,2 4 0,-3-5 0,0 1 0,0 0 0,-3 3 0,-2 1 0,-4 4 0,5-3 0,-4 2 0,4-3 0,-1 8 0,1-4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85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das genaue Problem des Produktionsmitarbeiters?</a:t>
            </a:r>
          </a:p>
          <a:p>
            <a:r>
              <a:rPr lang="de-DE" dirty="0"/>
              <a:t>Höhere Flexibilität</a:t>
            </a:r>
          </a:p>
          <a:p>
            <a:r>
              <a:rPr lang="de-DE" dirty="0"/>
              <a:t>hat Verantwortung, dass es funktioniert</a:t>
            </a:r>
          </a:p>
          <a:p>
            <a:r>
              <a:rPr lang="de-DE" dirty="0"/>
              <a:t>Muss nach jedem Umbau bewerkstelligen, dass Produktion aufrecht erhalten bleibt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kann dem Nutzer geholfen werden?</a:t>
            </a:r>
          </a:p>
          <a:p>
            <a:pPr marL="171450" indent="-171450">
              <a:buFontTx/>
              <a:buChar char="-"/>
            </a:pPr>
            <a:r>
              <a:rPr lang="de-DE" dirty="0"/>
              <a:t>Wie</a:t>
            </a:r>
            <a:r>
              <a:rPr lang="de-DE" baseline="0" dirty="0"/>
              <a:t> sieht ein Problemlöseprozess aus? Was für Merkmale haben (komplexe) Probleme?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Was (welche Aufgaben) kann man unterstützen?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Was will und sollte der Nutzer wissen?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entsteht ein Problem??</a:t>
            </a:r>
          </a:p>
          <a:p>
            <a:r>
              <a:rPr lang="de-DE" dirty="0"/>
              <a:t>Um zu wissen, wie man helfen kann –&gt;</a:t>
            </a:r>
            <a:r>
              <a:rPr lang="de-DE" baseline="0" dirty="0"/>
              <a:t> anschauen, wie Problemlöseprozess abläuft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65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</a:t>
            </a:r>
            <a:r>
              <a:rPr lang="de-DE" baseline="0" dirty="0"/>
              <a:t> welchen Aspekten kann die Assistenz im Problemlöseprozess helfen??</a:t>
            </a:r>
          </a:p>
          <a:p>
            <a:endParaRPr lang="de-DE" baseline="0" dirty="0"/>
          </a:p>
          <a:p>
            <a:r>
              <a:rPr lang="de-DE" baseline="0" dirty="0"/>
              <a:t>Wann sollte was angepasst werden?</a:t>
            </a:r>
          </a:p>
          <a:p>
            <a:endParaRPr lang="de-DE" baseline="0" dirty="0"/>
          </a:p>
          <a:p>
            <a:r>
              <a:rPr lang="de-DE" dirty="0"/>
              <a:t>Wobei kann der Mitarbeiter mit einem Assistenzsystem unterstützt werden?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Funktionen, die Assistenz übernehmen kann unterscheiden sich anhand der Ebenen in einem Unternehmen</a:t>
            </a:r>
          </a:p>
          <a:p>
            <a:endParaRPr lang="de-DE" dirty="0"/>
          </a:p>
          <a:p>
            <a:r>
              <a:rPr lang="de-DE" dirty="0"/>
              <a:t>Betrachtung der verschiedenen Unternehmensbereiche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0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4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:a16="http://schemas.microsoft.com/office/drawing/2014/main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Probeverteidigung// 29.04.2019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  <p:sldLayoutId id="2147483907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24.tiff"/><Relationship Id="rId3" Type="http://schemas.openxmlformats.org/officeDocument/2006/relationships/image" Target="../media/image18.png"/><Relationship Id="rId7" Type="http://schemas.openxmlformats.org/officeDocument/2006/relationships/customXml" Target="../ink/ink17.xml"/><Relationship Id="rId12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9.emf"/><Relationship Id="rId4" Type="http://schemas.openxmlformats.org/officeDocument/2006/relationships/image" Target="../media/image19.png"/><Relationship Id="rId9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24.tiff"/><Relationship Id="rId3" Type="http://schemas.openxmlformats.org/officeDocument/2006/relationships/image" Target="../media/image18.png"/><Relationship Id="rId7" Type="http://schemas.openxmlformats.org/officeDocument/2006/relationships/customXml" Target="../ink/ink21.xml"/><Relationship Id="rId12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29.emf"/><Relationship Id="rId4" Type="http://schemas.openxmlformats.org/officeDocument/2006/relationships/image" Target="../media/image19.png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11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12.xml"/><Relationship Id="rId18" Type="http://schemas.openxmlformats.org/officeDocument/2006/relationships/image" Target="../media/image22.png"/><Relationship Id="rId3" Type="http://schemas.openxmlformats.org/officeDocument/2006/relationships/customXml" Target="../ink/ink8.xml"/><Relationship Id="rId21" Type="http://schemas.openxmlformats.org/officeDocument/2006/relationships/image" Target="../media/image24.tiff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11" Type="http://schemas.openxmlformats.org/officeDocument/2006/relationships/image" Target="../media/image18.png"/><Relationship Id="rId5" Type="http://schemas.openxmlformats.org/officeDocument/2006/relationships/customXml" Target="../ink/ink9.xml"/><Relationship Id="rId15" Type="http://schemas.openxmlformats.org/officeDocument/2006/relationships/customXml" Target="../ink/ink13.xml"/><Relationship Id="rId10" Type="http://schemas.openxmlformats.org/officeDocument/2006/relationships/image" Target="../media/image21.emf"/><Relationship Id="rId19" Type="http://schemas.openxmlformats.org/officeDocument/2006/relationships/customXml" Target="../ink/ink15.xml"/><Relationship Id="rId4" Type="http://schemas.openxmlformats.org/officeDocument/2006/relationships/image" Target="../media/image18.emf"/><Relationship Id="rId9" Type="http://schemas.openxmlformats.org/officeDocument/2006/relationships/customXml" Target="../ink/ink11.xm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Probeverteidigung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Problemlöseprozess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8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 eine </a:t>
            </a:r>
            <a:r>
              <a:rPr lang="de-DE" dirty="0">
                <a:solidFill>
                  <a:schemeClr val="accent6"/>
                </a:solidFill>
              </a:rPr>
              <a:t>Interaktionsplattform</a:t>
            </a:r>
            <a:r>
              <a:rPr lang="de-DE" dirty="0"/>
              <a:t> können </a:t>
            </a:r>
            <a:r>
              <a:rPr lang="de-DE" dirty="0">
                <a:solidFill>
                  <a:schemeClr val="accent2"/>
                </a:solidFill>
              </a:rPr>
              <a:t>Nutzer</a:t>
            </a:r>
            <a:r>
              <a:rPr lang="de-DE" dirty="0"/>
              <a:t> und </a:t>
            </a:r>
            <a:r>
              <a:rPr lang="de-DE" dirty="0">
                <a:solidFill>
                  <a:schemeClr val="accent3"/>
                </a:solidFill>
              </a:rPr>
              <a:t>Assistenz</a:t>
            </a:r>
            <a:r>
              <a:rPr lang="de-DE" dirty="0"/>
              <a:t> miteinander kollaborieren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4124" y="125108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/>
              <a:t>Nutzer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797437" y="1245440"/>
            <a:ext cx="273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/>
              <a:t>Interaktionsplattform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592883" y="12454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/>
              <a:t>Assistenz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3145641" y="1245440"/>
            <a:ext cx="0" cy="4690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9040798" y="1245440"/>
            <a:ext cx="0" cy="46284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9303103" y="1798596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auswerten</a:t>
            </a:r>
          </a:p>
        </p:txBody>
      </p:sp>
      <p:cxnSp>
        <p:nvCxnSpPr>
          <p:cNvPr id="14" name="Gerade Verbindung mit Pfeil 13"/>
          <p:cNvCxnSpPr>
            <a:stCxn id="11" idx="1"/>
            <a:endCxn id="12" idx="3"/>
          </p:cNvCxnSpPr>
          <p:nvPr/>
        </p:nvCxnSpPr>
        <p:spPr>
          <a:xfrm flipH="1">
            <a:off x="5829882" y="2116096"/>
            <a:ext cx="3473221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1235582" y="1798596"/>
            <a:ext cx="1547819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Meldung lesen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903331" y="2319144"/>
            <a:ext cx="2872335" cy="10762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Problem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anzeigen</a:t>
            </a:r>
          </a:p>
        </p:txBody>
      </p:sp>
      <p:cxnSp>
        <p:nvCxnSpPr>
          <p:cNvPr id="18" name="Gerade Verbindung mit Pfeil 17"/>
          <p:cNvCxnSpPr>
            <a:stCxn id="12" idx="1"/>
            <a:endCxn id="15" idx="3"/>
          </p:cNvCxnSpPr>
          <p:nvPr/>
        </p:nvCxnSpPr>
        <p:spPr>
          <a:xfrm flipH="1" flipV="1">
            <a:off x="2783401" y="2116096"/>
            <a:ext cx="623072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5" idx="2"/>
            <a:endCxn id="16" idx="1"/>
          </p:cNvCxnSpPr>
          <p:nvPr/>
        </p:nvCxnSpPr>
        <p:spPr>
          <a:xfrm rot="16200000" flipH="1">
            <a:off x="3744579" y="698508"/>
            <a:ext cx="423665" cy="389383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1222079" y="3739063"/>
            <a:ext cx="1561323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Ziele definieren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303103" y="3743867"/>
            <a:ext cx="1830663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 Lösungen suchen</a:t>
            </a:r>
          </a:p>
        </p:txBody>
      </p:sp>
      <p:cxnSp>
        <p:nvCxnSpPr>
          <p:cNvPr id="28" name="Gewinkelte Verbindung 27"/>
          <p:cNvCxnSpPr>
            <a:stCxn id="16" idx="2"/>
            <a:endCxn id="23" idx="0"/>
          </p:cNvCxnSpPr>
          <p:nvPr/>
        </p:nvCxnSpPr>
        <p:spPr>
          <a:xfrm rot="5400000">
            <a:off x="4499277" y="898841"/>
            <a:ext cx="343686" cy="5336758"/>
          </a:xfrm>
          <a:prstGeom prst="bentConnector3">
            <a:avLst>
              <a:gd name="adj1" fmla="val 35219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24" idx="2"/>
            <a:endCxn id="25" idx="3"/>
          </p:cNvCxnSpPr>
          <p:nvPr/>
        </p:nvCxnSpPr>
        <p:spPr>
          <a:xfrm rot="5400000">
            <a:off x="8042326" y="2615468"/>
            <a:ext cx="412711" cy="393950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203001" y="4474078"/>
            <a:ext cx="1580401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begutachten</a:t>
            </a:r>
          </a:p>
        </p:txBody>
      </p:sp>
      <p:cxnSp>
        <p:nvCxnSpPr>
          <p:cNvPr id="38" name="Gerade Verbindung mit Pfeil 37"/>
          <p:cNvCxnSpPr>
            <a:stCxn id="25" idx="1"/>
            <a:endCxn id="33" idx="3"/>
          </p:cNvCxnSpPr>
          <p:nvPr/>
        </p:nvCxnSpPr>
        <p:spPr>
          <a:xfrm flipH="1">
            <a:off x="2783402" y="4791578"/>
            <a:ext cx="6227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13376" y="5197938"/>
            <a:ext cx="1874541" cy="6350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Entscheidung anzeigen</a:t>
            </a:r>
          </a:p>
        </p:txBody>
      </p:sp>
      <p:cxnSp>
        <p:nvCxnSpPr>
          <p:cNvPr id="43" name="Gewinkelte Verbindung 42"/>
          <p:cNvCxnSpPr>
            <a:stCxn id="33" idx="2"/>
            <a:endCxn id="41" idx="1"/>
          </p:cNvCxnSpPr>
          <p:nvPr/>
        </p:nvCxnSpPr>
        <p:spPr>
          <a:xfrm rot="16200000" flipH="1">
            <a:off x="4150109" y="2952171"/>
            <a:ext cx="406360" cy="4720174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9292322" y="5197938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Entscheidung speichern</a:t>
            </a:r>
          </a:p>
        </p:txBody>
      </p:sp>
      <p:cxnSp>
        <p:nvCxnSpPr>
          <p:cNvPr id="46" name="Gerade Verbindung mit Pfeil 45"/>
          <p:cNvCxnSpPr>
            <a:stCxn id="41" idx="3"/>
            <a:endCxn id="44" idx="1"/>
          </p:cNvCxnSpPr>
          <p:nvPr/>
        </p:nvCxnSpPr>
        <p:spPr>
          <a:xfrm>
            <a:off x="8587917" y="5515438"/>
            <a:ext cx="7044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3" idx="3"/>
            <a:endCxn id="24" idx="1"/>
          </p:cNvCxnSpPr>
          <p:nvPr/>
        </p:nvCxnSpPr>
        <p:spPr>
          <a:xfrm>
            <a:off x="2783402" y="4056563"/>
            <a:ext cx="6519701" cy="480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en 78"/>
          <p:cNvGrpSpPr/>
          <p:nvPr/>
        </p:nvGrpSpPr>
        <p:grpSpPr>
          <a:xfrm>
            <a:off x="3406473" y="1786023"/>
            <a:ext cx="2423409" cy="671043"/>
            <a:chOff x="4841518" y="1800301"/>
            <a:chExt cx="2423409" cy="671043"/>
          </a:xfrm>
        </p:grpSpPr>
        <p:sp>
          <p:nvSpPr>
            <p:cNvPr id="12" name="Abgerundetes Rechteck 11"/>
            <p:cNvSpPr/>
            <p:nvPr/>
          </p:nvSpPr>
          <p:spPr>
            <a:xfrm>
              <a:off x="4841518" y="1800301"/>
              <a:ext cx="2423409" cy="671043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Meldung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anzeigen</a:t>
              </a:r>
            </a:p>
          </p:txBody>
        </p:sp>
        <p:pic>
          <p:nvPicPr>
            <p:cNvPr id="58" name="Grafik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" t="2149"/>
            <a:stretch/>
          </p:blipFill>
          <p:spPr>
            <a:xfrm>
              <a:off x="5866064" y="1871706"/>
              <a:ext cx="1336932" cy="574114"/>
            </a:xfrm>
            <a:prstGeom prst="rect">
              <a:avLst/>
            </a:prstGeom>
          </p:spPr>
        </p:pic>
      </p:grpSp>
      <p:sp>
        <p:nvSpPr>
          <p:cNvPr id="59" name="Textfeld 58"/>
          <p:cNvSpPr txBox="1"/>
          <p:nvPr/>
        </p:nvSpPr>
        <p:spPr>
          <a:xfrm>
            <a:off x="7556500" y="1784318"/>
            <a:ext cx="10390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Meldung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5258399" y="3712878"/>
            <a:ext cx="181011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Lösungen finden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7510012" y="4437880"/>
            <a:ext cx="113204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Lösungen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2229350" y="2851134"/>
            <a:ext cx="21201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 bearbeiten</a:t>
            </a:r>
          </a:p>
        </p:txBody>
      </p:sp>
      <p:pic>
        <p:nvPicPr>
          <p:cNvPr id="10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80" y="2385063"/>
            <a:ext cx="1618625" cy="938539"/>
          </a:xfrm>
        </p:spPr>
      </p:pic>
      <p:grpSp>
        <p:nvGrpSpPr>
          <p:cNvPr id="134" name="Gruppieren 133"/>
          <p:cNvGrpSpPr/>
          <p:nvPr/>
        </p:nvGrpSpPr>
        <p:grpSpPr>
          <a:xfrm>
            <a:off x="3406126" y="4253378"/>
            <a:ext cx="2872800" cy="1076400"/>
            <a:chOff x="3406126" y="4253378"/>
            <a:chExt cx="2872800" cy="1076400"/>
          </a:xfrm>
        </p:grpSpPr>
        <p:sp>
          <p:nvSpPr>
            <p:cNvPr id="25" name="Abgerundetes Rechteck 24"/>
            <p:cNvSpPr/>
            <p:nvPr/>
          </p:nvSpPr>
          <p:spPr>
            <a:xfrm>
              <a:off x="3406126" y="4253378"/>
              <a:ext cx="2872800" cy="1076400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Lösungen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anzeigen</a:t>
              </a:r>
            </a:p>
          </p:txBody>
        </p:sp>
        <p:pic>
          <p:nvPicPr>
            <p:cNvPr id="11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563" y="4323938"/>
              <a:ext cx="1620000" cy="93527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7" name="Textfeld 116"/>
          <p:cNvSpPr txBox="1"/>
          <p:nvPr/>
        </p:nvSpPr>
        <p:spPr>
          <a:xfrm>
            <a:off x="3329719" y="5532508"/>
            <a:ext cx="13708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Entscheiden</a:t>
            </a:r>
          </a:p>
        </p:txBody>
      </p:sp>
    </p:spTree>
    <p:extLst>
      <p:ext uri="{BB962C8B-B14F-4D97-AF65-F5344CB8AC3E}">
        <p14:creationId xmlns:p14="http://schemas.microsoft.com/office/powerpoint/2010/main" val="354088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 an Problembereich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14" y="1230313"/>
            <a:ext cx="9527081" cy="4344987"/>
          </a:xfrm>
        </p:spPr>
      </p:pic>
    </p:spTree>
    <p:extLst>
      <p:ext uri="{BB962C8B-B14F-4D97-AF65-F5344CB8AC3E}">
        <p14:creationId xmlns:p14="http://schemas.microsoft.com/office/powerpoint/2010/main" val="49599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01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definierten Anforderungen wurden größtenteils erfüllt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8B53BA4-2ACD-A744-A448-7325615475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20718809"/>
              </p:ext>
            </p:extLst>
          </p:nvPr>
        </p:nvGraphicFramePr>
        <p:xfrm>
          <a:off x="874713" y="1230490"/>
          <a:ext cx="10580689" cy="456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909">
                  <a:extLst>
                    <a:ext uri="{9D8B030D-6E8A-4147-A177-3AD203B41FA5}">
                      <a16:colId xmlns:a16="http://schemas.microsoft.com/office/drawing/2014/main" val="141174548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74205098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971836177"/>
                    </a:ext>
                  </a:extLst>
                </a:gridCol>
                <a:gridCol w="2909713">
                  <a:extLst>
                    <a:ext uri="{9D8B030D-6E8A-4147-A177-3AD203B41FA5}">
                      <a16:colId xmlns:a16="http://schemas.microsoft.com/office/drawing/2014/main" val="3907636905"/>
                    </a:ext>
                  </a:extLst>
                </a:gridCol>
              </a:tblGrid>
              <a:tr h="383821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Anforderung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Bewertung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Noch zu verbessern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43903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/>
                        <a:t>Problem-</a:t>
                      </a:r>
                      <a:br>
                        <a:rPr lang="de-DE" dirty="0"/>
                      </a:br>
                      <a:r>
                        <a:rPr lang="de-DE" dirty="0" err="1"/>
                        <a:t>identifikation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macht auf Probleme aufmerksam,</a:t>
                      </a:r>
                      <a:br>
                        <a:rPr lang="de-DE" dirty="0"/>
                      </a:br>
                      <a:r>
                        <a:rPr lang="de-DE" dirty="0"/>
                        <a:t>Nutzer kann Ziele eingeben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kann selber keine Probleme auslösen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667029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/>
                        <a:t>Problem-</a:t>
                      </a:r>
                      <a:br>
                        <a:rPr lang="de-DE" dirty="0"/>
                      </a:br>
                      <a:r>
                        <a:rPr lang="de-DE" dirty="0" err="1"/>
                        <a:t>lösung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schlägt Lösungen vor, zeigt Veränderungen an</a:t>
                      </a:r>
                      <a:br>
                        <a:rPr lang="de-DE" dirty="0"/>
                      </a:b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kann keine Lösungen vorschlagen oder verändern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47086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 err="1"/>
                        <a:t>Klustern</a:t>
                      </a:r>
                      <a:br>
                        <a:rPr lang="de-DE" dirty="0"/>
                      </a:br>
                      <a:r>
                        <a:rPr lang="de-DE" dirty="0"/>
                        <a:t>von</a:t>
                      </a:r>
                      <a:br>
                        <a:rPr lang="de-DE" dirty="0"/>
                      </a:br>
                      <a:r>
                        <a:rPr lang="de-DE" dirty="0"/>
                        <a:t>Problemen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Probleme werden mit Merkmalen versehen und anhand derer sortiert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58171"/>
                  </a:ext>
                </a:extLst>
              </a:tr>
            </a:tbl>
          </a:graphicData>
        </a:graphic>
      </p:graphicFrame>
      <p:pic>
        <p:nvPicPr>
          <p:cNvPr id="5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9" y="3123703"/>
            <a:ext cx="1954842" cy="1128594"/>
          </a:xfrm>
          <a:prstGeom prst="rect">
            <a:avLst/>
          </a:prstGeom>
          <a:ln>
            <a:noFill/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29" y="4475077"/>
            <a:ext cx="1390441" cy="1190642"/>
          </a:xfrm>
          <a:prstGeom prst="rect">
            <a:avLst/>
          </a:prstGeom>
        </p:spPr>
      </p:pic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DBADCED9-543C-1E47-8AF6-1E397EC8D5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46" y="1838452"/>
            <a:ext cx="1618625" cy="938539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E4E9CF-A817-5046-9043-99978E26EC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2149"/>
          <a:stretch/>
        </p:blipFill>
        <p:spPr>
          <a:xfrm>
            <a:off x="969189" y="2310921"/>
            <a:ext cx="1336932" cy="5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Fragebogen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1050364" y="915854"/>
            <a:ext cx="810070" cy="810070"/>
            <a:chOff x="871314" y="3149131"/>
            <a:chExt cx="810070" cy="8100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Oval 52">
            <a:extLst>
              <a:ext uri="{FF2B5EF4-FFF2-40B4-BE49-F238E27FC236}">
                <a16:creationId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10021249" y="505988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9585822" y="2724007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54">
            <a:extLst>
              <a:ext uri="{FF2B5EF4-FFF2-40B4-BE49-F238E27FC236}">
                <a16:creationId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10805023" y="2676101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9646661" y="1056950"/>
              <a:ext cx="1425960" cy="17226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4421" y="1044710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10255628" y="678984"/>
              <a:ext cx="18360" cy="486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388" y="666744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10482788" y="708504"/>
              <a:ext cx="30240" cy="450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0548" y="696264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1E33159F-5EDA-7243-9035-848447A03A46}"/>
                  </a:ext>
                </a:extLst>
              </p14:cNvPr>
              <p14:cNvContentPartPr/>
              <p14:nvPr/>
            </p14:nvContentPartPr>
            <p14:xfrm>
              <a:off x="10221815" y="870492"/>
              <a:ext cx="248400" cy="7812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1E33159F-5EDA-7243-9035-848447A03A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175" y="861492"/>
                <a:ext cx="266040" cy="957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Grafik 18">
            <a:extLst>
              <a:ext uri="{FF2B5EF4-FFF2-40B4-BE49-F238E27FC236}">
                <a16:creationId xmlns:a16="http://schemas.microsoft.com/office/drawing/2014/main" id="{3E5CCF41-B5EC-8545-8430-A78ACA0F93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0475" y="256822"/>
            <a:ext cx="728873" cy="728873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AE6EC32-92E8-704F-83BA-F308FB46A402}"/>
              </a:ext>
            </a:extLst>
          </p:cNvPr>
          <p:cNvGrpSpPr/>
          <p:nvPr/>
        </p:nvGrpSpPr>
        <p:grpSpPr>
          <a:xfrm>
            <a:off x="853922" y="2342178"/>
            <a:ext cx="3801461" cy="1620389"/>
            <a:chOff x="1780031" y="1330903"/>
            <a:chExt cx="3801461" cy="1620389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D082488-1F16-6243-8438-DB6727A3BC50}"/>
                </a:ext>
              </a:extLst>
            </p:cNvPr>
            <p:cNvSpPr/>
            <p:nvPr/>
          </p:nvSpPr>
          <p:spPr>
            <a:xfrm>
              <a:off x="1780031" y="1499917"/>
              <a:ext cx="3801461" cy="1451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Nutzer kann Probleme und Lösungen eingeben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56DFC42-7138-5842-B9B8-2933059BB8B0}"/>
                </a:ext>
              </a:extLst>
            </p:cNvPr>
            <p:cNvSpPr/>
            <p:nvPr/>
          </p:nvSpPr>
          <p:spPr>
            <a:xfrm>
              <a:off x="1977040" y="1330903"/>
              <a:ext cx="169462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User Interface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44F6D30-D5A4-C04A-ADBA-18E25851FDF5}"/>
              </a:ext>
            </a:extLst>
          </p:cNvPr>
          <p:cNvGrpSpPr/>
          <p:nvPr/>
        </p:nvGrpSpPr>
        <p:grpSpPr>
          <a:xfrm>
            <a:off x="1655664" y="4321395"/>
            <a:ext cx="4272498" cy="1620397"/>
            <a:chOff x="1780031" y="1330903"/>
            <a:chExt cx="4272498" cy="1620397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E73C930-D810-B548-B325-2CD71D76ADBB}"/>
                </a:ext>
              </a:extLst>
            </p:cNvPr>
            <p:cNvSpPr/>
            <p:nvPr/>
          </p:nvSpPr>
          <p:spPr>
            <a:xfrm>
              <a:off x="1780031" y="1499918"/>
              <a:ext cx="4272498" cy="145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Nutzer kann Probleme und Lösungen eingeben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511CF2B-BCCD-B648-81EC-E6CF3F16BCED}"/>
                </a:ext>
              </a:extLst>
            </p:cNvPr>
            <p:cNvSpPr/>
            <p:nvPr/>
          </p:nvSpPr>
          <p:spPr>
            <a:xfrm>
              <a:off x="1977040" y="1330903"/>
              <a:ext cx="119532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Assistenz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D302C86-545B-9A4A-AAB4-6374FD9C12A9}"/>
              </a:ext>
            </a:extLst>
          </p:cNvPr>
          <p:cNvGrpSpPr/>
          <p:nvPr/>
        </p:nvGrpSpPr>
        <p:grpSpPr>
          <a:xfrm>
            <a:off x="7367432" y="4101809"/>
            <a:ext cx="3801461" cy="1885697"/>
            <a:chOff x="1780030" y="1330903"/>
            <a:chExt cx="3801461" cy="1885697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3115AAF-35F2-6442-8E5B-8BD850E80E32}"/>
                </a:ext>
              </a:extLst>
            </p:cNvPr>
            <p:cNvSpPr/>
            <p:nvPr/>
          </p:nvSpPr>
          <p:spPr>
            <a:xfrm>
              <a:off x="1780030" y="1499917"/>
              <a:ext cx="3801461" cy="1716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Werden gelöste Probleme im Modul gespeichert?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Informationen muss das MTP bereitstellen, damit die Assistenz Lösungen finden kann?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F151E5E-545A-4F40-87DA-17083B145725}"/>
                </a:ext>
              </a:extLst>
            </p:cNvPr>
            <p:cNvSpPr/>
            <p:nvPr/>
          </p:nvSpPr>
          <p:spPr>
            <a:xfrm>
              <a:off x="1977040" y="1330903"/>
              <a:ext cx="191633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CA8B657-F9AF-5243-AF7E-BB8501B06F90}"/>
              </a:ext>
            </a:extLst>
          </p:cNvPr>
          <p:cNvGrpSpPr/>
          <p:nvPr/>
        </p:nvGrpSpPr>
        <p:grpSpPr>
          <a:xfrm>
            <a:off x="5489510" y="2342170"/>
            <a:ext cx="3411597" cy="1620397"/>
            <a:chOff x="1780031" y="1330903"/>
            <a:chExt cx="3411597" cy="1620397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2092F8E-6236-034D-B034-00A54F99E62D}"/>
                </a:ext>
              </a:extLst>
            </p:cNvPr>
            <p:cNvSpPr/>
            <p:nvPr/>
          </p:nvSpPr>
          <p:spPr>
            <a:xfrm>
              <a:off x="1780031" y="1499918"/>
              <a:ext cx="3411597" cy="145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Welches Vorwissen bringen Nutzer mit?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Erzeugt das Zeitlimit Druck auf den Nutzer?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B35C96E-3871-C044-9116-F5A9A8C99AFF}"/>
                </a:ext>
              </a:extLst>
            </p:cNvPr>
            <p:cNvSpPr/>
            <p:nvPr/>
          </p:nvSpPr>
          <p:spPr>
            <a:xfrm>
              <a:off x="1977041" y="1330903"/>
              <a:ext cx="8994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Nutzer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1050364" y="915854"/>
            <a:ext cx="810070" cy="810070"/>
            <a:chOff x="871314" y="3149131"/>
            <a:chExt cx="810070" cy="8100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Oval 52">
            <a:extLst>
              <a:ext uri="{FF2B5EF4-FFF2-40B4-BE49-F238E27FC236}">
                <a16:creationId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10021249" y="505988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9585822" y="2724007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54">
            <a:extLst>
              <a:ext uri="{FF2B5EF4-FFF2-40B4-BE49-F238E27FC236}">
                <a16:creationId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10805023" y="2676101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9646661" y="1056950"/>
              <a:ext cx="1425960" cy="17226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4421" y="1044710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10255628" y="678984"/>
              <a:ext cx="18360" cy="486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388" y="666744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10482788" y="708504"/>
              <a:ext cx="30240" cy="450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0548" y="696264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1E33159F-5EDA-7243-9035-848447A03A46}"/>
                  </a:ext>
                </a:extLst>
              </p14:cNvPr>
              <p14:cNvContentPartPr/>
              <p14:nvPr/>
            </p14:nvContentPartPr>
            <p14:xfrm>
              <a:off x="10221815" y="870492"/>
              <a:ext cx="248400" cy="7812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1E33159F-5EDA-7243-9035-848447A03A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175" y="861492"/>
                <a:ext cx="266040" cy="957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Grafik 18">
            <a:extLst>
              <a:ext uri="{FF2B5EF4-FFF2-40B4-BE49-F238E27FC236}">
                <a16:creationId xmlns:a16="http://schemas.microsoft.com/office/drawing/2014/main" id="{3E5CCF41-B5EC-8545-8430-A78ACA0F93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0475" y="256822"/>
            <a:ext cx="728873" cy="72887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207E01F6-7DC7-694F-87AD-C5FED7E6CB33}"/>
              </a:ext>
            </a:extLst>
          </p:cNvPr>
          <p:cNvSpPr txBox="1"/>
          <p:nvPr/>
        </p:nvSpPr>
        <p:spPr>
          <a:xfrm>
            <a:off x="874712" y="2930835"/>
            <a:ext cx="284076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der Nutzer selber Probleme und Lösungen eingeben?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BCDA7B3-1367-8D48-AE88-0DE481BE94B4}"/>
              </a:ext>
            </a:extLst>
          </p:cNvPr>
          <p:cNvSpPr txBox="1"/>
          <p:nvPr/>
        </p:nvSpPr>
        <p:spPr>
          <a:xfrm>
            <a:off x="2448869" y="3771065"/>
            <a:ext cx="31483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unterscheiden sich modulspezifische und anlagenspezifische Probleme?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7B2452C-D955-B64A-B37E-1D0E55CA08E1}"/>
              </a:ext>
            </a:extLst>
          </p:cNvPr>
          <p:cNvSpPr txBox="1"/>
          <p:nvPr/>
        </p:nvSpPr>
        <p:spPr>
          <a:xfrm>
            <a:off x="4023026" y="4826396"/>
            <a:ext cx="284076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ss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6F256A-1537-D44F-810D-53172766888A}"/>
              </a:ext>
            </a:extLst>
          </p:cNvPr>
          <p:cNvSpPr txBox="1"/>
          <p:nvPr/>
        </p:nvSpPr>
        <p:spPr>
          <a:xfrm>
            <a:off x="6413573" y="3825079"/>
            <a:ext cx="242948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Kann man den Nutzer auch bei der Behebung unterstützen?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8B17CF3-9991-294E-A48B-A98C899F09AE}"/>
              </a:ext>
            </a:extLst>
          </p:cNvPr>
          <p:cNvSpPr txBox="1"/>
          <p:nvPr/>
        </p:nvSpPr>
        <p:spPr>
          <a:xfrm>
            <a:off x="5043625" y="4826396"/>
            <a:ext cx="273989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Besteht die Möglichkeit die Lösungsmöglichkeiten durch ein virtuelle Modell prüfen zu lassen?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43C326B-FC3F-F744-929F-29FA2D2196F2}"/>
              </a:ext>
            </a:extLst>
          </p:cNvPr>
          <p:cNvSpPr txBox="1"/>
          <p:nvPr/>
        </p:nvSpPr>
        <p:spPr>
          <a:xfrm>
            <a:off x="874712" y="4747913"/>
            <a:ext cx="25050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Kann der Nutzer durch sinnvolle Unterstützung mehr über die Anlage lernen?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2089A33-0C88-AB4A-AE32-7D94307E74E4}"/>
              </a:ext>
            </a:extLst>
          </p:cNvPr>
          <p:cNvSpPr txBox="1"/>
          <p:nvPr/>
        </p:nvSpPr>
        <p:spPr>
          <a:xfrm>
            <a:off x="8643135" y="4872562"/>
            <a:ext cx="242948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Werden bestimmte Informationen anhand der </a:t>
            </a:r>
            <a:r>
              <a:rPr lang="de-DE" dirty="0" err="1"/>
              <a:t>Posistion</a:t>
            </a:r>
            <a:r>
              <a:rPr lang="de-DE" dirty="0"/>
              <a:t> des Nutzers angezeigt?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8409AF-452F-BA4E-8DAE-22557909D87B}"/>
              </a:ext>
            </a:extLst>
          </p:cNvPr>
          <p:cNvSpPr txBox="1"/>
          <p:nvPr/>
        </p:nvSpPr>
        <p:spPr>
          <a:xfrm>
            <a:off x="4176803" y="2829980"/>
            <a:ext cx="21198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Assistenzsystem für An- und Abfahrten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DAAABB9-5B29-9540-9B95-C6AE440332B1}"/>
              </a:ext>
            </a:extLst>
          </p:cNvPr>
          <p:cNvSpPr txBox="1"/>
          <p:nvPr/>
        </p:nvSpPr>
        <p:spPr>
          <a:xfrm>
            <a:off x="6413572" y="2829980"/>
            <a:ext cx="21198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 an Zeitdruck -&gt; wie?</a:t>
            </a:r>
          </a:p>
        </p:txBody>
      </p:sp>
    </p:spTree>
    <p:extLst>
      <p:ext uri="{BB962C8B-B14F-4D97-AF65-F5344CB8AC3E}">
        <p14:creationId xmlns:p14="http://schemas.microsoft.com/office/powerpoint/2010/main" val="74292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95748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6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6E9BA1-997F-8A42-8359-8118CAA4F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7"/>
            <a:ext cx="3588431" cy="20817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BEF158B-37D7-804E-8706-2F4AC3084EAE}"/>
              </a:ext>
            </a:extLst>
          </p:cNvPr>
          <p:cNvSpPr/>
          <p:nvPr/>
        </p:nvSpPr>
        <p:spPr>
          <a:xfrm>
            <a:off x="1785257" y="365760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7E0D37-7C93-BC4A-AD0C-ABE98E968974}"/>
              </a:ext>
            </a:extLst>
          </p:cNvPr>
          <p:cNvSpPr/>
          <p:nvPr/>
        </p:nvSpPr>
        <p:spPr>
          <a:xfrm>
            <a:off x="1349830" y="587561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49A216-9FF4-6B4B-8F2B-828C3DDFA3AF}"/>
              </a:ext>
            </a:extLst>
          </p:cNvPr>
          <p:cNvSpPr/>
          <p:nvPr/>
        </p:nvSpPr>
        <p:spPr>
          <a:xfrm>
            <a:off x="2569031" y="582771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14:cNvPr>
              <p14:cNvContentPartPr/>
              <p14:nvPr/>
            </p14:nvContentPartPr>
            <p14:xfrm>
              <a:off x="1987920" y="3816840"/>
              <a:ext cx="14400" cy="36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9280" y="3807840"/>
                <a:ext cx="3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14:cNvPr>
              <p14:cNvContentPartPr/>
              <p14:nvPr/>
            </p14:nvContentPartPr>
            <p14:xfrm>
              <a:off x="2233440" y="3815400"/>
              <a:ext cx="6120" cy="1152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800" y="3806760"/>
                <a:ext cx="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14:cNvPr>
              <p14:cNvContentPartPr/>
              <p14:nvPr/>
            </p14:nvContentPartPr>
            <p14:xfrm>
              <a:off x="1410669" y="4035402"/>
              <a:ext cx="1425960" cy="1895725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029" y="4026761"/>
                <a:ext cx="1443600" cy="1913368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Abgerundete rechteckige Legende 48">
            <a:extLst>
              <a:ext uri="{FF2B5EF4-FFF2-40B4-BE49-F238E27FC236}">
                <a16:creationId xmlns:a16="http://schemas.microsoft.com/office/drawing/2014/main" id="{C3CD6BDE-7299-4D4A-B8A9-C380C4D21852}"/>
              </a:ext>
            </a:extLst>
          </p:cNvPr>
          <p:cNvSpPr/>
          <p:nvPr/>
        </p:nvSpPr>
        <p:spPr>
          <a:xfrm>
            <a:off x="3256629" y="3440790"/>
            <a:ext cx="2427514" cy="1490439"/>
          </a:xfrm>
          <a:prstGeom prst="wedgeRoundRectCallout">
            <a:avLst>
              <a:gd name="adj1" fmla="val -83165"/>
              <a:gd name="adj2" fmla="val -171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 dauert 2 Tage das Modul zu warten.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Unsere Produktion darf nur 3 Stunden still stehen.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4812B0A-9F6B-3B44-B974-C1947644856D}"/>
              </a:ext>
            </a:extLst>
          </p:cNvPr>
          <p:cNvSpPr txBox="1"/>
          <p:nvPr/>
        </p:nvSpPr>
        <p:spPr>
          <a:xfrm>
            <a:off x="1114563" y="3330258"/>
            <a:ext cx="18572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Produktionsleiter</a:t>
            </a:r>
          </a:p>
        </p:txBody>
      </p:sp>
      <p:sp>
        <p:nvSpPr>
          <p:cNvPr id="52" name="Wolkenförmige Legende 51">
            <a:extLst>
              <a:ext uri="{FF2B5EF4-FFF2-40B4-BE49-F238E27FC236}">
                <a16:creationId xmlns:a16="http://schemas.microsoft.com/office/drawing/2014/main" id="{29DB6461-09BA-4847-ADB9-C5C694AA482B}"/>
              </a:ext>
            </a:extLst>
          </p:cNvPr>
          <p:cNvSpPr/>
          <p:nvPr/>
        </p:nvSpPr>
        <p:spPr>
          <a:xfrm>
            <a:off x="9372600" y="2075297"/>
            <a:ext cx="2503714" cy="1302160"/>
          </a:xfrm>
          <a:prstGeom prst="cloudCallout">
            <a:avLst>
              <a:gd name="adj1" fmla="val -76486"/>
              <a:gd name="adj2" fmla="val 765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Wie kann ich das Problem lösen?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7931141" y="365155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7495714" y="586956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8714915" y="582166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7556553" y="4202512"/>
              <a:ext cx="1425960" cy="172260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7913" y="419351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8165520" y="3824546"/>
              <a:ext cx="18360" cy="486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6880" y="381554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8392680" y="3854066"/>
              <a:ext cx="30240" cy="450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4040" y="384506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14:cNvPr>
              <p14:cNvContentPartPr/>
              <p14:nvPr/>
            </p14:nvContentPartPr>
            <p14:xfrm>
              <a:off x="8168040" y="4057106"/>
              <a:ext cx="295920" cy="190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9400" y="4048466"/>
                <a:ext cx="3135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78AA0267-66A5-6246-A3BD-117F333C6256}"/>
              </a:ext>
            </a:extLst>
          </p:cNvPr>
          <p:cNvSpPr txBox="1"/>
          <p:nvPr/>
        </p:nvSpPr>
        <p:spPr>
          <a:xfrm>
            <a:off x="7571256" y="3112056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n w="22225">
                  <a:solidFill>
                    <a:srgbClr val="000000"/>
                  </a:solidFill>
                  <a:prstDash val="solid"/>
                </a:ln>
                <a:noFill/>
              </a:rPr>
              <a:t>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812B0A-9F6B-3B44-B974-C1947644856D}"/>
              </a:ext>
            </a:extLst>
          </p:cNvPr>
          <p:cNvSpPr txBox="1"/>
          <p:nvPr/>
        </p:nvSpPr>
        <p:spPr>
          <a:xfrm>
            <a:off x="7612585" y="2789955"/>
            <a:ext cx="12715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086100" y="995671"/>
            <a:ext cx="758536" cy="363351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5492749" y="957571"/>
            <a:ext cx="3177715" cy="135766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3136900" y="957571"/>
            <a:ext cx="2647950" cy="38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136900" y="1359022"/>
            <a:ext cx="2473452" cy="92697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bgerundetes Rechteck 4"/>
          <p:cNvSpPr/>
          <p:nvPr/>
        </p:nvSpPr>
        <p:spPr>
          <a:xfrm>
            <a:off x="5606639" y="1026266"/>
            <a:ext cx="2967162" cy="1256547"/>
          </a:xfrm>
          <a:prstGeom prst="roundRect">
            <a:avLst>
              <a:gd name="adj" fmla="val 7683"/>
            </a:avLst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4" y="4764396"/>
            <a:ext cx="10438871" cy="1334525"/>
          </a:xfrm>
        </p:spPr>
        <p:txBody>
          <a:bodyPr/>
          <a:lstStyle/>
          <a:p>
            <a:r>
              <a:rPr lang="de-DE" b="1" dirty="0"/>
              <a:t>Für spätere Fragen:</a:t>
            </a:r>
            <a:br>
              <a:rPr lang="de-DE" b="1" dirty="0"/>
            </a:br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3584114"/>
            <a:ext cx="10438873" cy="972108"/>
          </a:xfrm>
        </p:spPr>
        <p:txBody>
          <a:bodyPr anchor="ctr"/>
          <a:lstStyle/>
          <a:p>
            <a:r>
              <a:rPr lang="de-DE" dirty="0"/>
              <a:t>Vielen Dank für Ihre Aufmerksamkeit!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1588636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6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Handlungsziele aufzugeben ist die einfachste Methode ein Problem loszuwerden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Meret Feldkemper, meret.feldkemper@tu-dresden.de</a:t>
            </a:r>
          </a:p>
        </p:txBody>
      </p:sp>
    </p:spTree>
    <p:extLst>
      <p:ext uri="{BB962C8B-B14F-4D97-AF65-F5344CB8AC3E}">
        <p14:creationId xmlns:p14="http://schemas.microsoft.com/office/powerpoint/2010/main" val="1707941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1" y="233186"/>
            <a:ext cx="9899548" cy="5749925"/>
          </a:xfrm>
        </p:spPr>
      </p:pic>
    </p:spTree>
    <p:extLst>
      <p:ext uri="{BB962C8B-B14F-4D97-AF65-F5344CB8AC3E}">
        <p14:creationId xmlns:p14="http://schemas.microsoft.com/office/powerpoint/2010/main" val="300594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7"/>
            <a:ext cx="9900000" cy="5740389"/>
          </a:xfrm>
        </p:spPr>
      </p:pic>
    </p:spTree>
    <p:extLst>
      <p:ext uri="{BB962C8B-B14F-4D97-AF65-F5344CB8AC3E}">
        <p14:creationId xmlns:p14="http://schemas.microsoft.com/office/powerpoint/2010/main" val="191190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4"/>
            <a:ext cx="9900000" cy="5715592"/>
          </a:xfrm>
        </p:spPr>
      </p:pic>
    </p:spTree>
    <p:extLst>
      <p:ext uri="{BB962C8B-B14F-4D97-AF65-F5344CB8AC3E}">
        <p14:creationId xmlns:p14="http://schemas.microsoft.com/office/powerpoint/2010/main" val="148975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AEAFE-EC04-F24C-A17A-158A347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Prototyp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3E904B5-FC63-2245-8D6F-9995C0DEC0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79" y="1484313"/>
            <a:ext cx="8166755" cy="4344987"/>
          </a:xfrm>
        </p:spPr>
      </p:pic>
    </p:spTree>
    <p:extLst>
      <p:ext uri="{BB962C8B-B14F-4D97-AF65-F5344CB8AC3E}">
        <p14:creationId xmlns:p14="http://schemas.microsoft.com/office/powerpoint/2010/main" val="241605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D5523-7851-A043-B6A9-AB16F57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– Zustand Problem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161DFCC-B7ED-104E-A55F-5805A7DFB4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38" y="1484313"/>
            <a:ext cx="8489436" cy="4344987"/>
          </a:xfrm>
        </p:spPr>
      </p:pic>
    </p:spTree>
    <p:extLst>
      <p:ext uri="{BB962C8B-B14F-4D97-AF65-F5344CB8AC3E}">
        <p14:creationId xmlns:p14="http://schemas.microsoft.com/office/powerpoint/2010/main" val="77171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8D667-F505-6949-BA79-5C28AA79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- Zustand Lösungen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5757A64-2FEB-194F-9D1D-E341434C0D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57" y="1484313"/>
            <a:ext cx="10010398" cy="4344987"/>
          </a:xfrm>
        </p:spPr>
      </p:pic>
    </p:spTree>
    <p:extLst>
      <p:ext uri="{BB962C8B-B14F-4D97-AF65-F5344CB8AC3E}">
        <p14:creationId xmlns:p14="http://schemas.microsoft.com/office/powerpoint/2010/main" val="117439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23DED-DC16-7843-8D93-20186F3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Navigation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05055E-ACB1-E04D-ABDF-725E50C20C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2461948"/>
            <a:ext cx="10580687" cy="1934104"/>
          </a:xfrm>
        </p:spPr>
      </p:pic>
    </p:spTree>
    <p:extLst>
      <p:ext uri="{BB962C8B-B14F-4D97-AF65-F5344CB8AC3E}">
        <p14:creationId xmlns:p14="http://schemas.microsoft.com/office/powerpoint/2010/main" val="258081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87004-B7DF-5045-9C0B-0660C21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Rezept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A32FF54-8004-EC4C-B451-9DE95BCEFA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70" y="1484313"/>
            <a:ext cx="9858373" cy="4344987"/>
          </a:xfrm>
        </p:spPr>
      </p:pic>
    </p:spTree>
    <p:extLst>
      <p:ext uri="{BB962C8B-B14F-4D97-AF65-F5344CB8AC3E}">
        <p14:creationId xmlns:p14="http://schemas.microsoft.com/office/powerpoint/2010/main" val="34803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ED9D-320B-244E-B0A4-990B8FD6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>
                <a:solidFill>
                  <a:schemeClr val="accent4"/>
                </a:solidFill>
              </a:rPr>
              <a:t>modulare Anlage </a:t>
            </a:r>
            <a:r>
              <a:rPr lang="de-DE" dirty="0"/>
              <a:t>bietet dem Anlagenbediener mehr Flexibilität, stellt ihn aber auch vor neue </a:t>
            </a:r>
            <a:r>
              <a:rPr lang="de-DE" dirty="0">
                <a:solidFill>
                  <a:schemeClr val="accent6"/>
                </a:solidFill>
              </a:rPr>
              <a:t>Herausforderungen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2" y="1309443"/>
            <a:ext cx="5040000" cy="4239113"/>
            <a:chOff x="1780032" y="1330903"/>
            <a:chExt cx="5040000" cy="423911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7"/>
              <a:ext cx="5040000" cy="4070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Bild modularer Anlage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Hohe Flexibilität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0918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6415399" y="1309443"/>
            <a:ext cx="5040000" cy="4239113"/>
            <a:chOff x="1780032" y="1330903"/>
            <a:chExt cx="5040000" cy="423911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5040000" cy="407009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Verschiedene Optionen visualisieren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Probleme können nicht mehr auf Grundlage von umfangreichen Erfahrungen gelöst werden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für Entscheidung verantwortlich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bewerkstelligen, dass Produktion aufrecht erhalten bleibt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23109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6"/>
                  </a:solidFill>
                </a:rPr>
                <a:t>Herausforderungen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605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8FD0C-BC9C-224A-97DC-50E8591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Procedures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0D70A80-F13E-4148-9767-D676A46976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2" y="1484313"/>
            <a:ext cx="10184649" cy="4344987"/>
          </a:xfrm>
        </p:spPr>
      </p:pic>
    </p:spTree>
    <p:extLst>
      <p:ext uri="{BB962C8B-B14F-4D97-AF65-F5344CB8AC3E}">
        <p14:creationId xmlns:p14="http://schemas.microsoft.com/office/powerpoint/2010/main" val="43174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746DA-5BDE-0D47-83E3-DB7A3A0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Steps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CE88AD-E358-BB42-8E08-A95860B38B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606570"/>
            <a:ext cx="10580687" cy="4100473"/>
          </a:xfrm>
        </p:spPr>
      </p:pic>
    </p:spTree>
    <p:extLst>
      <p:ext uri="{BB962C8B-B14F-4D97-AF65-F5344CB8AC3E}">
        <p14:creationId xmlns:p14="http://schemas.microsoft.com/office/powerpoint/2010/main" val="543329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93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 Was ist zu tun, um den Nutzer sinnvoll bei der Lösung des Problems zu helfen?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2031275" y="4838552"/>
            <a:ext cx="2269902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Wie kann dem Nutzer geholfen werden?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3261501" y="1411863"/>
            <a:ext cx="2452791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Was will und sollte der Nutzer wissen?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6403913" y="1414335"/>
            <a:ext cx="199468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Ist der Nutzer jetzt glücklich?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4832117" y="4852277"/>
            <a:ext cx="2190929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So könnte man dem Nutzer helfen!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7547755" y="4852277"/>
            <a:ext cx="264877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Das muss noch getan werden!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3223098" y="3166192"/>
            <a:ext cx="0" cy="16723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4493465" y="2250690"/>
            <a:ext cx="0" cy="89343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0"/>
          </p:cNvCxnSpPr>
          <p:nvPr/>
        </p:nvCxnSpPr>
        <p:spPr>
          <a:xfrm flipV="1">
            <a:off x="5927582" y="3213927"/>
            <a:ext cx="0" cy="16383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7401257" y="2241121"/>
            <a:ext cx="0" cy="90300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8546592" y="3200202"/>
            <a:ext cx="0" cy="1638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52">
            <a:extLst>
              <a:ext uri="{FF2B5EF4-FFF2-40B4-BE49-F238E27FC236}">
                <a16:creationId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1366724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Oval 54">
            <a:extLst>
              <a:ext uri="{FF2B5EF4-FFF2-40B4-BE49-F238E27FC236}">
                <a16:creationId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2150498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992136" y="2507902"/>
              <a:ext cx="1425960" cy="17226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896" y="2495662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1601103" y="2129936"/>
              <a:ext cx="18360" cy="486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8863" y="2117696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1828263" y="2159456"/>
              <a:ext cx="30240" cy="45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6023" y="2147216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14:cNvPr>
              <p14:cNvContentPartPr/>
              <p14:nvPr/>
            </p14:nvContentPartPr>
            <p14:xfrm>
              <a:off x="1603623" y="2362496"/>
              <a:ext cx="295920" cy="19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48AF862-0F58-C846-9997-89FE1E796A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1383" y="2350256"/>
                <a:ext cx="32040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78AA0267-66A5-6246-A3BD-117F333C6256}"/>
              </a:ext>
            </a:extLst>
          </p:cNvPr>
          <p:cNvSpPr txBox="1"/>
          <p:nvPr/>
        </p:nvSpPr>
        <p:spPr>
          <a:xfrm>
            <a:off x="992136" y="1415777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n w="22225">
                  <a:solidFill>
                    <a:srgbClr val="000000"/>
                  </a:solidFill>
                  <a:prstDash val="solid"/>
                </a:ln>
                <a:noFill/>
              </a:rPr>
              <a:t>?</a:t>
            </a: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935135" y="4161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2553270" y="2997118"/>
            <a:ext cx="6746956" cy="294017"/>
          </a:xfrm>
          <a:prstGeom prst="rightArrow">
            <a:avLst>
              <a:gd name="adj1" fmla="val 50000"/>
              <a:gd name="adj2" fmla="val 99914"/>
            </a:avLst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77C338F-8650-384E-BB9C-FC6D06C49338}"/>
              </a:ext>
            </a:extLst>
          </p:cNvPr>
          <p:cNvGrpSpPr/>
          <p:nvPr/>
        </p:nvGrpSpPr>
        <p:grpSpPr>
          <a:xfrm>
            <a:off x="10904374" y="2366806"/>
            <a:ext cx="810070" cy="810070"/>
            <a:chOff x="871314" y="3149131"/>
            <a:chExt cx="810070" cy="810070"/>
          </a:xfrm>
        </p:grpSpPr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EEDB8AC1-EF26-5F44-857F-1DB38F280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31" name="Inhaltsplatzhalter 3">
              <a:extLst>
                <a:ext uri="{FF2B5EF4-FFF2-40B4-BE49-F238E27FC236}">
                  <a16:creationId xmlns:a16="http://schemas.microsoft.com/office/drawing/2014/main" id="{14BB9544-174D-9A43-B0BF-1A3507EFF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" name="Oval 52">
            <a:extLst>
              <a:ext uri="{FF2B5EF4-FFF2-40B4-BE49-F238E27FC236}">
                <a16:creationId xmlns:a16="http://schemas.microsoft.com/office/drawing/2014/main" id="{ED3A9451-5C13-454B-ACB8-D489D0C7D4AB}"/>
              </a:ext>
            </a:extLst>
          </p:cNvPr>
          <p:cNvSpPr/>
          <p:nvPr/>
        </p:nvSpPr>
        <p:spPr>
          <a:xfrm>
            <a:off x="9875259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53">
            <a:extLst>
              <a:ext uri="{FF2B5EF4-FFF2-40B4-BE49-F238E27FC236}">
                <a16:creationId xmlns:a16="http://schemas.microsoft.com/office/drawing/2014/main" id="{EDFE795A-2C1F-CD4C-AA8A-86578AF55D7B}"/>
              </a:ext>
            </a:extLst>
          </p:cNvPr>
          <p:cNvSpPr/>
          <p:nvPr/>
        </p:nvSpPr>
        <p:spPr>
          <a:xfrm>
            <a:off x="9439832" y="4174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Oval 54">
            <a:extLst>
              <a:ext uri="{FF2B5EF4-FFF2-40B4-BE49-F238E27FC236}">
                <a16:creationId xmlns:a16="http://schemas.microsoft.com/office/drawing/2014/main" id="{A555FAF6-FE8E-544C-A0F3-A5D90DFF709F}"/>
              </a:ext>
            </a:extLst>
          </p:cNvPr>
          <p:cNvSpPr/>
          <p:nvPr/>
        </p:nvSpPr>
        <p:spPr>
          <a:xfrm>
            <a:off x="10659033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E8A7C5B7-ECD5-6444-BB47-47F48498A6A9}"/>
                  </a:ext>
                </a:extLst>
              </p14:cNvPr>
              <p14:cNvContentPartPr/>
              <p14:nvPr/>
            </p14:nvContentPartPr>
            <p14:xfrm>
              <a:off x="9500671" y="2507902"/>
              <a:ext cx="1425960" cy="172260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E8A7C5B7-ECD5-6444-BB47-47F48498A6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91671" y="249890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DDBDCF4E-2B8E-4845-A970-DB0F0B101601}"/>
                  </a:ext>
                </a:extLst>
              </p14:cNvPr>
              <p14:cNvContentPartPr/>
              <p14:nvPr/>
            </p14:nvContentPartPr>
            <p14:xfrm>
              <a:off x="10109638" y="2129936"/>
              <a:ext cx="18360" cy="4860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DDBDCF4E-2B8E-4845-A970-DB0F0B1016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00638" y="212093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FDC75389-863D-B742-ADD7-B935EC321F07}"/>
                  </a:ext>
                </a:extLst>
              </p14:cNvPr>
              <p14:cNvContentPartPr/>
              <p14:nvPr/>
            </p14:nvContentPartPr>
            <p14:xfrm>
              <a:off x="10336798" y="2159456"/>
              <a:ext cx="30240" cy="45000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FDC75389-863D-B742-ADD7-B935EC321F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27798" y="215045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745650F8-7DA7-1240-9238-964CFE8A524F}"/>
                  </a:ext>
                </a:extLst>
              </p14:cNvPr>
              <p14:cNvContentPartPr/>
              <p14:nvPr/>
            </p14:nvContentPartPr>
            <p14:xfrm>
              <a:off x="10075825" y="2321444"/>
              <a:ext cx="248400" cy="7812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745650F8-7DA7-1240-9238-964CFE8A52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67185" y="2312444"/>
                <a:ext cx="266040" cy="9576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Grafik 38">
            <a:extLst>
              <a:ext uri="{FF2B5EF4-FFF2-40B4-BE49-F238E27FC236}">
                <a16:creationId xmlns:a16="http://schemas.microsoft.com/office/drawing/2014/main" id="{146231C7-ACB6-1141-A8C0-780B2A8504F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31483" y="1401063"/>
            <a:ext cx="728873" cy="7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Problemlöseprozess besteht aus mehreren Phasen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2174975" y="3114865"/>
            <a:ext cx="3392488" cy="2308035"/>
            <a:chOff x="1780032" y="1330903"/>
            <a:chExt cx="3392488" cy="230803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392488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Klarheit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Zeitskala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Geforderte kognitive Aktivität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7130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6725568" y="3114865"/>
            <a:ext cx="4242844" cy="2308035"/>
            <a:chOff x="1780031" y="1330903"/>
            <a:chExt cx="4242844" cy="230803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4242844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Vernetztheit</a:t>
              </a:r>
              <a:r>
                <a:rPr lang="de-DE" dirty="0">
                  <a:solidFill>
                    <a:schemeClr val="tx1"/>
                  </a:solidFill>
                </a:rPr>
                <a:t> der beteiligten Variablen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Dynamik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Intransparenz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Projektile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23028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Komplexe Probleme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74578" y="1545694"/>
            <a:ext cx="1541244" cy="1033483"/>
            <a:chOff x="874578" y="1041250"/>
            <a:chExt cx="1541244" cy="1033483"/>
          </a:xfrm>
        </p:grpSpPr>
        <p:sp>
          <p:nvSpPr>
            <p:cNvPr id="3" name="Ellipse 2"/>
            <p:cNvSpPr/>
            <p:nvPr/>
          </p:nvSpPr>
          <p:spPr>
            <a:xfrm>
              <a:off x="1465200" y="104125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874578" y="1384335"/>
              <a:ext cx="1541244" cy="690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Problem-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 err="1">
                  <a:solidFill>
                    <a:schemeClr val="tx1"/>
                  </a:solidFill>
                </a:rPr>
                <a:t>identifikation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915339" y="1534732"/>
            <a:ext cx="1911760" cy="1005099"/>
            <a:chOff x="2892718" y="1019303"/>
            <a:chExt cx="1911760" cy="1005099"/>
          </a:xfrm>
        </p:grpSpPr>
        <p:sp>
          <p:nvSpPr>
            <p:cNvPr id="16" name="Ellipse 15"/>
            <p:cNvSpPr/>
            <p:nvPr/>
          </p:nvSpPr>
          <p:spPr>
            <a:xfrm>
              <a:off x="3670759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2892718" y="1417962"/>
              <a:ext cx="1911760" cy="60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Ziel- und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Situationsanalyse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410552" y="1533216"/>
            <a:ext cx="1568884" cy="833895"/>
            <a:chOff x="5294760" y="1028772"/>
            <a:chExt cx="1568884" cy="833895"/>
          </a:xfrm>
        </p:grpSpPr>
        <p:sp>
          <p:nvSpPr>
            <p:cNvPr id="18" name="Ellipse 17"/>
            <p:cNvSpPr/>
            <p:nvPr/>
          </p:nvSpPr>
          <p:spPr>
            <a:xfrm>
              <a:off x="5899202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568884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Planerstellung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647681" y="1534732"/>
            <a:ext cx="1742176" cy="833895"/>
            <a:chOff x="5294760" y="1028772"/>
            <a:chExt cx="1742176" cy="833895"/>
          </a:xfrm>
        </p:grpSpPr>
        <p:sp>
          <p:nvSpPr>
            <p:cNvPr id="23" name="Ellipse 22"/>
            <p:cNvSpPr/>
            <p:nvPr/>
          </p:nvSpPr>
          <p:spPr>
            <a:xfrm>
              <a:off x="5985848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742176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Planausführung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0229689" y="1534732"/>
            <a:ext cx="1225710" cy="1219200"/>
            <a:chOff x="5294760" y="1019303"/>
            <a:chExt cx="1225710" cy="1219200"/>
          </a:xfrm>
        </p:grpSpPr>
        <p:sp>
          <p:nvSpPr>
            <p:cNvPr id="26" name="Ellipse 25"/>
            <p:cNvSpPr/>
            <p:nvPr/>
          </p:nvSpPr>
          <p:spPr>
            <a:xfrm>
              <a:off x="5727615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5294760" y="1395622"/>
              <a:ext cx="1225710" cy="842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Ergebnis-</a:t>
              </a: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bewertung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Gerade Verbindung mit Pfeil 28"/>
          <p:cNvCxnSpPr>
            <a:stCxn id="3" idx="6"/>
            <a:endCxn id="16" idx="2"/>
          </p:cNvCxnSpPr>
          <p:nvPr/>
        </p:nvCxnSpPr>
        <p:spPr>
          <a:xfrm flipV="1">
            <a:off x="1825200" y="1714732"/>
            <a:ext cx="1868180" cy="10962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6" idx="6"/>
            <a:endCxn id="18" idx="2"/>
          </p:cNvCxnSpPr>
          <p:nvPr/>
        </p:nvCxnSpPr>
        <p:spPr>
          <a:xfrm flipV="1">
            <a:off x="4053380" y="1713216"/>
            <a:ext cx="1961614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8" idx="6"/>
            <a:endCxn id="23" idx="2"/>
          </p:cNvCxnSpPr>
          <p:nvPr/>
        </p:nvCxnSpPr>
        <p:spPr>
          <a:xfrm>
            <a:off x="6374994" y="1713216"/>
            <a:ext cx="1963775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6"/>
            <a:endCxn id="26" idx="2"/>
          </p:cNvCxnSpPr>
          <p:nvPr/>
        </p:nvCxnSpPr>
        <p:spPr>
          <a:xfrm>
            <a:off x="8698769" y="1714732"/>
            <a:ext cx="196377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3" idx="1"/>
            <a:endCxn id="18" idx="7"/>
          </p:cNvCxnSpPr>
          <p:nvPr/>
        </p:nvCxnSpPr>
        <p:spPr>
          <a:xfrm flipH="1" flipV="1">
            <a:off x="6322273" y="1585937"/>
            <a:ext cx="2069217" cy="1516"/>
          </a:xfrm>
          <a:prstGeom prst="straightConnector1">
            <a:avLst/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26" idx="0"/>
            <a:endCxn id="16" idx="0"/>
          </p:cNvCxnSpPr>
          <p:nvPr/>
        </p:nvCxnSpPr>
        <p:spPr>
          <a:xfrm rot="16200000" flipV="1">
            <a:off x="7357962" y="-1949850"/>
            <a:ext cx="12700" cy="6969164"/>
          </a:xfrm>
          <a:prstGeom prst="bentConnector3">
            <a:avLst>
              <a:gd name="adj1" fmla="val 3133331"/>
            </a:avLst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6493224" y="1235911"/>
            <a:ext cx="1742176" cy="35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/>
          <a:lstStyle/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chemeClr val="tx1"/>
                </a:solidFill>
              </a:rPr>
              <a:t>Störung</a:t>
            </a:r>
          </a:p>
        </p:txBody>
      </p:sp>
      <p:cxnSp>
        <p:nvCxnSpPr>
          <p:cNvPr id="63" name="Gewinkelte Verbindung 62"/>
          <p:cNvCxnSpPr>
            <a:stCxn id="15" idx="2"/>
            <a:endCxn id="10" idx="1"/>
          </p:cNvCxnSpPr>
          <p:nvPr/>
        </p:nvCxnSpPr>
        <p:spPr>
          <a:xfrm rot="16200000" flipH="1">
            <a:off x="1022981" y="3201395"/>
            <a:ext cx="1774213" cy="5297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17" idx="2"/>
          </p:cNvCxnSpPr>
          <p:nvPr/>
        </p:nvCxnSpPr>
        <p:spPr>
          <a:xfrm>
            <a:off x="3871219" y="2539831"/>
            <a:ext cx="0" cy="31625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3871219" y="2856089"/>
            <a:ext cx="21437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>
            <a:off x="6014994" y="2856089"/>
            <a:ext cx="0" cy="149730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stCxn id="13" idx="1"/>
          </p:cNvCxnSpPr>
          <p:nvPr/>
        </p:nvCxnSpPr>
        <p:spPr>
          <a:xfrm flipH="1">
            <a:off x="6014994" y="4353390"/>
            <a:ext cx="71057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Assistenzsystem kann den Nutzer auf vielfältige Weise unterstützen</a:t>
            </a:r>
          </a:p>
        </p:txBody>
      </p:sp>
      <p:sp>
        <p:nvSpPr>
          <p:cNvPr id="19" name="Ellipse 18"/>
          <p:cNvSpPr/>
          <p:nvPr/>
        </p:nvSpPr>
        <p:spPr>
          <a:xfrm>
            <a:off x="874712" y="197351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874712" y="327941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874712" y="458531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1234712" y="1709017"/>
            <a:ext cx="2880088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>
                <a:solidFill>
                  <a:schemeClr val="tx1"/>
                </a:solidFill>
              </a:rPr>
              <a:t>Mit </a:t>
            </a:r>
            <a:r>
              <a:rPr lang="de-DE" b="1" dirty="0">
                <a:solidFill>
                  <a:schemeClr val="accent4"/>
                </a:solidFill>
              </a:rPr>
              <a:t>Signalen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auf Probleme aufmerksam machen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1234712" y="3057910"/>
            <a:ext cx="3254161" cy="803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>
                <a:solidFill>
                  <a:schemeClr val="tx1"/>
                </a:solidFill>
              </a:rPr>
              <a:t>Bei Identifikation der Rand-bedingungen </a:t>
            </a:r>
            <a:r>
              <a:rPr lang="de-DE" b="1" dirty="0">
                <a:solidFill>
                  <a:schemeClr val="accent4"/>
                </a:solidFill>
              </a:rPr>
              <a:t>Orientierung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bieten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1234712" y="4414015"/>
            <a:ext cx="3019788" cy="702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>
                <a:solidFill>
                  <a:schemeClr val="tx1"/>
                </a:solidFill>
              </a:rPr>
              <a:t>Durch </a:t>
            </a:r>
            <a:r>
              <a:rPr lang="de-DE" b="1" dirty="0">
                <a:solidFill>
                  <a:schemeClr val="accent4"/>
                </a:solidFill>
              </a:rPr>
              <a:t>Filtern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von Lösungen die Planerstellung erleichtern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486AD8C-AE56-D242-9D38-422C22DC0E79}"/>
              </a:ext>
            </a:extLst>
          </p:cNvPr>
          <p:cNvGrpSpPr/>
          <p:nvPr/>
        </p:nvGrpSpPr>
        <p:grpSpPr>
          <a:xfrm>
            <a:off x="5301751" y="1370990"/>
            <a:ext cx="6153647" cy="1920736"/>
            <a:chOff x="1780031" y="1330903"/>
            <a:chExt cx="6153647" cy="1920736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DA4F791-2771-0D4B-8E5A-B9FF3D3DFC09}"/>
                </a:ext>
              </a:extLst>
            </p:cNvPr>
            <p:cNvSpPr/>
            <p:nvPr/>
          </p:nvSpPr>
          <p:spPr>
            <a:xfrm>
              <a:off x="1780031" y="1499918"/>
              <a:ext cx="6153647" cy="1751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Variation der Benutzermerkmale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Unterschiedlichen Bedürfnissen und Zielen der Nutzer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Schwankung der Aufgabenmerkmale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Nutzung eines Systems auf verschiedenen Geräten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Veränderung der Umgebung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FFFA022-777A-0A4E-911B-AEAE519D2060}"/>
                </a:ext>
              </a:extLst>
            </p:cNvPr>
            <p:cNvSpPr/>
            <p:nvPr/>
          </p:nvSpPr>
          <p:spPr>
            <a:xfrm>
              <a:off x="1977040" y="1330903"/>
              <a:ext cx="241654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Individualisierung bei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956327-EB0F-D642-9E9B-AC923698C656}"/>
              </a:ext>
            </a:extLst>
          </p:cNvPr>
          <p:cNvGrpSpPr/>
          <p:nvPr/>
        </p:nvGrpSpPr>
        <p:grpSpPr>
          <a:xfrm>
            <a:off x="5301751" y="3477833"/>
            <a:ext cx="6153646" cy="2269824"/>
            <a:chOff x="1780032" y="1330903"/>
            <a:chExt cx="6153646" cy="226982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194248D-D9F9-4C4E-8A4C-40C1EA946B12}"/>
                </a:ext>
              </a:extLst>
            </p:cNvPr>
            <p:cNvSpPr/>
            <p:nvPr/>
          </p:nvSpPr>
          <p:spPr>
            <a:xfrm>
              <a:off x="1780032" y="1499918"/>
              <a:ext cx="6153646" cy="2100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Aufgabenstruktur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Arbeitsabläufe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Arbeitsobjekte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Interaktionsformen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Informationskodierung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Eigenschaften der Ein- und Ausgabegeräte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7653FD1-269E-D047-9260-0629BDF911AF}"/>
                </a:ext>
              </a:extLst>
            </p:cNvPr>
            <p:cNvSpPr/>
            <p:nvPr/>
          </p:nvSpPr>
          <p:spPr>
            <a:xfrm>
              <a:off x="1977040" y="1330903"/>
              <a:ext cx="31082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Veränderliche Eigenschaften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9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bei der Entwicklung des Assistenzsystems besonders zu berücksichtigen?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Assistance Dilemma</a:t>
            </a:r>
          </a:p>
          <a:p>
            <a:r>
              <a:rPr lang="de-DE" dirty="0"/>
              <a:t>Unternehmensziele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7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Informationen stellt die modulare Anlage und die PFE zur Verfügung?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2" y="1484313"/>
            <a:ext cx="3790652" cy="3877909"/>
            <a:chOff x="1780032" y="1330903"/>
            <a:chExt cx="3790652" cy="387790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3708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Rückmeldung bei Fehlfunktion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Toleranz-, Warnungs- und Alarmgrenzen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 von Diensten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Konfig</a:t>
              </a:r>
              <a:endParaRPr lang="de-DE" dirty="0">
                <a:solidFill>
                  <a:schemeClr val="tx1"/>
                </a:solidFill>
              </a:endParaRP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9649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7664747" y="1484313"/>
            <a:ext cx="3790652" cy="2997376"/>
            <a:chOff x="1780032" y="1330903"/>
            <a:chExt cx="3790652" cy="299737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828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KPIs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Navigation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55909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88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Funktionen, die Assistenz übernehmen kann, unterscheiden sich anhand der Ebenen in einem Unternehmen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13327"/>
              </p:ext>
            </p:extLst>
          </p:nvPr>
        </p:nvGraphicFramePr>
        <p:xfrm>
          <a:off x="874713" y="1484315"/>
          <a:ext cx="10580688" cy="419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152"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Ebenen eines Unternehmens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Zeitliche Anforderungen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Automatisierungsfunktionen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Unternehmensführung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       Monate, Jahre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Kostenanalysen, statistische Auswertungen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Produktionsplanung</a:t>
                      </a:r>
                      <a:r>
                        <a:rPr lang="de-DE" baseline="0" dirty="0"/>
                        <a:t> und Betriebsleitung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Monate, Wochen, Tage (Monatsübersicht)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Betriebsablaufplanung, </a:t>
                      </a:r>
                      <a:r>
                        <a:rPr lang="de-DE" b="1" dirty="0">
                          <a:solidFill>
                            <a:schemeClr val="accent4"/>
                          </a:solidFill>
                        </a:rPr>
                        <a:t>Kapazitätsoptimierung</a:t>
                      </a:r>
                      <a:r>
                        <a:rPr lang="de-DE" dirty="0"/>
                        <a:t>, Auswertung der Prozessergebnisse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Leitung technische Prozesse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Stunden,</a:t>
                      </a:r>
                      <a:r>
                        <a:rPr lang="de-DE" baseline="0" dirty="0"/>
                        <a:t> Minuten (Uhr)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Prozessüberwachung, An- und Abfahrten,</a:t>
                      </a:r>
                      <a:r>
                        <a:rPr lang="de-DE" baseline="0" dirty="0"/>
                        <a:t>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Störungsbehandlung</a:t>
                      </a:r>
                      <a:r>
                        <a:rPr lang="de-DE" baseline="0" dirty="0"/>
                        <a:t>, Prozessführung, Prozesssicherung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Prozessgrößen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Sekunden, Millisekunden,</a:t>
                      </a:r>
                      <a:r>
                        <a:rPr lang="de-DE" baseline="0" dirty="0"/>
                        <a:t> Mikrosekunden (Stoppuhr)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Messen, Steuern,</a:t>
                      </a:r>
                      <a:r>
                        <a:rPr lang="de-DE" baseline="0" dirty="0"/>
                        <a:t> Stellen, Regeln, Verriegelungen, Not-Bedienen von Prozessgrößen,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Abschalten</a:t>
                      </a:r>
                      <a:r>
                        <a:rPr lang="de-DE" baseline="0" dirty="0"/>
                        <a:t>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Schutz</a:t>
                      </a:r>
                      <a:endParaRPr lang="de-DE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A0D83B10-750B-6445-9B6E-0595A3D31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18" y="2205800"/>
            <a:ext cx="1212701" cy="69424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931C094-1625-A446-B2FF-B51DE0FA36CB}"/>
              </a:ext>
            </a:extLst>
          </p:cNvPr>
          <p:cNvSpPr/>
          <p:nvPr/>
        </p:nvSpPr>
        <p:spPr>
          <a:xfrm>
            <a:off x="874712" y="2923797"/>
            <a:ext cx="10580687" cy="9356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1068</Words>
  <Application>Microsoft Macintosh PowerPoint</Application>
  <PresentationFormat>Breitbild</PresentationFormat>
  <Paragraphs>282</Paragraphs>
  <Slides>33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Open Sans</vt:lpstr>
      <vt:lpstr>Calibri</vt:lpstr>
      <vt:lpstr>Arial</vt:lpstr>
      <vt:lpstr>PCSPSE_2018_16zu9</vt:lpstr>
      <vt:lpstr>Kollaborative Problemlösung in modularen Anlagen mittels persönlicher digitaler Assistenz</vt:lpstr>
      <vt:lpstr>Use Case</vt:lpstr>
      <vt:lpstr>Die modulare Anlage bietet dem Anlagenbediener mehr Flexibilität, stellt ihn aber auch vor neue Herausforderungen</vt:lpstr>
      <vt:lpstr>Agenda: Was ist zu tun, um den Nutzer sinnvoll bei der Lösung des Problems zu helfen?</vt:lpstr>
      <vt:lpstr>Ein Problemlöseprozess besteht aus mehreren Phasen</vt:lpstr>
      <vt:lpstr>Ein Assistenzsystem kann den Nutzer auf vielfältige Weise unterstützen</vt:lpstr>
      <vt:lpstr>Was ist bei der Entwicklung des Assistenzsystems besonders zu berücksichtigen?</vt:lpstr>
      <vt:lpstr>Was für Informationen stellt die modulare Anlage und die PFE zur Verfügung?</vt:lpstr>
      <vt:lpstr>Die Funktionen, die Assistenz übernehmen kann, unterscheiden sich anhand der Ebenen in einem Unternehmen</vt:lpstr>
      <vt:lpstr>Ablauf Problemlöseprozess</vt:lpstr>
      <vt:lpstr>Durch eine Interaktionsplattform können Nutzer und Assistenz miteinander kollaborieren</vt:lpstr>
      <vt:lpstr>Anpassung an Problembereich</vt:lpstr>
      <vt:lpstr>PowerPoint-Präsentation</vt:lpstr>
      <vt:lpstr>Die definierten Anforderungen wurden größtenteils erfüllt</vt:lpstr>
      <vt:lpstr>Fragebogen</vt:lpstr>
      <vt:lpstr>Ausblick</vt:lpstr>
      <vt:lpstr>Ausblick</vt:lpstr>
      <vt:lpstr>Zeitplan</vt:lpstr>
      <vt:lpstr>Quellen</vt:lpstr>
      <vt:lpstr>Vielen Dank für Ihre Aufmerksamkeit!</vt:lpstr>
      <vt:lpstr>Handlungsziele aufzugeben ist die einfachste Methode ein Problem loszuwerden</vt:lpstr>
      <vt:lpstr>PowerPoint-Präsentation</vt:lpstr>
      <vt:lpstr>PowerPoint-Präsentation</vt:lpstr>
      <vt:lpstr>PowerPoint-Präsentation</vt:lpstr>
      <vt:lpstr>Zustandsdiagramm Prototyp</vt:lpstr>
      <vt:lpstr>Aktivitätsdiagramm Prototyp – Zustand Problem</vt:lpstr>
      <vt:lpstr>Aktivitätsdiagramm Prototyp - Zustand Lösungen</vt:lpstr>
      <vt:lpstr>Zustandsdiagramm Navigation</vt:lpstr>
      <vt:lpstr>Zustandsdiagramm Rezept</vt:lpstr>
      <vt:lpstr>Aktivitätsdiagramm Rezept – Zustand Procedures</vt:lpstr>
      <vt:lpstr>Aktivitätsdiagramm Rezept – Zustand Steps</vt:lpstr>
      <vt:lpstr>Informationen können dem Nutzer durch unterschiedliche Geräte zur Verfügung gestellt werden</vt:lpstr>
      <vt:lpstr>Kommunikation zwischen Mensch und Maschine kann vielfältig erfolgen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407</cp:revision>
  <cp:lastPrinted>2018-09-13T17:09:39Z</cp:lastPrinted>
  <dcterms:created xsi:type="dcterms:W3CDTF">2018-09-15T05:40:42Z</dcterms:created>
  <dcterms:modified xsi:type="dcterms:W3CDTF">2019-04-14T10:59:33Z</dcterms:modified>
</cp:coreProperties>
</file>