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3"/>
  </p:notesMasterIdLst>
  <p:handoutMasterIdLst>
    <p:handoutMasterId r:id="rId14"/>
  </p:handoutMasterIdLst>
  <p:sldIdLst>
    <p:sldId id="319" r:id="rId2"/>
    <p:sldId id="342" r:id="rId3"/>
    <p:sldId id="343" r:id="rId4"/>
    <p:sldId id="345" r:id="rId5"/>
    <p:sldId id="337" r:id="rId6"/>
    <p:sldId id="341" r:id="rId7"/>
    <p:sldId id="339" r:id="rId8"/>
    <p:sldId id="338" r:id="rId9"/>
    <p:sldId id="325" r:id="rId10"/>
    <p:sldId id="330" r:id="rId11"/>
    <p:sldId id="326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42"/>
            <p14:sldId id="343"/>
            <p14:sldId id="345"/>
          </p14:sldIdLst>
        </p14:section>
        <p14:section name="Backup" id="{11E1ABF5-BE9C-4ED3-BFED-F3FA90A74AB7}">
          <p14:sldIdLst>
            <p14:sldId id="337"/>
            <p14:sldId id="341"/>
            <p14:sldId id="339"/>
            <p14:sldId id="338"/>
            <p14:sldId id="325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74168" autoAdjust="0"/>
  </p:normalViewPr>
  <p:slideViewPr>
    <p:cSldViewPr snapToGrid="0" snapToObjects="1">
      <p:cViewPr varScale="1">
        <p:scale>
          <a:sx n="83" d="100"/>
          <a:sy n="83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7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07.01.2019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xmlns="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Problemidentifikation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Verschaltung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Aktuelles Rezept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Zustand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Übersicht über KPIs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</a:t>
              </a:r>
              <a:r>
                <a:rPr lang="de-DE" dirty="0" smtClean="0">
                  <a:solidFill>
                    <a:schemeClr val="tx1"/>
                  </a:solidFill>
                </a:rPr>
                <a:t>.B. Energieverbrauch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Aktuelle Meldungen, Warnungen und 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Personalauslastung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Auslastung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37700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Aktueller Status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Zeitrahmen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Zielgröße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Kosten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Energieverbrauch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Definition des Ziels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Beschreibungstext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Markierung des Problemumfangs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Bereiche sind betroffen?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Rezept, Serviceabhängigkeiten, 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9820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Das Problem beschreiben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83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Problemlösung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Was verändert sich?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Eingabeparameter: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504858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Lösungen vorschlagen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Rüstaufwand: Wie viel muss im Rezept geändert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Lösungen bewerten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Unterschiede darstellen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Menge an Anpassungen im 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chemeClr val="tx1"/>
                  </a:solidFill>
                </a:rPr>
                <a:t>Abmaße</a:t>
              </a:r>
              <a:r>
                <a:rPr lang="de-DE" dirty="0" smtClean="0">
                  <a:solidFill>
                    <a:schemeClr val="tx1"/>
                  </a:solidFill>
                </a:rPr>
                <a:t> der Module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Kennzahlen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45096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Lösungen vergleichen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00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Entscheiden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Zeitaufwand der Problemlösung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Energieverbrauch des Moduls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10432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Kriterien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08455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Lösung auswählen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Nach festgelegten Kriterien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7223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Lösungen filtern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26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88962" y="152785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Dose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88962" y="293982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88962" y="435179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1846162" y="244225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825824" y="2090997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5" idx="2"/>
            <a:endCxn id="6" idx="0"/>
          </p:cNvCxnSpPr>
          <p:nvPr/>
        </p:nvCxnSpPr>
        <p:spPr>
          <a:xfrm>
            <a:off x="1846162" y="385422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6" idx="2"/>
          </p:cNvCxnSpPr>
          <p:nvPr/>
        </p:nvCxnSpPr>
        <p:spPr>
          <a:xfrm rot="5400000" flipH="1" flipV="1">
            <a:off x="1300151" y="4262988"/>
            <a:ext cx="1549221" cy="457200"/>
          </a:xfrm>
          <a:prstGeom prst="bentConnector5">
            <a:avLst>
              <a:gd name="adj1" fmla="val -14756"/>
              <a:gd name="adj2" fmla="val 161688"/>
              <a:gd name="adj3" fmla="val 100208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186203" y="147249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chteck 21"/>
          <p:cNvSpPr/>
          <p:nvPr/>
        </p:nvSpPr>
        <p:spPr>
          <a:xfrm>
            <a:off x="6186203" y="288446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186203" y="429643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hteck 34"/>
          <p:cNvSpPr/>
          <p:nvPr/>
        </p:nvSpPr>
        <p:spPr>
          <a:xfrm>
            <a:off x="7789761" y="2939828"/>
            <a:ext cx="36656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PRO: </a:t>
            </a:r>
            <a:r>
              <a:rPr lang="de-DE" dirty="0" smtClean="0">
                <a:solidFill>
                  <a:schemeClr val="tx1"/>
                </a:solidFill>
              </a:rPr>
              <a:t>Funktioniert, geringe Kosten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CONTRA</a:t>
            </a:r>
            <a:r>
              <a:rPr lang="de-DE" dirty="0" smtClean="0">
                <a:solidFill>
                  <a:schemeClr val="tx1"/>
                </a:solidFill>
              </a:rPr>
              <a:t>: Hoher Energieverbrauch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789762" y="4351798"/>
            <a:ext cx="3665636" cy="1030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PRO</a:t>
            </a:r>
            <a:r>
              <a:rPr lang="de-DE" dirty="0" smtClean="0">
                <a:solidFill>
                  <a:schemeClr val="tx1"/>
                </a:solidFill>
              </a:rPr>
              <a:t>: Geringer Energieverbrauch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CONTRA</a:t>
            </a:r>
            <a:r>
              <a:rPr lang="de-DE" dirty="0" smtClean="0">
                <a:solidFill>
                  <a:schemeClr val="tx1"/>
                </a:solidFill>
              </a:rPr>
              <a:t>: Viele Anpassungen am Rezept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8" name="Gewinkelte Verbindung 37"/>
          <p:cNvCxnSpPr>
            <a:stCxn id="21" idx="1"/>
          </p:cNvCxnSpPr>
          <p:nvPr/>
        </p:nvCxnSpPr>
        <p:spPr>
          <a:xfrm rot="10800000" flipV="1">
            <a:off x="2399353" y="1929692"/>
            <a:ext cx="3786850" cy="247119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22" idx="1"/>
          </p:cNvCxnSpPr>
          <p:nvPr/>
        </p:nvCxnSpPr>
        <p:spPr>
          <a:xfrm rot="10800000" flipV="1">
            <a:off x="2399353" y="3341662"/>
            <a:ext cx="3786851" cy="1446015"/>
          </a:xfrm>
          <a:prstGeom prst="bentConnector3">
            <a:avLst>
              <a:gd name="adj1" fmla="val 338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23" idx="1"/>
          </p:cNvCxnSpPr>
          <p:nvPr/>
        </p:nvCxnSpPr>
        <p:spPr>
          <a:xfrm rot="10800000" flipV="1">
            <a:off x="2399353" y="4753633"/>
            <a:ext cx="3786851" cy="491244"/>
          </a:xfrm>
          <a:prstGeom prst="bentConnector3">
            <a:avLst>
              <a:gd name="adj1" fmla="val 172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3553428" y="4062712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53428" y="4480510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553428" y="4911599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/>
          <p:cNvCxnSpPr/>
          <p:nvPr/>
        </p:nvCxnSpPr>
        <p:spPr>
          <a:xfrm>
            <a:off x="1192192" y="4247909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284790" y="4247909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7509344" y="1283294"/>
            <a:ext cx="3804831" cy="1103599"/>
            <a:chOff x="7789760" y="1338659"/>
            <a:chExt cx="3804831" cy="1103599"/>
          </a:xfrm>
        </p:grpSpPr>
        <p:sp>
          <p:nvSpPr>
            <p:cNvPr id="34" name="Rechteck 33"/>
            <p:cNvSpPr/>
            <p:nvPr/>
          </p:nvSpPr>
          <p:spPr>
            <a:xfrm>
              <a:off x="7789760" y="152785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PRO</a:t>
              </a:r>
              <a:r>
                <a:rPr lang="de-DE" dirty="0" smtClean="0">
                  <a:solidFill>
                    <a:schemeClr val="tx1"/>
                  </a:solidFill>
                </a:rPr>
                <a:t>: Keine Anpassungen am Rezept</a:t>
              </a:r>
            </a:p>
            <a:p>
              <a:r>
                <a:rPr lang="de-DE" b="1" dirty="0" smtClean="0">
                  <a:solidFill>
                    <a:schemeClr val="tx1"/>
                  </a:solidFill>
                </a:rPr>
                <a:t>CONTRA</a:t>
              </a:r>
              <a:r>
                <a:rPr lang="de-DE" dirty="0" smtClean="0">
                  <a:solidFill>
                    <a:schemeClr val="tx1"/>
                  </a:solidFill>
                </a:rPr>
                <a:t>: Hohe Kosten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7911431" y="1338659"/>
              <a:ext cx="133010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Leihmodul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7911431" y="2789136"/>
            <a:ext cx="1525178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Altes Modul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7911430" y="4155117"/>
            <a:ext cx="1622713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Neues Modul</a:t>
            </a:r>
            <a:endParaRPr lang="de-DE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Nutzer unterstützen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Ist es ein technisches oder ein organisatorisches Problem?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Probleme unterscheiden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29599" y="1199304"/>
            <a:ext cx="3204000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Lösungen vergleichen können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User Experience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Informationen anpassen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52155" y="1199304"/>
            <a:ext cx="3204000" cy="3812073"/>
            <a:chOff x="1780031" y="1414270"/>
            <a:chExt cx="3204000" cy="381207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204000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Informationen und Zusammenhänge sinnvoll darstellen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Die richtigen Informationen darstellen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Problemlösungen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4966716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Lösungen darstellen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8650477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Entscheidungen unterstützen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690696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74457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 smtClean="0"/>
              <a:t>Konzeptidee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564857"/>
            <a:chOff x="1780031" y="1414270"/>
            <a:chExt cx="3558392" cy="3564857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3558392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Problemidentifikation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hteck 9"/>
          <p:cNvSpPr/>
          <p:nvPr/>
        </p:nvSpPr>
        <p:spPr>
          <a:xfrm>
            <a:off x="1060025" y="3148326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Beschreibung des Problems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063285" y="402133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Definition des Ziels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066545" y="1788314"/>
            <a:ext cx="3181245" cy="9710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Informationen über den aktuellen Status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53908" y="2759382"/>
            <a:ext cx="3260" cy="38894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53908" y="3715486"/>
            <a:ext cx="0" cy="30584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xmlns="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xmlns="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1977037" y="1414270"/>
                <a:ext cx="199756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solidFill>
                      <a:schemeClr val="accent4"/>
                    </a:solidFill>
                  </a:rPr>
                  <a:t>Problemlösungen</a:t>
                </a:r>
                <a:endParaRPr lang="de-DE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vorschlagen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vergleichen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bewerten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2"/>
            <a:endCxn id="17" idx="1"/>
          </p:cNvCxnSpPr>
          <p:nvPr/>
        </p:nvCxnSpPr>
        <p:spPr>
          <a:xfrm rot="5400000" flipH="1" flipV="1">
            <a:off x="2829181" y="2100045"/>
            <a:ext cx="2313175" cy="2663723"/>
          </a:xfrm>
          <a:prstGeom prst="bentConnector4">
            <a:avLst>
              <a:gd name="adj1" fmla="val -25395"/>
              <a:gd name="adj2" fmla="val 79857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System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Nutzer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9366536" y="1227061"/>
            <a:ext cx="2018369" cy="3564857"/>
            <a:chOff x="1780031" y="1414270"/>
            <a:chExt cx="1984637" cy="356485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1984637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Entscheiden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58" name="Rechteck 57"/>
          <p:cNvSpPr/>
          <p:nvPr/>
        </p:nvSpPr>
        <p:spPr>
          <a:xfrm>
            <a:off x="9566891" y="1791256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Kriterien festlegen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9566891" y="3106778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Lösungen filtern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9566892" y="4024217"/>
            <a:ext cx="161446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 auswählen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6" name="Gerade Verbindung mit Pfeil 45"/>
          <p:cNvCxnSpPr>
            <a:stCxn id="58" idx="2"/>
            <a:endCxn id="59" idx="0"/>
          </p:cNvCxnSpPr>
          <p:nvPr/>
        </p:nvCxnSpPr>
        <p:spPr>
          <a:xfrm>
            <a:off x="10374125" y="2358416"/>
            <a:ext cx="0" cy="7483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9" idx="2"/>
            <a:endCxn id="60" idx="0"/>
          </p:cNvCxnSpPr>
          <p:nvPr/>
        </p:nvCxnSpPr>
        <p:spPr>
          <a:xfrm>
            <a:off x="10374125" y="3673938"/>
            <a:ext cx="0" cy="3502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20" idx="2"/>
            <a:endCxn id="58" idx="1"/>
          </p:cNvCxnSpPr>
          <p:nvPr/>
        </p:nvCxnSpPr>
        <p:spPr>
          <a:xfrm rot="5400000" flipH="1" flipV="1">
            <a:off x="6980743" y="2002346"/>
            <a:ext cx="2513658" cy="2658638"/>
          </a:xfrm>
          <a:prstGeom prst="bentConnector4">
            <a:avLst>
              <a:gd name="adj1" fmla="val -23830"/>
              <a:gd name="adj2" fmla="val 79914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chemeClr val="tx1"/>
                  </a:solidFill>
                </a:rPr>
                <a:t>Abmaße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Was muss im Rezept verändert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Auswirkungen haben Anpassungen der Parameter auf den Prozess?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Modulare Anlage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viel Stillstandzeit verursacht der Modultausch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hoch ist der Energieverbrauch des Moduls?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Unternehmen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 smtClean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569</Words>
  <Application>Microsoft Office PowerPoint</Application>
  <PresentationFormat>Breitbild</PresentationFormat>
  <Paragraphs>212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Wingdings</vt:lpstr>
      <vt:lpstr>Arial</vt:lpstr>
      <vt:lpstr>Open Sans</vt:lpstr>
      <vt:lpstr>PCSPSE_2018_16zu9</vt:lpstr>
      <vt:lpstr>Kollaborative Problemlösung in modularen Anlagen mittels persönlicher digitaler Assistenz</vt:lpstr>
      <vt:lpstr>Problemidentifikation</vt:lpstr>
      <vt:lpstr>Problemlösung</vt:lpstr>
      <vt:lpstr>Entscheiden</vt:lpstr>
      <vt:lpstr>Use Case</vt:lpstr>
      <vt:lpstr>Nutzer unterstützen</vt:lpstr>
      <vt:lpstr>Konzeptidee</vt:lpstr>
      <vt:lpstr>Analyse</vt:lpstr>
      <vt:lpstr>Digitale Assistenz unterstützt den Menschen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258</cp:revision>
  <cp:lastPrinted>2018-09-13T17:09:39Z</cp:lastPrinted>
  <dcterms:created xsi:type="dcterms:W3CDTF">2018-09-15T05:40:42Z</dcterms:created>
  <dcterms:modified xsi:type="dcterms:W3CDTF">2019-02-01T15:34:59Z</dcterms:modified>
</cp:coreProperties>
</file>