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1"/>
  </p:notesMasterIdLst>
  <p:handoutMasterIdLst>
    <p:handoutMasterId r:id="rId12"/>
  </p:handoutMasterIdLst>
  <p:sldIdLst>
    <p:sldId id="319" r:id="rId2"/>
    <p:sldId id="327" r:id="rId3"/>
    <p:sldId id="320" r:id="rId4"/>
    <p:sldId id="326" r:id="rId5"/>
    <p:sldId id="322" r:id="rId6"/>
    <p:sldId id="323" r:id="rId7"/>
    <p:sldId id="324" r:id="rId8"/>
    <p:sldId id="325" r:id="rId9"/>
    <p:sldId id="318" r:id="rId10"/>
  </p:sldIdLst>
  <p:sldSz cx="12192000" cy="6858000"/>
  <p:notesSz cx="6858000" cy="9144000"/>
  <p:embeddedFontLst>
    <p:embeddedFont>
      <p:font typeface="Open Sans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27"/>
            <p14:sldId id="320"/>
            <p14:sldId id="326"/>
            <p14:sldId id="322"/>
            <p14:sldId id="323"/>
            <p14:sldId id="324"/>
            <p14:sldId id="325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8" autoAdjust="0"/>
    <p:restoredTop sz="74168" autoAdjust="0"/>
  </p:normalViewPr>
  <p:slideViewPr>
    <p:cSldViewPr snapToGrid="0" snapToObjects="1">
      <p:cViewPr varScale="1">
        <p:scale>
          <a:sx n="79" d="100"/>
          <a:sy n="79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12.12.2018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2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122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6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xmlns="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xmlns="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 smtClean="0">
                <a:solidFill>
                  <a:schemeClr val="bg2"/>
                </a:solidFill>
              </a:rPr>
              <a:t>Kollaborative</a:t>
            </a:r>
            <a:r>
              <a:rPr lang="de-DE" sz="800" dirty="0" smtClean="0">
                <a:solidFill>
                  <a:schemeClr val="bg2"/>
                </a:solidFill>
              </a:rPr>
              <a:t> Problemlösung in modularen Anlagen mittels persönlicher digitaler Assistenz</a:t>
            </a:r>
            <a:endParaRPr lang="de-DE" sz="800" dirty="0">
              <a:solidFill>
                <a:schemeClr val="bg2"/>
              </a:solidFill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Aufgabenvorstelllung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</a:t>
            </a:r>
            <a:r>
              <a:rPr lang="de-DE" sz="800" baseline="0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xx.xx.xxxx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Bearbeiter:	Meret Feldkemper</a:t>
            </a:r>
          </a:p>
          <a:p>
            <a:r>
              <a:rPr lang="de-DE" dirty="0" smtClean="0"/>
              <a:t>Betreuer: 	Sebastian Heinze</a:t>
            </a:r>
          </a:p>
          <a:p>
            <a:r>
              <a:rPr lang="de-DE" dirty="0" smtClean="0"/>
              <a:t>Abgabe:		02.05.2019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Aufgabenvorstellung Diplomarbeit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Kollaborative</a:t>
            </a:r>
            <a:r>
              <a:rPr lang="de-DE" dirty="0" smtClean="0"/>
              <a:t> Problemlösung in modularen Anlagen mittels persönlicher digitaler Assistenz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Motivation, 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de-DE" dirty="0" err="1" smtClean="0"/>
              <a:t>Ironies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Automation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512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66" y="2116406"/>
            <a:ext cx="1652940" cy="1652940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20" y="2013236"/>
            <a:ext cx="914400" cy="914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87" y="3011424"/>
            <a:ext cx="914400" cy="914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87" y="2996184"/>
            <a:ext cx="914400" cy="9144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4" y="1928674"/>
            <a:ext cx="817138" cy="81713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088" y="2869110"/>
            <a:ext cx="810070" cy="81007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04" y="2028476"/>
            <a:ext cx="914400" cy="9144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12" y="3828418"/>
            <a:ext cx="810070" cy="81007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47" y="4465256"/>
            <a:ext cx="685800" cy="6858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45" y="4073568"/>
            <a:ext cx="914400" cy="914400"/>
          </a:xfrm>
          <a:prstGeom prst="rect">
            <a:avLst/>
          </a:prstGeom>
        </p:spPr>
      </p:pic>
      <p:cxnSp>
        <p:nvCxnSpPr>
          <p:cNvPr id="21" name="Gerader Verbinder 20"/>
          <p:cNvCxnSpPr/>
          <p:nvPr/>
        </p:nvCxnSpPr>
        <p:spPr>
          <a:xfrm>
            <a:off x="5175250" y="1248092"/>
            <a:ext cx="0" cy="3769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2660650" y="1274064"/>
            <a:ext cx="0" cy="474878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6754368" y="1264920"/>
            <a:ext cx="0" cy="3753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8997712" y="1248092"/>
            <a:ext cx="0" cy="477475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Wolke 27"/>
          <p:cNvSpPr/>
          <p:nvPr/>
        </p:nvSpPr>
        <p:spPr>
          <a:xfrm>
            <a:off x="6879646" y="2001044"/>
            <a:ext cx="2005584" cy="2584704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74466" y="1312196"/>
            <a:ext cx="169468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Mensch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2773133" y="1316800"/>
            <a:ext cx="2292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Interaktionsmechanik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9163305" y="1312196"/>
            <a:ext cx="2292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Modulare Anlage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6973840" y="1322102"/>
            <a:ext cx="191139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Digitaler Assistent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386546" y="1316800"/>
            <a:ext cx="1170662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HMI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84" name="Gruppieren 83"/>
          <p:cNvGrpSpPr/>
          <p:nvPr/>
        </p:nvGrpSpPr>
        <p:grpSpPr>
          <a:xfrm>
            <a:off x="9339072" y="2175478"/>
            <a:ext cx="2116327" cy="1690756"/>
            <a:chOff x="9339072" y="2175478"/>
            <a:chExt cx="2116327" cy="1690756"/>
          </a:xfrm>
        </p:grpSpPr>
        <p:sp>
          <p:nvSpPr>
            <p:cNvPr id="34" name="Rechteck 33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winkelte Verbindung 43"/>
            <p:cNvCxnSpPr>
              <a:stCxn id="34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winkelte Verbindung 55"/>
            <p:cNvCxnSpPr>
              <a:stCxn id="36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Nach oben gebogener Pfeil 70"/>
          <p:cNvSpPr/>
          <p:nvPr/>
        </p:nvSpPr>
        <p:spPr>
          <a:xfrm rot="5400000">
            <a:off x="1783641" y="4685338"/>
            <a:ext cx="955947" cy="1377697"/>
          </a:xfrm>
          <a:prstGeom prst="bentUp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Nach oben gebogener Pfeil 77"/>
          <p:cNvSpPr/>
          <p:nvPr/>
        </p:nvSpPr>
        <p:spPr>
          <a:xfrm rot="16200000" flipH="1">
            <a:off x="9217068" y="4380423"/>
            <a:ext cx="937771" cy="1969351"/>
          </a:xfrm>
          <a:prstGeom prst="bentUp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2957084" y="5382355"/>
            <a:ext cx="5744194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 smtClean="0">
                <a:solidFill>
                  <a:schemeClr val="accent6"/>
                </a:solidFill>
              </a:rPr>
              <a:t>Assistenzsystem</a:t>
            </a:r>
            <a:endParaRPr lang="de-DE" sz="2000" b="1" dirty="0">
              <a:solidFill>
                <a:schemeClr val="accent6"/>
              </a:solidFill>
            </a:endParaRPr>
          </a:p>
        </p:txBody>
      </p:sp>
      <p:pic>
        <p:nvPicPr>
          <p:cNvPr id="37" name="Inhaltsplatzhalter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7" y="4069652"/>
            <a:ext cx="914400" cy="9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68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Modulare Anlagen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de-DE" dirty="0" smtClean="0"/>
              <a:t>Flexibel</a:t>
            </a:r>
          </a:p>
          <a:p>
            <a:pPr lvl="1"/>
            <a:r>
              <a:rPr lang="de-DE" dirty="0" smtClean="0"/>
              <a:t>Anlage verändert sich schneller</a:t>
            </a:r>
          </a:p>
          <a:p>
            <a:pPr lvl="1"/>
            <a:r>
              <a:rPr lang="de-DE" dirty="0" smtClean="0"/>
              <a:t>Anlage wird anders betrieben, als herkömmliche Anlagen</a:t>
            </a:r>
          </a:p>
          <a:p>
            <a:pPr lvl="1"/>
            <a:r>
              <a:rPr lang="de-DE" dirty="0" smtClean="0"/>
              <a:t>Serviceorientierte Steuerung</a:t>
            </a:r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11417044" y="66654"/>
            <a:ext cx="720000" cy="575216"/>
            <a:chOff x="9339072" y="2175478"/>
            <a:chExt cx="2116327" cy="1690756"/>
          </a:xfrm>
        </p:grpSpPr>
        <p:sp>
          <p:nvSpPr>
            <p:cNvPr id="5" name="Rechteck 4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winkelte Verbindung 7"/>
            <p:cNvCxnSpPr>
              <a:stCxn id="5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winkelte Verbindung 8"/>
            <p:cNvCxnSpPr>
              <a:stCxn id="7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460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Menschen lösen Probleme unterschiedlich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74712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accent4"/>
                </a:solidFill>
              </a:rPr>
              <a:t>Veränderungsorientierung</a:t>
            </a:r>
            <a:endParaRPr lang="de-DE" b="1" dirty="0">
              <a:solidFill>
                <a:schemeClr val="accent4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687267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accent4"/>
                </a:solidFill>
              </a:rPr>
              <a:t>Verarbeitungsstil</a:t>
            </a:r>
            <a:endParaRPr lang="de-DE" b="1" dirty="0">
              <a:solidFill>
                <a:schemeClr val="accent4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501823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accent4"/>
                </a:solidFill>
              </a:rPr>
              <a:t>Entscheidungsfokus</a:t>
            </a:r>
            <a:endParaRPr lang="de-DE" b="1" dirty="0">
              <a:solidFill>
                <a:schemeClr val="accent4"/>
              </a:solidFill>
            </a:endParaRPr>
          </a:p>
        </p:txBody>
      </p:sp>
      <p:grpSp>
        <p:nvGrpSpPr>
          <p:cNvPr id="21" name="Gruppieren 20"/>
          <p:cNvGrpSpPr/>
          <p:nvPr/>
        </p:nvGrpSpPr>
        <p:grpSpPr>
          <a:xfrm>
            <a:off x="874712" y="2072100"/>
            <a:ext cx="2953576" cy="1478535"/>
            <a:chOff x="874712" y="2270824"/>
            <a:chExt cx="2953576" cy="1478535"/>
          </a:xfrm>
        </p:grpSpPr>
        <p:sp>
          <p:nvSpPr>
            <p:cNvPr id="12" name="Rechteck 11"/>
            <p:cNvSpPr/>
            <p:nvPr/>
          </p:nvSpPr>
          <p:spPr>
            <a:xfrm>
              <a:off x="874712" y="2502345"/>
              <a:ext cx="2953576" cy="1247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Überwindet vorgegebene Grenzen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Sucht Herausforderungen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006825" y="2270824"/>
              <a:ext cx="110239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Explorer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2" y="3859784"/>
            <a:ext cx="2953576" cy="1478535"/>
            <a:chOff x="874712" y="3928682"/>
            <a:chExt cx="2953576" cy="1478535"/>
          </a:xfrm>
        </p:grpSpPr>
        <p:sp>
          <p:nvSpPr>
            <p:cNvPr id="13" name="Rechteck 12"/>
            <p:cNvSpPr/>
            <p:nvPr/>
          </p:nvSpPr>
          <p:spPr>
            <a:xfrm>
              <a:off x="874712" y="4141979"/>
              <a:ext cx="2953576" cy="12652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Liebt Pläne und Vorgaben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Gut organisiert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Vermeidet Risiken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006825" y="3928682"/>
              <a:ext cx="1264969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Developer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687267" y="2072100"/>
            <a:ext cx="2953576" cy="1478535"/>
            <a:chOff x="874712" y="3928682"/>
            <a:chExt cx="2953576" cy="1478535"/>
          </a:xfrm>
        </p:grpSpPr>
        <p:sp>
          <p:nvSpPr>
            <p:cNvPr id="16" name="Rechteck 1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Ideen durch Diskussionen wachsen lassen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Handelt, wenn andere noch nachdenken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06826" y="3928682"/>
              <a:ext cx="109374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 smtClean="0">
                  <a:solidFill>
                    <a:schemeClr val="tx1"/>
                  </a:solidFill>
                </a:rPr>
                <a:t>External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687267" y="3859784"/>
            <a:ext cx="2953576" cy="1478535"/>
            <a:chOff x="874712" y="3928682"/>
            <a:chExt cx="2953576" cy="1478535"/>
          </a:xfrm>
        </p:grpSpPr>
        <p:sp>
          <p:nvSpPr>
            <p:cNvPr id="19" name="Rechteck 18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Entwickelt Idee für sich alleine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Ruhige Umgebung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Stilles Nachdenken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6825" y="3928682"/>
              <a:ext cx="109374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Internal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8501823" y="2072100"/>
            <a:ext cx="2953576" cy="1478535"/>
            <a:chOff x="874712" y="3928682"/>
            <a:chExt cx="2953576" cy="1478535"/>
          </a:xfrm>
        </p:grpSpPr>
        <p:sp>
          <p:nvSpPr>
            <p:cNvPr id="23" name="Rechteck 22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Konsequenzen in Bezug auf Personen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Schätzt die Harmonie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06826" y="3928682"/>
              <a:ext cx="93678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People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8501823" y="3859784"/>
            <a:ext cx="2953576" cy="1478535"/>
            <a:chOff x="874712" y="3928682"/>
            <a:chExt cx="2953576" cy="1478535"/>
          </a:xfrm>
        </p:grpSpPr>
        <p:sp>
          <p:nvSpPr>
            <p:cNvPr id="26" name="Rechteck 2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Aufgabenbezogener Entscheider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Begründbare, logische Entscheidungen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006826" y="3928682"/>
              <a:ext cx="74171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Task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8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344" y="14097"/>
            <a:ext cx="668656" cy="668656"/>
          </a:xfrm>
        </p:spPr>
      </p:pic>
    </p:spTree>
    <p:extLst>
      <p:ext uri="{BB962C8B-B14F-4D97-AF65-F5344CB8AC3E}">
        <p14:creationId xmlns:p14="http://schemas.microsoft.com/office/powerpoint/2010/main" val="308069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Interaktionsmechaniken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847" y="-11780"/>
            <a:ext cx="712153" cy="712153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859410" y="2137476"/>
            <a:ext cx="1998000" cy="3732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r>
              <a:rPr lang="de-DE" b="1" dirty="0" smtClean="0">
                <a:solidFill>
                  <a:schemeClr val="tx1"/>
                </a:solidFill>
              </a:rPr>
              <a:t>Zeigegeräte</a:t>
            </a:r>
          </a:p>
          <a:p>
            <a:endParaRPr lang="de-DE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Maus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Trackball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Joystick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165311" y="2133060"/>
            <a:ext cx="1999488" cy="3737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>
                <a:solidFill>
                  <a:schemeClr val="tx1"/>
                </a:solidFill>
              </a:rPr>
              <a:t>Touch</a:t>
            </a:r>
          </a:p>
          <a:p>
            <a:endParaRPr lang="de-DE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Berühren des Bildschirms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011616" y="2137476"/>
            <a:ext cx="1999488" cy="3732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>
                <a:solidFill>
                  <a:schemeClr val="tx1"/>
                </a:solidFill>
              </a:rPr>
              <a:t>Text</a:t>
            </a:r>
          </a:p>
          <a:p>
            <a:endParaRPr lang="de-DE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Kommandos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Fließtext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319006" y="2137476"/>
            <a:ext cx="1999488" cy="3732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>
                <a:solidFill>
                  <a:schemeClr val="tx1"/>
                </a:solidFill>
              </a:rPr>
              <a:t>Sprache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9472701" y="2137476"/>
            <a:ext cx="1999488" cy="3732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>
                <a:solidFill>
                  <a:schemeClr val="tx1"/>
                </a:solidFill>
              </a:rPr>
              <a:t>Gestik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65" y="1218661"/>
            <a:ext cx="914400" cy="914400"/>
          </a:xfrm>
          <a:solidFill>
            <a:schemeClr val="bg1"/>
          </a:solidFill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550" y="122307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160" y="122307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855" y="1142762"/>
            <a:ext cx="914400" cy="914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245" y="1218661"/>
            <a:ext cx="914400" cy="9144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5090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Informationen können dem Nutzer auf unterschiedliche Art bereitgestellt werden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42" y="33994"/>
            <a:ext cx="648758" cy="64875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499917"/>
            <a:ext cx="810070" cy="8100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3023965"/>
            <a:ext cx="810070" cy="8100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2" y="1499917"/>
            <a:ext cx="810070" cy="8100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2" y="2976340"/>
            <a:ext cx="810070" cy="8100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4451920"/>
            <a:ext cx="810071" cy="8100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4451921"/>
            <a:ext cx="810070" cy="8100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Wenige, wichtige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 smtClean="0">
                  <a:solidFill>
                    <a:schemeClr val="tx1"/>
                  </a:solidFill>
                </a:rPr>
                <a:t>Handsfree</a:t>
              </a: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Informationen über Nutzer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51657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 smtClean="0">
                  <a:solidFill>
                    <a:schemeClr val="tx1"/>
                  </a:solidFill>
                </a:rPr>
                <a:t>Smartwatch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Einfach zu Handhaben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Nur eine Hand frei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874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Tablet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Bereitstellung von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 smtClean="0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Headset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Einblenden von Informationen in das Sichtfeld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AR-Brille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Beleuchtung des wichtigen Objekts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Fest verbaut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124942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Projektor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Stationär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Großes Display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205398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Desktopcomputer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4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Digitale Assistent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Wolke 3"/>
          <p:cNvSpPr/>
          <p:nvPr/>
        </p:nvSpPr>
        <p:spPr>
          <a:xfrm>
            <a:off x="11655552" y="84725"/>
            <a:ext cx="436174" cy="498316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87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M. Feldkemper: DA – </a:t>
            </a:r>
            <a:r>
              <a:rPr lang="de-DE" dirty="0" err="1" smtClean="0"/>
              <a:t>Kollaborative</a:t>
            </a:r>
            <a:r>
              <a:rPr lang="de-DE" dirty="0" smtClean="0"/>
              <a:t> Problemlösung in modularen Anlagen mittels persönlicher digitaler Assistenz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47086190"/>
              </p:ext>
            </p:extLst>
          </p:nvPr>
        </p:nvGraphicFramePr>
        <p:xfrm>
          <a:off x="874713" y="1584286"/>
          <a:ext cx="7501191" cy="31455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6471"/>
                <a:gridCol w="1231392"/>
                <a:gridCol w="1121664"/>
                <a:gridCol w="1121664"/>
              </a:tblGrid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Most </a:t>
                      </a:r>
                      <a:r>
                        <a:rPr lang="de-DE" dirty="0" err="1" smtClean="0"/>
                        <a:t>Important</a:t>
                      </a:r>
                      <a:r>
                        <a:rPr lang="de-DE" dirty="0" smtClean="0"/>
                        <a:t> Work Item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Deadline</a:t>
                      </a:r>
                      <a:endParaRPr lang="de-DE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22.11.18</a:t>
                      </a:r>
                      <a:endParaRPr lang="de-DE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26.11.18</a:t>
                      </a:r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1: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Literaturrecherche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03.01.19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2: Anforderungsanalyse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23.01.19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3: Konzept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05.02.19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4: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Implementierung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20.03.19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5: Verifikation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17.04.19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6: Abgabe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02.05.19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874712" y="1214954"/>
            <a:ext cx="309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/>
              <a:t>Betreuer: Sebastian Heinze</a:t>
            </a:r>
            <a:endParaRPr lang="de-DE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5365143" y="1214954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800" dirty="0" smtClean="0"/>
              <a:t>Abgabetermin: 02.05.2019</a:t>
            </a:r>
            <a:endParaRPr lang="de-DE" sz="1800" dirty="0"/>
          </a:p>
        </p:txBody>
      </p:sp>
      <p:sp>
        <p:nvSpPr>
          <p:cNvPr id="7" name="Textfeld 6"/>
          <p:cNvSpPr txBox="1"/>
          <p:nvPr/>
        </p:nvSpPr>
        <p:spPr>
          <a:xfrm>
            <a:off x="874711" y="4914486"/>
            <a:ext cx="7501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Aktuelle Stand: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Einarbeitung ins Thema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001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263</Words>
  <Application>Microsoft Office PowerPoint</Application>
  <PresentationFormat>Breitbild</PresentationFormat>
  <Paragraphs>116</Paragraphs>
  <Slides>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Open Sans</vt:lpstr>
      <vt:lpstr>Calibri</vt:lpstr>
      <vt:lpstr>Wingdings</vt:lpstr>
      <vt:lpstr>Arial</vt:lpstr>
      <vt:lpstr>PCSPSE_2018_16zu9</vt:lpstr>
      <vt:lpstr>Kollaborative Problemlösung in modularen Anlagen mittels persönlicher digitaler Assistenz</vt:lpstr>
      <vt:lpstr>Motivation, Problemstellung</vt:lpstr>
      <vt:lpstr>Aufgabenstellung</vt:lpstr>
      <vt:lpstr>Modulare Anlagen</vt:lpstr>
      <vt:lpstr>Menschen lösen Probleme unterschiedlich</vt:lpstr>
      <vt:lpstr>Interaktionsmechaniken</vt:lpstr>
      <vt:lpstr>Informationen können dem Nutzer auf unterschiedliche Art bereitgestellt werden</vt:lpstr>
      <vt:lpstr>Digitale Assistent</vt:lpstr>
      <vt:lpstr>M. Feldkemper: DA – Kollaborative Problemlösung in modularen Anlagen mittels persönlicher digitaler Assistenz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Meret Feldkemper</cp:lastModifiedBy>
  <cp:revision>112</cp:revision>
  <cp:lastPrinted>2018-09-13T17:09:39Z</cp:lastPrinted>
  <dcterms:created xsi:type="dcterms:W3CDTF">2018-09-15T05:40:42Z</dcterms:created>
  <dcterms:modified xsi:type="dcterms:W3CDTF">2018-12-12T08:54:55Z</dcterms:modified>
</cp:coreProperties>
</file>